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82" r:id="rId2"/>
    <p:sldId id="287" r:id="rId3"/>
    <p:sldId id="286" r:id="rId4"/>
    <p:sldId id="284" r:id="rId5"/>
    <p:sldId id="283" r:id="rId6"/>
    <p:sldId id="285" r:id="rId7"/>
    <p:sldId id="288" r:id="rId8"/>
    <p:sldId id="289" r:id="rId9"/>
    <p:sldId id="291" r:id="rId10"/>
    <p:sldId id="290" r:id="rId11"/>
    <p:sldId id="292" r:id="rId12"/>
  </p:sldIdLst>
  <p:sldSz cx="10691813" cy="7559675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76" y="36"/>
      </p:cViewPr>
      <p:guideLst>
        <p:guide orient="horz" pos="2381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9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ACD52A-099E-48F4-B18A-0D3455D565B4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302C0-BC1F-4DB3-BA5E-A337633F4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2650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2785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83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74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671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225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384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7972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5883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5787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779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83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4A3C1-CB02-47BA-87EA-34A1E8863A2F}" type="datetimeFigureOut">
              <a:rPr lang="tr-TR" smtClean="0"/>
              <a:t>27.04.2020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49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3067" y="1209873"/>
            <a:ext cx="10141128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NÖTRALİZASYON </a:t>
            </a: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TİTRASYONLARI</a:t>
            </a:r>
          </a:p>
          <a:p>
            <a:pPr>
              <a:spcAft>
                <a:spcPts val="600"/>
              </a:spcAft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Asitlerle bazlar arasındaki reaksiyonlar nötralizasyon reaksiyonları olarak adlandırılır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Titrasyon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konsantrasyonu bilinmeyen bir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analiti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standart bir çözelti ile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reaksiyona sokarak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konsantrasyonunu bulmamıza yarayan bir laboratuvar tekniğidir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Asit-baz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titrasyonları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nötralizasyon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titrasyonları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da adlandırılır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Bazik bir maddenin standart bir asit çözeltisi ile titre edilerek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konsantrasyonunun bulunmasına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asidimetri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asidik bir maddenin standart bir baz çözeltisi ile titre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edilerek konsantrasyonunun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bulunmasına ise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alkalimetri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adı verilir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Asit-baz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titrasyonlarının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dönüm noktası, indikatör adı verilen ve ortamın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pH’si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pKa’larına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yaklaştığında renkleri değişen maddeler kullanılarak belirlenir. Bu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nedenle nötralizasyon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titrasyonlarında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dönüm noktasına göre uygun indikatör seçilmelidir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spcAft>
                <a:spcPts val="600"/>
              </a:spcAft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Titrasyon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eğrisi eklenen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titrant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büretteki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standart çözelti) hacmine karşı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grafiğidir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Titrasyon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eğrilerinin şekilleri, asit ve bazların kuvvetli veya zayıf olmalarına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poliprotik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olmalarına göre değişiklik gösterir.</a:t>
            </a:r>
          </a:p>
        </p:txBody>
      </p:sp>
    </p:spTree>
    <p:extLst>
      <p:ext uri="{BB962C8B-B14F-4D97-AF65-F5344CB8AC3E}">
        <p14:creationId xmlns:p14="http://schemas.microsoft.com/office/powerpoint/2010/main" val="46273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3067" y="1526865"/>
            <a:ext cx="10141128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tr-TR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(BORİK ASİT) 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TAYİNİ</a:t>
            </a:r>
          </a:p>
          <a:p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Hesaplamalar:</a:t>
            </a:r>
          </a:p>
          <a:p>
            <a:pPr>
              <a:spcAft>
                <a:spcPts val="600"/>
              </a:spcAft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Asıl numunenin konsantrasyonu % (a/h) cinsinden hesaplanır.</a:t>
            </a:r>
          </a:p>
          <a:p>
            <a:pPr>
              <a:spcAft>
                <a:spcPts val="600"/>
              </a:spcAft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(a/h)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g / 100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C(g/L)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g / 1000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(a/h) = C(g/L) x 10</a:t>
            </a:r>
          </a:p>
          <a:p>
            <a:pPr>
              <a:spcAft>
                <a:spcPts val="600"/>
              </a:spcAft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Asıl numune kullanılarak antiseptik amaçlı kullanılabilecek 100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hacminde % 2 (a/h)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borik asit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çözeltisinin nasıl hazırlanması gerektiği seyreltme hesapları ile birlikte rapor edilir. </a:t>
            </a:r>
          </a:p>
        </p:txBody>
      </p:sp>
      <p:cxnSp>
        <p:nvCxnSpPr>
          <p:cNvPr id="4" name="Düz Bağlayıcı 3"/>
          <p:cNvCxnSpPr/>
          <p:nvPr/>
        </p:nvCxnSpPr>
        <p:spPr>
          <a:xfrm flipV="1">
            <a:off x="333067" y="1526865"/>
            <a:ext cx="9676565" cy="372788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Bağlayıcı 5"/>
          <p:cNvCxnSpPr/>
          <p:nvPr/>
        </p:nvCxnSpPr>
        <p:spPr>
          <a:xfrm>
            <a:off x="231648" y="1255776"/>
            <a:ext cx="9656064" cy="407212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etin kutusu 2"/>
          <p:cNvSpPr txBox="1"/>
          <p:nvPr/>
        </p:nvSpPr>
        <p:spPr>
          <a:xfrm>
            <a:off x="155644" y="6670295"/>
            <a:ext cx="7699669" cy="703013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tr-TR" sz="1984" dirty="0"/>
              <a:t>KAYNAKÇA</a:t>
            </a:r>
          </a:p>
          <a:p>
            <a:pPr marL="314982" indent="-314982">
              <a:buFont typeface="Arial" panose="020B0604020202020204" pitchFamily="34" charset="0"/>
              <a:buChar char="•"/>
              <a:defRPr/>
            </a:pPr>
            <a:r>
              <a:rPr lang="tr-TR" sz="1984" dirty="0"/>
              <a:t>Analitik Kimya Pratikleri – Kantitatif Analiz (Ed. Feyyaz Onur)</a:t>
            </a:r>
          </a:p>
        </p:txBody>
      </p:sp>
    </p:spTree>
    <p:extLst>
      <p:ext uri="{BB962C8B-B14F-4D97-AF65-F5344CB8AC3E}">
        <p14:creationId xmlns:p14="http://schemas.microsoft.com/office/powerpoint/2010/main" val="127420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3067" y="1209873"/>
            <a:ext cx="10141128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Rapor Düzeni</a:t>
            </a:r>
          </a:p>
          <a:p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arih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Ad-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Soyad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     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Numara: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Deneyin adı: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Ayarlı çözeltinin adı: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Ayarlı çözeltinin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molaritesi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Ayarlı çözelti sarfiyatı: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Kullanılan indikatör: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Deneyin yapılışı: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Reaksiyon denklemi:</a:t>
            </a:r>
          </a:p>
          <a:p>
            <a:r>
              <a:rPr lang="tr-TR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Sonuç: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*Hesaplamalar arka sayfaya yazılacak.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22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5259" y="1551249"/>
            <a:ext cx="1014112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Titrasyon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Tekniği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Titrasyona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başlamadan önce çözeltiler iyice çalkalanmalıdır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Öncelikle bilinen miktarda numune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erlene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koyulur ve üzerine birkaç damla uygun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asit-baz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indikatörü eklenir.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Ardından standart çözelti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bürete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aktarılır. Bu çözelti aynı zamanda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titrant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adlandırılır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Son olarak,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erlen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elle sürekli olarak çalkalanırken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titrant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damla damla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analitin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bulunduğu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erlene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eklenir. Dönüm noktasını kaçırmamak için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titrasyon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çok yavaş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şekilde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gerçekleştirilmeli ve bir el sürekli olarak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büretin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musluğu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bulunmalıdır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653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3067" y="1526865"/>
            <a:ext cx="10141128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0.1 M </a:t>
            </a:r>
            <a:r>
              <a:rPr lang="tr-T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ÇÖZELTİSİNİN 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STANDARDİZASYONU</a:t>
            </a:r>
          </a:p>
          <a:p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Deneyin yapılışı</a:t>
            </a:r>
            <a:r>
              <a:rPr lang="tr-T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tr-TR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600"/>
              </a:spcAft>
              <a:buFont typeface="Arial"/>
              <a:buChar char="•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0.1-0.2 gram arasında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okzalik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asit (H</a:t>
            </a:r>
            <a:r>
              <a:rPr lang="tr-T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tr-T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.2H</a:t>
            </a:r>
            <a:r>
              <a:rPr lang="tr-T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O) dikkatlice tartılır ve tartım not edilir.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tartım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terazi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bulunan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okzalik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asitten istenen aralıktaki herhangi bir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değer eksiltilinceye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kadar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okzalik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asitin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alınmasıyla yapılır (çift tartım yöntemi)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Erlene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 eklenir ve karıştırılarak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okzalik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asitin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çözünmesi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sağlanır.</a:t>
            </a:r>
          </a:p>
          <a:p>
            <a:pPr marL="285750" indent="-285750">
              <a:spcAft>
                <a:spcPts val="600"/>
              </a:spcAft>
              <a:buFont typeface="Arial"/>
              <a:buChar char="•"/>
            </a:pP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Erlene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1-2 damla fenol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ftalein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indikatörü eklenir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spcAft>
                <a:spcPts val="600"/>
              </a:spcAft>
              <a:buFont typeface="Arial"/>
              <a:buChar char="•"/>
            </a:pP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Büret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standardize edilmek istenen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doldurulur. Sızıntı veya hava kabarcığı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kontrol edilir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Hacim okumaları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menisküsün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altından yapılacaktır.</a:t>
            </a:r>
          </a:p>
          <a:p>
            <a:pPr marL="285750" indent="-285750">
              <a:spcAft>
                <a:spcPts val="600"/>
              </a:spcAft>
              <a:buFont typeface="Arial"/>
              <a:buChar char="•"/>
            </a:pP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Titrasyona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başlanır ve hafif pembe renk kalıcı (1-2 dakika) olarak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gözlenene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kadar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devam edilir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15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41695"/>
            <a:ext cx="10688245" cy="6417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51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3" y="1057275"/>
            <a:ext cx="10617200" cy="65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187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4270"/>
            <a:ext cx="10802405" cy="755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555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3067" y="1526865"/>
            <a:ext cx="10141128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tr-TR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(BORİK ASİT) 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TAYİNİ</a:t>
            </a:r>
          </a:p>
          <a:p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Deneyin yapılışı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Aft>
                <a:spcPts val="600"/>
              </a:spcAft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öğrenci 100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mL’lik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balon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joje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içinde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hacminde ve farklı konsantrasyonlarda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borik asit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çözeltisi teslim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alacaktır.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Balon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joje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içindeki çözelti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distile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 ile 100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mL’ye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tamamlanır. Balon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joje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içindeki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seyreltilmiş çözeltiden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bullu pipetle alınarak bir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erlene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koyulur.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Erlen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içine 1:1 oranında seyreltilmiş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nötralize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edilmiş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gliserolden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eklenir. (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Gliserol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çözeltisi öğrencilere hazır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verilecektir.)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Erlene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damla fenol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ftalein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indikatörü damlatılır.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Bürette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bulunan ayarlı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çözeltisi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kalıcı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pembe renk oluşana dek titre edilir.</a:t>
            </a:r>
          </a:p>
        </p:txBody>
      </p:sp>
    </p:spTree>
    <p:extLst>
      <p:ext uri="{BB962C8B-B14F-4D97-AF65-F5344CB8AC3E}">
        <p14:creationId xmlns:p14="http://schemas.microsoft.com/office/powerpoint/2010/main" val="361960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3067" y="1526865"/>
            <a:ext cx="101411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tr-TR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(BORİK ASİT) 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TAYİNİ</a:t>
            </a:r>
          </a:p>
          <a:p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Reaksiyon denklemi:</a:t>
            </a:r>
          </a:p>
          <a:p>
            <a:pPr>
              <a:spcAft>
                <a:spcPts val="600"/>
              </a:spcAft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73" y="3020313"/>
            <a:ext cx="7955940" cy="255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16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3067" y="1209873"/>
            <a:ext cx="10141128" cy="6571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tr-TR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(BORİK ASİT) 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TAYİNİ</a:t>
            </a:r>
          </a:p>
          <a:p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Hesaplamalar:</a:t>
            </a:r>
          </a:p>
          <a:p>
            <a:pPr>
              <a:spcAft>
                <a:spcPts val="600"/>
              </a:spcAft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Asıl numunedeki borik asit konsantrasyonu g/L ve % (a/h) cinsinden hesaplanacaktır.</a:t>
            </a:r>
          </a:p>
          <a:p>
            <a:pPr>
              <a:spcAft>
                <a:spcPts val="600"/>
              </a:spcAft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(MA</a:t>
            </a:r>
            <a:r>
              <a:rPr lang="tr-T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H3BO3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61.82)</a:t>
            </a:r>
          </a:p>
          <a:p>
            <a:pPr>
              <a:spcAft>
                <a:spcPts val="600"/>
              </a:spcAft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Öncelikle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titrasyon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sırasında harcanan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NaOH’nin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sayısı aşağıdaki eşitlikten hesaplanır.</a:t>
            </a:r>
          </a:p>
          <a:p>
            <a:pPr>
              <a:spcAft>
                <a:spcPts val="600"/>
              </a:spcAft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×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endParaRPr lang="tr-TR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Reaksiyon denklemine göre:</a:t>
            </a:r>
          </a:p>
          <a:p>
            <a:pPr>
              <a:spcAft>
                <a:spcPts val="600"/>
              </a:spcAft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1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tr-T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tr-T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reaksiyona girerse</a:t>
            </a:r>
          </a:p>
          <a:p>
            <a:pPr>
              <a:spcAft>
                <a:spcPts val="600"/>
              </a:spcAft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tr-T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𝑁𝑎𝑂𝐻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x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tr-T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tr-T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reaksiyona girer.</a:t>
            </a:r>
          </a:p>
          <a:p>
            <a:pPr>
              <a:spcAft>
                <a:spcPts val="600"/>
              </a:spcAft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orantıdan seyreltilmiş numunedeki H</a:t>
            </a:r>
            <a:r>
              <a:rPr lang="tr-T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tr-T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sayısı (𝑥 =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H3BO3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hesaplanır ve 𝑥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’ten hareketle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seyreltilmiş numunenin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molaritesi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hesaplanır:</a:t>
            </a:r>
          </a:p>
          <a:p>
            <a:pPr>
              <a:spcAft>
                <a:spcPts val="600"/>
              </a:spcAft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M</a:t>
            </a:r>
            <a:r>
              <a:rPr lang="tr-TR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H3BO3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𝑥 / V</a:t>
            </a:r>
            <a:r>
              <a:rPr lang="tr-TR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H3BO3</a:t>
            </a:r>
            <a:endParaRPr lang="tr-TR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Ardından seyreltilmiş numunenin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molaritesi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seyreltme faktörü ile çarpılarak asıl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numunenin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molaritesi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</a:t>
            </a:r>
            <a:r>
              <a:rPr lang="tr-T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𝑛𝑢𝑚𝑢𝑛𝑒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hesaplanır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M</a:t>
            </a:r>
            <a:r>
              <a:rPr lang="tr-T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𝑛𝑢𝑚𝑢𝑛𝑒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M</a:t>
            </a:r>
            <a:r>
              <a:rPr lang="tr-T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H3BO3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× SF</a:t>
            </a:r>
          </a:p>
          <a:p>
            <a:pPr>
              <a:spcAft>
                <a:spcPts val="600"/>
              </a:spcAft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Asıl numunenin konsantrasyonunu g/L cinsine çevirebilmek için numunenin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molaritesi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molekül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ağırlığıyla çarpılır:</a:t>
            </a:r>
          </a:p>
          <a:p>
            <a:pPr>
              <a:spcAft>
                <a:spcPts val="600"/>
              </a:spcAft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C(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⁄L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M</a:t>
            </a:r>
            <a:r>
              <a:rPr lang="tr-T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𝑛𝑢𝑚𝑢𝑛𝑒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× 61.82</a:t>
            </a:r>
          </a:p>
        </p:txBody>
      </p:sp>
    </p:spTree>
    <p:extLst>
      <p:ext uri="{BB962C8B-B14F-4D97-AF65-F5344CB8AC3E}">
        <p14:creationId xmlns:p14="http://schemas.microsoft.com/office/powerpoint/2010/main" val="235302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u4" id="{64DBD848-1D7F-4F91-9E18-118574148C75}" vid="{B6435B35-8D22-4FFA-8ABF-A25BBC5C72A5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analitik kimya sunum şablonu</Template>
  <TotalTime>644</TotalTime>
  <Words>592</Words>
  <Application>Microsoft Office PowerPoint</Application>
  <PresentationFormat>Özel</PresentationFormat>
  <Paragraphs>74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Ceren Ertekin</dc:creator>
  <cp:lastModifiedBy>Burçin</cp:lastModifiedBy>
  <cp:revision>62</cp:revision>
  <dcterms:created xsi:type="dcterms:W3CDTF">2017-06-28T08:52:39Z</dcterms:created>
  <dcterms:modified xsi:type="dcterms:W3CDTF">2020-04-27T18:48:47Z</dcterms:modified>
</cp:coreProperties>
</file>