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312" r:id="rId3"/>
    <p:sldId id="285" r:id="rId4"/>
    <p:sldId id="289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615521-A0BE-4ABC-A671-2056DEDE39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73225D0-48B9-4040-8AD3-C7F475695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6D4ADD3-4D31-4934-A18E-EC7582C05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00C20BF-9592-4450-A2D0-5050298F7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F11CCFC-BC37-4B6C-92EF-F10226719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916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FBC3A05-9410-41BF-ABE1-2A0A17D9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F32D099-C651-4C4D-BAEE-FB5173D49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96CDEA4-0DCB-4125-A71A-F306554E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FDB4E1-A799-4412-8817-01AD0B7EC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49F281B-8B87-492B-8611-FA5B0FF7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031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57A30AD-88EA-499F-9CC7-5C672BD9AE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AEF790A-AE53-43EE-B330-E6A8F78CCA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40C651-02FC-4A60-A55F-4ED0786D0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41971F4-61DD-4784-BFF5-5DA9974A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5BBC4F6-46A6-40CD-BA5D-C5293F35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09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8A0EF2-7906-4D5D-BDF5-540A71CF4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8371E7-E4D3-41A9-BDCE-640D30C21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6F1A49A-9DA1-4250-A0BC-FFDFB0A2E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406EC60-0C8C-4C1A-A5E5-C9E2C312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4B65E2D-746E-483A-AA0A-10233C390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775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70730F-85E3-4C63-8920-190F0A2D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C9175AB-A42F-4FF3-AC56-20738BDF7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E1CC15C-82E2-4ED6-862B-EFABF8A4A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96A50F3-3FEA-430F-8152-F1984BA6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707F302-E592-4405-8067-7B4254C1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56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7C9E12E-E356-4C95-BE56-14552A618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D10680-9E4C-48F4-A2E4-BE3E20328A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0574988-45C1-49D8-9492-729A0050E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12AF97D-E571-48E4-9D9C-F263E8FE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F4FC174-0D97-4FCA-AC4C-BD12BC1A5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27CC8FD-31BB-4BCA-8405-CE8E78917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9180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88B3EF-6D1E-402A-8F01-5278159C8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284F0BB-1CA3-4531-89B2-2EBA57A37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93F3A0A-1C55-41A4-837B-7793330E8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3A18989-C5DA-416B-88A7-D3A2F43C7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897EB95-1E5E-40A8-A964-B40C8B052E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7A67E919-1113-438E-9625-3F90806D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E1A449B-94A7-486C-988F-89D1C1B0B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57E75E1-CC26-467D-AEF5-7EEF4955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584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A9447C2-D45C-4482-A710-2CDAB5293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2F61D94-87C4-4D1E-83B4-D7849B714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6AB3E44-7768-46E9-8C63-29534C820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4072CC3-8BC7-48A2-A6BE-6873E6E42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63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0A67E36-6B33-4A48-B299-A2434220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4A456D8-2B07-4FFB-AD71-3C060AA4D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399A0D1-C87A-4761-B757-C6CFF1E0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2988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9CF45F4-5BBC-4D8B-BE79-EF182618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91C7A6-63FF-44BE-9BF4-E44A366D1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FF115A1-5F9C-496F-9927-56EC1BBDD7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CB6C99C-9FE2-479B-A67E-B17F11B5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8946EF2-BF78-4AA6-96B6-A196B2B8A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06609B1-58C8-4233-9BF2-79B06F37C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016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5F5807-993F-4B6E-BD76-E9AAC6F0E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0B7E53C-E0FB-4F78-B798-84FB4E1A7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A9E1755-C70F-48DD-BBEF-B43ECC228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0A16229-4523-4D71-85D8-7ABADAE2C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25EF9B51-B4F7-4C0F-94D0-8FA46D864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7EB8AE7-4DF6-497E-AD38-18E5ACD84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41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3D8814E-4C49-4DE2-B2F3-3A87452DD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337313A-530D-4700-97B0-C25DD0AC2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FF0016E-0549-4249-9F80-1C90FABE4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33408-E28A-4B53-A039-B1A7B0DCC62F}" type="datetimeFigureOut">
              <a:rPr lang="tr-TR" smtClean="0"/>
              <a:t>15.12.2021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98B2A11-1EBA-4E40-8883-825517AC98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A6664D-2336-4B4C-A340-C85AE9043F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5C51D-1674-4249-908C-EB420B19B7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403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4899256" cy="1280890"/>
          </a:xfrm>
        </p:spPr>
        <p:txBody>
          <a:bodyPr/>
          <a:lstStyle/>
          <a:p>
            <a:r>
              <a:rPr lang="en-US" dirty="0" err="1"/>
              <a:t>İmkanlar</a:t>
            </a:r>
            <a:r>
              <a:rPr lang="en-US" dirty="0"/>
              <a:t> - </a:t>
            </a:r>
            <a:r>
              <a:rPr lang="en-US" dirty="0" err="1"/>
              <a:t>İşbirlikleri</a:t>
            </a:r>
            <a:r>
              <a:rPr lang="en-US" dirty="0"/>
              <a:t>	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0120" y="1905000"/>
            <a:ext cx="6034851" cy="3777622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Eczacılık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Fakültesi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Prof. Dr.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Sibel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Ayşıl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ÖZKAN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Dr.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Sevinç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KURBANOĞLU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Başkent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Biyomedikal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–BİMAG-</a:t>
            </a:r>
          </a:p>
          <a:p>
            <a:pPr lvl="1"/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Doç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 Dr.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Dilek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ÇÖKELİLER</a:t>
            </a:r>
          </a:p>
          <a:p>
            <a:pPr lvl="1"/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Doç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 Dr.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Cengiz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KOÇUM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Veteriner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Fakültesi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Doç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 Dr.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Begüm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YURDAKÖK DİKMEN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Biyoteknoloji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Enstitüsü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 err="1">
                <a:solidFill>
                  <a:schemeClr val="tx1"/>
                </a:solidFill>
              </a:rPr>
              <a:t>Doç</a:t>
            </a:r>
            <a:r>
              <a:rPr lang="en-US" b="1" dirty="0">
                <a:solidFill>
                  <a:schemeClr val="tx1"/>
                </a:solidFill>
              </a:rPr>
              <a:t>. Dr. </a:t>
            </a:r>
            <a:r>
              <a:rPr lang="en-US" b="1" dirty="0" err="1">
                <a:solidFill>
                  <a:schemeClr val="tx1"/>
                </a:solidFill>
              </a:rPr>
              <a:t>Evrim</a:t>
            </a:r>
            <a:r>
              <a:rPr lang="en-US" b="1" dirty="0">
                <a:solidFill>
                  <a:schemeClr val="tx1"/>
                </a:solidFill>
              </a:rPr>
              <a:t> GÜNEŞ ALTUNTAŞ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Gazi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Üniversitesi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Prof. Dr.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İnan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GÜLER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AutoShape 4" descr="Image result for organ on a chip"/>
          <p:cNvSpPr>
            <a:spLocks noChangeAspect="1" noChangeArrowheads="1"/>
          </p:cNvSpPr>
          <p:nvPr/>
        </p:nvSpPr>
        <p:spPr bwMode="auto">
          <a:xfrm>
            <a:off x="140826" y="-8143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8131811" y="2355156"/>
            <a:ext cx="2315497" cy="10028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8131811" y="2384626"/>
            <a:ext cx="23166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Düşük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maliyetli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 err="1">
                <a:solidFill>
                  <a:schemeClr val="bg1"/>
                </a:solidFill>
              </a:rPr>
              <a:t>Laktat</a:t>
            </a:r>
            <a:r>
              <a:rPr lang="en-US" dirty="0">
                <a:solidFill>
                  <a:schemeClr val="bg1"/>
                </a:solidFill>
              </a:rPr>
              <a:t> biyosensörü </a:t>
            </a:r>
          </a:p>
          <a:p>
            <a:r>
              <a:rPr lang="en-US" dirty="0" err="1">
                <a:solidFill>
                  <a:schemeClr val="bg1"/>
                </a:solidFill>
              </a:rPr>
              <a:t>geliştirilmesi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7170" name="Picture 2" descr="https://lh4.googleusercontent.com/D7-Y-Cn8VO_KWW_hSGOOEHs7fz2K-wlwSn1mfXIM7SPmPoihjg6nynPHFNPk1Y0Jx-C3Er2mn8aH2i_2P2Uehw52RW1NCAd1sWgNc6-MGr0k2-DxTBEKvtwmsrtU1E0QOLImBuEVrkcqUmb1U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971" y="3809401"/>
            <a:ext cx="48291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Belirtme Çizgisi 7"/>
          <p:cNvSpPr/>
          <p:nvPr/>
        </p:nvSpPr>
        <p:spPr>
          <a:xfrm>
            <a:off x="8545689" y="1320800"/>
            <a:ext cx="1433689" cy="75635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BAP</a:t>
            </a:r>
          </a:p>
          <a:p>
            <a:pPr algn="ctr"/>
            <a:r>
              <a:rPr lang="en-US" dirty="0"/>
              <a:t>20K</a:t>
            </a:r>
            <a:endParaRPr lang="tr-TR" dirty="0"/>
          </a:p>
        </p:txBody>
      </p:sp>
      <p:sp>
        <p:nvSpPr>
          <p:cNvPr id="13" name="Dikdörtgen Belirtme Çizgisi 12"/>
          <p:cNvSpPr/>
          <p:nvPr/>
        </p:nvSpPr>
        <p:spPr>
          <a:xfrm>
            <a:off x="8545689" y="5304444"/>
            <a:ext cx="1433689" cy="75635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TÜBİTAK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2464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4899256" cy="1280890"/>
          </a:xfrm>
        </p:spPr>
        <p:txBody>
          <a:bodyPr/>
          <a:lstStyle/>
          <a:p>
            <a:r>
              <a:rPr lang="en-US" dirty="0" err="1"/>
              <a:t>İmkanlar</a:t>
            </a:r>
            <a:r>
              <a:rPr lang="en-US" dirty="0"/>
              <a:t> - </a:t>
            </a:r>
            <a:r>
              <a:rPr lang="en-US" dirty="0" err="1"/>
              <a:t>İşbirlikleri</a:t>
            </a:r>
            <a:r>
              <a:rPr lang="en-US" dirty="0"/>
              <a:t>	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0120" y="1905000"/>
            <a:ext cx="6034851" cy="3777622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Eczacılık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Fakültesi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Prof. Dr.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Sibel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Ayşıl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ÖZKAN</a:t>
            </a:r>
          </a:p>
          <a:p>
            <a:pPr lvl="1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Dr.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Sevinç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KURBANOĞLU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Başkent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Biyomedikal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–BİMAG-</a:t>
            </a:r>
          </a:p>
          <a:p>
            <a:pPr lvl="1"/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Doç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 Dr.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Dilek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ÇÖKELİLER</a:t>
            </a:r>
          </a:p>
          <a:p>
            <a:pPr lvl="1"/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Doç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 Dr.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Cengiz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KOÇUM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Veteriner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Fakültesi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Doç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 Dr.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Begüm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YURDAKÖK DİKMEN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Biyoteknoloji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Enstitüsü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Doç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. Dr.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Evrim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GÜNEŞ ALTUNTAŞ</a:t>
            </a:r>
          </a:p>
          <a:p>
            <a:r>
              <a:rPr lang="en-US" b="1" dirty="0" err="1">
                <a:solidFill>
                  <a:schemeClr val="tx1"/>
                </a:solidFill>
              </a:rPr>
              <a:t>Gazi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Üniversitesi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Prof. Dr. </a:t>
            </a:r>
            <a:r>
              <a:rPr lang="en-US" b="1" dirty="0" err="1">
                <a:solidFill>
                  <a:schemeClr val="tx1"/>
                </a:solidFill>
              </a:rPr>
              <a:t>İnan</a:t>
            </a:r>
            <a:r>
              <a:rPr lang="en-US" b="1" dirty="0">
                <a:solidFill>
                  <a:schemeClr val="tx1"/>
                </a:solidFill>
              </a:rPr>
              <a:t> GÜLER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0" name="AutoShape 4" descr="Image result for organ on a chip"/>
          <p:cNvSpPr>
            <a:spLocks noChangeAspect="1" noChangeArrowheads="1"/>
          </p:cNvSpPr>
          <p:nvPr/>
        </p:nvSpPr>
        <p:spPr bwMode="auto">
          <a:xfrm>
            <a:off x="140826" y="-8143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Yuvarlatılmış Dikdörtgen 8"/>
          <p:cNvSpPr/>
          <p:nvPr/>
        </p:nvSpPr>
        <p:spPr>
          <a:xfrm>
            <a:off x="8131811" y="2355156"/>
            <a:ext cx="3619922" cy="1054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Metin kutusu 10"/>
          <p:cNvSpPr txBox="1"/>
          <p:nvPr/>
        </p:nvSpPr>
        <p:spPr>
          <a:xfrm>
            <a:off x="8131811" y="2384626"/>
            <a:ext cx="3530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Dokulardaki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Kısmi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Oksijen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basıncının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belirlenmesi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8" name="Dikdörtgen Belirtme Çizgisi 7"/>
          <p:cNvSpPr/>
          <p:nvPr/>
        </p:nvSpPr>
        <p:spPr>
          <a:xfrm>
            <a:off x="8545689" y="1320800"/>
            <a:ext cx="1433689" cy="756356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1005</a:t>
            </a:r>
          </a:p>
          <a:p>
            <a:pPr algn="ctr"/>
            <a:r>
              <a:rPr lang="en-US" dirty="0"/>
              <a:t>150K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7346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37882" y="1687129"/>
            <a:ext cx="11513712" cy="2363704"/>
          </a:xfrm>
        </p:spPr>
        <p:txBody>
          <a:bodyPr>
            <a:normAutofit/>
          </a:bodyPr>
          <a:lstStyle/>
          <a:p>
            <a:r>
              <a:rPr lang="en-US" sz="3200" dirty="0" err="1"/>
              <a:t>Farklı</a:t>
            </a:r>
            <a:r>
              <a:rPr lang="en-US" sz="3200" dirty="0"/>
              <a:t> </a:t>
            </a:r>
            <a:r>
              <a:rPr lang="tr-TR" sz="3200" dirty="0" err="1"/>
              <a:t>T</a:t>
            </a:r>
            <a:r>
              <a:rPr lang="en-US" sz="3200" dirty="0" err="1"/>
              <a:t>asarımlarda</a:t>
            </a:r>
            <a:r>
              <a:rPr lang="tr-TR" sz="3200" dirty="0"/>
              <a:t>, </a:t>
            </a:r>
            <a:r>
              <a:rPr lang="en-US" sz="3200" dirty="0"/>
              <a:t>QTF (Quartz </a:t>
            </a:r>
            <a:r>
              <a:rPr lang="tr-TR" sz="3200" dirty="0"/>
              <a:t>T</a:t>
            </a:r>
            <a:r>
              <a:rPr lang="en-US" sz="3200" dirty="0" err="1"/>
              <a:t>uning</a:t>
            </a:r>
            <a:r>
              <a:rPr lang="en-US" sz="3200" dirty="0"/>
              <a:t> </a:t>
            </a:r>
            <a:r>
              <a:rPr lang="tr-TR" sz="3200" dirty="0"/>
              <a:t>F</a:t>
            </a:r>
            <a:r>
              <a:rPr lang="en-US" sz="3200" dirty="0" err="1"/>
              <a:t>ork</a:t>
            </a:r>
            <a:r>
              <a:rPr lang="en-US" sz="3200" dirty="0"/>
              <a:t>) </a:t>
            </a:r>
            <a:br>
              <a:rPr lang="tr-TR" sz="3200" dirty="0"/>
            </a:br>
            <a:r>
              <a:rPr lang="en-US" sz="3200" dirty="0"/>
              <a:t>Sensör </a:t>
            </a:r>
            <a:r>
              <a:rPr lang="en-US" sz="3200" dirty="0" err="1"/>
              <a:t>Üretimi</a:t>
            </a:r>
            <a:br>
              <a:rPr lang="en-US" sz="3200" dirty="0"/>
            </a:br>
            <a:br>
              <a:rPr lang="en-US" sz="3200" dirty="0"/>
            </a:br>
            <a:r>
              <a:rPr lang="en-US" sz="2000" b="1" dirty="0"/>
              <a:t>Patent </a:t>
            </a:r>
            <a:r>
              <a:rPr lang="en-US" sz="2000" b="1" dirty="0" err="1"/>
              <a:t>Başvuru</a:t>
            </a:r>
            <a:r>
              <a:rPr lang="en-US" sz="2000" b="1" dirty="0"/>
              <a:t> No: 2016/05031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398541741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015" y="2831678"/>
            <a:ext cx="3673073" cy="1675927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Piezo </a:t>
            </a:r>
            <a:r>
              <a:rPr lang="en-US" b="1" dirty="0" err="1"/>
              <a:t>Etki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tr-TR" b="1" dirty="0"/>
              <a:t>Q</a:t>
            </a:r>
            <a:r>
              <a:rPr lang="tr-TR" dirty="0"/>
              <a:t>uartz </a:t>
            </a:r>
            <a:r>
              <a:rPr lang="tr-TR" b="1" dirty="0"/>
              <a:t>T</a:t>
            </a:r>
            <a:r>
              <a:rPr lang="tr-TR" dirty="0"/>
              <a:t>uning </a:t>
            </a:r>
            <a:r>
              <a:rPr lang="tr-TR" b="1" dirty="0"/>
              <a:t>F</a:t>
            </a:r>
            <a:r>
              <a:rPr lang="tr-TR" dirty="0"/>
              <a:t>ork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2408" y="2163837"/>
            <a:ext cx="2683542" cy="3182513"/>
          </a:xfrm>
          <a:prstGeom prst="rect">
            <a:avLst/>
          </a:prstGeom>
        </p:spPr>
      </p:pic>
      <p:pic>
        <p:nvPicPr>
          <p:cNvPr id="5" name="Anti-phase oscillation of a quartz tuning fork - YouTube [360p]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50286" y="2040595"/>
            <a:ext cx="4182283" cy="3136712"/>
          </a:xfrm>
          <a:prstGeom prst="rect">
            <a:avLst/>
          </a:prstGeom>
        </p:spPr>
      </p:pic>
      <p:sp>
        <p:nvSpPr>
          <p:cNvPr id="6" name="Eşittir 5"/>
          <p:cNvSpPr/>
          <p:nvPr/>
        </p:nvSpPr>
        <p:spPr>
          <a:xfrm>
            <a:off x="5522424" y="3194863"/>
            <a:ext cx="2009105" cy="112046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516" y="625475"/>
            <a:ext cx="2857500" cy="130492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12" y="4315325"/>
            <a:ext cx="2438400" cy="243840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446" y="4353473"/>
            <a:ext cx="2905246" cy="2205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26680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161</Words>
  <Application>Microsoft Office PowerPoint</Application>
  <PresentationFormat>Geniş ekran</PresentationFormat>
  <Paragraphs>38</Paragraphs>
  <Slides>4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Teması</vt:lpstr>
      <vt:lpstr>İmkanlar - İşbirlikleri </vt:lpstr>
      <vt:lpstr>İmkanlar - İşbirlikleri </vt:lpstr>
      <vt:lpstr>Farklı Tasarımlarda, QTF (Quartz Tuning Fork)  Sensör Üretimi  Patent Başvuru No: 2016/05031</vt:lpstr>
      <vt:lpstr>Piezo Etki ve Quartz Tuning Fork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Biyosensörler:  Biyoekonomik önemi ve gelecek perspektifi</dc:title>
  <dc:creator>Altay.Unal</dc:creator>
  <cp:lastModifiedBy>Altay.Unal</cp:lastModifiedBy>
  <cp:revision>5</cp:revision>
  <dcterms:created xsi:type="dcterms:W3CDTF">2021-12-15T17:28:50Z</dcterms:created>
  <dcterms:modified xsi:type="dcterms:W3CDTF">2021-12-15T17:34:08Z</dcterms:modified>
</cp:coreProperties>
</file>