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62" r:id="rId6"/>
    <p:sldId id="263" r:id="rId7"/>
    <p:sldId id="264" r:id="rId8"/>
    <p:sldId id="261"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20.05.2020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b="1" dirty="0" err="1"/>
              <a:t>Gombrowicz’in</a:t>
            </a:r>
            <a:r>
              <a:rPr lang="tr-TR" b="1" dirty="0"/>
              <a:t> Romanında Başkahraman</a:t>
            </a:r>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10061313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smtClean="0"/>
              <a:t>TRANS-ATLANTİK</a:t>
            </a:r>
            <a:r>
              <a:rPr lang="tr-TR" dirty="0"/>
              <a:t/>
            </a:r>
            <a:br>
              <a:rPr lang="tr-TR" dirty="0"/>
            </a:br>
            <a:endParaRPr lang="tr-TR" dirty="0"/>
          </a:p>
        </p:txBody>
      </p:sp>
      <p:sp>
        <p:nvSpPr>
          <p:cNvPr id="3" name="İçerik Yer Tutucusu 2"/>
          <p:cNvSpPr>
            <a:spLocks noGrp="1"/>
          </p:cNvSpPr>
          <p:nvPr>
            <p:ph idx="1"/>
          </p:nvPr>
        </p:nvSpPr>
        <p:spPr/>
        <p:txBody>
          <a:bodyPr>
            <a:normAutofit/>
          </a:bodyPr>
          <a:lstStyle/>
          <a:p>
            <a:r>
              <a:rPr lang="tr-TR" dirty="0" err="1" smtClean="0"/>
              <a:t>Gombrowicz’in</a:t>
            </a:r>
            <a:r>
              <a:rPr lang="tr-TR" dirty="0" smtClean="0"/>
              <a:t> </a:t>
            </a:r>
            <a:r>
              <a:rPr lang="tr-TR" dirty="0"/>
              <a:t>1948 yılında yazmaya başladığı, 1950 yılında tamamladığı </a:t>
            </a:r>
            <a:r>
              <a:rPr lang="tr-TR" i="1" dirty="0" smtClean="0"/>
              <a:t>Trans-Atlantik</a:t>
            </a:r>
            <a:r>
              <a:rPr lang="tr-TR" dirty="0" smtClean="0"/>
              <a:t> </a:t>
            </a:r>
            <a:r>
              <a:rPr lang="tr-TR" dirty="0"/>
              <a:t>adlı eseri, sanatçının tamamen Buenos Aires’te geçirdiği yılları içermektedir. Eserde milliyetçilik, tutuculuk, savaş yanlılığı, devlet kurumlarının ve devlet adamlarının çürümüşlüğü sert bir dille eleştirilmiştir. Bu eleştiri çoğu zaman sert tepkilere neden olmuştur. </a:t>
            </a:r>
            <a:endParaRPr lang="tr-TR" dirty="0" smtClean="0"/>
          </a:p>
        </p:txBody>
      </p:sp>
    </p:spTree>
    <p:extLst>
      <p:ext uri="{BB962C8B-B14F-4D97-AF65-F5344CB8AC3E}">
        <p14:creationId xmlns:p14="http://schemas.microsoft.com/office/powerpoint/2010/main" val="4521894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dirty="0"/>
              <a:t>Anlatıcı ve aynı zamanda romanın başkahramanı, yazarın kendisi </a:t>
            </a:r>
            <a:r>
              <a:rPr lang="tr-TR" dirty="0" err="1"/>
              <a:t>Witold</a:t>
            </a:r>
            <a:r>
              <a:rPr lang="tr-TR" dirty="0"/>
              <a:t> </a:t>
            </a:r>
            <a:r>
              <a:rPr lang="tr-TR" dirty="0" err="1"/>
              <a:t>Gombrowicz'tir</a:t>
            </a:r>
            <a:r>
              <a:rPr lang="tr-TR" dirty="0"/>
              <a:t>. Bu bağlamda kitapta otobiyografik motiflerin fantastik parçalarla iç içe geçtiğini ve grotesk özellikler </a:t>
            </a:r>
            <a:r>
              <a:rPr lang="tr-TR" dirty="0" smtClean="0"/>
              <a:t>taşıdığını </a:t>
            </a:r>
            <a:r>
              <a:rPr lang="tr-TR" dirty="0"/>
              <a:t>ifade etmek gerekir. Yazar, Polonya edebiyatının bir buçuk yüzyıldan fazla uğraştığı önemli bir konu olan, Polonya göçmenliğinin karikatürize edilmiş bir görüntüsünü sunar</a:t>
            </a:r>
            <a:r>
              <a:rPr lang="tr-TR" dirty="0" smtClean="0"/>
              <a:t>.</a:t>
            </a:r>
          </a:p>
          <a:p>
            <a:r>
              <a:rPr lang="tr-TR" dirty="0" smtClean="0"/>
              <a:t>Ayrıca yurttaşlık kavramı üzerinde durur.</a:t>
            </a:r>
          </a:p>
        </p:txBody>
      </p:sp>
    </p:spTree>
    <p:extLst>
      <p:ext uri="{BB962C8B-B14F-4D97-AF65-F5344CB8AC3E}">
        <p14:creationId xmlns:p14="http://schemas.microsoft.com/office/powerpoint/2010/main" val="36293016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smtClean="0"/>
              <a:t>Eserin anlatım stili Polonya soyluları arasında eski bir sözlü gelenek olan </a:t>
            </a:r>
            <a:r>
              <a:rPr lang="tr-TR" dirty="0" err="1" smtClean="0"/>
              <a:t>Gaw</a:t>
            </a:r>
            <a:r>
              <a:rPr lang="pl-PL" dirty="0" smtClean="0"/>
              <a:t>ęda</a:t>
            </a:r>
            <a:r>
              <a:rPr lang="tr-TR" dirty="0" smtClean="0"/>
              <a:t>’</a:t>
            </a:r>
            <a:r>
              <a:rPr lang="tr-TR" dirty="0" err="1" smtClean="0"/>
              <a:t>yı</a:t>
            </a:r>
            <a:r>
              <a:rPr lang="tr-TR" dirty="0" smtClean="0"/>
              <a:t> anımsatır.</a:t>
            </a:r>
          </a:p>
          <a:p>
            <a:r>
              <a:rPr lang="tr-TR" dirty="0" err="1"/>
              <a:t>Gawęda</a:t>
            </a:r>
            <a:r>
              <a:rPr lang="tr-TR" dirty="0"/>
              <a:t> 17. yüzyılda ve 19. Yüzyılın ortalarında Polonya’da kullanılmış polisiye bir roman türüdür. Soylu yaşantıları arasında geçen bu türe, yazar  “size bir maceramı daha anlatacağım” diyerek başlar. Buna benzer bir giriş </a:t>
            </a:r>
            <a:r>
              <a:rPr lang="tr-TR" dirty="0" smtClean="0"/>
              <a:t>Trans-Atlantik’te </a:t>
            </a:r>
            <a:r>
              <a:rPr lang="tr-TR" dirty="0"/>
              <a:t>yer almaktadır.</a:t>
            </a:r>
          </a:p>
          <a:p>
            <a:endParaRPr lang="tr-TR" dirty="0"/>
          </a:p>
        </p:txBody>
      </p:sp>
    </p:spTree>
    <p:extLst>
      <p:ext uri="{BB962C8B-B14F-4D97-AF65-F5344CB8AC3E}">
        <p14:creationId xmlns:p14="http://schemas.microsoft.com/office/powerpoint/2010/main" val="20942045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err="1" smtClean="0"/>
              <a:t>Ferdydurke’de</a:t>
            </a:r>
            <a:r>
              <a:rPr lang="tr-TR" dirty="0" smtClean="0"/>
              <a:t> yer alan biçim motifinin Trans-Atlantik’te de devam ettiği görülür. En çok bozmaya çalıştığı biçim türünün başında ise </a:t>
            </a:r>
            <a:r>
              <a:rPr lang="tr-TR" dirty="0" err="1" smtClean="0"/>
              <a:t>Polonyalılık</a:t>
            </a:r>
            <a:r>
              <a:rPr lang="tr-TR" dirty="0" smtClean="0"/>
              <a:t> gelir.</a:t>
            </a:r>
          </a:p>
          <a:p>
            <a:r>
              <a:rPr lang="tr-TR" dirty="0" smtClean="0"/>
              <a:t>Biçimleri parçalamak içinse groteskin işlevlerinden faydalanır. </a:t>
            </a:r>
            <a:r>
              <a:rPr lang="tr-TR" dirty="0" smtClean="0"/>
              <a:t>Peki grotesk sanatı nerden gelmekte ve ne işe yaramaktadır?</a:t>
            </a:r>
          </a:p>
          <a:p>
            <a:endParaRPr lang="tr-TR" dirty="0" smtClean="0"/>
          </a:p>
          <a:p>
            <a:endParaRPr lang="tr-TR" dirty="0"/>
          </a:p>
        </p:txBody>
      </p:sp>
    </p:spTree>
    <p:extLst>
      <p:ext uri="{BB962C8B-B14F-4D97-AF65-F5344CB8AC3E}">
        <p14:creationId xmlns:p14="http://schemas.microsoft.com/office/powerpoint/2010/main" val="29566694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r>
              <a:rPr lang="tr-TR" dirty="0"/>
              <a:t>Grotesk sözcüğünün kökeni, adı bilinmeyen bir kişinin, 1500’lü yıllarda Roma’da </a:t>
            </a:r>
            <a:r>
              <a:rPr lang="tr-TR" dirty="0" err="1"/>
              <a:t>Nero’nun</a:t>
            </a:r>
            <a:r>
              <a:rPr lang="tr-TR" dirty="0"/>
              <a:t> altın evinin kalıntılarını bulmasında aranabilir. Bu yer kazılıp, tavanları ve duvarları açığa çıkarılmıştır. Bir dizi </a:t>
            </a:r>
            <a:r>
              <a:rPr lang="tr-TR" dirty="0" err="1"/>
              <a:t>fresko</a:t>
            </a:r>
            <a:r>
              <a:rPr lang="tr-TR" dirty="0"/>
              <a:t> ilk yüzyıldan beri ilk kez gün ışığına çıkarılmaktadır. Romalı sanatçı </a:t>
            </a:r>
            <a:r>
              <a:rPr lang="tr-TR" dirty="0" err="1"/>
              <a:t>Famulus’a</a:t>
            </a:r>
            <a:r>
              <a:rPr lang="tr-TR" dirty="0"/>
              <a:t> atfedilen bu çalışmalar, insan bedeniyle bitki ve hayvanlarınkini, bir hayvanla başka bir hayvanınkini fantastik biçimde yan yana getiren figürlerden oluşmaktadır. Dönemin tarih yazarları, bu insan, bitki, hayvan parçalarının bir araya getirilerek temsil edilmesini tiksindirici ve ahlaksız bulurlar. Belirtilen resimleri tanımlamak için </a:t>
            </a:r>
            <a:r>
              <a:rPr lang="tr-TR" i="1" dirty="0"/>
              <a:t>“</a:t>
            </a:r>
            <a:r>
              <a:rPr lang="tr-TR" i="1" dirty="0" err="1"/>
              <a:t>grotte</a:t>
            </a:r>
            <a:r>
              <a:rPr lang="tr-TR" i="1" dirty="0"/>
              <a:t>” </a:t>
            </a:r>
            <a:r>
              <a:rPr lang="tr-TR" dirty="0"/>
              <a:t>(İtalyancada “mağaralar” ve bu sözcüğün uzanımıyla “kazılar” anlamına gelir) sözcüğünden “</a:t>
            </a:r>
            <a:r>
              <a:rPr lang="tr-TR" dirty="0" err="1"/>
              <a:t>grottesco</a:t>
            </a:r>
            <a:r>
              <a:rPr lang="tr-TR" dirty="0"/>
              <a:t>” sıfatı ve “le </a:t>
            </a:r>
            <a:r>
              <a:rPr lang="tr-TR" dirty="0" err="1"/>
              <a:t>grottesca</a:t>
            </a:r>
            <a:r>
              <a:rPr lang="tr-TR" dirty="0"/>
              <a:t>” ismi türemiştir.</a:t>
            </a:r>
          </a:p>
          <a:p>
            <a:endParaRPr lang="tr-TR" dirty="0"/>
          </a:p>
        </p:txBody>
      </p:sp>
    </p:spTree>
    <p:extLst>
      <p:ext uri="{BB962C8B-B14F-4D97-AF65-F5344CB8AC3E}">
        <p14:creationId xmlns:p14="http://schemas.microsoft.com/office/powerpoint/2010/main" val="28273490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10000"/>
          </a:bodyPr>
          <a:lstStyle/>
          <a:p>
            <a:r>
              <a:rPr lang="tr-TR" dirty="0"/>
              <a:t>Sözcük daha sonra Fransa ve İngiltere’de de kullanılmaya başlamıştır, resim sanatı dışında edebiyatta “grotesk” sözcüğü, örneğin, </a:t>
            </a:r>
            <a:r>
              <a:rPr lang="tr-TR" dirty="0" err="1"/>
              <a:t>Rabelais’de</a:t>
            </a:r>
            <a:r>
              <a:rPr lang="tr-TR" dirty="0"/>
              <a:t> bedenin parçalarına değinirken kullanılmıştır. Sözcük, 18. yüzyılda karikatürle ilişkilendirilmiş ve bu durum Wolfgang Kayser’in sözcüğün anlamında kayıp olarak nitelediği duruma yol açmıştır; sözcüğe, groteskin korkutucu ya da itici niteliği bastırılarak tuhaf ve gülünç olanı aşırı biçimde vurgulama anlamı da katılmıştır.  19. </a:t>
            </a:r>
            <a:r>
              <a:rPr lang="tr-TR"/>
              <a:t>yüzyılda groteske eğilimi olan yazarlar bile bu sözcüğü, komiğin kaba bir türü olarak tanımlamışlardır.  </a:t>
            </a:r>
          </a:p>
          <a:p>
            <a:endParaRPr lang="tr-TR"/>
          </a:p>
        </p:txBody>
      </p:sp>
    </p:spTree>
    <p:extLst>
      <p:ext uri="{BB962C8B-B14F-4D97-AF65-F5344CB8AC3E}">
        <p14:creationId xmlns:p14="http://schemas.microsoft.com/office/powerpoint/2010/main" val="21471283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Kaynaklar</a:t>
            </a:r>
            <a:endParaRPr lang="tr-TR" dirty="0"/>
          </a:p>
        </p:txBody>
      </p:sp>
      <p:sp>
        <p:nvSpPr>
          <p:cNvPr id="3" name="İçerik Yer Tutucusu 2"/>
          <p:cNvSpPr>
            <a:spLocks noGrp="1"/>
          </p:cNvSpPr>
          <p:nvPr>
            <p:ph idx="1"/>
          </p:nvPr>
        </p:nvSpPr>
        <p:spPr/>
        <p:txBody>
          <a:bodyPr/>
          <a:lstStyle/>
          <a:p>
            <a:r>
              <a:rPr lang="tr-TR" dirty="0" err="1"/>
              <a:t>Gombrowicz</a:t>
            </a:r>
            <a:r>
              <a:rPr lang="tr-TR" dirty="0"/>
              <a:t>, </a:t>
            </a:r>
            <a:r>
              <a:rPr lang="tr-TR" dirty="0" err="1"/>
              <a:t>Witold</a:t>
            </a:r>
            <a:r>
              <a:rPr lang="tr-TR" dirty="0"/>
              <a:t>. </a:t>
            </a:r>
            <a:r>
              <a:rPr lang="tr-TR" i="1" dirty="0"/>
              <a:t>Günlük 1953-1958. </a:t>
            </a:r>
            <a:r>
              <a:rPr lang="tr-TR" i="1" dirty="0" err="1"/>
              <a:t>I.Cilt</a:t>
            </a:r>
            <a:r>
              <a:rPr lang="tr-TR" i="1" dirty="0"/>
              <a:t>.</a:t>
            </a:r>
            <a:r>
              <a:rPr lang="tr-TR" dirty="0"/>
              <a:t> </a:t>
            </a:r>
            <a:r>
              <a:rPr lang="tr-TR" dirty="0" err="1"/>
              <a:t>Çev</a:t>
            </a:r>
            <a:r>
              <a:rPr lang="tr-TR" dirty="0"/>
              <a:t>: Neşe </a:t>
            </a:r>
            <a:r>
              <a:rPr lang="tr-TR" dirty="0" err="1"/>
              <a:t>Taluy</a:t>
            </a:r>
            <a:r>
              <a:rPr lang="tr-TR" dirty="0"/>
              <a:t> Yüce. İstanbul: YKY, </a:t>
            </a:r>
            <a:r>
              <a:rPr lang="tr-TR" dirty="0" smtClean="0"/>
              <a:t>2015.</a:t>
            </a:r>
          </a:p>
          <a:p>
            <a:r>
              <a:rPr lang="tr-TR" dirty="0" err="1" smtClean="0"/>
              <a:t>Gombrowicz</a:t>
            </a:r>
            <a:r>
              <a:rPr lang="tr-TR" dirty="0"/>
              <a:t>, </a:t>
            </a:r>
            <a:r>
              <a:rPr lang="tr-TR" dirty="0" err="1"/>
              <a:t>Witold</a:t>
            </a:r>
            <a:r>
              <a:rPr lang="tr-TR" dirty="0"/>
              <a:t>. </a:t>
            </a:r>
            <a:r>
              <a:rPr lang="tr-TR" i="1" dirty="0" smtClean="0"/>
              <a:t>Trans-Atlantik.</a:t>
            </a:r>
            <a:r>
              <a:rPr lang="tr-TR" dirty="0" smtClean="0"/>
              <a:t> </a:t>
            </a:r>
            <a:r>
              <a:rPr lang="tr-TR" dirty="0" err="1"/>
              <a:t>Çev</a:t>
            </a:r>
            <a:r>
              <a:rPr lang="tr-TR" dirty="0"/>
              <a:t>: Neşe </a:t>
            </a:r>
            <a:r>
              <a:rPr lang="tr-TR" dirty="0" err="1"/>
              <a:t>Taluy</a:t>
            </a:r>
            <a:r>
              <a:rPr lang="tr-TR" dirty="0"/>
              <a:t> Yüce. İstanbul</a:t>
            </a:r>
            <a:r>
              <a:rPr lang="tr-TR"/>
              <a:t>: </a:t>
            </a:r>
            <a:r>
              <a:rPr lang="tr-TR" smtClean="0"/>
              <a:t>Everest yayınları, 2017.</a:t>
            </a:r>
            <a:endParaRPr lang="tr-TR" dirty="0"/>
          </a:p>
          <a:p>
            <a:endParaRPr lang="tr-TR" dirty="0" smtClean="0"/>
          </a:p>
        </p:txBody>
      </p:sp>
    </p:spTree>
    <p:extLst>
      <p:ext uri="{BB962C8B-B14F-4D97-AF65-F5344CB8AC3E}">
        <p14:creationId xmlns:p14="http://schemas.microsoft.com/office/powerpoint/2010/main" val="658234845"/>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158</TotalTime>
  <Words>458</Words>
  <Application>Microsoft Office PowerPoint</Application>
  <PresentationFormat>Ekran Gösterisi (4:3)</PresentationFormat>
  <Paragraphs>14</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Ofis Teması</vt:lpstr>
      <vt:lpstr>Gombrowicz’in Romanında Başkahraman</vt:lpstr>
      <vt:lpstr>TRANS-ATLANTİK </vt:lpstr>
      <vt:lpstr>PowerPoint Sunusu</vt:lpstr>
      <vt:lpstr>PowerPoint Sunusu</vt:lpstr>
      <vt:lpstr>PowerPoint Sunusu</vt:lpstr>
      <vt:lpstr>PowerPoint Sunusu</vt:lpstr>
      <vt:lpstr>PowerPoint Sunusu</vt:lpstr>
      <vt:lpstr>Kaynaklar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Gombrowicz’in Romanında Başkahraman</dc:title>
  <dc:creator>nevra vardal</dc:creator>
  <cp:lastModifiedBy>nevra vardal</cp:lastModifiedBy>
  <cp:revision>19</cp:revision>
  <dcterms:created xsi:type="dcterms:W3CDTF">2020-05-11T13:40:06Z</dcterms:created>
  <dcterms:modified xsi:type="dcterms:W3CDTF">2020-05-20T08:55:02Z</dcterms:modified>
</cp:coreProperties>
</file>