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1" r:id="rId12"/>
    <p:sldId id="27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3C0D7-9A57-40F4-BC7F-78D04A3352F2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76749-B842-4241-9DA6-26EAEFD979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30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76749-B842-4241-9DA6-26EAEFD9793B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917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76749-B842-4241-9DA6-26EAEFD9793B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461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76749-B842-4241-9DA6-26EAEFD9793B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518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76749-B842-4241-9DA6-26EAEFD9793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13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C08049-CB98-4035-ACBF-DC2989115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4192B24-D25D-4C56-A831-4E9C66004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69B156-8D32-4ACE-A709-BE8072AA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3247EE-4574-4E2E-A8F6-F4240E0AE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6EBE54-5CF1-49B2-83E3-2D8A71B83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70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79761B6-1CCD-44B2-991A-7E511AE60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9A2354F-FADE-47F7-AECD-DB0F499F3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D7F530-3A6B-43CF-A14E-0319903D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3BD88F-03BB-456E-A371-AA1DA811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8738D0-DD8E-4EF8-9D12-7FBFFE3C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62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8DD8AC6-6CC5-478C-B521-8211911348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FAA54D4-1E83-42EB-8AC2-B3A1203D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1E6C97-153F-4210-AB1D-8E0583D94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4EE785-E06D-42F2-A9B3-37B0FDD43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EE978-EA92-4E1F-A384-3D9EC3EB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4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519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131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592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044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6257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4307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668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0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E49AE6-7F9F-45A1-9435-292C947B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30A956-D392-4B5A-B145-2CE4BEE7E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085A7C-FFE1-43DD-87FC-BF8E0643D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8E76D4-3E66-4262-AF1E-FF1A956C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467834-68A0-4F81-B61D-84496D7C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993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603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722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47495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770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0048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218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14181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365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439A0C-5C82-4556-AA88-FC48D3EE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494D13-C932-4B1B-87FD-F75570BC3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4436B6-7B6C-4F8B-9DD4-A818AC43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61DBA0-C2BE-495A-ABBD-D2390F904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967CEB-9D42-4E33-B612-E26DB01C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10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87E14E-8BCE-40B8-8A56-5FF9FB27E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F8E5BD-A944-4EFE-8793-78E5064E8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93EE78C-32C7-4145-8A9D-9BC3E11CB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AABACC4-8142-419C-8374-9BF0F6E8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0417B4-5EFD-4AB7-AB3C-DB4C4E82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5B786D-B141-465C-8A2C-1A8977C3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31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407EDD-5CE9-4708-A221-77A72958A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6E661E-86F0-4FF4-9B28-536961AA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725C18-96E4-4E96-B349-3BE1B63E3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764C87E-77E5-4642-B77E-13845FB0D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37091D9-42A2-4629-998A-7E6303465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507E5AC-3793-434A-B65C-CED002DD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317EAD2-A722-4FEE-A369-63028553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FC19DE2-A041-49EC-AA35-F928BDC4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03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9C51D9-9594-4A46-BD7F-6B35B9DF1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7C6D5BE-DF5A-45FB-936E-1F31A707D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B79AE31-0091-4698-8BCC-AC91967E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C0C9707-7585-4F04-B184-C9F426EC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45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37171BF-3BED-4114-BA4A-272146349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E52B09A-5D45-40CE-A5C5-5974AD960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7054327-7ADB-49CA-829A-07FE9C59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58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298EA9-8B62-417F-8994-6E4417C93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EB029C-C80C-4F1B-983C-FB3E529EF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C7208B0-F22F-43AF-8538-A8A27CCAD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65C398-C3C7-4A3B-85DD-2846C04D0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8399218-9D76-41B6-AF3C-905B3DC25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8116C-BFFB-4C26-90C7-142220AA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03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1C18F8-96A4-4C2F-825B-EC602B26F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78D5606-10D1-49C9-9841-CC5B90FA8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1E79E6-3F22-4887-A36E-98A0AA6D0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C967CF-3BC6-4234-BA9F-0F0A891F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D0D6DC-ACC9-42C4-93EC-30D985E9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F0E83B8-E345-4FA8-A708-A0A874F6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96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9C14D00-9612-4465-933D-26511E75B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9644C9-1A82-4BDA-95C9-7615EB796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20B97D-5D75-402E-B0BE-AEE56AD43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DAE5C-E892-4A31-BDFC-273061026DB5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5DAD62E-72DC-4408-BAB9-545CD4E8B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87C4B2-E541-4DA1-ABBE-AA04AC02F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3532A-DDD5-447D-A23B-B32823A0AB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53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59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4" y="2119532"/>
            <a:ext cx="9059594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Eğitimin toplumsal cinsiyet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kalıpyargılarını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taşıyan mesajlarından arındırılması bütünlük içinde ele alınmalı, bunun için de toplumsal cinsiyet duyarlılığı bir politika olarak bütün yapılara, süreçlere özümsenmelidir.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Eğitimde toplumsal cinsiyet eşitsizliklerinin yol açtığı yatay ve dikey ayrımcılığın ortan kaldırılması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445326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4" y="2119532"/>
            <a:ext cx="9059594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Gerçek bir dönüştürme, erkeklerle kadınlar arasındaki temel güç ilişkilerinin, ev içi alan, işgücü piyasaları ve siyaset dahil, yeniden yapılanmasını, cinsiyetçi kültürün dönüştürülmesini, doğrudan doğruya ataerkilliği hedefler.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 için olduğu kadar erkeklerin de kendilerini ve toplumu daha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eşitçi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ve adil bir geleceğe kavuşturma sorumluluğunu yüklenecek biçimde eğitim görmeleri sağlanmalıdır.</a:t>
            </a:r>
          </a:p>
        </p:txBody>
      </p:sp>
    </p:spTree>
    <p:extLst>
      <p:ext uri="{BB962C8B-B14F-4D97-AF65-F5344CB8AC3E}">
        <p14:creationId xmlns:p14="http://schemas.microsoft.com/office/powerpoint/2010/main" val="1484637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Eğitim, bireylere belli bir zamanda kabul gören kültürü ve bilgiyi aktarmak ve işgücüne katılabilmek için gerekli önkoşulları kazandırmak gibi işlevleri nedeniyle ister istemez toplumsal cinsiyet içerikli iletiler taşır.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sadece okuryazar olması bile, kendilerini ifade etmelerini sağlayacak yeni bir dil kazanmak; olanak ve risklerden haberdar olmak ve toplumdaki karar alma süreçlerine katılmak için güçlenmelerinin en önemli anahtarı olarak görülmektedir.</a:t>
            </a:r>
          </a:p>
          <a:p>
            <a:pPr marL="0" indent="0">
              <a:buNone/>
            </a:pPr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eğitimleriyle şiddet görme olasılığı arasındaki ters yönlü, evlilik yaşının ertelenmesi ve işgücüne katılım arasında güçlü ve olumlu bir ilişki vardır.</a:t>
            </a:r>
          </a:p>
          <a:p>
            <a:r>
              <a:rPr lang="tr-TR" sz="2400" u="sng" dirty="0">
                <a:latin typeface="Batang" panose="02030600000101010101" pitchFamily="18" charset="-127"/>
                <a:ea typeface="Batang" panose="02030600000101010101" pitchFamily="18" charset="-127"/>
              </a:rPr>
              <a:t>Eğitimde toplumsal cinsiyet eşitliğiyle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ilgili engellerin kaldırılması uluslararası öncelikler arasında yer almaktadır.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2000: Bin Yıl Zirvesinde Kalkınma Hedeflerinden biridir.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CEDAW: eğitim alanında kadınların erkeklerle eşit haklara sahip olmalarını güvenceye bağlamak üzere gerekli tüm önlemlerin alınmasını gerekli kılar.</a:t>
            </a:r>
          </a:p>
        </p:txBody>
      </p:sp>
    </p:spTree>
    <p:extLst>
      <p:ext uri="{BB962C8B-B14F-4D97-AF65-F5344CB8AC3E}">
        <p14:creationId xmlns:p14="http://schemas.microsoft.com/office/powerpoint/2010/main" val="2654266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Tarihsel olarak tüm toplumlarda eğitim kurumlarından yararlanmanın bir erkek ayrıcalığı olarak başladığı ve sürdürüldüğü, kadınların bu kurumlara çok sonradan ve ciddi mücadeleler sonunda erişebilme hakkını kazandıkları bilinmektedir.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Eğitime erişim, dünyanın pek çok yerinde, henüz tamamlanmamış bir süreç niteliği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167669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Eğitimin yapısının, içeriğinin ve günlük etkileşimlerinin toplumsal cinsiyet eşitsizliklerini ne ölçüde pekiştirdiği ve yeniden ürettiği ikinci bir inceleme katmanını oluşturur.</a:t>
            </a:r>
          </a:p>
          <a:p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Birleşmiş Milletlerin hesaplamalarına göre dünyadaki 774 milyon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okumazyazmaz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yetişkinin üçte ikisini kadınlar oluşturmaktadır.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Küresel okuryazarlık oranı yetişkin erkekler için %88 iken kadınlar için %79 dolayındadır.</a:t>
            </a:r>
          </a:p>
        </p:txBody>
      </p:sp>
    </p:spTree>
    <p:extLst>
      <p:ext uri="{BB962C8B-B14F-4D97-AF65-F5344CB8AC3E}">
        <p14:creationId xmlns:p14="http://schemas.microsoft.com/office/powerpoint/2010/main" val="930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Eğitim kurumları, toplumsal cinsiyet eşitsizliklerini kaldırmayı hedefleyen yasal düzenlemeleri içeren öğretileri kapsadıkları örneklerde bile, kadınlarla erkeklerin eşit olmadıklarını gösteren açık ya da örtülü mesajlar verirler.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Okul bilgisinin tipik bir özelliği erkeklerin düşünsel, siyasal ve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askercil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etkinliklerinden oluşmasıdır.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Sorun; bilginin ataerkil niteliğinden kaynaklanır.</a:t>
            </a:r>
          </a:p>
        </p:txBody>
      </p:sp>
    </p:spTree>
    <p:extLst>
      <p:ext uri="{BB962C8B-B14F-4D97-AF65-F5344CB8AC3E}">
        <p14:creationId xmlns:p14="http://schemas.microsoft.com/office/powerpoint/2010/main" val="3417621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 ilişkisinin bir başka evrensel örüntüsü kadınların belli alanlarda yığılması ya da aşırı temsili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Buna karşılık belli alanlardan büyük ölçüde dışlanmış olmaları: </a:t>
            </a:r>
            <a:r>
              <a:rPr lang="tr-TR" sz="2200" i="1" dirty="0">
                <a:latin typeface="Batang" panose="02030600000101010101" pitchFamily="18" charset="-127"/>
                <a:ea typeface="Batang" panose="02030600000101010101" pitchFamily="18" charset="-127"/>
              </a:rPr>
              <a:t>yatay ayrışım</a:t>
            </a:r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Ortaöğretimde kız öğrencilerin dil ve sosyal, erkeklerin fen ve teknik bilimlerde yoğunlaşması, kadınların yüksek eğitimde bilim, mühendislik ve teknoloji alanlarından uzak durmalarının ilk işaretidir.</a:t>
            </a:r>
          </a:p>
        </p:txBody>
      </p:sp>
    </p:spTree>
    <p:extLst>
      <p:ext uri="{BB962C8B-B14F-4D97-AF65-F5344CB8AC3E}">
        <p14:creationId xmlns:p14="http://schemas.microsoft.com/office/powerpoint/2010/main" val="26971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 İlişkisi Konusundaki </a:t>
            </a:r>
          </a:p>
          <a:p>
            <a:pPr marL="0" indent="0" algn="ctr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Kuramlar</a:t>
            </a:r>
          </a:p>
          <a:p>
            <a:pPr marL="0" indent="0" algn="ctr">
              <a:buNone/>
            </a:pPr>
            <a:endParaRPr lang="tr-TR" sz="2400" b="1" u="sng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Rol/Toplumsallaşma Kuramları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Kültürel Sermaye Kuramı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Akademik Kapitalizm Kuramı</a:t>
            </a:r>
          </a:p>
        </p:txBody>
      </p:sp>
    </p:spTree>
    <p:extLst>
      <p:ext uri="{BB962C8B-B14F-4D97-AF65-F5344CB8AC3E}">
        <p14:creationId xmlns:p14="http://schemas.microsoft.com/office/powerpoint/2010/main" val="654967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1753772"/>
            <a:ext cx="9267849" cy="47384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Eğitim İlişkisi Konusundaki </a:t>
            </a:r>
          </a:p>
          <a:p>
            <a:pPr marL="0" indent="0" algn="ctr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Kuramlar</a:t>
            </a:r>
          </a:p>
          <a:p>
            <a:pPr marL="0" indent="0" algn="ctr">
              <a:buNone/>
            </a:pPr>
            <a:endParaRPr lang="tr-TR" sz="2400" b="1" u="sng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800" dirty="0">
                <a:latin typeface="Batang" panose="02030600000101010101" pitchFamily="18" charset="-127"/>
                <a:ea typeface="Batang" panose="02030600000101010101" pitchFamily="18" charset="-127"/>
              </a:rPr>
              <a:t>Feminist Kuramlar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Liberal feminizm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Radikal feminizm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yeniden üretim kuramı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Siyah feminizm</a:t>
            </a:r>
          </a:p>
          <a:p>
            <a:pPr lvl="1"/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Postyapısalcı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feminizm</a:t>
            </a:r>
          </a:p>
        </p:txBody>
      </p:sp>
    </p:spTree>
    <p:extLst>
      <p:ext uri="{BB962C8B-B14F-4D97-AF65-F5344CB8AC3E}">
        <p14:creationId xmlns:p14="http://schemas.microsoft.com/office/powerpoint/2010/main" val="145338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535</Words>
  <Application>Microsoft Office PowerPoint</Application>
  <PresentationFormat>Geniş ekran</PresentationFormat>
  <Paragraphs>58</Paragraphs>
  <Slides>11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  <vt:lpstr>Toplumsal Cinsiyet ve Eğitim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47</cp:revision>
  <dcterms:created xsi:type="dcterms:W3CDTF">2018-04-11T21:16:47Z</dcterms:created>
  <dcterms:modified xsi:type="dcterms:W3CDTF">2018-04-11T21:43:46Z</dcterms:modified>
</cp:coreProperties>
</file>