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57" r:id="rId3"/>
    <p:sldId id="263" r:id="rId4"/>
    <p:sldId id="265" r:id="rId5"/>
    <p:sldId id="266" r:id="rId6"/>
    <p:sldId id="267" r:id="rId7"/>
    <p:sldId id="268" r:id="rId8"/>
    <p:sldId id="269" r:id="rId9"/>
    <p:sldId id="270" r:id="rId10"/>
    <p:sldId id="272" r:id="rId11"/>
    <p:sldId id="271" r:id="rId12"/>
    <p:sldId id="273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B3C0D7-9A57-40F4-BC7F-78D04A3352F2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676749-B842-4241-9DA6-26EAEFD979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930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76749-B842-4241-9DA6-26EAEFD9793B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6917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76749-B842-4241-9DA6-26EAEFD9793B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0461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76749-B842-4241-9DA6-26EAEFD9793B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2518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76749-B842-4241-9DA6-26EAEFD9793B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135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DC08049-CB98-4035-ACBF-DC2989115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4192B24-D25D-4C56-A831-4E9C66004B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169B156-8D32-4ACE-A709-BE8072AAD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DAE5C-E892-4A31-BDFC-273061026DB5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F3247EE-4574-4E2E-A8F6-F4240E0AE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B6EBE54-5CF1-49B2-83E3-2D8A71B83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3532A-DDD5-447D-A23B-B32823A0AB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5703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79761B6-1CCD-44B2-991A-7E511AE60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9A2354F-FADE-47F7-AECD-DB0F499F3B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5D7F530-3A6B-43CF-A14E-0319903DE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DAE5C-E892-4A31-BDFC-273061026DB5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C3BD88F-03BB-456E-A371-AA1DA811C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8738D0-DD8E-4EF8-9D12-7FBFFE3CF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3532A-DDD5-447D-A23B-B32823A0AB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0621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8DD8AC6-6CC5-478C-B521-8211911348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FAA54D4-1E83-42EB-8AC2-B3A1203DC2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B1E6C97-153F-4210-AB1D-8E0583D94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DAE5C-E892-4A31-BDFC-273061026DB5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F4EE785-E06D-42F2-A9B3-37B0FDD43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3EE978-EA92-4E1F-A384-3D9EC3EBF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3532A-DDD5-447D-A23B-B32823A0AB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95148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7519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91315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35927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10446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6257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24307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16684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809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E49AE6-7F9F-45A1-9435-292C947B6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30A956-D392-4B5A-B145-2CE4BEE7E1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D085A7C-FFE1-43DD-87FC-BF8E0643D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DAE5C-E892-4A31-BDFC-273061026DB5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8E76D4-3E66-4262-AF1E-FF1A956C1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467834-68A0-4F81-B61D-84496D7CF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3532A-DDD5-447D-A23B-B32823A0AB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79939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36037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27222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847495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67709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90048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2183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14181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3653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2439A0C-5C82-4556-AA88-FC48D3EE5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5494D13-C932-4B1B-87FD-F75570BC36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04436B6-7B6C-4F8B-9DD4-A818AC438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DAE5C-E892-4A31-BDFC-273061026DB5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461DBA0-C2BE-495A-ABBD-D2390F904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967CEB-9D42-4E33-B612-E26DB01C3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3532A-DDD5-447D-A23B-B32823A0AB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3106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487E14E-8BCE-40B8-8A56-5FF9FB27E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F8E5BD-A944-4EFE-8793-78E5064E8C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93EE78C-32C7-4145-8A9D-9BC3E11CBF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AABACC4-8142-419C-8374-9BF0F6E83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DAE5C-E892-4A31-BDFC-273061026DB5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0417B4-5EFD-4AB7-AB3C-DB4C4E82E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A5B786D-B141-465C-8A2C-1A8977C34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3532A-DDD5-447D-A23B-B32823A0AB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6315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9407EDD-5CE9-4708-A221-77A72958A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46E661E-86F0-4FF4-9B28-536961AA6C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9725C18-96E4-4E96-B349-3BE1B63E30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764C87E-77E5-4642-B77E-13845FB0D9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37091D9-42A2-4629-998A-7E63034658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507E5AC-3793-434A-B65C-CED002DD0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DAE5C-E892-4A31-BDFC-273061026DB5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4317EAD2-A722-4FEE-A369-63028553C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6FC19DE2-A041-49EC-AA35-F928BDC48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3532A-DDD5-447D-A23B-B32823A0AB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030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29C51D9-9594-4A46-BD7F-6B35B9DF1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7C6D5BE-DF5A-45FB-936E-1F31A707D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DAE5C-E892-4A31-BDFC-273061026DB5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B79AE31-0091-4698-8BCC-AC91967E1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C0C9707-7585-4F04-B184-C9F426EC2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3532A-DDD5-447D-A23B-B32823A0AB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1456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37171BF-3BED-4114-BA4A-272146349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DAE5C-E892-4A31-BDFC-273061026DB5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2E52B09A-5D45-40CE-A5C5-5974AD960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7054327-7ADB-49CA-829A-07FE9C59E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3532A-DDD5-447D-A23B-B32823A0AB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6589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4298EA9-8B62-417F-8994-6E4417C93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EB029C-C80C-4F1B-983C-FB3E529EF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C7208B0-F22F-43AF-8538-A8A27CCADF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765C398-C3C7-4A3B-85DD-2846C04D0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DAE5C-E892-4A31-BDFC-273061026DB5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8399218-9D76-41B6-AF3C-905B3DC25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738116C-BFFB-4C26-90C7-142220AAD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3532A-DDD5-447D-A23B-B32823A0AB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033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C1C18F8-96A4-4C2F-825B-EC602B26F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78D5606-10D1-49C9-9841-CC5B90FA83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61E79E6-3F22-4887-A36E-98A0AA6D04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5C967CF-3BC6-4234-BA9F-0F0A891F2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DAE5C-E892-4A31-BDFC-273061026DB5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FD0D6DC-ACC9-42C4-93EC-30D985E90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F0E83B8-E345-4FA8-A708-A0A874F6C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3532A-DDD5-447D-A23B-B32823A0AB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0965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9C14D00-9612-4465-933D-26511E75B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D9644C9-1A82-4BDA-95C9-7615EB796C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F20B97D-5D75-402E-B0BE-AEE56AD434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DAE5C-E892-4A31-BDFC-273061026DB5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5DAD62E-72DC-4408-BAB9-545CD4E8BA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D87C4B2-E541-4DA1-ABBE-AA04AC02F2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3532A-DDD5-447D-A23B-B32823A0AB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9533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593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607" y="877329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>
                <a:latin typeface="Batang" panose="02030600000101010101" pitchFamily="18" charset="-127"/>
                <a:ea typeface="Batang" panose="02030600000101010101" pitchFamily="18" charset="-127"/>
              </a:rPr>
              <a:t>SOS407 – Kadın Çalışmaları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0566" y="2456268"/>
            <a:ext cx="8915400" cy="377762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endParaRPr lang="tr-TR" sz="32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Prof. Dr. Nilay ÇABUK KAYA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Ankara Üniversitesi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Dil ve Tarih-Coğrafya Fakültesi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Sosyoloji Bölümü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E-mail: cabukkaya@gmail.com</a:t>
            </a:r>
          </a:p>
          <a:p>
            <a:endParaRPr lang="tr-TR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68596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Eğitim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4" y="2119532"/>
            <a:ext cx="9059594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Eğitimin toplumsal cinsiyet 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kalıpyargılarını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taşıyan mesajlarından arındırılması bütünlük içinde ele alınmalı, bunun için de toplumsal cinsiyet duyarlılığı bir politika olarak bütün yapılara, süreçlere özümsenmelidir.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Eğitimde toplumsal cinsiyet eşitsizliklerinin yol açtığı yatay ve dikey ayrımcılığın ortan kaldırılması gerekmektedir.</a:t>
            </a:r>
          </a:p>
        </p:txBody>
      </p:sp>
    </p:spTree>
    <p:extLst>
      <p:ext uri="{BB962C8B-B14F-4D97-AF65-F5344CB8AC3E}">
        <p14:creationId xmlns:p14="http://schemas.microsoft.com/office/powerpoint/2010/main" val="1445326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Eğitim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4" y="2119532"/>
            <a:ext cx="9059594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Gerçek bir dönüştürme, erkeklerle kadınlar arasındaki temel güç ilişkilerinin, ev içi alan, işgücü piyasaları ve siyaset dahil, yeniden yapılanmasını, cinsiyetçi kültürün dönüştürülmesini, doğrudan doğruya ataerkilliği hedefler.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Kadınlar için olduğu kadar erkeklerin de kendilerini ve toplumu daha 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eşitçi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ve adil bir geleceğe kavuşturma sorumluluğunu yüklenecek biçimde eğitim görmeleri sağlanmalıdır.</a:t>
            </a:r>
          </a:p>
        </p:txBody>
      </p:sp>
    </p:spTree>
    <p:extLst>
      <p:ext uri="{BB962C8B-B14F-4D97-AF65-F5344CB8AC3E}">
        <p14:creationId xmlns:p14="http://schemas.microsoft.com/office/powerpoint/2010/main" val="1484637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Eğitim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Eğitim, bireylere belli bir zamanda kabul gören kültürü ve bilgiyi aktarmak ve işgücüne katılabilmek için gerekli önkoşulları kazandırmak gibi işlevleri nedeniyle ister istemez toplumsal cinsiyet içerikli iletiler taşır.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Kadınların sadece okuryazar olması bile, kendilerini ifade etmelerini sağlayacak yeni bir dil kazanmak; olanak ve risklerden haberdar olmak ve toplumdaki karar alma süreçlerine katılmak için güçlenmelerinin en önemli anahtarı olarak görülmektedir.</a:t>
            </a:r>
          </a:p>
          <a:p>
            <a:pPr marL="0" indent="0">
              <a:buNone/>
            </a:pPr>
            <a:endParaRPr lang="tr-TR" sz="24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56318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Eğitim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Kadınların eğitimleriyle şiddet görme olasılığı arasındaki ters yönlü, evlilik yaşının ertelenmesi ve işgücüne katılım arasında güçlü ve olumlu bir ilişki vardır.</a:t>
            </a:r>
          </a:p>
          <a:p>
            <a:r>
              <a:rPr lang="tr-TR" sz="2400" u="sng" dirty="0">
                <a:latin typeface="Batang" panose="02030600000101010101" pitchFamily="18" charset="-127"/>
                <a:ea typeface="Batang" panose="02030600000101010101" pitchFamily="18" charset="-127"/>
              </a:rPr>
              <a:t>Eğitimde toplumsal cinsiyet eşitliğiyle 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ilgili engellerin kaldırılması uluslararası öncelikler arasında yer almaktadır.</a:t>
            </a:r>
          </a:p>
          <a:p>
            <a:pPr lvl="1"/>
            <a:r>
              <a:rPr lang="tr-TR" sz="2200" dirty="0">
                <a:latin typeface="Batang" panose="02030600000101010101" pitchFamily="18" charset="-127"/>
                <a:ea typeface="Batang" panose="02030600000101010101" pitchFamily="18" charset="-127"/>
              </a:rPr>
              <a:t>2000: Bin Yıl Zirvesinde Kalkınma Hedeflerinden biridir.</a:t>
            </a:r>
          </a:p>
          <a:p>
            <a:pPr lvl="1"/>
            <a:r>
              <a:rPr lang="tr-TR" sz="2200" dirty="0">
                <a:latin typeface="Batang" panose="02030600000101010101" pitchFamily="18" charset="-127"/>
                <a:ea typeface="Batang" panose="02030600000101010101" pitchFamily="18" charset="-127"/>
              </a:rPr>
              <a:t>CEDAW: eğitim alanında kadınların erkeklerle eşit haklara sahip olmalarını güvenceye bağlamak üzere gerekli tüm önlemlerin alınmasını gerekli kılar.</a:t>
            </a:r>
          </a:p>
        </p:txBody>
      </p:sp>
    </p:spTree>
    <p:extLst>
      <p:ext uri="{BB962C8B-B14F-4D97-AF65-F5344CB8AC3E}">
        <p14:creationId xmlns:p14="http://schemas.microsoft.com/office/powerpoint/2010/main" val="2654266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Eğitim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Tarihsel olarak tüm toplumlarda eğitim kurumlarından yararlanmanın bir erkek ayrıcalığı olarak başladığı ve sürdürüldüğü, kadınların bu kurumlara çok sonradan ve ciddi mücadeleler sonunda erişebilme hakkını kazandıkları bilinmektedir.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Eğitime erişim, dünyanın pek çok yerinde, henüz tamamlanmamış bir süreç niteliği taşımaktadır.</a:t>
            </a:r>
          </a:p>
        </p:txBody>
      </p:sp>
    </p:spTree>
    <p:extLst>
      <p:ext uri="{BB962C8B-B14F-4D97-AF65-F5344CB8AC3E}">
        <p14:creationId xmlns:p14="http://schemas.microsoft.com/office/powerpoint/2010/main" val="1676698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Eğitim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Eğitimin yapısının, içeriğinin ve günlük etkileşimlerinin toplumsal cinsiyet eşitsizliklerini ne ölçüde pekiştirdiği ve yeniden ürettiği ikinci bir inceleme katmanını oluşturur.</a:t>
            </a:r>
          </a:p>
          <a:p>
            <a:endParaRPr lang="tr-TR" sz="24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Birleşmiş Milletlerin hesaplamalarına göre dünyadaki 774 milyon 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okumazyazmaz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yetişkinin üçte ikisini kadınlar oluşturmaktadır.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Küresel okuryazarlık oranı yetişkin erkekler için %88 iken kadınlar için %79 dolayındadır.</a:t>
            </a:r>
          </a:p>
        </p:txBody>
      </p:sp>
    </p:spTree>
    <p:extLst>
      <p:ext uri="{BB962C8B-B14F-4D97-AF65-F5344CB8AC3E}">
        <p14:creationId xmlns:p14="http://schemas.microsoft.com/office/powerpoint/2010/main" val="93002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Eğitim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Eğitim kurumları, toplumsal cinsiyet eşitsizliklerini kaldırmayı hedefleyen yasal düzenlemeleri içeren öğretileri kapsadıkları örneklerde bile, kadınlarla erkeklerin eşit olmadıklarını gösteren açık ya da örtülü mesajlar verirler.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Okul bilgisinin tipik bir özelliği erkeklerin düşünsel, siyasal ve 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askercil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etkinliklerinden oluşmasıdır.</a:t>
            </a:r>
          </a:p>
          <a:p>
            <a:pPr lvl="1"/>
            <a:r>
              <a:rPr lang="tr-TR" sz="2200" dirty="0">
                <a:latin typeface="Batang" panose="02030600000101010101" pitchFamily="18" charset="-127"/>
                <a:ea typeface="Batang" panose="02030600000101010101" pitchFamily="18" charset="-127"/>
              </a:rPr>
              <a:t>Sorun; bilginin ataerkil niteliğinden kaynaklanır.</a:t>
            </a:r>
          </a:p>
        </p:txBody>
      </p:sp>
    </p:spTree>
    <p:extLst>
      <p:ext uri="{BB962C8B-B14F-4D97-AF65-F5344CB8AC3E}">
        <p14:creationId xmlns:p14="http://schemas.microsoft.com/office/powerpoint/2010/main" val="3417621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Eğitim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eğitim ilişkisinin bir başka evrensel örüntüsü kadınların belli alanlarda yığılması ya da aşırı temsili</a:t>
            </a:r>
          </a:p>
          <a:p>
            <a:pPr lvl="1"/>
            <a:r>
              <a:rPr lang="tr-TR" sz="2200" dirty="0">
                <a:latin typeface="Batang" panose="02030600000101010101" pitchFamily="18" charset="-127"/>
                <a:ea typeface="Batang" panose="02030600000101010101" pitchFamily="18" charset="-127"/>
              </a:rPr>
              <a:t>Buna karşılık belli alanlardan büyük ölçüde dışlanmış olmaları: </a:t>
            </a:r>
            <a:r>
              <a:rPr lang="tr-TR" sz="2200" i="1" dirty="0">
                <a:latin typeface="Batang" panose="02030600000101010101" pitchFamily="18" charset="-127"/>
                <a:ea typeface="Batang" panose="02030600000101010101" pitchFamily="18" charset="-127"/>
              </a:rPr>
              <a:t>yatay ayrışım</a:t>
            </a:r>
            <a:r>
              <a:rPr lang="tr-TR" sz="2200" dirty="0">
                <a:latin typeface="Batang" panose="02030600000101010101" pitchFamily="18" charset="-127"/>
                <a:ea typeface="Batang" panose="02030600000101010101" pitchFamily="18" charset="-127"/>
              </a:rPr>
              <a:t>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Ortaöğretimde kız öğrencilerin dil ve sosyal, erkeklerin fen ve teknik bilimlerde yoğunlaşması, kadınların yüksek eğitimde bilim, mühendislik ve teknoloji alanlarından uzak durmalarının ilk işaretidir.</a:t>
            </a:r>
          </a:p>
        </p:txBody>
      </p:sp>
    </p:spTree>
    <p:extLst>
      <p:ext uri="{BB962C8B-B14F-4D97-AF65-F5344CB8AC3E}">
        <p14:creationId xmlns:p14="http://schemas.microsoft.com/office/powerpoint/2010/main" val="269714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Eğitim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400" b="1" u="sng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Eğitim İlişkisi Konusundaki </a:t>
            </a:r>
          </a:p>
          <a:p>
            <a:pPr marL="0" indent="0" algn="ctr">
              <a:buNone/>
            </a:pPr>
            <a:r>
              <a:rPr lang="tr-TR" sz="2400" b="1" u="sng" dirty="0">
                <a:latin typeface="Batang" panose="02030600000101010101" pitchFamily="18" charset="-127"/>
                <a:ea typeface="Batang" panose="02030600000101010101" pitchFamily="18" charset="-127"/>
              </a:rPr>
              <a:t>Kuramlar</a:t>
            </a:r>
          </a:p>
          <a:p>
            <a:pPr marL="0" indent="0" algn="ctr">
              <a:buNone/>
            </a:pPr>
            <a:endParaRPr lang="tr-TR" sz="2400" b="1" u="sng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Rol/Toplumsallaşma Kuramları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Kültürel Sermaye Kuramı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Akademik Kapitalizm Kuramı</a:t>
            </a:r>
          </a:p>
        </p:txBody>
      </p:sp>
    </p:spTree>
    <p:extLst>
      <p:ext uri="{BB962C8B-B14F-4D97-AF65-F5344CB8AC3E}">
        <p14:creationId xmlns:p14="http://schemas.microsoft.com/office/powerpoint/2010/main" val="654967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Eğitim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1753772"/>
            <a:ext cx="9267849" cy="47384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400" b="1" u="sng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Eğitim İlişkisi Konusundaki </a:t>
            </a:r>
          </a:p>
          <a:p>
            <a:pPr marL="0" indent="0" algn="ctr">
              <a:buNone/>
            </a:pPr>
            <a:r>
              <a:rPr lang="tr-TR" sz="2400" b="1" u="sng" dirty="0">
                <a:latin typeface="Batang" panose="02030600000101010101" pitchFamily="18" charset="-127"/>
                <a:ea typeface="Batang" panose="02030600000101010101" pitchFamily="18" charset="-127"/>
              </a:rPr>
              <a:t>Kuramlar</a:t>
            </a:r>
          </a:p>
          <a:p>
            <a:pPr marL="0" indent="0" algn="ctr">
              <a:buNone/>
            </a:pPr>
            <a:endParaRPr lang="tr-TR" sz="2400" b="1" u="sng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r>
              <a:rPr lang="tr-TR" sz="2800" dirty="0">
                <a:latin typeface="Batang" panose="02030600000101010101" pitchFamily="18" charset="-127"/>
                <a:ea typeface="Batang" panose="02030600000101010101" pitchFamily="18" charset="-127"/>
              </a:rPr>
              <a:t>Feminist Kuramlar</a:t>
            </a:r>
          </a:p>
          <a:p>
            <a:pPr lvl="1"/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Liberal feminizm</a:t>
            </a:r>
          </a:p>
          <a:p>
            <a:pPr lvl="1"/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Radikal feminizm</a:t>
            </a:r>
          </a:p>
          <a:p>
            <a:pPr lvl="1"/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Feminist yeniden üretim kuramı</a:t>
            </a:r>
          </a:p>
          <a:p>
            <a:pPr lvl="1"/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Siyah feminizm</a:t>
            </a:r>
          </a:p>
          <a:p>
            <a:pPr lvl="1"/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Postyapısalcı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feminizm</a:t>
            </a:r>
          </a:p>
        </p:txBody>
      </p:sp>
    </p:spTree>
    <p:extLst>
      <p:ext uri="{BB962C8B-B14F-4D97-AF65-F5344CB8AC3E}">
        <p14:creationId xmlns:p14="http://schemas.microsoft.com/office/powerpoint/2010/main" val="14533863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535</Words>
  <Application>Microsoft Office PowerPoint</Application>
  <PresentationFormat>Geniş ekran</PresentationFormat>
  <Paragraphs>58</Paragraphs>
  <Slides>11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9" baseType="lpstr">
      <vt:lpstr>Batang</vt:lpstr>
      <vt:lpstr>Arial</vt:lpstr>
      <vt:lpstr>Calibri</vt:lpstr>
      <vt:lpstr>Calibri Light</vt:lpstr>
      <vt:lpstr>Century Gothic</vt:lpstr>
      <vt:lpstr>Wingdings 3</vt:lpstr>
      <vt:lpstr>Office Teması</vt:lpstr>
      <vt:lpstr>Duman</vt:lpstr>
      <vt:lpstr>SOS407 – Kadın Çalışmaları</vt:lpstr>
      <vt:lpstr>Toplumsal Cinsiyet ve Eğitim</vt:lpstr>
      <vt:lpstr>Toplumsal Cinsiyet ve Eğitim</vt:lpstr>
      <vt:lpstr>Toplumsal Cinsiyet ve Eğitim</vt:lpstr>
      <vt:lpstr>Toplumsal Cinsiyet ve Eğitim</vt:lpstr>
      <vt:lpstr>Toplumsal Cinsiyet ve Eğitim</vt:lpstr>
      <vt:lpstr>Toplumsal Cinsiyet ve Eğitim</vt:lpstr>
      <vt:lpstr>Toplumsal Cinsiyet ve Eğitim</vt:lpstr>
      <vt:lpstr>Toplumsal Cinsiyet ve Eğitim</vt:lpstr>
      <vt:lpstr>Toplumsal Cinsiyet ve Eğitim</vt:lpstr>
      <vt:lpstr>Toplumsal Cinsiyet ve Eğitim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SOS407 – Kadın Çalışmaları</dc:title>
  <dc:creator>bilgiseyerim</dc:creator>
  <cp:lastModifiedBy>bilgiseyerim</cp:lastModifiedBy>
  <cp:revision>47</cp:revision>
  <dcterms:created xsi:type="dcterms:W3CDTF">2018-04-11T21:16:47Z</dcterms:created>
  <dcterms:modified xsi:type="dcterms:W3CDTF">2018-04-11T21:43:46Z</dcterms:modified>
</cp:coreProperties>
</file>