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7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7CB8FCA-5D83-4A62-8B5E-D5989E151603}" type="datetimeFigureOut">
              <a:rPr lang="tr-TR" smtClean="0"/>
              <a:t>21.09.2020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3218682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7CB8FCA-5D83-4A62-8B5E-D5989E151603}" type="datetimeFigureOut">
              <a:rPr lang="tr-TR" smtClean="0"/>
              <a:t>21.09.2020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1011787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7CB8FCA-5D83-4A62-8B5E-D5989E151603}" type="datetimeFigureOut">
              <a:rPr lang="tr-TR" smtClean="0"/>
              <a:t>21.09.2020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4232425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7CB8FCA-5D83-4A62-8B5E-D5989E151603}" type="datetimeFigureOut">
              <a:rPr lang="tr-TR" smtClean="0"/>
              <a:t>21.09.2020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2432396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7CB8FCA-5D83-4A62-8B5E-D5989E151603}" type="datetimeFigureOut">
              <a:rPr lang="tr-TR" smtClean="0"/>
              <a:t>21.09.2020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188828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7CB8FCA-5D83-4A62-8B5E-D5989E151603}" type="datetimeFigureOut">
              <a:rPr lang="tr-TR" smtClean="0"/>
              <a:t>21.09.2020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2201948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7CB8FCA-5D83-4A62-8B5E-D5989E151603}" type="datetimeFigureOut">
              <a:rPr lang="tr-TR" smtClean="0"/>
              <a:t>21.09.2020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424679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7CB8FCA-5D83-4A62-8B5E-D5989E151603}" type="datetimeFigureOut">
              <a:rPr lang="tr-TR" smtClean="0"/>
              <a:t>21.09.2020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2775039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7CB8FCA-5D83-4A62-8B5E-D5989E151603}" type="datetimeFigureOut">
              <a:rPr lang="tr-TR" smtClean="0"/>
              <a:t>21.09.2020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195572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7CB8FCA-5D83-4A62-8B5E-D5989E151603}" type="datetimeFigureOut">
              <a:rPr lang="tr-TR" smtClean="0"/>
              <a:t>21.09.2020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3452941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7CB8FCA-5D83-4A62-8B5E-D5989E151603}" type="datetimeFigureOut">
              <a:rPr lang="tr-TR" smtClean="0"/>
              <a:t>21.09.2020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091D6-4079-4E02-A98E-194C9BC6B1B8}" type="slidenum">
              <a:rPr lang="tr-TR" smtClean="0"/>
              <a:t>‹#›</a:t>
            </a:fld>
            <a:endParaRPr lang="tr-TR"/>
          </a:p>
        </p:txBody>
      </p:sp>
    </p:spTree>
    <p:extLst>
      <p:ext uri="{BB962C8B-B14F-4D97-AF65-F5344CB8AC3E}">
        <p14:creationId xmlns:p14="http://schemas.microsoft.com/office/powerpoint/2010/main" val="613158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B8FCA-5D83-4A62-8B5E-D5989E151603}" type="datetimeFigureOut">
              <a:rPr lang="tr-TR" smtClean="0"/>
              <a:t>21.09.2020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091D6-4079-4E02-A98E-194C9BC6B1B8}" type="slidenum">
              <a:rPr lang="tr-TR" smtClean="0"/>
              <a:t>‹#›</a:t>
            </a:fld>
            <a:endParaRPr lang="tr-TR"/>
          </a:p>
        </p:txBody>
      </p:sp>
    </p:spTree>
    <p:extLst>
      <p:ext uri="{BB962C8B-B14F-4D97-AF65-F5344CB8AC3E}">
        <p14:creationId xmlns:p14="http://schemas.microsoft.com/office/powerpoint/2010/main" val="1562229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s://slideplayer.biz.tr/slide/898831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
            </a:r>
            <a:br>
              <a:rPr lang="tr-TR" dirty="0"/>
            </a:br>
            <a:r>
              <a:rPr lang="tr-TR" sz="8800" dirty="0" smtClean="0"/>
              <a:t>GRUPLAR</a:t>
            </a:r>
            <a:endParaRPr lang="tr-TR" sz="8800" dirty="0"/>
          </a:p>
        </p:txBody>
      </p:sp>
    </p:spTree>
    <p:extLst>
      <p:ext uri="{BB962C8B-B14F-4D97-AF65-F5344CB8AC3E}">
        <p14:creationId xmlns:p14="http://schemas.microsoft.com/office/powerpoint/2010/main" val="977296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363272" cy="4277072"/>
          </a:xfrm>
        </p:spPr>
        <p:txBody>
          <a:bodyPr/>
          <a:lstStyle/>
          <a:p>
            <a:pPr marL="0" indent="0" algn="just">
              <a:buNone/>
            </a:pPr>
            <a:r>
              <a:rPr lang="tr-TR" sz="3000" dirty="0">
                <a:solidFill>
                  <a:srgbClr val="444444"/>
                </a:solidFill>
                <a:latin typeface="Open Sans"/>
              </a:rPr>
              <a:t>Grubun toplumsal hedefleri: Grup eyleminin yöneldiği, toplumsal hedeflerin yani, amaçların bulunması gerekmektedir. Her grubun bir ya da birkaç amacı bulunmaktadır</a:t>
            </a:r>
            <a:r>
              <a:rPr lang="tr-TR" sz="3000" dirty="0" smtClean="0">
                <a:solidFill>
                  <a:srgbClr val="444444"/>
                </a:solidFill>
                <a:latin typeface="Open Sans"/>
              </a:rPr>
              <a:t>. </a:t>
            </a:r>
            <a:r>
              <a:rPr lang="tr-TR" b="0" i="0" dirty="0" smtClean="0">
                <a:solidFill>
                  <a:srgbClr val="444444"/>
                </a:solidFill>
                <a:effectLst/>
                <a:latin typeface="Open Sans"/>
              </a:rPr>
              <a:t>Toplumsal grubun belirlediği hedefler, bu grubun neden var olduğu sorusuna cevap niteliği taşıması bakımından önemlidir.</a:t>
            </a:r>
            <a:r>
              <a:rPr lang="tr-TR" dirty="0" smtClean="0"/>
              <a:t/>
            </a:r>
            <a:br>
              <a:rPr lang="tr-TR" dirty="0" smtClean="0"/>
            </a:br>
            <a:endParaRPr lang="tr-TR" dirty="0"/>
          </a:p>
        </p:txBody>
      </p:sp>
    </p:spTree>
    <p:extLst>
      <p:ext uri="{BB962C8B-B14F-4D97-AF65-F5344CB8AC3E}">
        <p14:creationId xmlns:p14="http://schemas.microsoft.com/office/powerpoint/2010/main" val="2175879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0" i="0" dirty="0" smtClean="0">
                <a:solidFill>
                  <a:srgbClr val="444444"/>
                </a:solidFill>
                <a:effectLst/>
                <a:latin typeface="Open Sans"/>
              </a:rPr>
              <a:t>Coğrafi/Mekânsal yakınlık:</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b="0" i="0" dirty="0" smtClean="0">
                <a:solidFill>
                  <a:srgbClr val="444444"/>
                </a:solidFill>
                <a:effectLst/>
                <a:latin typeface="Open Sans"/>
              </a:rPr>
              <a:t>Grup yaşamının sürdürülmesinde, temel unsurlardan biridir. Toplumsal gruplar, zorunlu olarak belirli bir zamanda ve mekânda bulunmaları nedeniyle, fiziki mekânın sınırlamalarına bağlı kalmaktadır.</a:t>
            </a:r>
          </a:p>
          <a:p>
            <a:pPr marL="0" indent="0" algn="just">
              <a:buNone/>
            </a:pPr>
            <a:r>
              <a:rPr lang="tr-TR" b="0" i="0" dirty="0" smtClean="0">
                <a:solidFill>
                  <a:srgbClr val="444444"/>
                </a:solidFill>
                <a:effectLst/>
                <a:latin typeface="Open Sans"/>
              </a:rPr>
              <a:t>Köy, kasaba gibi belli bir yerde yaşayanların, aralarındaki ilişkiler, toplumsal grupların meydana gelmesini sağlar. Örneğin komşuluk, mekâna dayalı oluşan gruplardan biri olarak gösterilebilir.</a:t>
            </a:r>
            <a:endParaRPr lang="tr-TR" dirty="0"/>
          </a:p>
        </p:txBody>
      </p:sp>
    </p:spTree>
    <p:extLst>
      <p:ext uri="{BB962C8B-B14F-4D97-AF65-F5344CB8AC3E}">
        <p14:creationId xmlns:p14="http://schemas.microsoft.com/office/powerpoint/2010/main" val="3530535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507288" cy="4421088"/>
          </a:xfrm>
        </p:spPr>
        <p:txBody>
          <a:bodyPr>
            <a:normAutofit fontScale="62500" lnSpcReduction="20000"/>
          </a:bodyPr>
          <a:lstStyle/>
          <a:p>
            <a:pPr marL="0" indent="0" algn="just">
              <a:buNone/>
            </a:pPr>
            <a:r>
              <a:rPr lang="tr-TR" b="0" i="0" dirty="0" smtClean="0">
                <a:solidFill>
                  <a:srgbClr val="444444"/>
                </a:solidFill>
                <a:effectLst/>
                <a:latin typeface="Open Sans"/>
              </a:rPr>
              <a:t>Toplumsal grupların, neden bir çalışma konusu olarak ele alındığı ve küçük grupları incelemenin ne anlam taşıdığı sorularına yönelik üç temel neden gösterilmektedir.</a:t>
            </a:r>
          </a:p>
          <a:p>
            <a:pPr marL="0" indent="0" algn="just">
              <a:buNone/>
            </a:pPr>
            <a:endParaRPr lang="tr-TR" b="0" i="0" dirty="0" smtClean="0">
              <a:solidFill>
                <a:srgbClr val="444444"/>
              </a:solidFill>
              <a:effectLst/>
              <a:latin typeface="Open Sans"/>
            </a:endParaRPr>
          </a:p>
          <a:p>
            <a:pPr marL="0" indent="0" algn="just">
              <a:buNone/>
            </a:pPr>
            <a:r>
              <a:rPr lang="tr-TR" b="0" i="0" dirty="0" smtClean="0">
                <a:solidFill>
                  <a:srgbClr val="444444"/>
                </a:solidFill>
                <a:effectLst/>
                <a:latin typeface="Open Sans"/>
              </a:rPr>
              <a:t>1.Toplumsal gruplar, toplumsal bir olgu olarak kabul edilmektedir. Herkes, yaşamının büyük bir kısmını aile, arkadaş grubu, çalışma grubu gibi “küçük gruplarda” geçirmektedir.</a:t>
            </a:r>
          </a:p>
          <a:p>
            <a:pPr marL="0" indent="0" algn="just">
              <a:buNone/>
            </a:pPr>
            <a:endParaRPr lang="tr-TR" b="0" i="0" dirty="0" smtClean="0">
              <a:solidFill>
                <a:srgbClr val="444444"/>
              </a:solidFill>
              <a:effectLst/>
              <a:latin typeface="Open Sans"/>
            </a:endParaRPr>
          </a:p>
          <a:p>
            <a:pPr marL="0" indent="0" algn="just">
              <a:buNone/>
            </a:pPr>
            <a:r>
              <a:rPr lang="tr-TR" b="0" i="0" dirty="0" smtClean="0">
                <a:solidFill>
                  <a:srgbClr val="444444"/>
                </a:solidFill>
                <a:effectLst/>
                <a:latin typeface="Open Sans"/>
              </a:rPr>
              <a:t>2. Toplumsal gruplar, aynı zamanda, toplumu yansıtmaktadır. Küçük gruplar, toplumsal sistemin modelleri olarak ele alındığında, toplumsal grup çalışmaları, toplumsal sistem hakkında önemli bilgiler vermektedir.</a:t>
            </a:r>
          </a:p>
          <a:p>
            <a:pPr marL="0" indent="0" algn="just">
              <a:buNone/>
            </a:pPr>
            <a:endParaRPr lang="tr-TR" b="0" i="0" dirty="0" smtClean="0">
              <a:solidFill>
                <a:srgbClr val="444444"/>
              </a:solidFill>
              <a:effectLst/>
              <a:latin typeface="Open Sans"/>
            </a:endParaRPr>
          </a:p>
          <a:p>
            <a:pPr marL="0" indent="0" algn="just">
              <a:buNone/>
            </a:pPr>
            <a:r>
              <a:rPr lang="tr-TR" b="0" i="0" dirty="0" smtClean="0">
                <a:solidFill>
                  <a:srgbClr val="444444"/>
                </a:solidFill>
                <a:effectLst/>
                <a:latin typeface="Open Sans"/>
              </a:rPr>
              <a:t>3. Toplumsal grup araştırmalarının sonuçları, toplumsal uygulamalar için önem taşımaktadır.</a:t>
            </a:r>
            <a:endParaRPr lang="tr-TR" dirty="0"/>
          </a:p>
        </p:txBody>
      </p:sp>
    </p:spTree>
    <p:extLst>
      <p:ext uri="{BB962C8B-B14F-4D97-AF65-F5344CB8AC3E}">
        <p14:creationId xmlns:p14="http://schemas.microsoft.com/office/powerpoint/2010/main" val="3416047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0" dirty="0" smtClean="0">
                <a:solidFill>
                  <a:srgbClr val="444444"/>
                </a:solidFill>
                <a:effectLst/>
                <a:latin typeface="Open Sans"/>
              </a:rPr>
              <a:t>OPLUMSAL GRUP ÇEŞİTLERİ Birincil ve ikincil Gruplar</a:t>
            </a:r>
            <a:endParaRPr lang="tr-TR" dirty="0"/>
          </a:p>
        </p:txBody>
      </p:sp>
      <p:sp>
        <p:nvSpPr>
          <p:cNvPr id="3" name="İçerik Yer Tutucusu 2"/>
          <p:cNvSpPr>
            <a:spLocks noGrp="1"/>
          </p:cNvSpPr>
          <p:nvPr>
            <p:ph idx="1"/>
          </p:nvPr>
        </p:nvSpPr>
        <p:spPr/>
        <p:txBody>
          <a:bodyPr>
            <a:normAutofit fontScale="92500"/>
          </a:bodyPr>
          <a:lstStyle/>
          <a:p>
            <a:pPr marL="0" indent="0" algn="just">
              <a:buNone/>
            </a:pPr>
            <a:r>
              <a:rPr lang="tr-TR" b="0" i="0" dirty="0" smtClean="0">
                <a:solidFill>
                  <a:srgbClr val="444444"/>
                </a:solidFill>
                <a:effectLst/>
                <a:latin typeface="Open Sans"/>
              </a:rPr>
              <a:t>Birincil grup (</a:t>
            </a:r>
            <a:r>
              <a:rPr lang="tr-TR" b="0" i="0" dirty="0" err="1" smtClean="0">
                <a:solidFill>
                  <a:srgbClr val="444444"/>
                </a:solidFill>
                <a:effectLst/>
                <a:latin typeface="Open Sans"/>
              </a:rPr>
              <a:t>primary</a:t>
            </a:r>
            <a:r>
              <a:rPr lang="tr-TR" b="0" i="0" dirty="0" smtClean="0">
                <a:solidFill>
                  <a:srgbClr val="444444"/>
                </a:solidFill>
                <a:effectLst/>
                <a:latin typeface="Open Sans"/>
              </a:rPr>
              <a:t> </a:t>
            </a:r>
            <a:r>
              <a:rPr lang="tr-TR" b="0" i="0" dirty="0" err="1" smtClean="0">
                <a:solidFill>
                  <a:srgbClr val="444444"/>
                </a:solidFill>
                <a:effectLst/>
                <a:latin typeface="Open Sans"/>
              </a:rPr>
              <a:t>group</a:t>
            </a:r>
            <a:r>
              <a:rPr lang="tr-TR" b="0" i="0" dirty="0" smtClean="0">
                <a:solidFill>
                  <a:srgbClr val="444444"/>
                </a:solidFill>
                <a:effectLst/>
                <a:latin typeface="Open Sans"/>
              </a:rPr>
              <a:t>) kavramını ilk kez, Amerikalı sosyolog Charles </a:t>
            </a:r>
            <a:r>
              <a:rPr lang="tr-TR" b="0" i="0" dirty="0" err="1" smtClean="0">
                <a:solidFill>
                  <a:srgbClr val="444444"/>
                </a:solidFill>
                <a:effectLst/>
                <a:latin typeface="Open Sans"/>
              </a:rPr>
              <a:t>Horton</a:t>
            </a:r>
            <a:r>
              <a:rPr lang="tr-TR" b="0" i="0" dirty="0" smtClean="0">
                <a:solidFill>
                  <a:srgbClr val="444444"/>
                </a:solidFill>
                <a:effectLst/>
                <a:latin typeface="Open Sans"/>
              </a:rPr>
              <a:t> </a:t>
            </a:r>
            <a:r>
              <a:rPr lang="tr-TR" b="0" i="0" dirty="0" err="1" smtClean="0">
                <a:solidFill>
                  <a:srgbClr val="444444"/>
                </a:solidFill>
                <a:effectLst/>
                <a:latin typeface="Open Sans"/>
              </a:rPr>
              <a:t>Cooley</a:t>
            </a:r>
            <a:r>
              <a:rPr lang="tr-TR" b="0" i="0" dirty="0" smtClean="0">
                <a:solidFill>
                  <a:srgbClr val="444444"/>
                </a:solidFill>
                <a:effectLst/>
                <a:latin typeface="Open Sans"/>
              </a:rPr>
              <a:t>, </a:t>
            </a:r>
            <a:r>
              <a:rPr lang="tr-TR" b="0" i="0" dirty="0" err="1" smtClean="0">
                <a:solidFill>
                  <a:srgbClr val="444444"/>
                </a:solidFill>
                <a:effectLst/>
                <a:latin typeface="Open Sans"/>
              </a:rPr>
              <a:t>Social</a:t>
            </a:r>
            <a:r>
              <a:rPr lang="tr-TR" b="0" i="0" dirty="0" smtClean="0">
                <a:solidFill>
                  <a:srgbClr val="444444"/>
                </a:solidFill>
                <a:effectLst/>
                <a:latin typeface="Open Sans"/>
              </a:rPr>
              <a:t> </a:t>
            </a:r>
            <a:r>
              <a:rPr lang="tr-TR" b="0" i="0" dirty="0" err="1" smtClean="0">
                <a:solidFill>
                  <a:srgbClr val="444444"/>
                </a:solidFill>
                <a:effectLst/>
                <a:latin typeface="Open Sans"/>
              </a:rPr>
              <a:t>Organization</a:t>
            </a:r>
            <a:r>
              <a:rPr lang="tr-TR" b="0" i="0" dirty="0" smtClean="0">
                <a:solidFill>
                  <a:srgbClr val="444444"/>
                </a:solidFill>
                <a:effectLst/>
                <a:latin typeface="Open Sans"/>
              </a:rPr>
              <a:t> (Toplumsal Örgütlenme, 1909) adlı kitabında kullanmıştır. </a:t>
            </a:r>
          </a:p>
          <a:p>
            <a:pPr marL="0" indent="0" algn="just">
              <a:buNone/>
            </a:pPr>
            <a:r>
              <a:rPr lang="tr-TR" b="0" i="0" dirty="0" err="1" smtClean="0">
                <a:solidFill>
                  <a:srgbClr val="444444"/>
                </a:solidFill>
                <a:effectLst/>
                <a:latin typeface="Open Sans"/>
              </a:rPr>
              <a:t>Cooley</a:t>
            </a:r>
            <a:r>
              <a:rPr lang="tr-TR" b="0" i="0" dirty="0" smtClean="0">
                <a:solidFill>
                  <a:srgbClr val="444444"/>
                </a:solidFill>
                <a:effectLst/>
                <a:latin typeface="Open Sans"/>
              </a:rPr>
              <a:t>, birincil grup kavramı ile yakın, yüz yüze ilişkiler kurulan ve dayanışmanın hâkim olduğu grupları tanımlamaktadır. </a:t>
            </a:r>
          </a:p>
          <a:p>
            <a:pPr marL="0" indent="0" algn="just">
              <a:buNone/>
            </a:pPr>
            <a:r>
              <a:rPr lang="tr-TR" b="0" i="0" dirty="0" smtClean="0">
                <a:solidFill>
                  <a:srgbClr val="444444"/>
                </a:solidFill>
                <a:effectLst/>
                <a:latin typeface="Open Sans"/>
              </a:rPr>
              <a:t>Bu gruplar, bireyin toplumsal doğasının ve ideallerinin oluşumunda temeldir. </a:t>
            </a:r>
          </a:p>
        </p:txBody>
      </p:sp>
    </p:spTree>
    <p:extLst>
      <p:ext uri="{BB962C8B-B14F-4D97-AF65-F5344CB8AC3E}">
        <p14:creationId xmlns:p14="http://schemas.microsoft.com/office/powerpoint/2010/main" val="2426684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844824"/>
            <a:ext cx="8291264" cy="2764904"/>
          </a:xfrm>
        </p:spPr>
        <p:txBody>
          <a:bodyPr/>
          <a:lstStyle/>
          <a:p>
            <a:pPr marL="0" lvl="0" indent="0" algn="just">
              <a:buNone/>
            </a:pPr>
            <a:r>
              <a:rPr lang="tr-TR" sz="2200" dirty="0">
                <a:solidFill>
                  <a:srgbClr val="444444"/>
                </a:solidFill>
                <a:latin typeface="Open Sans"/>
              </a:rPr>
              <a:t>Yakın ilişkiler sonucunda, bireysellikler belli bir ortak bütün içinde kaynaşmaktadır ve bu bütünlük, en basit şekilde “biz” olarak tanımlanmaktadır. </a:t>
            </a:r>
            <a:endParaRPr lang="tr-TR" sz="2200" dirty="0" smtClean="0">
              <a:solidFill>
                <a:srgbClr val="444444"/>
              </a:solidFill>
              <a:latin typeface="Open Sans"/>
            </a:endParaRPr>
          </a:p>
          <a:p>
            <a:pPr marL="0" lvl="0" indent="0" algn="just">
              <a:buNone/>
            </a:pPr>
            <a:endParaRPr lang="tr-TR" sz="2200" dirty="0">
              <a:solidFill>
                <a:srgbClr val="444444"/>
              </a:solidFill>
              <a:latin typeface="Open Sans"/>
            </a:endParaRPr>
          </a:p>
          <a:p>
            <a:pPr marL="0" lvl="0" indent="0" algn="just">
              <a:buNone/>
            </a:pPr>
            <a:r>
              <a:rPr lang="tr-TR" sz="2200" dirty="0">
                <a:solidFill>
                  <a:srgbClr val="444444"/>
                </a:solidFill>
                <a:latin typeface="Open Sans"/>
              </a:rPr>
              <a:t>Bu yakın ilişkilerin ve dayanışmanın var olduğu, gruplar arasında en önemlileri aile, arkadaşlar, komşular ve akrabalar ile çocukların oyun gruplarıdır.</a:t>
            </a:r>
            <a:endParaRPr lang="tr-TR" sz="2200" dirty="0">
              <a:solidFill>
                <a:prstClr val="black"/>
              </a:solidFill>
            </a:endParaRPr>
          </a:p>
          <a:p>
            <a:pPr marL="0" indent="0">
              <a:buNone/>
            </a:pPr>
            <a:endParaRPr lang="tr-TR" dirty="0"/>
          </a:p>
        </p:txBody>
      </p:sp>
    </p:spTree>
    <p:extLst>
      <p:ext uri="{BB962C8B-B14F-4D97-AF65-F5344CB8AC3E}">
        <p14:creationId xmlns:p14="http://schemas.microsoft.com/office/powerpoint/2010/main" val="1975985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İnsanlar, birincil grup içerisinde toplumsal yaşamı öğrenmektedir. </a:t>
            </a:r>
            <a:r>
              <a:rPr lang="tr-TR" b="0" i="0" dirty="0" err="1" smtClean="0">
                <a:solidFill>
                  <a:srgbClr val="444444"/>
                </a:solidFill>
                <a:effectLst/>
                <a:latin typeface="Open Sans"/>
              </a:rPr>
              <a:t>Cooley</a:t>
            </a:r>
            <a:r>
              <a:rPr lang="tr-TR" b="0" i="0" dirty="0" smtClean="0">
                <a:solidFill>
                  <a:srgbClr val="444444"/>
                </a:solidFill>
                <a:effectLst/>
                <a:latin typeface="Open Sans"/>
              </a:rPr>
              <a:t>, birincil grupları, insan neslinin bakıldığı, korunduğu ve buna bağlı olarak grup üyeleri arasında güven verici ilişkilerin kurulduğu yerler, olarak tanımlamaktadır (</a:t>
            </a:r>
            <a:r>
              <a:rPr lang="tr-TR" b="0" i="0" dirty="0" err="1" smtClean="0">
                <a:solidFill>
                  <a:srgbClr val="444444"/>
                </a:solidFill>
                <a:effectLst/>
                <a:latin typeface="Open Sans"/>
              </a:rPr>
              <a:t>Özkalp</a:t>
            </a:r>
            <a:r>
              <a:rPr lang="tr-TR" b="0" i="0" dirty="0" smtClean="0">
                <a:solidFill>
                  <a:srgbClr val="444444"/>
                </a:solidFill>
                <a:effectLst/>
                <a:latin typeface="Open Sans"/>
              </a:rPr>
              <a:t>, 1998, s. 257). Kişinin en erken deneyimlerinin oluştuğu birincil grup, ailedir.</a:t>
            </a:r>
            <a:endParaRPr lang="tr-TR" dirty="0"/>
          </a:p>
        </p:txBody>
      </p:sp>
    </p:spTree>
    <p:extLst>
      <p:ext uri="{BB962C8B-B14F-4D97-AF65-F5344CB8AC3E}">
        <p14:creationId xmlns:p14="http://schemas.microsoft.com/office/powerpoint/2010/main" val="1408993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b="0" i="0" dirty="0" smtClean="0">
                <a:solidFill>
                  <a:srgbClr val="444444"/>
                </a:solidFill>
                <a:effectLst/>
                <a:latin typeface="Open Sans"/>
              </a:rPr>
              <a:t>Aile, bireyin hayatında uzun süre etkili olan bir toplumsallaşma grubudur. Bireyin toplumsal benliğinin oluşumu, büyük ölçüde ailesiyle temas ve iletişimi sonucunda gerçekleşmektedir. </a:t>
            </a:r>
          </a:p>
          <a:p>
            <a:pPr marL="0" indent="0" algn="just">
              <a:buNone/>
            </a:pPr>
            <a:r>
              <a:rPr lang="tr-TR" b="0" i="0" dirty="0" smtClean="0">
                <a:solidFill>
                  <a:srgbClr val="444444"/>
                </a:solidFill>
                <a:effectLst/>
                <a:latin typeface="Open Sans"/>
              </a:rPr>
              <a:t>Bireyin ilişkide bulunduğu arkadaş ve benzeri gruplar da yakın ilişkiler kurulduğu için, birincil gruplar arasında yer almaktadır. </a:t>
            </a:r>
          </a:p>
        </p:txBody>
      </p:sp>
    </p:spTree>
    <p:extLst>
      <p:ext uri="{BB962C8B-B14F-4D97-AF65-F5344CB8AC3E}">
        <p14:creationId xmlns:p14="http://schemas.microsoft.com/office/powerpoint/2010/main" val="3216156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363272" cy="2980928"/>
          </a:xfrm>
        </p:spPr>
        <p:txBody>
          <a:bodyPr/>
          <a:lstStyle/>
          <a:p>
            <a:pPr marL="0" lvl="0" indent="0" algn="just">
              <a:buNone/>
            </a:pPr>
            <a:endParaRPr lang="tr-TR" sz="2500" dirty="0" smtClean="0">
              <a:solidFill>
                <a:srgbClr val="444444"/>
              </a:solidFill>
              <a:latin typeface="Open Sans"/>
            </a:endParaRPr>
          </a:p>
          <a:p>
            <a:pPr marL="0" lvl="0" indent="0" algn="just">
              <a:buNone/>
            </a:pPr>
            <a:r>
              <a:rPr lang="tr-TR" sz="2500" dirty="0" smtClean="0">
                <a:solidFill>
                  <a:srgbClr val="444444"/>
                </a:solidFill>
                <a:latin typeface="Open Sans"/>
              </a:rPr>
              <a:t>Üye </a:t>
            </a:r>
            <a:r>
              <a:rPr lang="tr-TR" sz="2500" dirty="0">
                <a:solidFill>
                  <a:srgbClr val="444444"/>
                </a:solidFill>
                <a:latin typeface="Open Sans"/>
              </a:rPr>
              <a:t>sayısı az olan birincil gruplar, resmi olmayan, uzun süreli ve yakın ilişkiler içindeki insanların, düzenli etkileşiminden oluşmaktadır. İnsanların bağlılıklarının yüksek olduğu birincil gruplar, bireyin ve toplumun biçimlenmesinde en önemli unsur olarak görülmektedirler.</a:t>
            </a:r>
            <a:endParaRPr lang="tr-TR" sz="2500" dirty="0">
              <a:solidFill>
                <a:prstClr val="black"/>
              </a:solidFill>
            </a:endParaRPr>
          </a:p>
          <a:p>
            <a:pPr marL="0" indent="0">
              <a:buNone/>
            </a:pPr>
            <a:endParaRPr lang="tr-TR" dirty="0"/>
          </a:p>
        </p:txBody>
      </p:sp>
    </p:spTree>
    <p:extLst>
      <p:ext uri="{BB962C8B-B14F-4D97-AF65-F5344CB8AC3E}">
        <p14:creationId xmlns:p14="http://schemas.microsoft.com/office/powerpoint/2010/main" val="3071752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solidFill>
                  <a:srgbClr val="444444"/>
                </a:solidFill>
                <a:latin typeface="Open Sans"/>
              </a:rPr>
              <a:t>İ</a:t>
            </a:r>
            <a:r>
              <a:rPr lang="tr-TR" b="0" i="0" dirty="0" smtClean="0">
                <a:solidFill>
                  <a:srgbClr val="444444"/>
                </a:solidFill>
                <a:effectLst/>
                <a:latin typeface="Open Sans"/>
              </a:rPr>
              <a:t>kincil gruplar, bireylerin gönüllü ve belli bir amaca yönelik olarak, genellikle bir anlaşma aracılığıyla katıldığı gruplardır. ikincil grup ilişkileri, yasa ve kurallarla, resmi sözleşmelerle düzenlenmiştir. </a:t>
            </a:r>
            <a:endParaRPr lang="tr-TR" dirty="0"/>
          </a:p>
        </p:txBody>
      </p:sp>
    </p:spTree>
    <p:extLst>
      <p:ext uri="{BB962C8B-B14F-4D97-AF65-F5344CB8AC3E}">
        <p14:creationId xmlns:p14="http://schemas.microsoft.com/office/powerpoint/2010/main" val="391183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0" indent="0" algn="just">
              <a:buNone/>
            </a:pPr>
            <a:r>
              <a:rPr lang="tr-TR" b="0" i="0" dirty="0" smtClean="0">
                <a:solidFill>
                  <a:srgbClr val="444444"/>
                </a:solidFill>
                <a:effectLst/>
                <a:latin typeface="Open Sans"/>
              </a:rPr>
              <a:t>Birincil gruplardaki yakın ve gayri resmi ilişkilerin yerini, ikincil gruplarda resmi ilişkiler almaktadır. ikincil gruplarda, üyeler arasında karşılıklı yükümlülükler ve haklar, yazılı yasalarla, yönetmeliklerle ve kurallarla belirlenmiştir. </a:t>
            </a:r>
          </a:p>
          <a:p>
            <a:pPr marL="0" indent="0" algn="just">
              <a:buNone/>
            </a:pPr>
            <a:r>
              <a:rPr lang="tr-TR" b="0" i="0" dirty="0" smtClean="0">
                <a:solidFill>
                  <a:srgbClr val="444444"/>
                </a:solidFill>
                <a:effectLst/>
                <a:latin typeface="Open Sans"/>
              </a:rPr>
              <a:t>İkincil grup üyelerinin, öncelikli olarak, sorumlu oldukları görevleri yerine getirmeleri beklenmektedir. </a:t>
            </a:r>
          </a:p>
          <a:p>
            <a:pPr marL="0" indent="0" algn="just">
              <a:buNone/>
            </a:pPr>
            <a:r>
              <a:rPr lang="tr-TR" b="0" i="0" dirty="0" smtClean="0">
                <a:solidFill>
                  <a:srgbClr val="444444"/>
                </a:solidFill>
                <a:effectLst/>
                <a:latin typeface="Open Sans"/>
              </a:rPr>
              <a:t>Resmi örgütler olarak dernekler, şirketler, siyasi partiler, bankalar ve sendikalar, ikincil gruplara örnek gösterilebilir.</a:t>
            </a:r>
            <a:endParaRPr lang="tr-TR" dirty="0"/>
          </a:p>
        </p:txBody>
      </p:sp>
    </p:spTree>
    <p:extLst>
      <p:ext uri="{BB962C8B-B14F-4D97-AF65-F5344CB8AC3E}">
        <p14:creationId xmlns:p14="http://schemas.microsoft.com/office/powerpoint/2010/main" val="1969937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TOPLUMSAL GRUP NEDİR? </a:t>
            </a:r>
            <a:endParaRPr lang="tr-TR" dirty="0"/>
          </a:p>
        </p:txBody>
      </p:sp>
      <p:sp>
        <p:nvSpPr>
          <p:cNvPr id="3" name="İçerik Yer Tutucusu 2"/>
          <p:cNvSpPr>
            <a:spLocks noGrp="1"/>
          </p:cNvSpPr>
          <p:nvPr>
            <p:ph idx="1"/>
          </p:nvPr>
        </p:nvSpPr>
        <p:spPr>
          <a:xfrm>
            <a:off x="457200" y="2420888"/>
            <a:ext cx="8229600" cy="3705275"/>
          </a:xfrm>
        </p:spPr>
        <p:txBody>
          <a:bodyPr>
            <a:normAutofit/>
          </a:bodyPr>
          <a:lstStyle/>
          <a:p>
            <a:pPr marL="0" indent="0" algn="just">
              <a:buNone/>
            </a:pPr>
            <a:r>
              <a:rPr lang="tr-TR" dirty="0" smtClean="0">
                <a:solidFill>
                  <a:srgbClr val="444444"/>
                </a:solidFill>
                <a:latin typeface="Open Sans"/>
              </a:rPr>
              <a:t>İ</a:t>
            </a:r>
            <a:r>
              <a:rPr lang="tr-TR" b="0" i="0" dirty="0" smtClean="0">
                <a:solidFill>
                  <a:srgbClr val="444444"/>
                </a:solidFill>
                <a:effectLst/>
                <a:latin typeface="Open Sans"/>
              </a:rPr>
              <a:t>nsanlar yaşam boyu aile, oyun grubu, meslek grubu, dernekler, şirketler gibi resmi ya da resmi olmayan birçok farklı toplumsal grubun üyesi olmaktadır. </a:t>
            </a:r>
          </a:p>
          <a:p>
            <a:pPr marL="0" indent="0" algn="just">
              <a:buNone/>
            </a:pPr>
            <a:r>
              <a:rPr lang="tr-TR" b="0" i="0" dirty="0" smtClean="0">
                <a:solidFill>
                  <a:srgbClr val="444444"/>
                </a:solidFill>
                <a:effectLst/>
                <a:latin typeface="Open Sans"/>
              </a:rPr>
              <a:t>Toplumsal grup, en genel anlamda, küçük ölçekli toplumsal ilişkiler bütünü olarak tanımlanabilir. </a:t>
            </a:r>
            <a:endParaRPr lang="tr-TR" dirty="0"/>
          </a:p>
        </p:txBody>
      </p:sp>
    </p:spTree>
    <p:extLst>
      <p:ext uri="{BB962C8B-B14F-4D97-AF65-F5344CB8AC3E}">
        <p14:creationId xmlns:p14="http://schemas.microsoft.com/office/powerpoint/2010/main" val="1160884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İkincil gruplarda, belli bir amacı gerçekleştirmek üzere bir araya gelen bireyler arasındaki ilişkilerde etkileşim sınırlıdır ve kurallar büyük önem taşımaktadır. İnsan ilişkilerinin, belirli rollere göre şekillendiği ikincil gruplarda toplumsal kontrol, rasyonel ve hukuki bir düzende gerçekleşmektedir.</a:t>
            </a:r>
            <a:endParaRPr lang="tr-TR" dirty="0"/>
          </a:p>
        </p:txBody>
      </p:sp>
    </p:spTree>
    <p:extLst>
      <p:ext uri="{BB962C8B-B14F-4D97-AF65-F5344CB8AC3E}">
        <p14:creationId xmlns:p14="http://schemas.microsoft.com/office/powerpoint/2010/main" val="544584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lgn="just">
              <a:buNone/>
            </a:pPr>
            <a:r>
              <a:rPr lang="tr-TR" b="0" i="0" dirty="0" smtClean="0">
                <a:solidFill>
                  <a:srgbClr val="444444"/>
                </a:solidFill>
                <a:effectLst/>
                <a:latin typeface="Open Sans"/>
              </a:rPr>
              <a:t>Kişiler, aynı zamanda, hem birincil grupların hem de ikincil grupların üyesi olabilmektedir. Örneğin, kişinin ailesi birincil grubunu ifade ederken; üyesi olduğu işyerinde çalışanlar, ikincil grubunu oluştururlar. </a:t>
            </a:r>
          </a:p>
          <a:p>
            <a:pPr marL="0" indent="0" algn="just">
              <a:buNone/>
            </a:pPr>
            <a:r>
              <a:rPr lang="tr-TR" dirty="0">
                <a:solidFill>
                  <a:srgbClr val="444444"/>
                </a:solidFill>
                <a:latin typeface="Open Sans"/>
              </a:rPr>
              <a:t>B</a:t>
            </a:r>
            <a:r>
              <a:rPr lang="tr-TR" b="0" i="0" dirty="0" smtClean="0">
                <a:solidFill>
                  <a:srgbClr val="444444"/>
                </a:solidFill>
                <a:effectLst/>
                <a:latin typeface="Open Sans"/>
              </a:rPr>
              <a:t>irincil ve ikincil grup sınırlarını belirlemek pek kolay değildir. Birincil gruplar dağıldıkça ikincil grup olmakta ikincil gruplar ise yüz yüze ve yakın ilişkiler geliştirildiğinde birincil gruplar haline gelebilmektedir.</a:t>
            </a:r>
            <a:endParaRPr lang="tr-TR" dirty="0"/>
          </a:p>
        </p:txBody>
      </p:sp>
    </p:spTree>
    <p:extLst>
      <p:ext uri="{BB962C8B-B14F-4D97-AF65-F5344CB8AC3E}">
        <p14:creationId xmlns:p14="http://schemas.microsoft.com/office/powerpoint/2010/main" val="9120467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0" i="0" dirty="0" smtClean="0">
                <a:solidFill>
                  <a:srgbClr val="444444"/>
                </a:solidFill>
                <a:effectLst/>
                <a:latin typeface="Open Sans"/>
              </a:rPr>
              <a:t>İç ve Dış Gruplar</a:t>
            </a:r>
            <a:endParaRPr lang="tr-TR" dirty="0"/>
          </a:p>
        </p:txBody>
      </p:sp>
      <p:sp>
        <p:nvSpPr>
          <p:cNvPr id="3" name="İçerik Yer Tutucusu 2"/>
          <p:cNvSpPr>
            <a:spLocks noGrp="1"/>
          </p:cNvSpPr>
          <p:nvPr>
            <p:ph idx="1"/>
          </p:nvPr>
        </p:nvSpPr>
        <p:spPr/>
        <p:txBody>
          <a:bodyPr/>
          <a:lstStyle/>
          <a:p>
            <a:pPr marL="0" indent="0" algn="just">
              <a:buNone/>
            </a:pPr>
            <a:r>
              <a:rPr lang="tr-TR" dirty="0">
                <a:solidFill>
                  <a:srgbClr val="444444"/>
                </a:solidFill>
                <a:latin typeface="Open Sans"/>
              </a:rPr>
              <a:t>İ</a:t>
            </a:r>
            <a:r>
              <a:rPr lang="tr-TR" b="0" i="0" dirty="0" smtClean="0">
                <a:solidFill>
                  <a:srgbClr val="444444"/>
                </a:solidFill>
                <a:effectLst/>
                <a:latin typeface="Open Sans"/>
              </a:rPr>
              <a:t>ç grup (in </a:t>
            </a:r>
            <a:r>
              <a:rPr lang="tr-TR" b="0" i="0" dirty="0" err="1" smtClean="0">
                <a:solidFill>
                  <a:srgbClr val="444444"/>
                </a:solidFill>
                <a:effectLst/>
                <a:latin typeface="Open Sans"/>
              </a:rPr>
              <a:t>group</a:t>
            </a:r>
            <a:r>
              <a:rPr lang="tr-TR" b="0" i="0" dirty="0" smtClean="0">
                <a:solidFill>
                  <a:srgbClr val="444444"/>
                </a:solidFill>
                <a:effectLst/>
                <a:latin typeface="Open Sans"/>
              </a:rPr>
              <a:t>) ve dış grup (</a:t>
            </a:r>
            <a:r>
              <a:rPr lang="tr-TR" b="0" i="0" dirty="0" err="1" smtClean="0">
                <a:solidFill>
                  <a:srgbClr val="444444"/>
                </a:solidFill>
                <a:effectLst/>
                <a:latin typeface="Open Sans"/>
              </a:rPr>
              <a:t>out</a:t>
            </a:r>
            <a:r>
              <a:rPr lang="tr-TR" b="0" i="0" dirty="0" smtClean="0">
                <a:solidFill>
                  <a:srgbClr val="444444"/>
                </a:solidFill>
                <a:effectLst/>
                <a:latin typeface="Open Sans"/>
              </a:rPr>
              <a:t> </a:t>
            </a:r>
            <a:r>
              <a:rPr lang="tr-TR" b="0" i="0" dirty="0" err="1" smtClean="0">
                <a:solidFill>
                  <a:srgbClr val="444444"/>
                </a:solidFill>
                <a:effectLst/>
                <a:latin typeface="Open Sans"/>
              </a:rPr>
              <a:t>group</a:t>
            </a:r>
            <a:r>
              <a:rPr lang="tr-TR" b="0" i="0" dirty="0" smtClean="0">
                <a:solidFill>
                  <a:srgbClr val="444444"/>
                </a:solidFill>
                <a:effectLst/>
                <a:latin typeface="Open Sans"/>
              </a:rPr>
              <a:t>) kavramları, Amerikan sosyolog William </a:t>
            </a:r>
            <a:r>
              <a:rPr lang="tr-TR" b="0" i="0" dirty="0" err="1" smtClean="0">
                <a:solidFill>
                  <a:srgbClr val="444444"/>
                </a:solidFill>
                <a:effectLst/>
                <a:latin typeface="Open Sans"/>
              </a:rPr>
              <a:t>Graham</a:t>
            </a:r>
            <a:r>
              <a:rPr lang="tr-TR" b="0" i="0" dirty="0" smtClean="0">
                <a:solidFill>
                  <a:srgbClr val="444444"/>
                </a:solidFill>
                <a:effectLst/>
                <a:latin typeface="Open Sans"/>
              </a:rPr>
              <a:t> </a:t>
            </a:r>
            <a:r>
              <a:rPr lang="tr-TR" b="0" i="0" dirty="0" err="1" smtClean="0">
                <a:solidFill>
                  <a:srgbClr val="444444"/>
                </a:solidFill>
                <a:effectLst/>
                <a:latin typeface="Open Sans"/>
              </a:rPr>
              <a:t>Sumner</a:t>
            </a:r>
            <a:r>
              <a:rPr lang="tr-TR" b="0" i="0" dirty="0" smtClean="0">
                <a:solidFill>
                  <a:srgbClr val="444444"/>
                </a:solidFill>
                <a:effectLst/>
                <a:latin typeface="Open Sans"/>
              </a:rPr>
              <a:t> ( ) tarafından ortaya atılmıştır. </a:t>
            </a:r>
            <a:r>
              <a:rPr lang="tr-TR" b="0" i="0" dirty="0" err="1" smtClean="0">
                <a:solidFill>
                  <a:srgbClr val="444444"/>
                </a:solidFill>
                <a:effectLst/>
                <a:latin typeface="Open Sans"/>
              </a:rPr>
              <a:t>Sumner</a:t>
            </a:r>
            <a:r>
              <a:rPr lang="tr-TR" b="0" i="0" dirty="0" smtClean="0">
                <a:solidFill>
                  <a:srgbClr val="444444"/>
                </a:solidFill>
                <a:effectLst/>
                <a:latin typeface="Open Sans"/>
              </a:rPr>
              <a:t>, insanların kendi grupları olarak tanımladığı iç gruplar ile rekabet halinde olduğu ya da karşıt gruplar, olarak tanımladığı dış gruplar arasındaki ayrım üzerinde durmuştur.</a:t>
            </a:r>
            <a:endParaRPr lang="tr-TR" dirty="0"/>
          </a:p>
        </p:txBody>
      </p:sp>
    </p:spTree>
    <p:extLst>
      <p:ext uri="{BB962C8B-B14F-4D97-AF65-F5344CB8AC3E}">
        <p14:creationId xmlns:p14="http://schemas.microsoft.com/office/powerpoint/2010/main" val="23660300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Bununla birlikte, iç grup ve dış grup kavramlarının, </a:t>
            </a:r>
            <a:r>
              <a:rPr lang="tr-TR" b="0" i="0" dirty="0" err="1" smtClean="0">
                <a:solidFill>
                  <a:srgbClr val="444444"/>
                </a:solidFill>
                <a:effectLst/>
                <a:latin typeface="Open Sans"/>
              </a:rPr>
              <a:t>etnosentrizm</a:t>
            </a:r>
            <a:r>
              <a:rPr lang="tr-TR" b="0" i="0" dirty="0" smtClean="0">
                <a:solidFill>
                  <a:srgbClr val="444444"/>
                </a:solidFill>
                <a:effectLst/>
                <a:latin typeface="Open Sans"/>
              </a:rPr>
              <a:t> ile yakından ilişkili olduğunu belirtmiştir. </a:t>
            </a:r>
            <a:r>
              <a:rPr lang="tr-TR" b="0" i="0" dirty="0" err="1" smtClean="0">
                <a:solidFill>
                  <a:srgbClr val="444444"/>
                </a:solidFill>
                <a:effectLst/>
                <a:latin typeface="Open Sans"/>
              </a:rPr>
              <a:t>Sumner</a:t>
            </a:r>
            <a:r>
              <a:rPr lang="tr-TR" b="0" i="0" dirty="0" smtClean="0">
                <a:solidFill>
                  <a:srgbClr val="444444"/>
                </a:solidFill>
                <a:effectLst/>
                <a:latin typeface="Open Sans"/>
              </a:rPr>
              <a:t>, </a:t>
            </a:r>
            <a:r>
              <a:rPr lang="tr-TR" b="0" i="0" dirty="0" err="1" smtClean="0">
                <a:solidFill>
                  <a:srgbClr val="444444"/>
                </a:solidFill>
                <a:effectLst/>
                <a:latin typeface="Open Sans"/>
              </a:rPr>
              <a:t>Folkways</a:t>
            </a:r>
            <a:r>
              <a:rPr lang="tr-TR" b="0" i="0" dirty="0" smtClean="0">
                <a:solidFill>
                  <a:srgbClr val="444444"/>
                </a:solidFill>
                <a:effectLst/>
                <a:latin typeface="Open Sans"/>
              </a:rPr>
              <a:t> (1906) adlı eserinde her insan grubunun, kendine uygun bulduğu gelenek, görenek ve kurumlar çerçevesinde, ahlaki bir konuma sahip olduğunu ileri sürmüştür (Marshall, 1999, s.705). </a:t>
            </a:r>
            <a:endParaRPr lang="tr-TR" dirty="0"/>
          </a:p>
        </p:txBody>
      </p:sp>
    </p:spTree>
    <p:extLst>
      <p:ext uri="{BB962C8B-B14F-4D97-AF65-F5344CB8AC3E}">
        <p14:creationId xmlns:p14="http://schemas.microsoft.com/office/powerpoint/2010/main" val="21121296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lgn="just">
              <a:buNone/>
            </a:pPr>
            <a:r>
              <a:rPr lang="tr-TR" b="0" i="0" dirty="0" err="1" smtClean="0">
                <a:solidFill>
                  <a:srgbClr val="444444"/>
                </a:solidFill>
                <a:effectLst/>
                <a:latin typeface="Open Sans"/>
              </a:rPr>
              <a:t>Sumner’a</a:t>
            </a:r>
            <a:r>
              <a:rPr lang="tr-TR" b="0" i="0" dirty="0" smtClean="0">
                <a:solidFill>
                  <a:srgbClr val="444444"/>
                </a:solidFill>
                <a:effectLst/>
                <a:latin typeface="Open Sans"/>
              </a:rPr>
              <a:t> göre, insan grupları ortak kültürlerinin bir parçası olarak grup alışkanlıklarına, geleneklere, göreneklere ve yaşam biçimlerine sahiptir. Grup üyelerinin paylaştığı bu unsurlar, toplumsal grup içerisinde dönemin koşullarına göre, doğal bir biçimde gelişmektedir. </a:t>
            </a:r>
            <a:r>
              <a:rPr lang="tr-TR" b="0" i="0" dirty="0" err="1" smtClean="0">
                <a:solidFill>
                  <a:srgbClr val="444444"/>
                </a:solidFill>
                <a:effectLst/>
                <a:latin typeface="Open Sans"/>
              </a:rPr>
              <a:t>Sumner’ın</a:t>
            </a:r>
            <a:r>
              <a:rPr lang="tr-TR" b="0" i="0" dirty="0" smtClean="0">
                <a:solidFill>
                  <a:srgbClr val="444444"/>
                </a:solidFill>
                <a:effectLst/>
                <a:latin typeface="Open Sans"/>
              </a:rPr>
              <a:t> belirttiği şekilde, ortak değerler ve yaşam biçimi ile belirli bir konuma sahip olan iç gruplarda, “biz” duygusu hâkim olmaktadır. </a:t>
            </a:r>
            <a:endParaRPr lang="tr-TR" dirty="0"/>
          </a:p>
        </p:txBody>
      </p:sp>
    </p:spTree>
    <p:extLst>
      <p:ext uri="{BB962C8B-B14F-4D97-AF65-F5344CB8AC3E}">
        <p14:creationId xmlns:p14="http://schemas.microsoft.com/office/powerpoint/2010/main" val="4276479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lgn="just">
              <a:buNone/>
            </a:pPr>
            <a:r>
              <a:rPr lang="tr-TR" dirty="0" smtClean="0"/>
              <a:t>Bireyler, üyesi oldukları, kendilerini ait hissettikleri iç gruplara bağlılık duyarlar. </a:t>
            </a:r>
            <a:r>
              <a:rPr lang="tr-TR" dirty="0" err="1" smtClean="0"/>
              <a:t>Etnosentrik</a:t>
            </a:r>
            <a:r>
              <a:rPr lang="tr-TR" dirty="0" smtClean="0"/>
              <a:t> bakış açısı temelinde, kendilerine rakip ya da karşıt olarak gördükleri dış gruplar ise “onlar” olarak ifade edilmektedir. Örneğin, futbol takımları arasındaki çatışmalar, iç grup ve dış grup ayrımını göstermektedir. Birey, kendini futbol takımı ile özdeşleştirerek rakip takıma düşmanca duygular besleyebilmektedir. Özellikle ırk, </a:t>
            </a:r>
            <a:r>
              <a:rPr lang="tr-TR" dirty="0" err="1" smtClean="0"/>
              <a:t>etnisite</a:t>
            </a:r>
            <a:r>
              <a:rPr lang="tr-TR" dirty="0" smtClean="0"/>
              <a:t> ve din açısından farklılık taşıyan gruplar arasında iç grup/biz ve dış grup/onlar ayrımı belirgin bir şekilde görülmektedir.</a:t>
            </a:r>
            <a:endParaRPr lang="tr-TR" dirty="0"/>
          </a:p>
        </p:txBody>
      </p:sp>
    </p:spTree>
    <p:extLst>
      <p:ext uri="{BB962C8B-B14F-4D97-AF65-F5344CB8AC3E}">
        <p14:creationId xmlns:p14="http://schemas.microsoft.com/office/powerpoint/2010/main" val="21297191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0" i="0" dirty="0" smtClean="0">
                <a:solidFill>
                  <a:srgbClr val="444444"/>
                </a:solidFill>
                <a:effectLst/>
                <a:latin typeface="Open Sans"/>
              </a:rPr>
              <a:t>Referans Grupları</a:t>
            </a:r>
            <a:endParaRPr lang="tr-TR" dirty="0"/>
          </a:p>
        </p:txBody>
      </p:sp>
      <p:sp>
        <p:nvSpPr>
          <p:cNvPr id="3" name="İçerik Yer Tutucusu 2"/>
          <p:cNvSpPr>
            <a:spLocks noGrp="1"/>
          </p:cNvSpPr>
          <p:nvPr>
            <p:ph idx="1"/>
          </p:nvPr>
        </p:nvSpPr>
        <p:spPr/>
        <p:txBody>
          <a:bodyPr>
            <a:normAutofit fontScale="77500" lnSpcReduction="20000"/>
          </a:bodyPr>
          <a:lstStyle/>
          <a:p>
            <a:pPr marL="0" indent="0" algn="just">
              <a:buNone/>
            </a:pPr>
            <a:r>
              <a:rPr lang="tr-TR" b="0" i="0" dirty="0" smtClean="0">
                <a:solidFill>
                  <a:srgbClr val="444444"/>
                </a:solidFill>
                <a:effectLst/>
                <a:latin typeface="Open Sans"/>
              </a:rPr>
              <a:t>Referans grubu, bireyin davranışlarını ve kendi durumunu değerlendirmek için, karşılaştırma yaptığı gruplardır. Referans grubu (</a:t>
            </a:r>
            <a:r>
              <a:rPr lang="tr-TR" b="0" i="0" dirty="0" err="1" smtClean="0">
                <a:solidFill>
                  <a:srgbClr val="444444"/>
                </a:solidFill>
                <a:effectLst/>
                <a:latin typeface="Open Sans"/>
              </a:rPr>
              <a:t>reference</a:t>
            </a:r>
            <a:r>
              <a:rPr lang="tr-TR" b="0" i="0" dirty="0" smtClean="0">
                <a:solidFill>
                  <a:srgbClr val="444444"/>
                </a:solidFill>
                <a:effectLst/>
                <a:latin typeface="Open Sans"/>
              </a:rPr>
              <a:t> </a:t>
            </a:r>
            <a:r>
              <a:rPr lang="tr-TR" b="0" i="0" dirty="0" err="1" smtClean="0">
                <a:solidFill>
                  <a:srgbClr val="444444"/>
                </a:solidFill>
                <a:effectLst/>
                <a:latin typeface="Open Sans"/>
              </a:rPr>
              <a:t>group</a:t>
            </a:r>
            <a:r>
              <a:rPr lang="tr-TR" b="0" i="0" dirty="0" smtClean="0">
                <a:solidFill>
                  <a:srgbClr val="444444"/>
                </a:solidFill>
                <a:effectLst/>
                <a:latin typeface="Open Sans"/>
              </a:rPr>
              <a:t>) kavramı ilk kez </a:t>
            </a:r>
            <a:r>
              <a:rPr lang="tr-TR" b="0" i="0" dirty="0" err="1" smtClean="0">
                <a:solidFill>
                  <a:srgbClr val="444444"/>
                </a:solidFill>
                <a:effectLst/>
                <a:latin typeface="Open Sans"/>
              </a:rPr>
              <a:t>Herbert</a:t>
            </a:r>
            <a:r>
              <a:rPr lang="tr-TR" b="0" i="0" dirty="0" smtClean="0">
                <a:solidFill>
                  <a:srgbClr val="444444"/>
                </a:solidFill>
                <a:effectLst/>
                <a:latin typeface="Open Sans"/>
              </a:rPr>
              <a:t> </a:t>
            </a:r>
            <a:r>
              <a:rPr lang="tr-TR" b="0" i="0" dirty="0" err="1" smtClean="0">
                <a:solidFill>
                  <a:srgbClr val="444444"/>
                </a:solidFill>
                <a:effectLst/>
                <a:latin typeface="Open Sans"/>
              </a:rPr>
              <a:t>Hyman</a:t>
            </a:r>
            <a:r>
              <a:rPr lang="tr-TR" b="0" i="0" dirty="0" smtClean="0">
                <a:solidFill>
                  <a:srgbClr val="444444"/>
                </a:solidFill>
                <a:effectLst/>
                <a:latin typeface="Open Sans"/>
              </a:rPr>
              <a:t> tarafından ortaya atılmıştır. </a:t>
            </a:r>
            <a:r>
              <a:rPr lang="tr-TR" b="0" i="0" dirty="0" err="1" smtClean="0">
                <a:solidFill>
                  <a:srgbClr val="444444"/>
                </a:solidFill>
                <a:effectLst/>
                <a:latin typeface="Open Sans"/>
              </a:rPr>
              <a:t>Hyman</a:t>
            </a:r>
            <a:r>
              <a:rPr lang="tr-TR" b="0" i="0" dirty="0" smtClean="0">
                <a:solidFill>
                  <a:srgbClr val="444444"/>
                </a:solidFill>
                <a:effectLst/>
                <a:latin typeface="Open Sans"/>
              </a:rPr>
              <a:t>, </a:t>
            </a:r>
            <a:r>
              <a:rPr lang="tr-TR" b="0" i="0" dirty="0" err="1" smtClean="0">
                <a:solidFill>
                  <a:srgbClr val="444444"/>
                </a:solidFill>
                <a:effectLst/>
                <a:latin typeface="Open Sans"/>
              </a:rPr>
              <a:t>Archives</a:t>
            </a:r>
            <a:r>
              <a:rPr lang="tr-TR" b="0" i="0" dirty="0" smtClean="0">
                <a:solidFill>
                  <a:srgbClr val="444444"/>
                </a:solidFill>
                <a:effectLst/>
                <a:latin typeface="Open Sans"/>
              </a:rPr>
              <a:t> of </a:t>
            </a:r>
            <a:r>
              <a:rPr lang="tr-TR" b="0" i="0" dirty="0" err="1" smtClean="0">
                <a:solidFill>
                  <a:srgbClr val="444444"/>
                </a:solidFill>
                <a:effectLst/>
                <a:latin typeface="Open Sans"/>
              </a:rPr>
              <a:t>Psychology</a:t>
            </a:r>
            <a:r>
              <a:rPr lang="tr-TR" b="0" i="0" dirty="0" smtClean="0">
                <a:solidFill>
                  <a:srgbClr val="444444"/>
                </a:solidFill>
                <a:effectLst/>
                <a:latin typeface="Open Sans"/>
              </a:rPr>
              <a:t> (Psikolojinin Arşivi, 1942) adlı kitabında, referans grubu kavramıyla, bir bireyin kendi durumunu ya da davranışlarını ona bakarak değerlendirdiği, kıyasladığı grubu ifade etmektedir (Marshall, 1999, s.616). Bu anlamda </a:t>
            </a:r>
            <a:r>
              <a:rPr lang="tr-TR" b="0" i="0" dirty="0" err="1" smtClean="0">
                <a:solidFill>
                  <a:srgbClr val="444444"/>
                </a:solidFill>
                <a:effectLst/>
                <a:latin typeface="Open Sans"/>
              </a:rPr>
              <a:t>Hyman</a:t>
            </a:r>
            <a:r>
              <a:rPr lang="tr-TR" b="0" i="0" dirty="0" smtClean="0">
                <a:solidFill>
                  <a:srgbClr val="444444"/>
                </a:solidFill>
                <a:effectLst/>
                <a:latin typeface="Open Sans"/>
              </a:rPr>
              <a:t>, insanların gerçekten üyesi oldukları, bir grup ile kendilerini kıyaslama için bir karşılaştırma ölçeği olarak başvurdukları referans grubu arasındaki ayrım üzerinde durmaktadır (Marshall, 1999, s.616).</a:t>
            </a:r>
            <a:endParaRPr lang="tr-TR" dirty="0"/>
          </a:p>
        </p:txBody>
      </p:sp>
    </p:spTree>
    <p:extLst>
      <p:ext uri="{BB962C8B-B14F-4D97-AF65-F5344CB8AC3E}">
        <p14:creationId xmlns:p14="http://schemas.microsoft.com/office/powerpoint/2010/main" val="33669527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lgn="just">
              <a:buNone/>
            </a:pPr>
            <a:r>
              <a:rPr lang="tr-TR" b="0" i="0" dirty="0" smtClean="0">
                <a:solidFill>
                  <a:srgbClr val="444444"/>
                </a:solidFill>
                <a:effectLst/>
                <a:latin typeface="Open Sans"/>
              </a:rPr>
              <a:t>Kişiler, genellikle, kendi varlıkları üzerindeki kanılarını, temel referans gruplarıyla özdeşleştikleri ölçüde ve yönde, bu grupların özelliklerine bağlı olarak oluşturmaktadırlar (</a:t>
            </a:r>
            <a:r>
              <a:rPr lang="tr-TR" b="0" i="0" dirty="0" err="1" smtClean="0">
                <a:solidFill>
                  <a:srgbClr val="444444"/>
                </a:solidFill>
                <a:effectLst/>
                <a:latin typeface="Open Sans"/>
              </a:rPr>
              <a:t>Tolan</a:t>
            </a:r>
            <a:r>
              <a:rPr lang="tr-TR" b="0" i="0" dirty="0" smtClean="0">
                <a:solidFill>
                  <a:srgbClr val="444444"/>
                </a:solidFill>
                <a:effectLst/>
                <a:latin typeface="Open Sans"/>
              </a:rPr>
              <a:t>, 1983, s.421). Birey, içinde bulunduğu durumu, daha önce yaşadıkları toplumun standartlarına göre, örnek aldığı ya da ait olmak istediği bir grubun özelliklerine göre değerlendirip kıyaslayabilir (</a:t>
            </a:r>
            <a:r>
              <a:rPr lang="tr-TR" b="0" i="0" dirty="0" err="1" smtClean="0">
                <a:solidFill>
                  <a:srgbClr val="444444"/>
                </a:solidFill>
                <a:effectLst/>
                <a:latin typeface="Open Sans"/>
              </a:rPr>
              <a:t>Özkalp</a:t>
            </a:r>
            <a:r>
              <a:rPr lang="tr-TR" b="0" i="0" dirty="0" smtClean="0">
                <a:solidFill>
                  <a:srgbClr val="444444"/>
                </a:solidFill>
                <a:effectLst/>
                <a:latin typeface="Open Sans"/>
              </a:rPr>
              <a:t>, 1998, s. 261). Bu anlamda referans grupları, bireyin yaşamı boyunca, toplum içindeki konumuna bağlı olarak değişebilmektedir.</a:t>
            </a:r>
            <a:endParaRPr lang="tr-TR" dirty="0"/>
          </a:p>
        </p:txBody>
      </p:sp>
    </p:spTree>
    <p:extLst>
      <p:ext uri="{BB962C8B-B14F-4D97-AF65-F5344CB8AC3E}">
        <p14:creationId xmlns:p14="http://schemas.microsoft.com/office/powerpoint/2010/main" val="7998819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lgn="just">
              <a:buNone/>
            </a:pPr>
            <a:r>
              <a:rPr lang="tr-TR" b="0" i="0" dirty="0" smtClean="0">
                <a:solidFill>
                  <a:srgbClr val="444444"/>
                </a:solidFill>
                <a:effectLst/>
                <a:latin typeface="Open Sans"/>
              </a:rPr>
              <a:t>Bazı grup çalışmalarında referans grupları, bireyin değer, tutum ve davranışlarının değişiminin açıklanmasında kullanılmış ve önemli katkılar sağlamıştır. Thomas ve </a:t>
            </a:r>
            <a:r>
              <a:rPr lang="tr-TR" b="0" i="0" dirty="0" err="1" smtClean="0">
                <a:solidFill>
                  <a:srgbClr val="444444"/>
                </a:solidFill>
                <a:effectLst/>
                <a:latin typeface="Open Sans"/>
              </a:rPr>
              <a:t>Znaniecki’nin</a:t>
            </a:r>
            <a:r>
              <a:rPr lang="tr-TR" b="0" i="0" dirty="0" smtClean="0">
                <a:solidFill>
                  <a:srgbClr val="444444"/>
                </a:solidFill>
                <a:effectLst/>
                <a:latin typeface="Open Sans"/>
              </a:rPr>
              <a:t>, 1920’lerde Polonya’dan Amerika’ya göç eden gruplarla yürüttükleri araştırmalar, bu çalışmalara örnek olarak gösterilebilir. Grup çalışmalarının, toplumsal sorunların çözülmesinde bir araç olduğu bu yıllarda, Thomas ve </a:t>
            </a:r>
            <a:r>
              <a:rPr lang="tr-TR" b="0" i="0" dirty="0" err="1" smtClean="0">
                <a:solidFill>
                  <a:srgbClr val="444444"/>
                </a:solidFill>
                <a:effectLst/>
                <a:latin typeface="Open Sans"/>
              </a:rPr>
              <a:t>Znaniecki’nin</a:t>
            </a:r>
            <a:r>
              <a:rPr lang="tr-TR" b="0" i="0" dirty="0" smtClean="0">
                <a:solidFill>
                  <a:srgbClr val="444444"/>
                </a:solidFill>
                <a:effectLst/>
                <a:latin typeface="Open Sans"/>
              </a:rPr>
              <a:t> yaptıkları araştırmaların sonucu, referans gruplarının bireylerin kendi durumlarını değerlendirmeleri açısından, ne kadar önemli olduğunu göstermiştir.</a:t>
            </a:r>
            <a:endParaRPr lang="tr-TR" dirty="0"/>
          </a:p>
        </p:txBody>
      </p:sp>
    </p:spTree>
    <p:extLst>
      <p:ext uri="{BB962C8B-B14F-4D97-AF65-F5344CB8AC3E}">
        <p14:creationId xmlns:p14="http://schemas.microsoft.com/office/powerpoint/2010/main" val="10925607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0" dirty="0" smtClean="0">
                <a:solidFill>
                  <a:srgbClr val="444444"/>
                </a:solidFill>
                <a:effectLst/>
                <a:latin typeface="Open Sans"/>
              </a:rPr>
              <a:t>İnternet Toplulukları Sanal Cemaatler</a:t>
            </a:r>
            <a:endParaRPr lang="tr-TR" dirty="0"/>
          </a:p>
        </p:txBody>
      </p:sp>
      <p:sp>
        <p:nvSpPr>
          <p:cNvPr id="3" name="İçerik Yer Tutucusu 2"/>
          <p:cNvSpPr>
            <a:spLocks noGrp="1"/>
          </p:cNvSpPr>
          <p:nvPr>
            <p:ph idx="1"/>
          </p:nvPr>
        </p:nvSpPr>
        <p:spPr/>
        <p:txBody>
          <a:bodyPr>
            <a:normAutofit fontScale="92500" lnSpcReduction="20000"/>
          </a:bodyPr>
          <a:lstStyle/>
          <a:p>
            <a:pPr marL="0" indent="0" algn="just">
              <a:buNone/>
            </a:pPr>
            <a:r>
              <a:rPr lang="tr-TR" b="0" i="0" dirty="0" smtClean="0">
                <a:solidFill>
                  <a:srgbClr val="444444"/>
                </a:solidFill>
                <a:effectLst/>
                <a:latin typeface="Open Sans"/>
              </a:rPr>
              <a:t>1990’lı yıllardan itibaren, iletişim teknolojilerinin hızlı gelişimiyle internet toplulukları ya da sanal cemaatler kavramı ortaya çıkmış ve toplumsal grup çalışmalarında da tartışılmaya başlanmıştır. </a:t>
            </a:r>
            <a:r>
              <a:rPr lang="tr-TR" b="0" i="0" dirty="0" err="1" smtClean="0">
                <a:solidFill>
                  <a:srgbClr val="444444"/>
                </a:solidFill>
                <a:effectLst/>
                <a:latin typeface="Open Sans"/>
              </a:rPr>
              <a:t>Howard</a:t>
            </a:r>
            <a:r>
              <a:rPr lang="tr-TR" b="0" i="0" dirty="0" smtClean="0">
                <a:solidFill>
                  <a:srgbClr val="444444"/>
                </a:solidFill>
                <a:effectLst/>
                <a:latin typeface="Open Sans"/>
              </a:rPr>
              <a:t> </a:t>
            </a:r>
            <a:r>
              <a:rPr lang="tr-TR" b="0" i="0" dirty="0" err="1" smtClean="0">
                <a:solidFill>
                  <a:srgbClr val="444444"/>
                </a:solidFill>
                <a:effectLst/>
                <a:latin typeface="Open Sans"/>
              </a:rPr>
              <a:t>Rheingold</a:t>
            </a:r>
            <a:r>
              <a:rPr lang="tr-TR" b="0" i="0" dirty="0" smtClean="0">
                <a:solidFill>
                  <a:srgbClr val="444444"/>
                </a:solidFill>
                <a:effectLst/>
                <a:latin typeface="Open Sans"/>
              </a:rPr>
              <a:t>, 1993 yılında yazdığı “Virtual </a:t>
            </a:r>
            <a:r>
              <a:rPr lang="tr-TR" b="0" i="0" dirty="0" err="1" smtClean="0">
                <a:solidFill>
                  <a:srgbClr val="444444"/>
                </a:solidFill>
                <a:effectLst/>
                <a:latin typeface="Open Sans"/>
              </a:rPr>
              <a:t>Community</a:t>
            </a:r>
            <a:r>
              <a:rPr lang="tr-TR" b="0" i="0" dirty="0" smtClean="0">
                <a:solidFill>
                  <a:srgbClr val="444444"/>
                </a:solidFill>
                <a:effectLst/>
                <a:latin typeface="Open Sans"/>
              </a:rPr>
              <a:t>” (Sanal Cemaatler) adlı kitabında, internet ağlarına bağlı bilgisayara dayalı iletişimin, insanların toplumsal yaşamında sanal cemaat olarak adlandırılan, yeni bir oluşumu başlattığını ileri sürmektedir.</a:t>
            </a:r>
            <a:endParaRPr lang="tr-TR" dirty="0"/>
          </a:p>
        </p:txBody>
      </p:sp>
    </p:spTree>
    <p:extLst>
      <p:ext uri="{BB962C8B-B14F-4D97-AF65-F5344CB8AC3E}">
        <p14:creationId xmlns:p14="http://schemas.microsoft.com/office/powerpoint/2010/main" val="2903252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764705"/>
            <a:ext cx="8712968" cy="4392488"/>
          </a:xfrm>
        </p:spPr>
        <p:txBody>
          <a:bodyPr>
            <a:normAutofit fontScale="77500" lnSpcReduction="20000"/>
          </a:bodyPr>
          <a:lstStyle/>
          <a:p>
            <a:pPr marL="0" indent="0" algn="just">
              <a:buNone/>
            </a:pPr>
            <a:r>
              <a:rPr lang="tr-TR" sz="2500" dirty="0">
                <a:solidFill>
                  <a:srgbClr val="444444"/>
                </a:solidFill>
                <a:latin typeface="Open Sans"/>
              </a:rPr>
              <a:t>Toplumsal birliktelikler, her zaman, toplumsal bir grup olarak </a:t>
            </a:r>
            <a:r>
              <a:rPr lang="tr-TR" sz="2500" dirty="0" smtClean="0">
                <a:solidFill>
                  <a:srgbClr val="444444"/>
                </a:solidFill>
                <a:latin typeface="Open Sans"/>
              </a:rPr>
              <a:t>nitelendirilmezler.</a:t>
            </a:r>
          </a:p>
          <a:p>
            <a:pPr marL="0" indent="0" algn="just">
              <a:buNone/>
            </a:pPr>
            <a:r>
              <a:rPr lang="tr-TR" sz="2500" dirty="0" smtClean="0">
                <a:solidFill>
                  <a:srgbClr val="444444"/>
                </a:solidFill>
                <a:latin typeface="Open Sans"/>
              </a:rPr>
              <a:t> </a:t>
            </a:r>
          </a:p>
          <a:p>
            <a:pPr marL="0" indent="0" algn="just">
              <a:buNone/>
            </a:pPr>
            <a:r>
              <a:rPr lang="tr-TR" sz="2500" dirty="0" smtClean="0">
                <a:solidFill>
                  <a:srgbClr val="444444"/>
                </a:solidFill>
                <a:latin typeface="Open Sans"/>
              </a:rPr>
              <a:t>Toplumsal </a:t>
            </a:r>
            <a:r>
              <a:rPr lang="tr-TR" sz="2500" dirty="0">
                <a:solidFill>
                  <a:srgbClr val="444444"/>
                </a:solidFill>
                <a:latin typeface="Open Sans"/>
              </a:rPr>
              <a:t>grup, kalabalık insan topluluklarından ayırt edici bazı özellikler taşımaktadır</a:t>
            </a:r>
            <a:r>
              <a:rPr lang="tr-TR" sz="2500" dirty="0" smtClean="0">
                <a:solidFill>
                  <a:srgbClr val="444444"/>
                </a:solidFill>
                <a:latin typeface="Open Sans"/>
              </a:rPr>
              <a:t>.</a:t>
            </a:r>
          </a:p>
          <a:p>
            <a:pPr marL="0" indent="0" algn="just">
              <a:buNone/>
            </a:pPr>
            <a:endParaRPr lang="tr-TR" sz="2500" dirty="0" smtClean="0">
              <a:solidFill>
                <a:srgbClr val="444444"/>
              </a:solidFill>
              <a:latin typeface="Open Sans"/>
            </a:endParaRPr>
          </a:p>
          <a:p>
            <a:pPr marL="0" indent="0" algn="just">
              <a:buNone/>
            </a:pPr>
            <a:r>
              <a:rPr lang="tr-TR" sz="2500" dirty="0" smtClean="0">
                <a:solidFill>
                  <a:srgbClr val="444444"/>
                </a:solidFill>
                <a:latin typeface="Open Sans"/>
              </a:rPr>
              <a:t>Bir </a:t>
            </a:r>
            <a:r>
              <a:rPr lang="tr-TR" sz="2500" dirty="0">
                <a:solidFill>
                  <a:srgbClr val="444444"/>
                </a:solidFill>
                <a:latin typeface="Open Sans"/>
              </a:rPr>
              <a:t>topluluğun grup olabilmesi için gereken en temel koşul, grup üyeleri arasında etkileşimin </a:t>
            </a:r>
            <a:r>
              <a:rPr lang="tr-TR" sz="2500" dirty="0" smtClean="0">
                <a:solidFill>
                  <a:srgbClr val="444444"/>
                </a:solidFill>
                <a:latin typeface="Open Sans"/>
              </a:rPr>
              <a:t>olmasıdır.</a:t>
            </a:r>
          </a:p>
          <a:p>
            <a:pPr marL="0" indent="0" algn="just">
              <a:buNone/>
            </a:pPr>
            <a:endParaRPr lang="tr-TR" sz="2500" dirty="0" smtClean="0">
              <a:solidFill>
                <a:srgbClr val="444444"/>
              </a:solidFill>
              <a:latin typeface="Open Sans"/>
            </a:endParaRPr>
          </a:p>
          <a:p>
            <a:pPr marL="0" indent="0" algn="just">
              <a:buNone/>
            </a:pPr>
            <a:r>
              <a:rPr lang="tr-TR" sz="2500" dirty="0" smtClean="0">
                <a:solidFill>
                  <a:srgbClr val="444444"/>
                </a:solidFill>
                <a:latin typeface="Open Sans"/>
              </a:rPr>
              <a:t>Bununla </a:t>
            </a:r>
            <a:r>
              <a:rPr lang="tr-TR" sz="2500" dirty="0">
                <a:solidFill>
                  <a:srgbClr val="444444"/>
                </a:solidFill>
                <a:latin typeface="Open Sans"/>
              </a:rPr>
              <a:t>birlikte, grup üyelerinin etkileşimi çerçevesinde bazı değerlerin ve normların bulunması </a:t>
            </a:r>
            <a:r>
              <a:rPr lang="tr-TR" sz="2500" dirty="0" smtClean="0">
                <a:solidFill>
                  <a:srgbClr val="444444"/>
                </a:solidFill>
                <a:latin typeface="Open Sans"/>
              </a:rPr>
              <a:t>gerekmektedir.</a:t>
            </a:r>
          </a:p>
          <a:p>
            <a:pPr marL="0" indent="0" algn="just">
              <a:buNone/>
            </a:pPr>
            <a:endParaRPr lang="tr-TR" sz="2500" dirty="0" smtClean="0">
              <a:solidFill>
                <a:srgbClr val="444444"/>
              </a:solidFill>
              <a:latin typeface="Open Sans"/>
            </a:endParaRPr>
          </a:p>
          <a:p>
            <a:pPr marL="0" indent="0" algn="just">
              <a:buNone/>
            </a:pPr>
            <a:r>
              <a:rPr lang="tr-TR" sz="2500" dirty="0" smtClean="0">
                <a:solidFill>
                  <a:srgbClr val="444444"/>
                </a:solidFill>
                <a:latin typeface="Open Sans"/>
              </a:rPr>
              <a:t>Grup</a:t>
            </a:r>
            <a:r>
              <a:rPr lang="tr-TR" sz="2500" dirty="0">
                <a:solidFill>
                  <a:srgbClr val="444444"/>
                </a:solidFill>
                <a:latin typeface="Open Sans"/>
              </a:rPr>
              <a:t>, bu normlara uyan, ortak amaç ve çıkarlara sahip bireylerden oluşmaktadır.</a:t>
            </a:r>
            <a:r>
              <a:rPr lang="tr-TR" sz="2500" dirty="0">
                <a:solidFill>
                  <a:prstClr val="black"/>
                </a:solidFill>
              </a:rPr>
              <a:t/>
            </a:r>
            <a:br>
              <a:rPr lang="tr-TR" sz="2500" dirty="0">
                <a:solidFill>
                  <a:prstClr val="black"/>
                </a:solidFill>
              </a:rPr>
            </a:br>
            <a:endParaRPr lang="tr-TR" dirty="0"/>
          </a:p>
        </p:txBody>
      </p:sp>
    </p:spTree>
    <p:extLst>
      <p:ext uri="{BB962C8B-B14F-4D97-AF65-F5344CB8AC3E}">
        <p14:creationId xmlns:p14="http://schemas.microsoft.com/office/powerpoint/2010/main" val="6846463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lgn="just">
              <a:buNone/>
            </a:pPr>
            <a:r>
              <a:rPr lang="tr-TR" b="0" i="0" dirty="0" smtClean="0">
                <a:solidFill>
                  <a:srgbClr val="444444"/>
                </a:solidFill>
                <a:effectLst/>
                <a:latin typeface="Open Sans"/>
              </a:rPr>
              <a:t>Cemaat kavramı ve onun özellikleri üzerinde çalışan ilk isimlerden biri Ferdinand </a:t>
            </a:r>
            <a:r>
              <a:rPr lang="tr-TR" b="0" i="0" dirty="0" err="1" smtClean="0">
                <a:solidFill>
                  <a:srgbClr val="444444"/>
                </a:solidFill>
                <a:effectLst/>
                <a:latin typeface="Open Sans"/>
              </a:rPr>
              <a:t>Tönnies’tir</a:t>
            </a:r>
            <a:r>
              <a:rPr lang="tr-TR" b="0" i="0" dirty="0" smtClean="0">
                <a:solidFill>
                  <a:srgbClr val="444444"/>
                </a:solidFill>
                <a:effectLst/>
                <a:latin typeface="Open Sans"/>
              </a:rPr>
              <a:t>. Endüstrileşme süreciyle değişen toplumsal ilişkileri ele aldığı </a:t>
            </a:r>
            <a:r>
              <a:rPr lang="tr-TR" b="0" i="0" dirty="0" err="1" smtClean="0">
                <a:solidFill>
                  <a:srgbClr val="444444"/>
                </a:solidFill>
                <a:effectLst/>
                <a:latin typeface="Open Sans"/>
              </a:rPr>
              <a:t>Gemeinschaft</a:t>
            </a:r>
            <a:r>
              <a:rPr lang="tr-TR" b="0" i="0" dirty="0" smtClean="0">
                <a:solidFill>
                  <a:srgbClr val="444444"/>
                </a:solidFill>
                <a:effectLst/>
                <a:latin typeface="Open Sans"/>
              </a:rPr>
              <a:t> (topluluk/cemaat) kavramıyla, modern endüstri toplumları öncesinde görülen kişisel, yakın ve samimi ilişkileri tanımladığı </a:t>
            </a:r>
            <a:r>
              <a:rPr lang="tr-TR" b="0" i="0" dirty="0" err="1" smtClean="0">
                <a:solidFill>
                  <a:srgbClr val="444444"/>
                </a:solidFill>
                <a:effectLst/>
                <a:latin typeface="Open Sans"/>
              </a:rPr>
              <a:t>Gessellschaft</a:t>
            </a:r>
            <a:r>
              <a:rPr lang="tr-TR" b="0" i="0" dirty="0" smtClean="0">
                <a:solidFill>
                  <a:srgbClr val="444444"/>
                </a:solidFill>
                <a:effectLst/>
                <a:latin typeface="Open Sans"/>
              </a:rPr>
              <a:t> (toplum) kavramıyla, modern endüstriyel toplumlardaki resmi, geçici, rasyonelliğe ve kişisel çıkarlara dayanan ilişkileri ifade etmektedir. (</a:t>
            </a:r>
            <a:r>
              <a:rPr lang="tr-TR" b="0" i="0" dirty="0" err="1" smtClean="0">
                <a:solidFill>
                  <a:srgbClr val="444444"/>
                </a:solidFill>
                <a:effectLst/>
                <a:latin typeface="Open Sans"/>
              </a:rPr>
              <a:t>Tönnies’in</a:t>
            </a:r>
            <a:r>
              <a:rPr lang="tr-TR" b="0" i="0" dirty="0" smtClean="0">
                <a:solidFill>
                  <a:srgbClr val="444444"/>
                </a:solidFill>
                <a:effectLst/>
                <a:latin typeface="Open Sans"/>
              </a:rPr>
              <a:t> </a:t>
            </a:r>
            <a:r>
              <a:rPr lang="tr-TR" b="0" i="0" dirty="0" err="1" smtClean="0">
                <a:solidFill>
                  <a:srgbClr val="444444"/>
                </a:solidFill>
                <a:effectLst/>
                <a:latin typeface="Open Sans"/>
              </a:rPr>
              <a:t>Gemeinschaft</a:t>
            </a:r>
            <a:r>
              <a:rPr lang="tr-TR" b="0" i="0" dirty="0" smtClean="0">
                <a:solidFill>
                  <a:srgbClr val="444444"/>
                </a:solidFill>
                <a:effectLst/>
                <a:latin typeface="Open Sans"/>
              </a:rPr>
              <a:t> ve </a:t>
            </a:r>
            <a:r>
              <a:rPr lang="tr-TR" b="0" i="0" dirty="0" err="1" smtClean="0">
                <a:solidFill>
                  <a:srgbClr val="444444"/>
                </a:solidFill>
                <a:effectLst/>
                <a:latin typeface="Open Sans"/>
              </a:rPr>
              <a:t>Gessellschaft</a:t>
            </a:r>
            <a:r>
              <a:rPr lang="tr-TR" b="0" i="0" dirty="0" smtClean="0">
                <a:solidFill>
                  <a:srgbClr val="444444"/>
                </a:solidFill>
                <a:effectLst/>
                <a:latin typeface="Open Sans"/>
              </a:rPr>
              <a:t> kavramları, ‘Toplumsal Gruplara Yönelik Kuramlar’ bölümünde kapsamlı bir şekilde açıklanmaktadır.)</a:t>
            </a:r>
            <a:endParaRPr lang="tr-TR" dirty="0"/>
          </a:p>
        </p:txBody>
      </p:sp>
    </p:spTree>
    <p:extLst>
      <p:ext uri="{BB962C8B-B14F-4D97-AF65-F5344CB8AC3E}">
        <p14:creationId xmlns:p14="http://schemas.microsoft.com/office/powerpoint/2010/main" val="39189068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0" i="0" dirty="0" err="1" smtClean="0">
                <a:solidFill>
                  <a:srgbClr val="444444"/>
                </a:solidFill>
                <a:effectLst/>
                <a:latin typeface="Open Sans"/>
              </a:rPr>
              <a:t>Rheingold</a:t>
            </a:r>
            <a:r>
              <a:rPr lang="tr-TR" b="0" i="0" dirty="0" smtClean="0">
                <a:solidFill>
                  <a:srgbClr val="444444"/>
                </a:solidFill>
                <a:effectLst/>
                <a:latin typeface="Open Sans"/>
              </a:rPr>
              <a:t>, sanal cemaatlerde insanların, sıradan bir cemaatteki insanların sahip olduğu birçok özelliği olduğunu, ancak yüz yüze iletişim kurmadıklarını belirtmektedir. Buna karşın, sanal cemaatlerde, insanların bir diğer kişiyle iletişim kurmaları için, zaman ya da mekân sınırlamasının olmadığını vurgulamaktadır.</a:t>
            </a:r>
            <a:endParaRPr lang="tr-TR" dirty="0"/>
          </a:p>
        </p:txBody>
      </p:sp>
    </p:spTree>
    <p:extLst>
      <p:ext uri="{BB962C8B-B14F-4D97-AF65-F5344CB8AC3E}">
        <p14:creationId xmlns:p14="http://schemas.microsoft.com/office/powerpoint/2010/main" val="12038690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marL="0" indent="0" algn="just">
              <a:buNone/>
            </a:pPr>
            <a:r>
              <a:rPr lang="tr-TR" b="0" i="0" dirty="0" err="1" smtClean="0">
                <a:solidFill>
                  <a:srgbClr val="444444"/>
                </a:solidFill>
                <a:effectLst/>
                <a:latin typeface="Open Sans"/>
              </a:rPr>
              <a:t>Oldenburg</a:t>
            </a:r>
            <a:r>
              <a:rPr lang="tr-TR" b="0" i="0" dirty="0" smtClean="0">
                <a:solidFill>
                  <a:srgbClr val="444444"/>
                </a:solidFill>
                <a:effectLst/>
                <a:latin typeface="Open Sans"/>
              </a:rPr>
              <a:t>, insanların yaşamları boyunca hareket ettikleri üç yer bulunduğunu, birincisinin yaşadıkları yer, ikincisinin çalıştıkları yer ve üçüncüsünün ise neşelenmek için toplandıkları yer olduğunu belirtmektedir. ifade edilen üçüncü yer, </a:t>
            </a:r>
            <a:r>
              <a:rPr lang="tr-TR" b="0" i="0" dirty="0" err="1" smtClean="0">
                <a:solidFill>
                  <a:srgbClr val="444444"/>
                </a:solidFill>
                <a:effectLst/>
                <a:latin typeface="Open Sans"/>
              </a:rPr>
              <a:t>Oldenburg’a</a:t>
            </a:r>
            <a:r>
              <a:rPr lang="tr-TR" b="0" i="0" dirty="0" smtClean="0">
                <a:solidFill>
                  <a:srgbClr val="444444"/>
                </a:solidFill>
                <a:effectLst/>
                <a:latin typeface="Open Sans"/>
              </a:rPr>
              <a:t> göre, cemaatlerin inşa edildiği ve sürekliliğinin sağlandığı yerlerdir (</a:t>
            </a:r>
            <a:r>
              <a:rPr lang="tr-TR" b="0" i="0" dirty="0" err="1" smtClean="0">
                <a:solidFill>
                  <a:srgbClr val="444444"/>
                </a:solidFill>
                <a:effectLst/>
                <a:latin typeface="Open Sans"/>
              </a:rPr>
              <a:t>Rheingold</a:t>
            </a:r>
            <a:r>
              <a:rPr lang="tr-TR" b="0" i="0" dirty="0" smtClean="0">
                <a:solidFill>
                  <a:srgbClr val="444444"/>
                </a:solidFill>
                <a:effectLst/>
                <a:latin typeface="Open Sans"/>
              </a:rPr>
              <a:t>, 1993, s.9). Bu anlamda </a:t>
            </a:r>
            <a:r>
              <a:rPr lang="tr-TR" b="0" i="0" dirty="0" err="1" smtClean="0">
                <a:solidFill>
                  <a:srgbClr val="444444"/>
                </a:solidFill>
                <a:effectLst/>
                <a:latin typeface="Open Sans"/>
              </a:rPr>
              <a:t>Rheingold</a:t>
            </a:r>
            <a:r>
              <a:rPr lang="tr-TR" b="0" i="0" dirty="0" smtClean="0">
                <a:solidFill>
                  <a:srgbClr val="444444"/>
                </a:solidFill>
                <a:effectLst/>
                <a:latin typeface="Open Sans"/>
              </a:rPr>
              <a:t>, sanal cemaatleri de aynı yerde görmektedir.</a:t>
            </a:r>
            <a:endParaRPr lang="tr-TR" dirty="0"/>
          </a:p>
        </p:txBody>
      </p:sp>
    </p:spTree>
    <p:extLst>
      <p:ext uri="{BB962C8B-B14F-4D97-AF65-F5344CB8AC3E}">
        <p14:creationId xmlns:p14="http://schemas.microsoft.com/office/powerpoint/2010/main" val="3622222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Çocuk bakımından tıbbi bilgilere kadar, gevezelik etmekten, felsefi veya politik konularda tartışmaya kadar geniş bir konu yelpazesinde insanlarla görüşülebilen sanal cemaatleri </a:t>
            </a:r>
            <a:r>
              <a:rPr lang="tr-TR" b="0" i="0" dirty="0" err="1" smtClean="0">
                <a:solidFill>
                  <a:srgbClr val="444444"/>
                </a:solidFill>
                <a:effectLst/>
                <a:latin typeface="Open Sans"/>
              </a:rPr>
              <a:t>Rheingold</a:t>
            </a:r>
            <a:r>
              <a:rPr lang="tr-TR" b="0" i="0" dirty="0" smtClean="0">
                <a:solidFill>
                  <a:srgbClr val="444444"/>
                </a:solidFill>
                <a:effectLst/>
                <a:latin typeface="Open Sans"/>
              </a:rPr>
              <a:t>, arkadaşlarla buluşulan mahallelerdeki kafelere benzetmektedir (Mason, 2000).</a:t>
            </a:r>
            <a:endParaRPr lang="tr-TR" dirty="0"/>
          </a:p>
        </p:txBody>
      </p:sp>
    </p:spTree>
    <p:extLst>
      <p:ext uri="{BB962C8B-B14F-4D97-AF65-F5344CB8AC3E}">
        <p14:creationId xmlns:p14="http://schemas.microsoft.com/office/powerpoint/2010/main" val="13484180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lgn="just">
              <a:buNone/>
            </a:pPr>
            <a:r>
              <a:rPr lang="tr-TR" b="0" i="0" dirty="0" err="1" smtClean="0">
                <a:solidFill>
                  <a:srgbClr val="444444"/>
                </a:solidFill>
                <a:effectLst/>
                <a:latin typeface="Open Sans"/>
              </a:rPr>
              <a:t>Oldenburg’a</a:t>
            </a:r>
            <a:r>
              <a:rPr lang="tr-TR" b="0" i="0" dirty="0" smtClean="0">
                <a:solidFill>
                  <a:srgbClr val="444444"/>
                </a:solidFill>
                <a:effectLst/>
                <a:latin typeface="Open Sans"/>
              </a:rPr>
              <a:t> göre, günümüzde alış-veriş merkezleriyle, </a:t>
            </a:r>
            <a:r>
              <a:rPr lang="tr-TR" b="0" i="0" dirty="0" err="1" smtClean="0">
                <a:solidFill>
                  <a:srgbClr val="444444"/>
                </a:solidFill>
                <a:effectLst/>
                <a:latin typeface="Open Sans"/>
              </a:rPr>
              <a:t>fast</a:t>
            </a:r>
            <a:r>
              <a:rPr lang="tr-TR" b="0" i="0" dirty="0" smtClean="0">
                <a:solidFill>
                  <a:srgbClr val="444444"/>
                </a:solidFill>
                <a:effectLst/>
                <a:latin typeface="Open Sans"/>
              </a:rPr>
              <a:t> </a:t>
            </a:r>
            <a:r>
              <a:rPr lang="tr-TR" b="0" i="0" dirty="0" err="1" smtClean="0">
                <a:solidFill>
                  <a:srgbClr val="444444"/>
                </a:solidFill>
                <a:effectLst/>
                <a:latin typeface="Open Sans"/>
              </a:rPr>
              <a:t>food</a:t>
            </a:r>
            <a:r>
              <a:rPr lang="tr-TR" b="0" i="0" dirty="0" smtClean="0">
                <a:solidFill>
                  <a:srgbClr val="444444"/>
                </a:solidFill>
                <a:effectLst/>
                <a:latin typeface="Open Sans"/>
              </a:rPr>
              <a:t> mekânlarıyla daralan kamusal alanlar ve korunaklı yerleşimler, bir cemaatin üyelik kazandığı ve deneyimlediği, tanıdık çevre, arkadaşlarla görüşülen, konuşulan kafeler, berberler, barlar gibi yerlere olan ihtiyacı karşılamamaktadır (</a:t>
            </a:r>
            <a:r>
              <a:rPr lang="tr-TR" b="0" i="0" dirty="0" err="1" smtClean="0">
                <a:solidFill>
                  <a:srgbClr val="444444"/>
                </a:solidFill>
                <a:effectLst/>
                <a:latin typeface="Open Sans"/>
              </a:rPr>
              <a:t>Rheingold</a:t>
            </a:r>
            <a:r>
              <a:rPr lang="tr-TR" b="0" i="0" dirty="0" smtClean="0">
                <a:solidFill>
                  <a:srgbClr val="444444"/>
                </a:solidFill>
                <a:effectLst/>
                <a:latin typeface="Open Sans"/>
              </a:rPr>
              <a:t>, 1993, s.10). Bu nedenle insanların, yakın toplumsal bağlarının terk edildiği modern toplumlarda, ihtiyaç duyulan bu alanı yeniden yaratma ve yeniden inşa etme amacıyla, </a:t>
            </a:r>
            <a:r>
              <a:rPr lang="tr-TR" b="0" i="0" dirty="0" err="1" smtClean="0">
                <a:solidFill>
                  <a:srgbClr val="444444"/>
                </a:solidFill>
                <a:effectLst/>
                <a:latin typeface="Open Sans"/>
              </a:rPr>
              <a:t>internetteçevrimiçi</a:t>
            </a:r>
            <a:r>
              <a:rPr lang="tr-TR" b="0" i="0" dirty="0" smtClean="0">
                <a:solidFill>
                  <a:srgbClr val="444444"/>
                </a:solidFill>
                <a:effectLst/>
                <a:latin typeface="Open Sans"/>
              </a:rPr>
              <a:t> cemaatlere yöneldiklerini vurgulamaktadır.</a:t>
            </a:r>
            <a:endParaRPr lang="tr-TR" dirty="0"/>
          </a:p>
        </p:txBody>
      </p:sp>
    </p:spTree>
    <p:extLst>
      <p:ext uri="{BB962C8B-B14F-4D97-AF65-F5344CB8AC3E}">
        <p14:creationId xmlns:p14="http://schemas.microsoft.com/office/powerpoint/2010/main" val="6417747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0" i="0" dirty="0" smtClean="0">
                <a:solidFill>
                  <a:srgbClr val="444444"/>
                </a:solidFill>
                <a:effectLst/>
                <a:latin typeface="Open Sans"/>
              </a:rPr>
              <a:t>Azınlık Grupları</a:t>
            </a:r>
            <a:endParaRPr lang="tr-TR" dirty="0"/>
          </a:p>
        </p:txBody>
      </p:sp>
      <p:sp>
        <p:nvSpPr>
          <p:cNvPr id="3" name="İçerik Yer Tutucusu 2"/>
          <p:cNvSpPr>
            <a:spLocks noGrp="1"/>
          </p:cNvSpPr>
          <p:nvPr>
            <p:ph idx="1"/>
          </p:nvPr>
        </p:nvSpPr>
        <p:spPr/>
        <p:txBody>
          <a:bodyPr>
            <a:normAutofit fontScale="70000" lnSpcReduction="20000"/>
          </a:bodyPr>
          <a:lstStyle/>
          <a:p>
            <a:pPr marL="0" indent="0" algn="just">
              <a:buNone/>
            </a:pPr>
            <a:r>
              <a:rPr lang="tr-TR" b="0" i="0" dirty="0" smtClean="0">
                <a:solidFill>
                  <a:srgbClr val="444444"/>
                </a:solidFill>
                <a:effectLst/>
                <a:latin typeface="Open Sans"/>
              </a:rPr>
              <a:t>Azınlık grubu (</a:t>
            </a:r>
            <a:r>
              <a:rPr lang="tr-TR" b="0" i="0" dirty="0" err="1" smtClean="0">
                <a:solidFill>
                  <a:srgbClr val="444444"/>
                </a:solidFill>
                <a:effectLst/>
                <a:latin typeface="Open Sans"/>
              </a:rPr>
              <a:t>minority</a:t>
            </a:r>
            <a:r>
              <a:rPr lang="tr-TR" b="0" i="0" dirty="0" smtClean="0">
                <a:solidFill>
                  <a:srgbClr val="444444"/>
                </a:solidFill>
                <a:effectLst/>
                <a:latin typeface="Open Sans"/>
              </a:rPr>
              <a:t> </a:t>
            </a:r>
            <a:r>
              <a:rPr lang="tr-TR" b="0" i="0" dirty="0" err="1" smtClean="0">
                <a:solidFill>
                  <a:srgbClr val="444444"/>
                </a:solidFill>
                <a:effectLst/>
                <a:latin typeface="Open Sans"/>
              </a:rPr>
              <a:t>group</a:t>
            </a:r>
            <a:r>
              <a:rPr lang="tr-TR" b="0" i="0" dirty="0" smtClean="0">
                <a:solidFill>
                  <a:srgbClr val="444444"/>
                </a:solidFill>
                <a:effectLst/>
                <a:latin typeface="Open Sans"/>
              </a:rPr>
              <a:t>) kavramı, 1930’lu yıllardan itibaren “ırksal, etnik, biyolojik ya da diğer özellikler temelinde, baskıya uğramış veya damgalanmış toplumsal </a:t>
            </a:r>
            <a:r>
              <a:rPr lang="tr-TR" b="0" i="0" dirty="0" err="1" smtClean="0">
                <a:solidFill>
                  <a:srgbClr val="444444"/>
                </a:solidFill>
                <a:effectLst/>
                <a:latin typeface="Open Sans"/>
              </a:rPr>
              <a:t>gruplar”ı</a:t>
            </a:r>
            <a:r>
              <a:rPr lang="tr-TR" b="0" i="0" dirty="0" smtClean="0">
                <a:solidFill>
                  <a:srgbClr val="444444"/>
                </a:solidFill>
                <a:effectLst/>
                <a:latin typeface="Open Sans"/>
              </a:rPr>
              <a:t> ifade etmek amacıyla kullanılmaktadır (Marshall, 1999, s.53).</a:t>
            </a:r>
          </a:p>
          <a:p>
            <a:pPr marL="0" indent="0" algn="just">
              <a:buNone/>
            </a:pPr>
            <a:endParaRPr lang="tr-TR" dirty="0">
              <a:solidFill>
                <a:srgbClr val="444444"/>
              </a:solidFill>
              <a:latin typeface="Open Sans"/>
            </a:endParaRPr>
          </a:p>
          <a:p>
            <a:pPr marL="0" indent="0" algn="just">
              <a:buNone/>
            </a:pPr>
            <a:r>
              <a:rPr lang="tr-TR" b="0" i="0" dirty="0" smtClean="0">
                <a:solidFill>
                  <a:srgbClr val="444444"/>
                </a:solidFill>
                <a:effectLst/>
                <a:latin typeface="Open Sans"/>
              </a:rPr>
              <a:t>Azınlık grupları kavramı, sosyolojide yaygın olarak kullanılmakta ve sayısal bir ayrımdan daha fazlasını ifade ettiği belirtilmektedir.</a:t>
            </a:r>
          </a:p>
          <a:p>
            <a:pPr marL="0" indent="0" algn="just">
              <a:buNone/>
            </a:pPr>
            <a:endParaRPr lang="tr-TR" dirty="0">
              <a:solidFill>
                <a:srgbClr val="444444"/>
              </a:solidFill>
              <a:latin typeface="Open Sans"/>
            </a:endParaRPr>
          </a:p>
          <a:p>
            <a:pPr marL="0" indent="0" algn="just">
              <a:buNone/>
            </a:pPr>
            <a:r>
              <a:rPr lang="tr-TR" b="0" i="0" dirty="0" smtClean="0">
                <a:solidFill>
                  <a:srgbClr val="444444"/>
                </a:solidFill>
                <a:effectLst/>
                <a:latin typeface="Open Sans"/>
              </a:rPr>
              <a:t> Sosyolojik olarak, azınlık grubunun üyeleri, bir grup dayanışmasına ve birbirlerine ait olma duygusuna sahip olmakla birlikte, nüfusun çoğunluğuna göre dezavantajlıdırlar. Önyargı ve ayrımcılıkla karşılaşmaktadırlar ve bu deneyim, azınlık gruplarında, üyeler arasındaki ortak bağlılık ve çıkar duygularını güçlendirmektedir (</a:t>
            </a:r>
            <a:r>
              <a:rPr lang="tr-TR" b="0" i="0" dirty="0" err="1" smtClean="0">
                <a:solidFill>
                  <a:srgbClr val="444444"/>
                </a:solidFill>
                <a:effectLst/>
                <a:latin typeface="Open Sans"/>
              </a:rPr>
              <a:t>Giddens</a:t>
            </a:r>
            <a:r>
              <a:rPr lang="tr-TR" b="0" i="0" dirty="0" smtClean="0">
                <a:solidFill>
                  <a:srgbClr val="444444"/>
                </a:solidFill>
                <a:effectLst/>
                <a:latin typeface="Open Sans"/>
              </a:rPr>
              <a:t>, 2000, s.225).</a:t>
            </a:r>
            <a:r>
              <a:rPr lang="tr-TR" dirty="0" smtClean="0"/>
              <a:t/>
            </a:r>
            <a:br>
              <a:rPr lang="tr-TR" dirty="0" smtClean="0"/>
            </a:br>
            <a:endParaRPr lang="tr-TR" dirty="0"/>
          </a:p>
        </p:txBody>
      </p:sp>
    </p:spTree>
    <p:extLst>
      <p:ext uri="{BB962C8B-B14F-4D97-AF65-F5344CB8AC3E}">
        <p14:creationId xmlns:p14="http://schemas.microsoft.com/office/powerpoint/2010/main" val="12212932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buNone/>
            </a:pPr>
            <a:r>
              <a:rPr lang="tr-TR" b="0" i="0" dirty="0" smtClean="0">
                <a:solidFill>
                  <a:srgbClr val="444444"/>
                </a:solidFill>
                <a:effectLst/>
                <a:latin typeface="Open Sans"/>
              </a:rPr>
              <a:t>L. </a:t>
            </a:r>
            <a:r>
              <a:rPr lang="tr-TR" b="0" i="0" dirty="0" err="1" smtClean="0">
                <a:solidFill>
                  <a:srgbClr val="444444"/>
                </a:solidFill>
                <a:effectLst/>
                <a:latin typeface="Open Sans"/>
              </a:rPr>
              <a:t>Wirth</a:t>
            </a:r>
            <a:r>
              <a:rPr lang="tr-TR" b="0" i="0" dirty="0" smtClean="0">
                <a:solidFill>
                  <a:srgbClr val="444444"/>
                </a:solidFill>
                <a:effectLst/>
                <a:latin typeface="Open Sans"/>
              </a:rPr>
              <a:t>, azınlık grubunu, “fiziksel ya da kültürel özelliklerinden dolayı farklı ve eşitsiz muameleye maruz kaldıkları toplumun içinde, diğerlerinden ayrı tutulan ve bu yüzden kendilerini kolektif ayrımın nesneleri olarak gören insanlar grubu” biçiminde tanımlamaktadır (Marshall, 1999, s.53). Bu anlamda, tanımlanan özelliklere sahip bir azınlık grubu, aslında bir toplumda sayısal çoğunluğu oluşturabilmektedir. Güney Afrika’daki siyahlar, bu duruma örnek gösterilebilir (Marshall,1999, s.53).</a:t>
            </a:r>
            <a:endParaRPr lang="tr-TR" dirty="0"/>
          </a:p>
        </p:txBody>
      </p:sp>
    </p:spTree>
    <p:extLst>
      <p:ext uri="{BB962C8B-B14F-4D97-AF65-F5344CB8AC3E}">
        <p14:creationId xmlns:p14="http://schemas.microsoft.com/office/powerpoint/2010/main" val="33434520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lgn="just">
              <a:buNone/>
            </a:pPr>
            <a:r>
              <a:rPr lang="tr-TR" b="0" i="0" dirty="0" smtClean="0">
                <a:solidFill>
                  <a:srgbClr val="444444"/>
                </a:solidFill>
                <a:effectLst/>
                <a:latin typeface="Open Sans"/>
              </a:rPr>
              <a:t>Buna bağlı olarak, gerçek anlamda sayısal bir azınlık olan gruplar ile iktidarı elde etme amacı taşıyan marjinal konumdaki gruplar arasındaki ayrım önemli olmaktadır. Diğer bir açıdan, güçlü bir azınlık grubu, sahip olduğu güce ve askeri ağırlığına dayanarak toplumu kontrol edebilmekte ve yönetebilmektedir (</a:t>
            </a:r>
            <a:r>
              <a:rPr lang="tr-TR" b="0" i="0" dirty="0" err="1" smtClean="0">
                <a:solidFill>
                  <a:srgbClr val="444444"/>
                </a:solidFill>
                <a:effectLst/>
                <a:latin typeface="Open Sans"/>
              </a:rPr>
              <a:t>Fichter</a:t>
            </a:r>
            <a:r>
              <a:rPr lang="tr-TR" b="0" i="0" dirty="0" smtClean="0">
                <a:solidFill>
                  <a:srgbClr val="444444"/>
                </a:solidFill>
                <a:effectLst/>
                <a:latin typeface="Open Sans"/>
              </a:rPr>
              <a:t>, 2006, s.51). Bu anlamda, sayısal olarak üst sınıfın her yerde azınlık grubu olduğu vurgulanmaktadır.</a:t>
            </a:r>
            <a:endParaRPr lang="tr-TR" dirty="0"/>
          </a:p>
        </p:txBody>
      </p:sp>
    </p:spTree>
    <p:extLst>
      <p:ext uri="{BB962C8B-B14F-4D97-AF65-F5344CB8AC3E}">
        <p14:creationId xmlns:p14="http://schemas.microsoft.com/office/powerpoint/2010/main" val="16442626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lgn="just">
              <a:buNone/>
            </a:pPr>
            <a:r>
              <a:rPr lang="tr-TR" b="0" i="0" dirty="0" err="1" smtClean="0">
                <a:solidFill>
                  <a:srgbClr val="444444"/>
                </a:solidFill>
                <a:effectLst/>
                <a:latin typeface="Open Sans"/>
              </a:rPr>
              <a:t>Giddens</a:t>
            </a:r>
            <a:r>
              <a:rPr lang="tr-TR" b="0" i="0" dirty="0" smtClean="0">
                <a:solidFill>
                  <a:srgbClr val="444444"/>
                </a:solidFill>
                <a:effectLst/>
                <a:latin typeface="Open Sans"/>
              </a:rPr>
              <a:t> (2000, s.225), azınlık gruplarının üyelerinin kendilerini sıkça, çoğunluktan ayrı insanlar olarak gördüklerini ve azınlık gruplarının genellikle, fiziksel ve toplumsal olarak toplumun genelinden yalıtılmış olduklarını belirtmektedir. </a:t>
            </a:r>
          </a:p>
          <a:p>
            <a:pPr marL="0" indent="0" algn="just">
              <a:buNone/>
            </a:pPr>
            <a:r>
              <a:rPr lang="tr-TR" b="0" i="0" dirty="0" smtClean="0">
                <a:solidFill>
                  <a:srgbClr val="444444"/>
                </a:solidFill>
                <a:effectLst/>
                <a:latin typeface="Open Sans"/>
              </a:rPr>
              <a:t>Bu gruplar, belirli bölgelerde, kentlerde ya da semtlerde yoğunlaşmaktadır. Çoğunluğa dâhil olanlarla azınlık grubunun üyeleri arasında ya da değişik azınlık grupları arasında evlilikler, oldukça az görülmektedir. Bazı durumlarda, azınlıklar içinde, kendi kültürel kimliklerini canlı tutmak amacıyla grup içi evlilik (endogami) özendirilmektedir (</a:t>
            </a:r>
            <a:r>
              <a:rPr lang="tr-TR" b="0" i="0" dirty="0" err="1" smtClean="0">
                <a:solidFill>
                  <a:srgbClr val="444444"/>
                </a:solidFill>
                <a:effectLst/>
                <a:latin typeface="Open Sans"/>
              </a:rPr>
              <a:t>Giddens</a:t>
            </a:r>
            <a:r>
              <a:rPr lang="tr-TR" b="0" i="0" dirty="0" smtClean="0">
                <a:solidFill>
                  <a:srgbClr val="444444"/>
                </a:solidFill>
                <a:effectLst/>
                <a:latin typeface="Open Sans"/>
              </a:rPr>
              <a:t>, 2000, s.226)</a:t>
            </a:r>
            <a:endParaRPr lang="tr-TR" dirty="0"/>
          </a:p>
        </p:txBody>
      </p:sp>
    </p:spTree>
    <p:extLst>
      <p:ext uri="{BB962C8B-B14F-4D97-AF65-F5344CB8AC3E}">
        <p14:creationId xmlns:p14="http://schemas.microsoft.com/office/powerpoint/2010/main" val="4757001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Azınlık gruplarının birçoğu, hem etnik hem de fiziksel olarak nüfusun geri kalanından ayrılmaktadır. Örneğin bu durum, </a:t>
            </a:r>
            <a:r>
              <a:rPr lang="tr-TR" b="0" i="0" dirty="0" err="1" smtClean="0">
                <a:solidFill>
                  <a:srgbClr val="444444"/>
                </a:solidFill>
                <a:effectLst/>
                <a:latin typeface="Open Sans"/>
              </a:rPr>
              <a:t>ingiltere’deki</a:t>
            </a:r>
            <a:r>
              <a:rPr lang="tr-TR" b="0" i="0" dirty="0" smtClean="0">
                <a:solidFill>
                  <a:srgbClr val="444444"/>
                </a:solidFill>
                <a:effectLst/>
                <a:latin typeface="Open Sans"/>
              </a:rPr>
              <a:t> Batı Hint ve Asya kökenliler için, ayrıca ABD’deki Afrikalı Amerikalılar, Çinliler ya da öteki gruplar için geçerlidir. Etnik gruplarda görülen gerilimler arasında, ırka dayanan özellikler yaygındır (</a:t>
            </a:r>
            <a:r>
              <a:rPr lang="tr-TR" b="0" i="0" dirty="0" err="1" smtClean="0">
                <a:solidFill>
                  <a:srgbClr val="444444"/>
                </a:solidFill>
                <a:effectLst/>
                <a:latin typeface="Open Sans"/>
              </a:rPr>
              <a:t>Giddens</a:t>
            </a:r>
            <a:r>
              <a:rPr lang="tr-TR" b="0" i="0" dirty="0" smtClean="0">
                <a:solidFill>
                  <a:srgbClr val="444444"/>
                </a:solidFill>
                <a:effectLst/>
                <a:latin typeface="Open Sans"/>
              </a:rPr>
              <a:t>, 2000, s.226).</a:t>
            </a:r>
            <a:endParaRPr lang="tr-TR" dirty="0"/>
          </a:p>
        </p:txBody>
      </p:sp>
    </p:spTree>
    <p:extLst>
      <p:ext uri="{BB962C8B-B14F-4D97-AF65-F5344CB8AC3E}">
        <p14:creationId xmlns:p14="http://schemas.microsoft.com/office/powerpoint/2010/main" val="1160671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0" dirty="0" smtClean="0">
                <a:solidFill>
                  <a:srgbClr val="444444"/>
                </a:solidFill>
                <a:effectLst/>
                <a:latin typeface="Open Sans"/>
              </a:rPr>
              <a:t>TOPLUMSAL GRUPLARIN ÖZELLİKLERİ</a:t>
            </a:r>
            <a:endParaRPr lang="tr-TR" dirty="0"/>
          </a:p>
        </p:txBody>
      </p:sp>
      <p:sp>
        <p:nvSpPr>
          <p:cNvPr id="3" name="İçerik Yer Tutucusu 2"/>
          <p:cNvSpPr>
            <a:spLocks noGrp="1"/>
          </p:cNvSpPr>
          <p:nvPr>
            <p:ph idx="1"/>
          </p:nvPr>
        </p:nvSpPr>
        <p:spPr/>
        <p:txBody>
          <a:bodyPr>
            <a:normAutofit lnSpcReduction="10000"/>
          </a:bodyPr>
          <a:lstStyle/>
          <a:p>
            <a:pPr marL="0" indent="0" algn="just">
              <a:buNone/>
            </a:pPr>
            <a:r>
              <a:rPr lang="tr-TR" dirty="0" smtClean="0"/>
              <a:t>Grubun tanınması: </a:t>
            </a:r>
          </a:p>
          <a:p>
            <a:pPr marL="0" indent="0" algn="just">
              <a:buNone/>
            </a:pPr>
            <a:r>
              <a:rPr lang="tr-TR" dirty="0" smtClean="0"/>
              <a:t>Toplumsal bir grubun, hem grup üyeleri tarafından hem de başkaları tarafından grup, olarak tanınması gerekmektedir.</a:t>
            </a:r>
          </a:p>
          <a:p>
            <a:pPr marL="0" indent="0" algn="just">
              <a:buNone/>
            </a:pPr>
            <a:r>
              <a:rPr lang="tr-TR" dirty="0" smtClean="0"/>
              <a:t>Bazı derneklerde ya da kuruluşlarda görüldüğü üzere, toplumsal grubun üyelerinin isimleri saklı tutulabilmektedir. </a:t>
            </a:r>
          </a:p>
          <a:p>
            <a:pPr marL="0" indent="0" algn="just">
              <a:buNone/>
            </a:pPr>
            <a:r>
              <a:rPr lang="tr-TR" dirty="0" smtClean="0"/>
              <a:t>Fakat bu durum, grupların insanlar tarafından bilinmesini engellememektedir.</a:t>
            </a:r>
            <a:endParaRPr lang="tr-TR" dirty="0"/>
          </a:p>
        </p:txBody>
      </p:sp>
    </p:spTree>
    <p:extLst>
      <p:ext uri="{BB962C8B-B14F-4D97-AF65-F5344CB8AC3E}">
        <p14:creationId xmlns:p14="http://schemas.microsoft.com/office/powerpoint/2010/main" val="37270687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0" indent="0" algn="just">
              <a:buNone/>
            </a:pPr>
            <a:r>
              <a:rPr lang="tr-TR" b="0" i="0" dirty="0" smtClean="0">
                <a:solidFill>
                  <a:srgbClr val="444444"/>
                </a:solidFill>
                <a:effectLst/>
                <a:latin typeface="Open Sans"/>
              </a:rPr>
              <a:t>Irk düşüncesi, bu tür gerilim ve çatışmalar üzerinde çok fazla etkili olmaktadır. Deri rengi gibi fiziksel farklılıklar, yaygın anlamda ırk farklılıkları olarak adlandırılmaktadır. ‘Irk’ kavramı, deri rengini temel alarak biyolojik farklılıkları ön plana çıkarırken; </a:t>
            </a:r>
            <a:r>
              <a:rPr lang="tr-TR" b="0" i="0" dirty="0" err="1" smtClean="0">
                <a:solidFill>
                  <a:srgbClr val="444444"/>
                </a:solidFill>
                <a:effectLst/>
                <a:latin typeface="Open Sans"/>
              </a:rPr>
              <a:t>etnisite</a:t>
            </a:r>
            <a:r>
              <a:rPr lang="tr-TR" b="0" i="0" dirty="0" smtClean="0">
                <a:solidFill>
                  <a:srgbClr val="444444"/>
                </a:solidFill>
                <a:effectLst/>
                <a:latin typeface="Open Sans"/>
              </a:rPr>
              <a:t>, üyelerinin ortak kültürel gelenekleri paylaştığı belli bir gruba ait olma duygusunu ifade etmektedir. Etnik farklılıkların, fiziksel ve paylaşılmış gelenekler temelinde ele alınan yaşantılarından ve yaşam biçimlerinden daha çok kültürel olduğu varsayılmaktadır (</a:t>
            </a:r>
            <a:r>
              <a:rPr lang="tr-TR" b="0" i="0" dirty="0" err="1" smtClean="0">
                <a:solidFill>
                  <a:srgbClr val="444444"/>
                </a:solidFill>
                <a:effectLst/>
                <a:latin typeface="Open Sans"/>
              </a:rPr>
              <a:t>Bilton</a:t>
            </a:r>
            <a:r>
              <a:rPr lang="tr-TR" b="0" i="0" dirty="0" smtClean="0">
                <a:solidFill>
                  <a:srgbClr val="444444"/>
                </a:solidFill>
                <a:effectLst/>
                <a:latin typeface="Open Sans"/>
              </a:rPr>
              <a:t>, vd., 2008, s.162).</a:t>
            </a:r>
            <a:endParaRPr lang="tr-TR" dirty="0"/>
          </a:p>
        </p:txBody>
      </p:sp>
    </p:spTree>
    <p:extLst>
      <p:ext uri="{BB962C8B-B14F-4D97-AF65-F5344CB8AC3E}">
        <p14:creationId xmlns:p14="http://schemas.microsoft.com/office/powerpoint/2010/main" val="36929658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lgn="just">
              <a:buNone/>
            </a:pPr>
            <a:r>
              <a:rPr lang="tr-TR" b="0" i="0" dirty="0" smtClean="0">
                <a:solidFill>
                  <a:srgbClr val="444444"/>
                </a:solidFill>
                <a:effectLst/>
                <a:latin typeface="Open Sans"/>
              </a:rPr>
              <a:t>Sonuç olarak, insanlar yaşamları boyunca farklı grupların üyesi olmakla birlikte, yeni gruplara katılmakta ve toplumsallaşma süreci, grup içindeki yaşam deneyimlerinin etkisiyle şekillenmektedir. Öncelikle, bireyin ailesi ve yakın çevresindeki kişiler, onun duygusal ve zihinsel gelişiminin oluşmasında önemli gruplardır. Bireyin gelişimi ilerledikçe, etkileşimde bulunduğu ve üyesi olduğu grupların sayı ve çeşitleri de artmaktadır. </a:t>
            </a:r>
            <a:endParaRPr lang="tr-TR" dirty="0"/>
          </a:p>
        </p:txBody>
      </p:sp>
    </p:spTree>
    <p:extLst>
      <p:ext uri="{BB962C8B-B14F-4D97-AF65-F5344CB8AC3E}">
        <p14:creationId xmlns:p14="http://schemas.microsoft.com/office/powerpoint/2010/main" val="21204866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Bu nedenle insanlar, birbirinden farklı birkaç grubun üyesi olabilirler. Örneğin bir ailenin üyesi, aynı zamanda bir derneğin ya da bir meslek grubunun üyesi olabilir. “Ayrıca, bireyin üyesi olduğu grupların her biriyle aynı ölçüde özdeşleşmesi de beklenemez. Bireyin en fazla özdeşleştiği gruplar, genellikle aidiyet ve referans grupları olarak adlandırılmaktadır”</a:t>
            </a:r>
            <a:endParaRPr lang="tr-TR" dirty="0"/>
          </a:p>
        </p:txBody>
      </p:sp>
    </p:spTree>
    <p:extLst>
      <p:ext uri="{BB962C8B-B14F-4D97-AF65-F5344CB8AC3E}">
        <p14:creationId xmlns:p14="http://schemas.microsoft.com/office/powerpoint/2010/main" val="20461487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0" dirty="0" smtClean="0">
                <a:solidFill>
                  <a:srgbClr val="444444"/>
                </a:solidFill>
                <a:effectLst/>
                <a:latin typeface="Open Sans"/>
              </a:rPr>
              <a:t>TOPLUMSAL GRUP YAPISININ GENEL NİTELİKLERİ</a:t>
            </a:r>
            <a:endParaRPr lang="tr-TR" dirty="0"/>
          </a:p>
        </p:txBody>
      </p:sp>
      <p:sp>
        <p:nvSpPr>
          <p:cNvPr id="3" name="İçerik Yer Tutucusu 2"/>
          <p:cNvSpPr>
            <a:spLocks noGrp="1"/>
          </p:cNvSpPr>
          <p:nvPr>
            <p:ph idx="1"/>
          </p:nvPr>
        </p:nvSpPr>
        <p:spPr/>
        <p:txBody>
          <a:bodyPr>
            <a:normAutofit fontScale="85000" lnSpcReduction="20000"/>
          </a:bodyPr>
          <a:lstStyle/>
          <a:p>
            <a:pPr marL="0" indent="0" algn="just">
              <a:buNone/>
            </a:pPr>
            <a:r>
              <a:rPr lang="tr-TR" b="0" i="0" dirty="0" smtClean="0">
                <a:solidFill>
                  <a:srgbClr val="444444"/>
                </a:solidFill>
                <a:effectLst/>
                <a:latin typeface="Open Sans"/>
              </a:rPr>
              <a:t>Grup Üyeliği:</a:t>
            </a:r>
          </a:p>
          <a:p>
            <a:pPr marL="0" indent="0" algn="just">
              <a:buNone/>
            </a:pPr>
            <a:r>
              <a:rPr lang="tr-TR" b="0" i="0" dirty="0" smtClean="0">
                <a:solidFill>
                  <a:srgbClr val="444444"/>
                </a:solidFill>
                <a:effectLst/>
                <a:latin typeface="Open Sans"/>
              </a:rPr>
              <a:t>Bireyin bir gruba üye olması, “grubun ve bireyin niteliklerine göre, doğum, başvurma, davet edilme veya karşılıklı anlaşma yollarıyla” gerçekleşmektedir (</a:t>
            </a:r>
            <a:r>
              <a:rPr lang="tr-TR" b="0" i="0" dirty="0" err="1" smtClean="0">
                <a:solidFill>
                  <a:srgbClr val="444444"/>
                </a:solidFill>
                <a:effectLst/>
                <a:latin typeface="Open Sans"/>
              </a:rPr>
              <a:t>Tolan</a:t>
            </a:r>
            <a:r>
              <a:rPr lang="tr-TR" b="0" i="0" dirty="0" smtClean="0">
                <a:solidFill>
                  <a:srgbClr val="444444"/>
                </a:solidFill>
                <a:effectLst/>
                <a:latin typeface="Open Sans"/>
              </a:rPr>
              <a:t>, 1983, s.421). Birey, doğum yoluyla bir ailenin ya da bir ulusun üyeliğini kazanmaktadır. Bunun yanı sıra bir okula, işyerine veya derneğe üye olmak için </a:t>
            </a:r>
            <a:r>
              <a:rPr lang="tr-TR" b="0" i="0" dirty="0" err="1" smtClean="0">
                <a:solidFill>
                  <a:srgbClr val="444444"/>
                </a:solidFill>
                <a:effectLst/>
                <a:latin typeface="Open Sans"/>
              </a:rPr>
              <a:t>başvurudabulunması</a:t>
            </a:r>
            <a:r>
              <a:rPr lang="tr-TR" b="0" i="0" dirty="0" smtClean="0">
                <a:solidFill>
                  <a:srgbClr val="444444"/>
                </a:solidFill>
                <a:effectLst/>
                <a:latin typeface="Open Sans"/>
              </a:rPr>
              <a:t> ya da davet edilmesi gerekmektedir. Bazı durumlarda ise toplumsal bir gruba katılma, üyelik önerisinin hangi taraftan geldiği açık olarak görülmeden, mahalle düzeyinde oluşan gruplar gibi, kendiliğinden gerçekleşebilmektedir (</a:t>
            </a:r>
            <a:r>
              <a:rPr lang="tr-TR" b="0" i="0" dirty="0" err="1" smtClean="0">
                <a:solidFill>
                  <a:srgbClr val="444444"/>
                </a:solidFill>
                <a:effectLst/>
                <a:latin typeface="Open Sans"/>
              </a:rPr>
              <a:t>Tolan</a:t>
            </a:r>
            <a:r>
              <a:rPr lang="tr-TR" b="0" i="0" dirty="0" smtClean="0">
                <a:solidFill>
                  <a:srgbClr val="444444"/>
                </a:solidFill>
                <a:effectLst/>
                <a:latin typeface="Open Sans"/>
              </a:rPr>
              <a:t>, 1983, s.421).</a:t>
            </a:r>
            <a:endParaRPr lang="tr-TR" dirty="0"/>
          </a:p>
        </p:txBody>
      </p:sp>
    </p:spTree>
    <p:extLst>
      <p:ext uri="{BB962C8B-B14F-4D97-AF65-F5344CB8AC3E}">
        <p14:creationId xmlns:p14="http://schemas.microsoft.com/office/powerpoint/2010/main" val="25218084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0" indent="0" algn="just">
              <a:buNone/>
            </a:pPr>
            <a:r>
              <a:rPr lang="tr-TR" b="0" i="0" dirty="0" smtClean="0">
                <a:solidFill>
                  <a:srgbClr val="444444"/>
                </a:solidFill>
                <a:effectLst/>
                <a:latin typeface="Open Sans"/>
              </a:rPr>
              <a:t>Bireyin, hem resmi başvuru ya da davet yoluyla üye olduğu formel gruplarda hem de yazılı ve resmi belgelerle sınırlandırılmayan, belli bir formaliteye bağlı olmadan girdiği enformel gruplarda, grup her zaman bireyin tutum ve davranışları üzerinde kontrol edici bir etkiye sahip olmaktadır. Grup, genel tutuma uymayan kişiler üzerinde dolaylı ya da dolaysız bir şekilde baskı kurabilir (</a:t>
            </a:r>
            <a:r>
              <a:rPr lang="tr-TR" b="0" i="0" dirty="0" err="1" smtClean="0">
                <a:solidFill>
                  <a:srgbClr val="444444"/>
                </a:solidFill>
                <a:effectLst/>
                <a:latin typeface="Open Sans"/>
              </a:rPr>
              <a:t>Tolan</a:t>
            </a:r>
            <a:r>
              <a:rPr lang="tr-TR" b="0" i="0" dirty="0" smtClean="0">
                <a:solidFill>
                  <a:srgbClr val="444444"/>
                </a:solidFill>
                <a:effectLst/>
                <a:latin typeface="Open Sans"/>
              </a:rPr>
              <a:t>, 1983,s.422). Bu bağlamda kişi, bazı durumlarda grubu tarafından yalnız bırakılabilmekte, bazı durumlarda ise dolaysız bir yolla gruptan ayrılmaya zorlanabilmektedir.</a:t>
            </a:r>
            <a:endParaRPr lang="tr-TR" dirty="0"/>
          </a:p>
        </p:txBody>
      </p:sp>
    </p:spTree>
    <p:extLst>
      <p:ext uri="{BB962C8B-B14F-4D97-AF65-F5344CB8AC3E}">
        <p14:creationId xmlns:p14="http://schemas.microsoft.com/office/powerpoint/2010/main" val="26758412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0" dirty="0" smtClean="0">
                <a:solidFill>
                  <a:srgbClr val="444444"/>
                </a:solidFill>
                <a:effectLst/>
                <a:latin typeface="Open Sans"/>
              </a:rPr>
              <a:t>Grup Normları ve Grup Normlarına Uyma</a:t>
            </a:r>
            <a:endParaRPr lang="tr-TR" dirty="0"/>
          </a:p>
        </p:txBody>
      </p:sp>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Normlar, genel anlamda, gruplarda geçerli olan kurallar olarak tanımlanmaktadır (</a:t>
            </a:r>
            <a:r>
              <a:rPr lang="tr-TR" b="0" i="0" dirty="0" err="1" smtClean="0">
                <a:solidFill>
                  <a:srgbClr val="444444"/>
                </a:solidFill>
                <a:effectLst/>
                <a:latin typeface="Open Sans"/>
              </a:rPr>
              <a:t>Hortaçsu</a:t>
            </a:r>
            <a:r>
              <a:rPr lang="tr-TR" b="0" i="0" dirty="0" smtClean="0">
                <a:solidFill>
                  <a:srgbClr val="444444"/>
                </a:solidFill>
                <a:effectLst/>
                <a:latin typeface="Open Sans"/>
              </a:rPr>
              <a:t>, 1998, s.91). Daha açık bir ifadeyle grup normları, yazılı ya da yazılı olmayan bir biçimde grup üyelerinin yapması ve yapmaması gereken davranışları belirtmektedir. Değerler ise bu davranışlara yol gösteren ilkeler olarak tanımlanmaktadır.</a:t>
            </a:r>
            <a:endParaRPr lang="tr-TR" dirty="0"/>
          </a:p>
        </p:txBody>
      </p:sp>
    </p:spTree>
    <p:extLst>
      <p:ext uri="{BB962C8B-B14F-4D97-AF65-F5344CB8AC3E}">
        <p14:creationId xmlns:p14="http://schemas.microsoft.com/office/powerpoint/2010/main" val="31987212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Normlar, grup üyeleri tarafından bilinçli bir şekilde oluşturulabileceği gibi, etkileşim aracılığıyla kendiliklerinden de oluşabilmektedir. Normlar, genel anlamda grup içi birliğin sağlanması, çatışmaların azalması ve grubun kimliğinin belirlenmesi gibi amaçlara hizmet etmektedir (</a:t>
            </a:r>
            <a:r>
              <a:rPr lang="tr-TR" b="0" i="0" dirty="0" err="1" smtClean="0">
                <a:solidFill>
                  <a:srgbClr val="444444"/>
                </a:solidFill>
                <a:effectLst/>
                <a:latin typeface="Open Sans"/>
              </a:rPr>
              <a:t>Hortaçsu</a:t>
            </a:r>
            <a:r>
              <a:rPr lang="tr-TR" b="0" i="0" dirty="0" smtClean="0">
                <a:solidFill>
                  <a:srgbClr val="444444"/>
                </a:solidFill>
                <a:effectLst/>
                <a:latin typeface="Open Sans"/>
              </a:rPr>
              <a:t>, 1998, s.91-92).</a:t>
            </a:r>
            <a:endParaRPr lang="tr-TR" dirty="0"/>
          </a:p>
        </p:txBody>
      </p:sp>
    </p:spTree>
    <p:extLst>
      <p:ext uri="{BB962C8B-B14F-4D97-AF65-F5344CB8AC3E}">
        <p14:creationId xmlns:p14="http://schemas.microsoft.com/office/powerpoint/2010/main" val="19406834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lgn="just">
              <a:buNone/>
            </a:pPr>
            <a:r>
              <a:rPr lang="tr-TR" b="0" i="0" dirty="0" smtClean="0">
                <a:solidFill>
                  <a:srgbClr val="444444"/>
                </a:solidFill>
                <a:effectLst/>
                <a:latin typeface="Open Sans"/>
              </a:rPr>
              <a:t>Normların çeşitli davranış, tutum ya da eğilim boyutlarıyla ilişkili olarak oluşabilecekleri belirtilmektedir (Jackson, 1965 aktaran </a:t>
            </a:r>
            <a:r>
              <a:rPr lang="tr-TR" b="0" i="0" dirty="0" err="1" smtClean="0">
                <a:solidFill>
                  <a:srgbClr val="444444"/>
                </a:solidFill>
                <a:effectLst/>
                <a:latin typeface="Open Sans"/>
              </a:rPr>
              <a:t>Hortaçsu</a:t>
            </a:r>
            <a:r>
              <a:rPr lang="tr-TR" b="0" i="0" dirty="0" smtClean="0">
                <a:solidFill>
                  <a:srgbClr val="444444"/>
                </a:solidFill>
                <a:effectLst/>
                <a:latin typeface="Open Sans"/>
              </a:rPr>
              <a:t>, 1998, s.92). Bu anlamda normlar, grup içi konuşma sıklığı, seçilen kelimeler, giyim tarzı, oturma biçimi, belli konulardaki tutum, belli konular hakkında konuşma ya da konuşmama gibi çeşitli konuları kapsamaktadır (</a:t>
            </a:r>
            <a:r>
              <a:rPr lang="tr-TR" b="0" i="0" dirty="0" err="1" smtClean="0">
                <a:solidFill>
                  <a:srgbClr val="444444"/>
                </a:solidFill>
                <a:effectLst/>
                <a:latin typeface="Open Sans"/>
              </a:rPr>
              <a:t>Hortaçsu</a:t>
            </a:r>
            <a:r>
              <a:rPr lang="tr-TR" b="0" i="0" dirty="0" smtClean="0">
                <a:solidFill>
                  <a:srgbClr val="444444"/>
                </a:solidFill>
                <a:effectLst/>
                <a:latin typeface="Open Sans"/>
              </a:rPr>
              <a:t>, 1998, s.92).</a:t>
            </a:r>
            <a:endParaRPr lang="tr-TR" dirty="0"/>
          </a:p>
        </p:txBody>
      </p:sp>
    </p:spTree>
    <p:extLst>
      <p:ext uri="{BB962C8B-B14F-4D97-AF65-F5344CB8AC3E}">
        <p14:creationId xmlns:p14="http://schemas.microsoft.com/office/powerpoint/2010/main" val="17221351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lgn="just">
              <a:buNone/>
            </a:pPr>
            <a:r>
              <a:rPr lang="tr-TR" b="0" i="0" dirty="0" smtClean="0">
                <a:solidFill>
                  <a:srgbClr val="444444"/>
                </a:solidFill>
                <a:effectLst/>
                <a:latin typeface="Open Sans"/>
              </a:rPr>
              <a:t>Grup, her üyenin grubun normlarını yani, değer, düşünce, tutum ve davranış kalıplarını baştan kabul etmiş ve benimsemiş olduğunu varsayar. Bu bağlamda, kişinin bazen grup desteğinden yararlanmak amacıyla tutum ve davranışını bilinçli olarak grup normlarına uygun bir hale getirdiği, bazen de bilinçsiz olarak beklenen davranış biçimlerine uyduğu görülmektedir (</a:t>
            </a:r>
            <a:r>
              <a:rPr lang="tr-TR" b="0" i="0" dirty="0" err="1" smtClean="0">
                <a:solidFill>
                  <a:srgbClr val="444444"/>
                </a:solidFill>
                <a:effectLst/>
                <a:latin typeface="Open Sans"/>
              </a:rPr>
              <a:t>Tolan</a:t>
            </a:r>
            <a:r>
              <a:rPr lang="tr-TR" b="0" i="0" dirty="0" smtClean="0">
                <a:solidFill>
                  <a:srgbClr val="444444"/>
                </a:solidFill>
                <a:effectLst/>
                <a:latin typeface="Open Sans"/>
              </a:rPr>
              <a:t>, 1983, s.422).</a:t>
            </a:r>
            <a:endParaRPr lang="tr-TR" dirty="0"/>
          </a:p>
        </p:txBody>
      </p:sp>
    </p:spTree>
    <p:extLst>
      <p:ext uri="{BB962C8B-B14F-4D97-AF65-F5344CB8AC3E}">
        <p14:creationId xmlns:p14="http://schemas.microsoft.com/office/powerpoint/2010/main" val="38225439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lgn="just">
              <a:buNone/>
            </a:pPr>
            <a:r>
              <a:rPr lang="tr-TR" b="0" i="0" dirty="0" smtClean="0">
                <a:solidFill>
                  <a:srgbClr val="444444"/>
                </a:solidFill>
                <a:effectLst/>
                <a:latin typeface="Open Sans"/>
              </a:rPr>
              <a:t>Grup araştırmalarında uyma (</a:t>
            </a:r>
            <a:r>
              <a:rPr lang="tr-TR" b="0" i="0" dirty="0" err="1" smtClean="0">
                <a:solidFill>
                  <a:srgbClr val="444444"/>
                </a:solidFill>
                <a:effectLst/>
                <a:latin typeface="Open Sans"/>
              </a:rPr>
              <a:t>conformity</a:t>
            </a:r>
            <a:r>
              <a:rPr lang="tr-TR" b="0" i="0" dirty="0" smtClean="0">
                <a:solidFill>
                  <a:srgbClr val="444444"/>
                </a:solidFill>
                <a:effectLst/>
                <a:latin typeface="Open Sans"/>
              </a:rPr>
              <a:t>), genellikle bireyin kendi düşünce ve davranışlarını, belirli nedenlere dayanarak değiştirmesi ve kendisinden farklı gördüğü grup normları yönünde düşünmesi ya da davranması olarak tanımlanmaktadır (</a:t>
            </a:r>
            <a:r>
              <a:rPr lang="tr-TR" b="0" i="0" dirty="0" err="1" smtClean="0">
                <a:solidFill>
                  <a:srgbClr val="444444"/>
                </a:solidFill>
                <a:effectLst/>
                <a:latin typeface="Open Sans"/>
              </a:rPr>
              <a:t>Hortaçsu</a:t>
            </a:r>
            <a:r>
              <a:rPr lang="tr-TR" b="0" i="0" dirty="0" smtClean="0">
                <a:solidFill>
                  <a:srgbClr val="444444"/>
                </a:solidFill>
                <a:effectLst/>
                <a:latin typeface="Open Sans"/>
              </a:rPr>
              <a:t>, 1998, s.110). Uyma kavramı, ‘kabul’ ve ‘itaat’ kavramlarıyla yakından ilişkilidir. ‘Kabul’, sosyal psikoloji alanında “bir kişinin zorunlu olmadığı bir durumda başkalarının isteğini yerine getirmesi”; ‘itaat’ ise kişinin kendisinden daha güçlü ya da “etkili birisinin emrini yerine getirmesi” olarak tanımlanmaktadır (Hortaçsu,1998, s ).</a:t>
            </a:r>
            <a:endParaRPr lang="tr-TR" dirty="0"/>
          </a:p>
        </p:txBody>
      </p:sp>
    </p:spTree>
    <p:extLst>
      <p:ext uri="{BB962C8B-B14F-4D97-AF65-F5344CB8AC3E}">
        <p14:creationId xmlns:p14="http://schemas.microsoft.com/office/powerpoint/2010/main" val="1510255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2060848"/>
            <a:ext cx="8424936" cy="2736304"/>
          </a:xfrm>
        </p:spPr>
        <p:txBody>
          <a:bodyPr/>
          <a:lstStyle/>
          <a:p>
            <a:pPr marL="0" indent="0" algn="just">
              <a:buNone/>
            </a:pPr>
            <a:r>
              <a:rPr lang="tr-TR" b="0" i="0" dirty="0" smtClean="0">
                <a:solidFill>
                  <a:srgbClr val="444444"/>
                </a:solidFill>
                <a:effectLst/>
                <a:latin typeface="Open Sans"/>
              </a:rPr>
              <a:t>Grup üyelerinin rolü ve statüsü: Grupların toplumsal bir yapısı bulunmaktadır. Gruba katılan her üye, diğer üyelerin konumlarıyla ilişkili olarak belirli bir rol ya da statüye sahip olmaktadır.</a:t>
            </a:r>
            <a:endParaRPr lang="tr-TR" dirty="0"/>
          </a:p>
        </p:txBody>
      </p:sp>
    </p:spTree>
    <p:extLst>
      <p:ext uri="{BB962C8B-B14F-4D97-AF65-F5344CB8AC3E}">
        <p14:creationId xmlns:p14="http://schemas.microsoft.com/office/powerpoint/2010/main" val="270579786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Eğer grup, uzun bir süredir varlığını devam ettiriyorsa, oldukça belirgin davranış normları ve roller ortaya çıkmıştır. Grup üyelerinden beklenen, bu normların ve rollerin benimsenmesidir. Bunlara uymayan üyeler, grup içinde gerilime yol açar ve grubun bütünlüğünü zedelemiş olurlar (</a:t>
            </a:r>
            <a:r>
              <a:rPr lang="tr-TR" b="0" i="0" dirty="0" err="1" smtClean="0">
                <a:solidFill>
                  <a:srgbClr val="444444"/>
                </a:solidFill>
                <a:effectLst/>
                <a:latin typeface="Open Sans"/>
              </a:rPr>
              <a:t>Tolan</a:t>
            </a:r>
            <a:r>
              <a:rPr lang="tr-TR" b="0" i="0" dirty="0" smtClean="0">
                <a:solidFill>
                  <a:srgbClr val="444444"/>
                </a:solidFill>
                <a:effectLst/>
                <a:latin typeface="Open Sans"/>
              </a:rPr>
              <a:t>, 1983, s.423).</a:t>
            </a:r>
            <a:endParaRPr lang="tr-TR" dirty="0"/>
          </a:p>
        </p:txBody>
      </p:sp>
    </p:spTree>
    <p:extLst>
      <p:ext uri="{BB962C8B-B14F-4D97-AF65-F5344CB8AC3E}">
        <p14:creationId xmlns:p14="http://schemas.microsoft.com/office/powerpoint/2010/main" val="26301006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0" i="0" dirty="0" smtClean="0">
                <a:solidFill>
                  <a:srgbClr val="444444"/>
                </a:solidFill>
                <a:effectLst/>
                <a:latin typeface="Open Sans"/>
              </a:rPr>
              <a:t> Liderlik</a:t>
            </a:r>
            <a:endParaRPr lang="tr-TR" dirty="0"/>
          </a:p>
        </p:txBody>
      </p:sp>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Toplumsal grup çalışmalarında, grup birlikteliği ve iş verimi bakımından, farklı liderlik tarzları incelenmiş ve araştırmanın sonuçlarına göre, üç liderlik tarzı ileri sürülmüştür (</a:t>
            </a:r>
            <a:r>
              <a:rPr lang="tr-TR" b="0" i="0" dirty="0" err="1" smtClean="0">
                <a:solidFill>
                  <a:srgbClr val="444444"/>
                </a:solidFill>
                <a:effectLst/>
                <a:latin typeface="Open Sans"/>
              </a:rPr>
              <a:t>Hortaçsu</a:t>
            </a:r>
            <a:r>
              <a:rPr lang="tr-TR" b="0" i="0" dirty="0" smtClean="0">
                <a:solidFill>
                  <a:srgbClr val="444444"/>
                </a:solidFill>
                <a:effectLst/>
                <a:latin typeface="Open Sans"/>
              </a:rPr>
              <a:t>, 1998, s.152):</a:t>
            </a:r>
            <a:endParaRPr lang="tr-TR" dirty="0"/>
          </a:p>
        </p:txBody>
      </p:sp>
    </p:spTree>
    <p:extLst>
      <p:ext uri="{BB962C8B-B14F-4D97-AF65-F5344CB8AC3E}">
        <p14:creationId xmlns:p14="http://schemas.microsoft.com/office/powerpoint/2010/main" val="35899773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lgn="just">
              <a:buNone/>
            </a:pPr>
            <a:r>
              <a:rPr lang="tr-TR" b="0" i="0" dirty="0" smtClean="0">
                <a:solidFill>
                  <a:srgbClr val="444444"/>
                </a:solidFill>
                <a:effectLst/>
                <a:latin typeface="Open Sans"/>
              </a:rPr>
              <a:t>1.Demokratik lider: Kararların grup katılımıyla alınmasını sağlayan, grup içi etkileşim ve işbölümünü özgür bırakan, eleştirilerinde kişisel olmayıp işe dönük davranan lider tipi olarak tanımlanmaktadır.</a:t>
            </a:r>
          </a:p>
          <a:p>
            <a:pPr marL="0" indent="0" algn="just">
              <a:buNone/>
            </a:pPr>
            <a:r>
              <a:rPr lang="tr-TR" b="0" i="0" dirty="0" smtClean="0">
                <a:solidFill>
                  <a:srgbClr val="444444"/>
                </a:solidFill>
                <a:effectLst/>
                <a:latin typeface="Open Sans"/>
              </a:rPr>
              <a:t>2. Otoriter lider: Kararları kendisi veren, işbölümünü kendisi belirleyen ve eleştirilerinde kişileri hedef alan bir lider tipidir.</a:t>
            </a:r>
            <a:endParaRPr lang="tr-TR" dirty="0"/>
          </a:p>
        </p:txBody>
      </p:sp>
    </p:spTree>
    <p:extLst>
      <p:ext uri="{BB962C8B-B14F-4D97-AF65-F5344CB8AC3E}">
        <p14:creationId xmlns:p14="http://schemas.microsoft.com/office/powerpoint/2010/main" val="515946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lgn="just">
              <a:buNone/>
            </a:pPr>
            <a:r>
              <a:rPr lang="tr-TR" b="0" i="0" dirty="0" smtClean="0">
                <a:solidFill>
                  <a:srgbClr val="444444"/>
                </a:solidFill>
                <a:effectLst/>
                <a:latin typeface="Open Sans"/>
              </a:rPr>
              <a:t>3. ilgisiz (</a:t>
            </a:r>
            <a:r>
              <a:rPr lang="tr-TR" b="0" i="0" dirty="0" err="1" smtClean="0">
                <a:solidFill>
                  <a:srgbClr val="444444"/>
                </a:solidFill>
                <a:effectLst/>
                <a:latin typeface="Open Sans"/>
              </a:rPr>
              <a:t>laisser</a:t>
            </a:r>
            <a:r>
              <a:rPr lang="tr-TR" b="0" i="0" dirty="0" smtClean="0">
                <a:solidFill>
                  <a:srgbClr val="444444"/>
                </a:solidFill>
                <a:effectLst/>
                <a:latin typeface="Open Sans"/>
              </a:rPr>
              <a:t> </a:t>
            </a:r>
            <a:r>
              <a:rPr lang="tr-TR" b="0" i="0" dirty="0" err="1" smtClean="0">
                <a:solidFill>
                  <a:srgbClr val="444444"/>
                </a:solidFill>
                <a:effectLst/>
                <a:latin typeface="Open Sans"/>
              </a:rPr>
              <a:t>faire</a:t>
            </a:r>
            <a:r>
              <a:rPr lang="tr-TR" b="0" i="0" dirty="0" smtClean="0">
                <a:solidFill>
                  <a:srgbClr val="444444"/>
                </a:solidFill>
                <a:effectLst/>
                <a:latin typeface="Open Sans"/>
              </a:rPr>
              <a:t>) lider: Grubu tamamen özgür bırakan, işe hiç karışmayan ve işle ilgili çok az öneride bulunan bir lider tipi olarak tanımlanmaktadır. </a:t>
            </a:r>
            <a:r>
              <a:rPr lang="tr-TR" b="0" i="0" dirty="0" err="1" smtClean="0">
                <a:solidFill>
                  <a:srgbClr val="444444"/>
                </a:solidFill>
                <a:effectLst/>
                <a:latin typeface="Open Sans"/>
              </a:rPr>
              <a:t>Hortaçsu’ya</a:t>
            </a:r>
            <a:r>
              <a:rPr lang="tr-TR" b="0" i="0" dirty="0" smtClean="0">
                <a:solidFill>
                  <a:srgbClr val="444444"/>
                </a:solidFill>
                <a:effectLst/>
                <a:latin typeface="Open Sans"/>
              </a:rPr>
              <a:t> (1998, s.152) göre bu araştırma, “demokratik yönetimin, otoriter ve ilgisiz (</a:t>
            </a:r>
            <a:r>
              <a:rPr lang="tr-TR" b="0" i="0" dirty="0" err="1" smtClean="0">
                <a:solidFill>
                  <a:srgbClr val="444444"/>
                </a:solidFill>
                <a:effectLst/>
                <a:latin typeface="Open Sans"/>
              </a:rPr>
              <a:t>laisser</a:t>
            </a:r>
            <a:r>
              <a:rPr lang="tr-TR" b="0" i="0" dirty="0" smtClean="0">
                <a:solidFill>
                  <a:srgbClr val="444444"/>
                </a:solidFill>
                <a:effectLst/>
                <a:latin typeface="Open Sans"/>
              </a:rPr>
              <a:t> </a:t>
            </a:r>
            <a:r>
              <a:rPr lang="tr-TR" b="0" i="0" dirty="0" err="1" smtClean="0">
                <a:solidFill>
                  <a:srgbClr val="444444"/>
                </a:solidFill>
                <a:effectLst/>
                <a:latin typeface="Open Sans"/>
              </a:rPr>
              <a:t>faire</a:t>
            </a:r>
            <a:r>
              <a:rPr lang="tr-TR" b="0" i="0" dirty="0" smtClean="0">
                <a:solidFill>
                  <a:srgbClr val="444444"/>
                </a:solidFill>
                <a:effectLst/>
                <a:latin typeface="Open Sans"/>
              </a:rPr>
              <a:t>) yönetimden daha etkin olduğunu göstermek gibi ideolojik bir amaçla” yapılmıştır </a:t>
            </a:r>
            <a:r>
              <a:rPr lang="tr-TR" b="0" i="0" dirty="0" err="1" smtClean="0">
                <a:solidFill>
                  <a:srgbClr val="444444"/>
                </a:solidFill>
                <a:effectLst/>
                <a:latin typeface="Open Sans"/>
              </a:rPr>
              <a:t>Özkalp</a:t>
            </a:r>
            <a:r>
              <a:rPr lang="tr-TR" b="0" i="0" dirty="0" smtClean="0">
                <a:solidFill>
                  <a:srgbClr val="444444"/>
                </a:solidFill>
                <a:effectLst/>
                <a:latin typeface="Open Sans"/>
              </a:rPr>
              <a:t> (2005, s.103). Herkesin görüşüne başvuran ve fikrini alan demokratik liderin, bu üç lider tipi arasında en başarılısı olduğunu fakat, her durumda başarılı olamayacağını ifade etmekte, örneğin acil karar verilmesi gereken durumlarda otoriter liderin daha etkin olduğunu belirtmektedir.</a:t>
            </a:r>
            <a:endParaRPr lang="tr-TR" dirty="0"/>
          </a:p>
        </p:txBody>
      </p:sp>
    </p:spTree>
    <p:extLst>
      <p:ext uri="{BB962C8B-B14F-4D97-AF65-F5344CB8AC3E}">
        <p14:creationId xmlns:p14="http://schemas.microsoft.com/office/powerpoint/2010/main" val="9631689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lgn="just">
              <a:buNone/>
            </a:pPr>
            <a:r>
              <a:rPr lang="tr-TR" b="0" i="0" dirty="0" smtClean="0">
                <a:solidFill>
                  <a:srgbClr val="444444"/>
                </a:solidFill>
                <a:effectLst/>
                <a:latin typeface="Open Sans"/>
              </a:rPr>
              <a:t>Toplumsal gruplarda lider kişiliği ve durum arasındaki etkileşimi inceleyen çalışmalar, değişik kişilikteki liderlerin değişik durumlarda başarılı olabileceklerini göstermektedir (</a:t>
            </a:r>
            <a:r>
              <a:rPr lang="tr-TR" b="0" i="0" dirty="0" err="1" smtClean="0">
                <a:solidFill>
                  <a:srgbClr val="444444"/>
                </a:solidFill>
                <a:effectLst/>
                <a:latin typeface="Open Sans"/>
              </a:rPr>
              <a:t>Fieldler</a:t>
            </a:r>
            <a:r>
              <a:rPr lang="tr-TR" b="0" i="0" dirty="0" smtClean="0">
                <a:solidFill>
                  <a:srgbClr val="444444"/>
                </a:solidFill>
                <a:effectLst/>
                <a:latin typeface="Open Sans"/>
              </a:rPr>
              <a:t>, 1968, 1978 aktaran </a:t>
            </a:r>
            <a:r>
              <a:rPr lang="tr-TR" b="0" i="0" dirty="0" err="1" smtClean="0">
                <a:solidFill>
                  <a:srgbClr val="444444"/>
                </a:solidFill>
                <a:effectLst/>
                <a:latin typeface="Open Sans"/>
              </a:rPr>
              <a:t>Hortaçsu</a:t>
            </a:r>
            <a:r>
              <a:rPr lang="tr-TR" b="0" i="0" dirty="0" smtClean="0">
                <a:solidFill>
                  <a:srgbClr val="444444"/>
                </a:solidFill>
                <a:effectLst/>
                <a:latin typeface="Open Sans"/>
              </a:rPr>
              <a:t>, 1998, s.154). Bu anlamda, iyi bir grup liderinde bulunması gereken niteliklerin grubun amaçlarına, değerlerine, kaynaklarına ve çevrenin koşullarına göre değişiklik gösterdiği belirtilmektedir (</a:t>
            </a:r>
            <a:r>
              <a:rPr lang="tr-TR" b="0" i="0" dirty="0" err="1" smtClean="0">
                <a:solidFill>
                  <a:srgbClr val="444444"/>
                </a:solidFill>
                <a:effectLst/>
                <a:latin typeface="Open Sans"/>
              </a:rPr>
              <a:t>Tolan</a:t>
            </a:r>
            <a:r>
              <a:rPr lang="tr-TR" b="0" i="0" dirty="0" smtClean="0">
                <a:solidFill>
                  <a:srgbClr val="444444"/>
                </a:solidFill>
                <a:effectLst/>
                <a:latin typeface="Open Sans"/>
              </a:rPr>
              <a:t>, 1983, s.424).</a:t>
            </a:r>
            <a:endParaRPr lang="tr-TR" dirty="0"/>
          </a:p>
        </p:txBody>
      </p:sp>
    </p:spTree>
    <p:extLst>
      <p:ext uri="{BB962C8B-B14F-4D97-AF65-F5344CB8AC3E}">
        <p14:creationId xmlns:p14="http://schemas.microsoft.com/office/powerpoint/2010/main" val="23894125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marL="0" indent="0" algn="just">
              <a:buNone/>
            </a:pPr>
            <a:r>
              <a:rPr lang="tr-TR" b="0" i="0" dirty="0" err="1" smtClean="0">
                <a:solidFill>
                  <a:srgbClr val="444444"/>
                </a:solidFill>
                <a:effectLst/>
                <a:latin typeface="Open Sans"/>
              </a:rPr>
              <a:t>Tolan’a</a:t>
            </a:r>
            <a:r>
              <a:rPr lang="tr-TR" b="0" i="0" dirty="0" smtClean="0">
                <a:solidFill>
                  <a:srgbClr val="444444"/>
                </a:solidFill>
                <a:effectLst/>
                <a:latin typeface="Open Sans"/>
              </a:rPr>
              <a:t> (1983, s.424) göre bir grup liderinin, “grubun amaçlarını tanımlama, sözcülüğünü yapma, grup içi iletişimi sağlama ve davranışları denetleme işlevlerini” yürütmesi ve “yaratıcı, örgütleyici, düzenleyici bir kişiliğe” sahip olması gerekmektedir. Buna bağlı olarak başarılı bir lider, kendi grubunun ihtiyaçlarını belirleyerek ortaya çıkan sorunlara çözüm yolları öneren kişi olarak tanımlanabilir (Tolan,1983, s.424).</a:t>
            </a:r>
            <a:endParaRPr lang="tr-TR" dirty="0"/>
          </a:p>
        </p:txBody>
      </p:sp>
    </p:spTree>
    <p:extLst>
      <p:ext uri="{BB962C8B-B14F-4D97-AF65-F5344CB8AC3E}">
        <p14:creationId xmlns:p14="http://schemas.microsoft.com/office/powerpoint/2010/main" val="20419360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Kaynaklar: </a:t>
            </a:r>
          </a:p>
          <a:p>
            <a:r>
              <a:rPr lang="tr-TR" smtClean="0">
                <a:hlinkClick r:id="rId2"/>
              </a:rPr>
              <a:t>https://slideplayer.biz.tr/slide/8988319/</a:t>
            </a:r>
            <a:endParaRPr lang="tr-TR" smtClean="0"/>
          </a:p>
          <a:p>
            <a:pPr marL="0" indent="0">
              <a:buNone/>
            </a:pPr>
            <a:endParaRPr lang="tr-TR" dirty="0"/>
          </a:p>
        </p:txBody>
      </p:sp>
    </p:spTree>
    <p:extLst>
      <p:ext uri="{BB962C8B-B14F-4D97-AF65-F5344CB8AC3E}">
        <p14:creationId xmlns:p14="http://schemas.microsoft.com/office/powerpoint/2010/main" val="3524274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0" i="0" dirty="0" smtClean="0">
                <a:solidFill>
                  <a:srgbClr val="444444"/>
                </a:solidFill>
                <a:effectLst/>
                <a:latin typeface="Open Sans"/>
              </a:rPr>
              <a:t>Grup üyelerinin rolleri:</a:t>
            </a:r>
            <a:endParaRPr lang="tr-TR" dirty="0"/>
          </a:p>
        </p:txBody>
      </p:sp>
      <p:sp>
        <p:nvSpPr>
          <p:cNvPr id="3" name="İçerik Yer Tutucusu 2"/>
          <p:cNvSpPr>
            <a:spLocks noGrp="1"/>
          </p:cNvSpPr>
          <p:nvPr>
            <p:ph idx="1"/>
          </p:nvPr>
        </p:nvSpPr>
        <p:spPr>
          <a:xfrm>
            <a:off x="395536" y="1844825"/>
            <a:ext cx="8424936" cy="3024336"/>
          </a:xfrm>
        </p:spPr>
        <p:txBody>
          <a:bodyPr>
            <a:normAutofit/>
          </a:bodyPr>
          <a:lstStyle/>
          <a:p>
            <a:pPr marL="0" indent="0" algn="just">
              <a:buNone/>
            </a:pPr>
            <a:r>
              <a:rPr lang="tr-TR" b="0" i="0" dirty="0" smtClean="0">
                <a:solidFill>
                  <a:srgbClr val="444444"/>
                </a:solidFill>
                <a:effectLst/>
                <a:latin typeface="Open Sans"/>
              </a:rPr>
              <a:t>Gruplar, örgütlenmiş kişisel eylemler bütünü olarak görülebilir. Bu anlamda, grubun her bir üyesi, kendi toplumsal rolünü oynar ve böylece, grup katılımını gerçekleştirir. Eğer, üyeler rollerini üstlenmekten vazgeçerlerse grup da ortadan kalkar.</a:t>
            </a:r>
            <a:endParaRPr lang="tr-TR" dirty="0"/>
          </a:p>
        </p:txBody>
      </p:sp>
    </p:spTree>
    <p:extLst>
      <p:ext uri="{BB962C8B-B14F-4D97-AF65-F5344CB8AC3E}">
        <p14:creationId xmlns:p14="http://schemas.microsoft.com/office/powerpoint/2010/main" val="4123131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0" i="0" dirty="0" smtClean="0">
                <a:solidFill>
                  <a:srgbClr val="444444"/>
                </a:solidFill>
                <a:effectLst/>
                <a:latin typeface="Open Sans"/>
              </a:rPr>
              <a:t>Grubun sürekliliği:</a:t>
            </a:r>
            <a:endParaRPr lang="tr-TR" dirty="0"/>
          </a:p>
        </p:txBody>
      </p:sp>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Grupların sürekliliği bakımından karşılıklı ilişkiler, büyük önem taşımaktadır. Toplumsal süreç tek yönlü olamaz, birlikte ve karşılıklı olması gerekmektedir. Bu nedenle, grubun sürekliliğinin sağlanması için, grup üyeleri arasında iletişim ve temas olmalıdır.</a:t>
            </a:r>
            <a:endParaRPr lang="tr-TR" dirty="0"/>
          </a:p>
        </p:txBody>
      </p:sp>
    </p:spTree>
    <p:extLst>
      <p:ext uri="{BB962C8B-B14F-4D97-AF65-F5344CB8AC3E}">
        <p14:creationId xmlns:p14="http://schemas.microsoft.com/office/powerpoint/2010/main" val="1227267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0" i="0" dirty="0" smtClean="0">
                <a:solidFill>
                  <a:srgbClr val="444444"/>
                </a:solidFill>
                <a:effectLst/>
                <a:latin typeface="Open Sans"/>
              </a:rPr>
              <a:t>Grup normları:</a:t>
            </a:r>
            <a:endParaRPr lang="tr-TR" dirty="0"/>
          </a:p>
        </p:txBody>
      </p:sp>
      <p:sp>
        <p:nvSpPr>
          <p:cNvPr id="3" name="İçerik Yer Tutucusu 2"/>
          <p:cNvSpPr>
            <a:spLocks noGrp="1"/>
          </p:cNvSpPr>
          <p:nvPr>
            <p:ph idx="1"/>
          </p:nvPr>
        </p:nvSpPr>
        <p:spPr/>
        <p:txBody>
          <a:bodyPr/>
          <a:lstStyle/>
          <a:p>
            <a:pPr marL="0" indent="0" algn="just">
              <a:buNone/>
            </a:pPr>
            <a:r>
              <a:rPr lang="tr-TR" b="0" i="0" dirty="0" smtClean="0">
                <a:solidFill>
                  <a:srgbClr val="444444"/>
                </a:solidFill>
                <a:effectLst/>
                <a:latin typeface="Open Sans"/>
              </a:rPr>
              <a:t>Gruplar, davranış normlarına sahiptirler. Yazılı ya da yazılı olmayan davranış normları, grup üyeleri tarafından bilinir, anlaşılır ve takip edilir. </a:t>
            </a:r>
          </a:p>
          <a:p>
            <a:pPr marL="0" indent="0" algn="just">
              <a:buNone/>
            </a:pPr>
            <a:r>
              <a:rPr lang="tr-TR" b="0" i="0" dirty="0" smtClean="0">
                <a:solidFill>
                  <a:srgbClr val="444444"/>
                </a:solidFill>
                <a:effectLst/>
                <a:latin typeface="Open Sans"/>
              </a:rPr>
              <a:t>Bu davranış normları, grup üyelerinin belli durumlarda nasıl davranması gerektiğini ve neleri yapıp neleri yapamayacağını belirtmektedir.</a:t>
            </a:r>
            <a:endParaRPr lang="tr-TR" dirty="0"/>
          </a:p>
        </p:txBody>
      </p:sp>
    </p:spTree>
    <p:extLst>
      <p:ext uri="{BB962C8B-B14F-4D97-AF65-F5344CB8AC3E}">
        <p14:creationId xmlns:p14="http://schemas.microsoft.com/office/powerpoint/2010/main" val="2888937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0" i="0" dirty="0" smtClean="0">
                <a:solidFill>
                  <a:srgbClr val="444444"/>
                </a:solidFill>
                <a:effectLst/>
                <a:latin typeface="Open Sans"/>
              </a:rPr>
              <a:t>Ortak ilgiler ve değerler:</a:t>
            </a:r>
            <a:endParaRPr lang="tr-TR" dirty="0"/>
          </a:p>
        </p:txBody>
      </p:sp>
      <p:sp>
        <p:nvSpPr>
          <p:cNvPr id="3" name="İçerik Yer Tutucusu 2"/>
          <p:cNvSpPr>
            <a:spLocks noGrp="1"/>
          </p:cNvSpPr>
          <p:nvPr>
            <p:ph idx="1"/>
          </p:nvPr>
        </p:nvSpPr>
        <p:spPr/>
        <p:txBody>
          <a:bodyPr>
            <a:normAutofit/>
          </a:bodyPr>
          <a:lstStyle/>
          <a:p>
            <a:pPr marL="0" indent="0" algn="just">
              <a:buNone/>
            </a:pPr>
            <a:r>
              <a:rPr lang="tr-TR" b="0" i="0" dirty="0" smtClean="0">
                <a:solidFill>
                  <a:srgbClr val="444444"/>
                </a:solidFill>
                <a:effectLst/>
                <a:latin typeface="Open Sans"/>
              </a:rPr>
              <a:t>Grup üyeleri, ortak ilgileri ve değerleri paylaşırlar. Bazı grupların ortak ilgileri ve değerleri, belirgin bir biçimde tanımlanmış olmasına karşın, bazı gruplar için belirsiz olabilmektedir. </a:t>
            </a:r>
          </a:p>
          <a:p>
            <a:pPr marL="0" indent="0" algn="just">
              <a:buNone/>
            </a:pPr>
            <a:r>
              <a:rPr lang="tr-TR" b="0" i="0" dirty="0" smtClean="0">
                <a:solidFill>
                  <a:srgbClr val="444444"/>
                </a:solidFill>
                <a:effectLst/>
                <a:latin typeface="Open Sans"/>
              </a:rPr>
              <a:t> </a:t>
            </a:r>
            <a:endParaRPr lang="tr-TR" dirty="0"/>
          </a:p>
        </p:txBody>
      </p:sp>
    </p:spTree>
    <p:extLst>
      <p:ext uri="{BB962C8B-B14F-4D97-AF65-F5344CB8AC3E}">
        <p14:creationId xmlns:p14="http://schemas.microsoft.com/office/powerpoint/2010/main" val="112666747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3377</Words>
  <Application>Microsoft Office PowerPoint</Application>
  <PresentationFormat>Ekran Gösterisi (4:3)</PresentationFormat>
  <Paragraphs>109</Paragraphs>
  <Slides>56</Slides>
  <Notes>0</Notes>
  <HiddenSlides>0</HiddenSlides>
  <MMClips>0</MMClips>
  <ScaleCrop>false</ScaleCrop>
  <HeadingPairs>
    <vt:vector size="4" baseType="variant">
      <vt:variant>
        <vt:lpstr>Tema</vt:lpstr>
      </vt:variant>
      <vt:variant>
        <vt:i4>1</vt:i4>
      </vt:variant>
      <vt:variant>
        <vt:lpstr>Slayt Başlıkları</vt:lpstr>
      </vt:variant>
      <vt:variant>
        <vt:i4>56</vt:i4>
      </vt:variant>
    </vt:vector>
  </HeadingPairs>
  <TitlesOfParts>
    <vt:vector size="57" baseType="lpstr">
      <vt:lpstr>Ofis Teması</vt:lpstr>
      <vt:lpstr> GRUPLAR</vt:lpstr>
      <vt:lpstr>TOPLUMSAL GRUP NEDİR? </vt:lpstr>
      <vt:lpstr>PowerPoint Sunusu</vt:lpstr>
      <vt:lpstr>TOPLUMSAL GRUPLARIN ÖZELLİKLERİ</vt:lpstr>
      <vt:lpstr>PowerPoint Sunusu</vt:lpstr>
      <vt:lpstr>Grup üyelerinin rolleri:</vt:lpstr>
      <vt:lpstr>Grubun sürekliliği:</vt:lpstr>
      <vt:lpstr>Grup normları:</vt:lpstr>
      <vt:lpstr>Ortak ilgiler ve değerler:</vt:lpstr>
      <vt:lpstr>PowerPoint Sunusu</vt:lpstr>
      <vt:lpstr>Coğrafi/Mekânsal yakınlık:</vt:lpstr>
      <vt:lpstr>PowerPoint Sunusu</vt:lpstr>
      <vt:lpstr>OPLUMSAL GRUP ÇEŞİTLERİ Birincil ve ikincil Gruplar</vt:lpstr>
      <vt:lpstr>PowerPoint Sunusu</vt:lpstr>
      <vt:lpstr>PowerPoint Sunusu</vt:lpstr>
      <vt:lpstr>PowerPoint Sunusu</vt:lpstr>
      <vt:lpstr>PowerPoint Sunusu</vt:lpstr>
      <vt:lpstr>PowerPoint Sunusu</vt:lpstr>
      <vt:lpstr>PowerPoint Sunusu</vt:lpstr>
      <vt:lpstr>PowerPoint Sunusu</vt:lpstr>
      <vt:lpstr>PowerPoint Sunusu</vt:lpstr>
      <vt:lpstr>İç ve Dış Gruplar</vt:lpstr>
      <vt:lpstr>PowerPoint Sunusu</vt:lpstr>
      <vt:lpstr>PowerPoint Sunusu</vt:lpstr>
      <vt:lpstr>PowerPoint Sunusu</vt:lpstr>
      <vt:lpstr>Referans Grupları</vt:lpstr>
      <vt:lpstr>PowerPoint Sunusu</vt:lpstr>
      <vt:lpstr>PowerPoint Sunusu</vt:lpstr>
      <vt:lpstr>İnternet Toplulukları Sanal Cemaatler</vt:lpstr>
      <vt:lpstr>PowerPoint Sunusu</vt:lpstr>
      <vt:lpstr>PowerPoint Sunusu</vt:lpstr>
      <vt:lpstr>PowerPoint Sunusu</vt:lpstr>
      <vt:lpstr>PowerPoint Sunusu</vt:lpstr>
      <vt:lpstr>PowerPoint Sunusu</vt:lpstr>
      <vt:lpstr>Azınlık Grupları</vt:lpstr>
      <vt:lpstr>PowerPoint Sunusu</vt:lpstr>
      <vt:lpstr>PowerPoint Sunusu</vt:lpstr>
      <vt:lpstr>PowerPoint Sunusu</vt:lpstr>
      <vt:lpstr>PowerPoint Sunusu</vt:lpstr>
      <vt:lpstr>PowerPoint Sunusu</vt:lpstr>
      <vt:lpstr>PowerPoint Sunusu</vt:lpstr>
      <vt:lpstr>PowerPoint Sunusu</vt:lpstr>
      <vt:lpstr>TOPLUMSAL GRUP YAPISININ GENEL NİTELİKLERİ</vt:lpstr>
      <vt:lpstr>PowerPoint Sunusu</vt:lpstr>
      <vt:lpstr>Grup Normları ve Grup Normlarına Uyma</vt:lpstr>
      <vt:lpstr>PowerPoint Sunusu</vt:lpstr>
      <vt:lpstr>PowerPoint Sunusu</vt:lpstr>
      <vt:lpstr>PowerPoint Sunusu</vt:lpstr>
      <vt:lpstr>PowerPoint Sunusu</vt:lpstr>
      <vt:lpstr>PowerPoint Sunusu</vt:lpstr>
      <vt:lpstr> Liderlik</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GRUPLAR</dc:title>
  <dc:creator>hatice</dc:creator>
  <cp:lastModifiedBy>hatice</cp:lastModifiedBy>
  <cp:revision>5</cp:revision>
  <dcterms:created xsi:type="dcterms:W3CDTF">2020-09-21T09:08:49Z</dcterms:created>
  <dcterms:modified xsi:type="dcterms:W3CDTF">2020-09-21T10:00:03Z</dcterms:modified>
</cp:coreProperties>
</file>