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hiyerarşideki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iktidardır</a:t>
            </a:r>
            <a:r>
              <a:rPr lang="en-US" dirty="0" smtClean="0"/>
              <a:t>.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gerçekleştirmese</a:t>
            </a:r>
            <a:r>
              <a:rPr lang="en-US" dirty="0" smtClean="0"/>
              <a:t> bile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</a:p>
          <a:p>
            <a:r>
              <a:rPr lang="en-US" dirty="0"/>
              <a:t>Klasik-Mutlakiyetçi </a:t>
            </a:r>
            <a:r>
              <a:rPr lang="en-US" dirty="0" err="1"/>
              <a:t>Egemenlik</a:t>
            </a:r>
            <a:r>
              <a:rPr lang="en-US" dirty="0"/>
              <a:t> </a:t>
            </a:r>
            <a:r>
              <a:rPr lang="en-US" dirty="0" err="1" smtClean="0"/>
              <a:t>Anlayışı</a:t>
            </a:r>
            <a:endParaRPr lang="en-US" dirty="0" smtClean="0"/>
          </a:p>
          <a:p>
            <a:pPr lvl="1"/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egemenliği</a:t>
            </a:r>
            <a:r>
              <a:rPr lang="en-US" dirty="0" smtClean="0"/>
              <a:t> (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kralı</a:t>
            </a:r>
            <a:r>
              <a:rPr lang="en-US" dirty="0" smtClean="0"/>
              <a:t> 14. Louis, “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benim</a:t>
            </a:r>
            <a:r>
              <a:rPr lang="en-US" dirty="0" smtClean="0"/>
              <a:t>”.)</a:t>
            </a:r>
          </a:p>
          <a:p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endParaRPr lang="en-US" dirty="0" smtClean="0"/>
          </a:p>
          <a:p>
            <a:pPr lvl="1"/>
            <a:r>
              <a:rPr lang="en-US" dirty="0" err="1" smtClean="0"/>
              <a:t>Kararların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balkanı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alınmadığı</a:t>
            </a:r>
            <a:r>
              <a:rPr lang="en-US" dirty="0" smtClean="0"/>
              <a:t>, </a:t>
            </a:r>
            <a:r>
              <a:rPr lang="en-US" dirty="0" err="1" smtClean="0"/>
              <a:t>yasama</a:t>
            </a:r>
            <a:r>
              <a:rPr lang="en-US" dirty="0" smtClean="0"/>
              <a:t>, </a:t>
            </a:r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yargının</a:t>
            </a:r>
            <a:r>
              <a:rPr lang="en-US" dirty="0" smtClean="0"/>
              <a:t> da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/>
              <a:t> </a:t>
            </a:r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 (</a:t>
            </a:r>
            <a:r>
              <a:rPr lang="en-US" dirty="0" err="1" smtClean="0"/>
              <a:t>özelikle</a:t>
            </a:r>
            <a:r>
              <a:rPr lang="en-US" dirty="0" smtClean="0"/>
              <a:t> modern </a:t>
            </a:r>
            <a:r>
              <a:rPr lang="en-US" dirty="0" err="1" smtClean="0"/>
              <a:t>toplumlarda</a:t>
            </a:r>
            <a:r>
              <a:rPr lang="en-US" dirty="0" smtClean="0"/>
              <a:t> </a:t>
            </a:r>
            <a:r>
              <a:rPr lang="en-US" dirty="0" err="1" smtClean="0"/>
              <a:t>temsili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yasama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Egemenliğin</a:t>
            </a:r>
            <a:r>
              <a:rPr lang="en-US" dirty="0" smtClean="0"/>
              <a:t> </a:t>
            </a:r>
            <a:r>
              <a:rPr lang="en-US" dirty="0" err="1" smtClean="0"/>
              <a:t>Boyutları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1-İç </a:t>
            </a:r>
            <a:r>
              <a:rPr lang="en-US" b="1" dirty="0" err="1" smtClean="0"/>
              <a:t>Egemenlik</a:t>
            </a:r>
            <a:r>
              <a:rPr lang="en-US" dirty="0" smtClean="0"/>
              <a:t>: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egemenliğine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otoritenin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,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yurttaş</a:t>
            </a:r>
            <a:r>
              <a:rPr lang="en-US" dirty="0" smtClean="0"/>
              <a:t>,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bağlayıcı</a:t>
            </a:r>
            <a:r>
              <a:rPr lang="en-US" dirty="0" smtClean="0"/>
              <a:t> </a:t>
            </a:r>
            <a:r>
              <a:rPr lang="en-US" dirty="0" err="1" smtClean="0"/>
              <a:t>kararlar</a:t>
            </a:r>
            <a:r>
              <a:rPr lang="en-US" dirty="0" smtClean="0"/>
              <a:t> </a:t>
            </a:r>
            <a:r>
              <a:rPr lang="en-US" dirty="0" err="1" smtClean="0"/>
              <a:t>alarak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endParaRPr lang="en-US" dirty="0" smtClean="0"/>
          </a:p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egemenbliği</a:t>
            </a:r>
            <a:r>
              <a:rPr lang="en-US" dirty="0" smtClean="0"/>
              <a:t> 2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bileşeni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/>
              <a:t>Hukuki</a:t>
            </a:r>
            <a:r>
              <a:rPr lang="en-US" b="1" dirty="0" smtClean="0"/>
              <a:t> </a:t>
            </a:r>
            <a:r>
              <a:rPr lang="en-US" b="1" dirty="0" err="1" smtClean="0"/>
              <a:t>egemenlik</a:t>
            </a:r>
            <a:r>
              <a:rPr lang="en-US" b="1" dirty="0" smtClean="0"/>
              <a:t>: </a:t>
            </a:r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endParaRPr lang="en-US" dirty="0" smtClean="0"/>
          </a:p>
          <a:p>
            <a:pPr lvl="2"/>
            <a:r>
              <a:rPr lang="en-US" dirty="0" err="1" smtClean="0"/>
              <a:t>Örneğin</a:t>
            </a:r>
            <a:r>
              <a:rPr lang="en-US" dirty="0" smtClean="0"/>
              <a:t>,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koyduğu</a:t>
            </a:r>
            <a:r>
              <a:rPr lang="en-US" dirty="0" smtClean="0"/>
              <a:t> </a:t>
            </a:r>
            <a:r>
              <a:rPr lang="en-US" dirty="0" err="1" smtClean="0"/>
              <a:t>yasalar</a:t>
            </a:r>
            <a:r>
              <a:rPr lang="en-US" dirty="0" smtClean="0"/>
              <a:t> </a:t>
            </a:r>
            <a:r>
              <a:rPr lang="en-US" dirty="0" err="1" smtClean="0"/>
              <a:t>herkes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bağlayıcıdır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bağlayıcılığı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kaldırabilecek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endParaRPr lang="en-US" dirty="0" smtClean="0"/>
          </a:p>
          <a:p>
            <a:pPr lvl="1"/>
            <a:r>
              <a:rPr lang="en-US" b="1" dirty="0" err="1" smtClean="0"/>
              <a:t>Siyasal</a:t>
            </a:r>
            <a:r>
              <a:rPr lang="en-US" b="1" dirty="0" smtClean="0"/>
              <a:t> </a:t>
            </a:r>
            <a:r>
              <a:rPr lang="en-US" b="1" dirty="0" err="1" smtClean="0"/>
              <a:t>egemenlik</a:t>
            </a:r>
            <a:r>
              <a:rPr lang="en-US" dirty="0" smtClean="0"/>
              <a:t>: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iktidarın</a:t>
            </a:r>
            <a:r>
              <a:rPr lang="en-US" dirty="0" smtClean="0"/>
              <a:t> son </a:t>
            </a:r>
            <a:r>
              <a:rPr lang="en-US" dirty="0" err="1" smtClean="0"/>
              <a:t>karar</a:t>
            </a:r>
            <a:r>
              <a:rPr lang="en-US" dirty="0" smtClean="0"/>
              <a:t> merci </a:t>
            </a:r>
            <a:r>
              <a:rPr lang="en-US" dirty="0" err="1" smtClean="0"/>
              <a:t>olması</a:t>
            </a:r>
            <a:endParaRPr lang="en-US" dirty="0" smtClean="0"/>
          </a:p>
          <a:p>
            <a:pPr lvl="2"/>
            <a:r>
              <a:rPr lang="en-US" dirty="0" err="1" smtClean="0"/>
              <a:t>Yaptırım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kolluk</a:t>
            </a:r>
            <a:r>
              <a:rPr lang="en-US" dirty="0" smtClean="0"/>
              <a:t> </a:t>
            </a:r>
            <a:r>
              <a:rPr lang="en-US" dirty="0" err="1" smtClean="0"/>
              <a:t>kuvveti</a:t>
            </a:r>
            <a:r>
              <a:rPr lang="en-US" dirty="0" smtClean="0"/>
              <a:t> </a:t>
            </a:r>
            <a:r>
              <a:rPr lang="en-US" dirty="0" err="1" smtClean="0"/>
              <a:t>kullanma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aittir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1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Egemenliğin</a:t>
            </a:r>
            <a:r>
              <a:rPr lang="en-US" dirty="0" smtClean="0"/>
              <a:t> </a:t>
            </a:r>
            <a:r>
              <a:rPr lang="en-US" dirty="0" err="1" smtClean="0"/>
              <a:t>Boyutları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2-Dış </a:t>
            </a:r>
            <a:r>
              <a:rPr lang="en-US" b="1" dirty="0" err="1" smtClean="0"/>
              <a:t>Egemenlik</a:t>
            </a:r>
            <a:r>
              <a:rPr lang="en-US" dirty="0" smtClean="0"/>
              <a:t>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içerisindeki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r>
              <a:rPr lang="en-US" dirty="0" smtClean="0"/>
              <a:t>, </a:t>
            </a:r>
            <a:r>
              <a:rPr lang="en-US" dirty="0" err="1" smtClean="0"/>
              <a:t>özerk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edebilme</a:t>
            </a:r>
            <a:r>
              <a:rPr lang="en-US" dirty="0" smtClean="0"/>
              <a:t> </a:t>
            </a:r>
            <a:r>
              <a:rPr lang="en-US" dirty="0" err="1" smtClean="0"/>
              <a:t>kapasitesi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tanınması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Bağımlı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Meşruluk</a:t>
            </a:r>
            <a:r>
              <a:rPr lang="en-US" dirty="0" smtClean="0"/>
              <a:t>/ </a:t>
            </a:r>
            <a:r>
              <a:rPr lang="en-US" dirty="0" err="1" smtClean="0"/>
              <a:t>Meşruiyet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egemenliğinin</a:t>
            </a:r>
            <a:r>
              <a:rPr lang="en-US" dirty="0" smtClean="0"/>
              <a:t> </a:t>
            </a:r>
            <a:r>
              <a:rPr lang="en-US" dirty="0" err="1" smtClean="0"/>
              <a:t>dayanağı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yönetme</a:t>
            </a:r>
            <a:r>
              <a:rPr lang="en-US" dirty="0" smtClean="0"/>
              <a:t> </a:t>
            </a:r>
            <a:r>
              <a:rPr lang="en-US" dirty="0" err="1" smtClean="0"/>
              <a:t>gücüne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yönetme</a:t>
            </a:r>
            <a:r>
              <a:rPr lang="en-US" dirty="0" smtClean="0"/>
              <a:t> </a:t>
            </a:r>
            <a:r>
              <a:rPr lang="en-US" dirty="0" err="1" smtClean="0"/>
              <a:t>hakkına</a:t>
            </a:r>
            <a:r>
              <a:rPr lang="en-US" dirty="0" smtClean="0"/>
              <a:t> da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Yasallık</a:t>
            </a:r>
            <a:r>
              <a:rPr lang="en-US" dirty="0" smtClean="0"/>
              <a:t> </a:t>
            </a:r>
            <a:r>
              <a:rPr lang="en-US" dirty="0" err="1" smtClean="0"/>
              <a:t>kavramından</a:t>
            </a:r>
            <a:r>
              <a:rPr lang="en-US" dirty="0" smtClean="0"/>
              <a:t> </a:t>
            </a:r>
            <a:r>
              <a:rPr lang="en-US" dirty="0" err="1" smtClean="0"/>
              <a:t>farklıdır</a:t>
            </a:r>
            <a:r>
              <a:rPr lang="en-US" dirty="0" smtClean="0"/>
              <a:t>.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/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meşru</a:t>
            </a:r>
            <a:r>
              <a:rPr lang="en-US" dirty="0" smtClean="0"/>
              <a:t> </a:t>
            </a:r>
            <a:r>
              <a:rPr lang="en-US" dirty="0" err="1" smtClean="0"/>
              <a:t>olmayabilir</a:t>
            </a:r>
            <a:r>
              <a:rPr lang="en-US" dirty="0" smtClean="0"/>
              <a:t>. (</a:t>
            </a:r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Diktatörlükler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Weber’in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Otorite</a:t>
            </a:r>
            <a:r>
              <a:rPr lang="en-US" dirty="0" smtClean="0"/>
              <a:t>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inanç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itaat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pPr lvl="1"/>
            <a:r>
              <a:rPr lang="en-US" dirty="0" smtClean="0"/>
              <a:t>Geleneksel </a:t>
            </a:r>
            <a:r>
              <a:rPr lang="en-US" dirty="0" err="1" smtClean="0"/>
              <a:t>otorite</a:t>
            </a:r>
            <a:endParaRPr lang="en-US" dirty="0" smtClean="0"/>
          </a:p>
          <a:p>
            <a:pPr lvl="1"/>
            <a:r>
              <a:rPr lang="en-US" dirty="0" err="1" smtClean="0"/>
              <a:t>Karizmatik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endParaRPr lang="en-US" dirty="0" smtClean="0"/>
          </a:p>
          <a:p>
            <a:pPr lvl="1"/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Heywood, A., Politics, </a:t>
            </a:r>
            <a:r>
              <a:rPr lang="en-US" dirty="0"/>
              <a:t>4th, Palgrave, 2013</a:t>
            </a:r>
            <a:endParaRPr lang="it-IT" dirty="0" smtClean="0"/>
          </a:p>
          <a:p>
            <a:r>
              <a:rPr lang="it-IT" dirty="0" smtClean="0"/>
              <a:t>Kapani </a:t>
            </a:r>
            <a:r>
              <a:rPr lang="it-IT" dirty="0"/>
              <a:t>,M.(2010).Siyaset bilimine </a:t>
            </a:r>
            <a:r>
              <a:rPr lang="it-IT" dirty="0" smtClean="0"/>
              <a:t>giriş,Bilgi Yayınevi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Dursun D. &amp; Altunoğlu, M. (2019). Siyaset Bilimi. Anadolu Üniversitesi 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İktidar</a:t>
            </a:r>
            <a:r>
              <a:rPr lang="en-US" dirty="0"/>
              <a:t>, </a:t>
            </a:r>
            <a:r>
              <a:rPr lang="en-US" dirty="0" err="1"/>
              <a:t>Egemenlik</a:t>
            </a:r>
            <a:r>
              <a:rPr lang="en-US" dirty="0"/>
              <a:t>, </a:t>
            </a:r>
            <a:r>
              <a:rPr lang="en-US" dirty="0" err="1"/>
              <a:t>Meşruiyet</a:t>
            </a:r>
            <a:r>
              <a:rPr lang="en-US" dirty="0"/>
              <a:t>, </a:t>
            </a:r>
            <a:r>
              <a:rPr lang="en-US" dirty="0" err="1"/>
              <a:t>Otorite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İktidar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İktidar</a:t>
            </a:r>
            <a:r>
              <a:rPr lang="en-US" dirty="0"/>
              <a:t>: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anlamıyla</a:t>
            </a:r>
            <a:r>
              <a:rPr lang="en-US" dirty="0"/>
              <a:t> </a:t>
            </a:r>
            <a:r>
              <a:rPr lang="en-US" dirty="0" err="1"/>
              <a:t>başkalarının</a:t>
            </a:r>
            <a:r>
              <a:rPr lang="en-US" dirty="0"/>
              <a:t> </a:t>
            </a:r>
            <a:r>
              <a:rPr lang="en-US" dirty="0" err="1"/>
              <a:t>davranışlarını</a:t>
            </a:r>
            <a:r>
              <a:rPr lang="en-US" dirty="0"/>
              <a:t> </a:t>
            </a:r>
            <a:r>
              <a:rPr lang="en-US" dirty="0" err="1"/>
              <a:t>etkileyebilme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edebilme</a:t>
            </a:r>
            <a:r>
              <a:rPr lang="en-US" dirty="0"/>
              <a:t> </a:t>
            </a:r>
            <a:r>
              <a:rPr lang="en-US" dirty="0" err="1"/>
              <a:t>yeteneği</a:t>
            </a:r>
            <a:endParaRPr lang="en-US" dirty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ktidar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kurumlarda</a:t>
            </a:r>
            <a:r>
              <a:rPr lang="en-US" dirty="0"/>
              <a:t> da </a:t>
            </a:r>
            <a:r>
              <a:rPr lang="en-US" dirty="0" err="1"/>
              <a:t>mevcuttur</a:t>
            </a:r>
            <a:r>
              <a:rPr lang="en-US" dirty="0"/>
              <a:t> (</a:t>
            </a:r>
            <a:r>
              <a:rPr lang="en-US" dirty="0" err="1"/>
              <a:t>Ör</a:t>
            </a:r>
            <a:r>
              <a:rPr lang="en-US" dirty="0"/>
              <a:t>.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kuruluşları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dernekler</a:t>
            </a:r>
            <a:r>
              <a:rPr lang="en-US" dirty="0"/>
              <a:t>)</a:t>
            </a:r>
          </a:p>
          <a:p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: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anlamda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yönetimindeki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8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İktidar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Cambria" pitchFamily="18" charset="0"/>
              </a:rPr>
              <a:t>Siyasal iktidar, </a:t>
            </a:r>
            <a:r>
              <a:rPr lang="tr-TR" dirty="0">
                <a:latin typeface="Cambria" pitchFamily="18" charset="0"/>
              </a:rPr>
              <a:t>“yönetenler” ile “yönetilenler” arasındaki ilişkilerden oluşmaktadır.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endParaRPr lang="en-US" dirty="0" smtClean="0"/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endParaRPr lang="en-US" dirty="0" smtClean="0"/>
          </a:p>
          <a:p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1-Fiziksel </a:t>
            </a:r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Denetim</a:t>
            </a:r>
            <a:r>
              <a:rPr lang="en-US" dirty="0" smtClean="0"/>
              <a:t> </a:t>
            </a:r>
            <a:r>
              <a:rPr lang="en-US" dirty="0" err="1" smtClean="0"/>
              <a:t>kurmanın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aracı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kullanımıdır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Polis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</a:t>
            </a:r>
          </a:p>
          <a:p>
            <a:r>
              <a:rPr lang="en-US" dirty="0" err="1" smtClean="0"/>
              <a:t>Tehdit</a:t>
            </a:r>
            <a:r>
              <a:rPr lang="en-US" dirty="0" smtClean="0"/>
              <a:t>, </a:t>
            </a:r>
            <a:r>
              <a:rPr lang="en-US" dirty="0" err="1" smtClean="0"/>
              <a:t>yıldırma</a:t>
            </a:r>
            <a:r>
              <a:rPr lang="en-US" dirty="0" smtClean="0"/>
              <a:t>, </a:t>
            </a:r>
            <a:r>
              <a:rPr lang="en-US" dirty="0" err="1" smtClean="0"/>
              <a:t>sindirme</a:t>
            </a:r>
            <a:r>
              <a:rPr lang="en-US" dirty="0" smtClean="0"/>
              <a:t>, </a:t>
            </a:r>
            <a:r>
              <a:rPr lang="en-US" dirty="0" err="1" smtClean="0"/>
              <a:t>korkutma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endParaRPr lang="en-US" dirty="0" smtClean="0"/>
          </a:p>
          <a:p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kaynağa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meşru</a:t>
            </a:r>
            <a:r>
              <a:rPr lang="en-US" dirty="0" smtClean="0"/>
              <a:t> </a:t>
            </a:r>
            <a:r>
              <a:rPr lang="en-US" dirty="0" err="1" smtClean="0"/>
              <a:t>olabileceği</a:t>
            </a:r>
            <a:r>
              <a:rPr lang="en-US" dirty="0" smtClean="0"/>
              <a:t> </a:t>
            </a:r>
            <a:r>
              <a:rPr lang="en-US" dirty="0" err="1" smtClean="0"/>
              <a:t>giib</a:t>
            </a:r>
            <a:r>
              <a:rPr lang="en-US" dirty="0" smtClean="0"/>
              <a:t>,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gayrimeşru</a:t>
            </a:r>
            <a:r>
              <a:rPr lang="en-US" dirty="0" smtClean="0"/>
              <a:t> da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Günümüzdeki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modern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devletlerde</a:t>
            </a:r>
            <a:r>
              <a:rPr lang="en-US" dirty="0" smtClean="0"/>
              <a:t>  de </a:t>
            </a:r>
            <a:r>
              <a:rPr lang="en-US" dirty="0" err="1" smtClean="0"/>
              <a:t>görülmektedir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2-Ekonomik </a:t>
            </a:r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kaynaklara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kaynaklara</a:t>
            </a:r>
            <a:r>
              <a:rPr lang="en-US" dirty="0" smtClean="0"/>
              <a:t> </a:t>
            </a:r>
            <a:r>
              <a:rPr lang="en-US" dirty="0" err="1" smtClean="0"/>
              <a:t>dayanarak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r>
              <a:rPr lang="en-US" dirty="0" smtClean="0"/>
              <a:t> </a:t>
            </a:r>
            <a:r>
              <a:rPr lang="en-US" dirty="0" err="1" smtClean="0"/>
              <a:t>alabilir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konumlarını</a:t>
            </a:r>
            <a:r>
              <a:rPr lang="en-US" dirty="0" smtClean="0"/>
              <a:t> </a:t>
            </a:r>
            <a:r>
              <a:rPr lang="en-US" dirty="0" err="1" smtClean="0"/>
              <a:t>sürdürebilirler</a:t>
            </a:r>
            <a:endParaRPr lang="en-US" dirty="0" smtClean="0"/>
          </a:p>
          <a:p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oldukları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dağıtma</a:t>
            </a:r>
            <a:r>
              <a:rPr lang="en-US" dirty="0" smtClean="0"/>
              <a:t>, belli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grupları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kaynaklardan</a:t>
            </a:r>
            <a:r>
              <a:rPr lang="en-US" dirty="0" smtClean="0"/>
              <a:t> </a:t>
            </a:r>
            <a:r>
              <a:rPr lang="en-US" dirty="0" err="1" smtClean="0"/>
              <a:t>yararlandırma</a:t>
            </a:r>
            <a:r>
              <a:rPr lang="en-US" dirty="0" smtClean="0"/>
              <a:t> </a:t>
            </a:r>
            <a:r>
              <a:rPr lang="en-US" dirty="0" err="1" smtClean="0"/>
              <a:t>yoluna</a:t>
            </a:r>
            <a:r>
              <a:rPr lang="en-US" dirty="0" smtClean="0"/>
              <a:t> </a:t>
            </a:r>
            <a:r>
              <a:rPr lang="en-US" dirty="0" err="1" smtClean="0"/>
              <a:t>gidebilirler</a:t>
            </a:r>
            <a:endParaRPr lang="en-US" dirty="0" smtClean="0"/>
          </a:p>
          <a:p>
            <a:r>
              <a:rPr lang="en-US" dirty="0" smtClean="0"/>
              <a:t>Geleneksel </a:t>
            </a:r>
            <a:r>
              <a:rPr lang="en-US" dirty="0" err="1" smtClean="0"/>
              <a:t>toplumlarda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paylaşımında</a:t>
            </a:r>
            <a:r>
              <a:rPr lang="en-US" dirty="0" smtClean="0"/>
              <a:t> </a:t>
            </a:r>
            <a:r>
              <a:rPr lang="en-US" dirty="0" err="1" smtClean="0"/>
              <a:t>öncelik</a:t>
            </a:r>
            <a:r>
              <a:rPr lang="en-US" dirty="0" smtClean="0"/>
              <a:t> </a:t>
            </a:r>
            <a:r>
              <a:rPr lang="en-US" dirty="0" err="1" smtClean="0"/>
              <a:t>hanedan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bürokratlar</a:t>
            </a:r>
            <a:endParaRPr lang="en-US" dirty="0" smtClean="0"/>
          </a:p>
          <a:p>
            <a:r>
              <a:rPr lang="en-US" dirty="0" smtClean="0"/>
              <a:t>Modern </a:t>
            </a:r>
            <a:r>
              <a:rPr lang="en-US" dirty="0" err="1" smtClean="0"/>
              <a:t>toplumlarda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belli </a:t>
            </a:r>
            <a:r>
              <a:rPr lang="en-US" dirty="0" err="1" smtClean="0"/>
              <a:t>yasalara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kurallara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yapılmaktadır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5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İktidara</a:t>
            </a:r>
            <a:r>
              <a:rPr lang="en-US" dirty="0" smtClean="0"/>
              <a:t> </a:t>
            </a:r>
            <a:r>
              <a:rPr lang="en-US" dirty="0" err="1" smtClean="0"/>
              <a:t>itibar</a:t>
            </a:r>
            <a:r>
              <a:rPr lang="en-US" dirty="0" smtClean="0"/>
              <a:t> </a:t>
            </a:r>
            <a:r>
              <a:rPr lang="en-US" dirty="0" err="1" smtClean="0"/>
              <a:t>kazandıran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meşrulukla</a:t>
            </a:r>
            <a:r>
              <a:rPr lang="en-US" dirty="0" smtClean="0"/>
              <a:t> </a:t>
            </a:r>
            <a:r>
              <a:rPr lang="en-US" dirty="0" err="1" smtClean="0"/>
              <a:t>bezeyen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endParaRPr lang="en-US" dirty="0" smtClean="0"/>
          </a:p>
          <a:p>
            <a:r>
              <a:rPr lang="en-US" dirty="0" smtClean="0"/>
              <a:t>Propaganda, </a:t>
            </a:r>
            <a:r>
              <a:rPr lang="en-US" dirty="0" err="1" smtClean="0"/>
              <a:t>endoktrinasyon</a:t>
            </a:r>
            <a:r>
              <a:rPr lang="en-US" dirty="0" smtClean="0"/>
              <a:t> (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aşılama</a:t>
            </a:r>
            <a:r>
              <a:rPr lang="en-US" dirty="0" smtClean="0"/>
              <a:t>), </a:t>
            </a:r>
            <a:r>
              <a:rPr lang="en-US" dirty="0" err="1" smtClean="0"/>
              <a:t>yönlendirme</a:t>
            </a:r>
            <a:r>
              <a:rPr lang="en-US" dirty="0" smtClean="0"/>
              <a:t> (</a:t>
            </a:r>
            <a:r>
              <a:rPr lang="en-US" dirty="0" err="1" smtClean="0"/>
              <a:t>manipülasyon</a:t>
            </a:r>
            <a:r>
              <a:rPr lang="en-US" dirty="0" smtClean="0"/>
              <a:t>) </a:t>
            </a:r>
            <a:r>
              <a:rPr lang="en-US" dirty="0" err="1" smtClean="0"/>
              <a:t>teknikleri</a:t>
            </a:r>
            <a:endParaRPr lang="en-US" dirty="0" smtClean="0"/>
          </a:p>
          <a:p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endParaRPr lang="en-US" dirty="0"/>
          </a:p>
          <a:p>
            <a:r>
              <a:rPr lang="en-US" dirty="0" err="1" smtClean="0"/>
              <a:t>İmaj</a:t>
            </a:r>
            <a:r>
              <a:rPr lang="en-US" dirty="0" smtClean="0"/>
              <a:t> </a:t>
            </a:r>
            <a:r>
              <a:rPr lang="en-US" dirty="0" err="1" smtClean="0"/>
              <a:t>yaratma</a:t>
            </a:r>
            <a:endParaRPr lang="en-US" dirty="0"/>
          </a:p>
          <a:p>
            <a:r>
              <a:rPr lang="en-US" dirty="0" err="1" smtClean="0"/>
              <a:t>Bayrak</a:t>
            </a:r>
            <a:r>
              <a:rPr lang="en-US" dirty="0" smtClean="0"/>
              <a:t>, </a:t>
            </a:r>
            <a:r>
              <a:rPr lang="en-US" dirty="0" err="1" smtClean="0"/>
              <a:t>vatan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sembollerin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,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değerlere</a:t>
            </a:r>
            <a:r>
              <a:rPr lang="en-US" dirty="0" smtClean="0"/>
              <a:t> </a:t>
            </a:r>
            <a:r>
              <a:rPr lang="en-US" dirty="0" err="1" smtClean="0"/>
              <a:t>vurgu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EGEMENLİK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, </a:t>
            </a:r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hüküm</a:t>
            </a:r>
            <a:r>
              <a:rPr lang="en-US" dirty="0" smtClean="0"/>
              <a:t> </a:t>
            </a:r>
            <a:r>
              <a:rPr lang="en-US" dirty="0" err="1" smtClean="0"/>
              <a:t>sürme</a:t>
            </a:r>
            <a:r>
              <a:rPr lang="en-US" dirty="0" smtClean="0"/>
              <a:t> </a:t>
            </a:r>
            <a:r>
              <a:rPr lang="en-US" dirty="0" err="1" smtClean="0"/>
              <a:t>becerisidir</a:t>
            </a:r>
            <a:endParaRPr lang="en-US" dirty="0" smtClean="0"/>
          </a:p>
          <a:p>
            <a:r>
              <a:rPr lang="en-US" dirty="0" err="1" smtClean="0"/>
              <a:t>Egemen</a:t>
            </a:r>
            <a:r>
              <a:rPr lang="en-US" dirty="0" smtClean="0"/>
              <a:t>, </a:t>
            </a:r>
            <a:r>
              <a:rPr lang="en-US" dirty="0" err="1" smtClean="0"/>
              <a:t>istediği</a:t>
            </a:r>
            <a:r>
              <a:rPr lang="en-US" dirty="0" smtClean="0"/>
              <a:t> her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zorlayıcı</a:t>
            </a:r>
            <a:r>
              <a:rPr lang="en-US" dirty="0" smtClean="0"/>
              <a:t> </a:t>
            </a:r>
            <a:r>
              <a:rPr lang="en-US" dirty="0" err="1" smtClean="0"/>
              <a:t>yasalar</a:t>
            </a:r>
            <a:r>
              <a:rPr lang="en-US" dirty="0" smtClean="0"/>
              <a:t> </a:t>
            </a:r>
            <a:r>
              <a:rPr lang="en-US" dirty="0" err="1" smtClean="0"/>
              <a:t>koyabilendir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Egemenlik</a:t>
            </a:r>
            <a:r>
              <a:rPr lang="en-US" dirty="0" smtClean="0"/>
              <a:t> </a:t>
            </a:r>
            <a:r>
              <a:rPr lang="en-US" dirty="0" err="1" smtClean="0"/>
              <a:t>egemenin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iktidarına</a:t>
            </a:r>
            <a:r>
              <a:rPr lang="en-US" dirty="0" smtClean="0"/>
              <a:t> </a:t>
            </a:r>
            <a:r>
              <a:rPr lang="en-US" dirty="0" err="1" smtClean="0"/>
              <a:t>rakip</a:t>
            </a:r>
            <a:r>
              <a:rPr lang="en-US" dirty="0" smtClean="0"/>
              <a:t> </a:t>
            </a:r>
            <a:r>
              <a:rPr lang="en-US" dirty="0" err="1" smtClean="0"/>
              <a:t>olabilecek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,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da </a:t>
            </a:r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tanınmadığını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582</Words>
  <Application>Microsoft Office PowerPoint</Application>
  <PresentationFormat>Geniş ekran</PresentationFormat>
  <Paragraphs>63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Office Teması</vt:lpstr>
      <vt:lpstr>SHB229 SİYASET BİLİMİ VE KAMU YÖNETİMİ</vt:lpstr>
      <vt:lpstr>4. Hafta:</vt:lpstr>
      <vt:lpstr>İktidar:</vt:lpstr>
      <vt:lpstr>Siyasal İktidar; </vt:lpstr>
      <vt:lpstr>İktidarın Kaynakları ve Teknikleri</vt:lpstr>
      <vt:lpstr>1-Fiziksel Kaynak</vt:lpstr>
      <vt:lpstr>2-Ekonomik Kaynak</vt:lpstr>
      <vt:lpstr>3- Sembolik Kaynak</vt:lpstr>
      <vt:lpstr>EGEMENLİK</vt:lpstr>
      <vt:lpstr>PowerPoint Sunusu</vt:lpstr>
      <vt:lpstr>Egemenliğin Boyutları</vt:lpstr>
      <vt:lpstr>Egemenliğin Boyutları</vt:lpstr>
      <vt:lpstr>Meşruluk/ Meşruiyet</vt:lpstr>
      <vt:lpstr>Weber’in otorite kavramı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71</cp:revision>
  <dcterms:created xsi:type="dcterms:W3CDTF">2020-10-17T08:52:25Z</dcterms:created>
  <dcterms:modified xsi:type="dcterms:W3CDTF">2020-11-28T14:13:40Z</dcterms:modified>
</cp:coreProperties>
</file>