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60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5" r:id="rId14"/>
    <p:sldId id="276" r:id="rId15"/>
    <p:sldId id="28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96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1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420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67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253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443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428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393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542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568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327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574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SHB229 SİYASET BİLİMİ VE KAMU YÖNETİMİ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Arş. </a:t>
            </a:r>
            <a:r>
              <a:rPr lang="en-US" dirty="0" err="1" smtClean="0"/>
              <a:t>Gör</a:t>
            </a:r>
            <a:r>
              <a:rPr lang="en-US" dirty="0" smtClean="0"/>
              <a:t>. Dr. Burcu </a:t>
            </a:r>
            <a:r>
              <a:rPr lang="en-US" dirty="0" err="1" smtClean="0"/>
              <a:t>Özdemir</a:t>
            </a:r>
            <a:r>
              <a:rPr lang="en-US" dirty="0" smtClean="0"/>
              <a:t> </a:t>
            </a:r>
            <a:r>
              <a:rPr lang="en-US" dirty="0" err="1" smtClean="0"/>
              <a:t>Ocaklı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4788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Egemen</a:t>
            </a:r>
            <a:r>
              <a:rPr lang="en-US" dirty="0" smtClean="0"/>
              <a:t> </a:t>
            </a:r>
            <a:r>
              <a:rPr lang="en-US" dirty="0" err="1" smtClean="0"/>
              <a:t>iktidar</a:t>
            </a:r>
            <a:r>
              <a:rPr lang="en-US" dirty="0" smtClean="0"/>
              <a:t> </a:t>
            </a:r>
            <a:r>
              <a:rPr lang="en-US" dirty="0" err="1" smtClean="0"/>
              <a:t>hiyerarşideki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üstün</a:t>
            </a:r>
            <a:r>
              <a:rPr lang="en-US" dirty="0" smtClean="0"/>
              <a:t> </a:t>
            </a:r>
            <a:r>
              <a:rPr lang="en-US" dirty="0" err="1" smtClean="0"/>
              <a:t>iktidardır</a:t>
            </a:r>
            <a:r>
              <a:rPr lang="en-US" dirty="0" smtClean="0"/>
              <a:t>. </a:t>
            </a:r>
            <a:r>
              <a:rPr lang="en-US" dirty="0" err="1" smtClean="0"/>
              <a:t>Karar</a:t>
            </a:r>
            <a:r>
              <a:rPr lang="en-US" dirty="0" smtClean="0"/>
              <a:t> </a:t>
            </a:r>
            <a:r>
              <a:rPr lang="en-US" dirty="0" err="1" smtClean="0"/>
              <a:t>sürecini</a:t>
            </a:r>
            <a:r>
              <a:rPr lang="en-US" dirty="0" smtClean="0"/>
              <a:t> </a:t>
            </a:r>
            <a:r>
              <a:rPr lang="en-US" dirty="0" err="1" smtClean="0"/>
              <a:t>tek</a:t>
            </a:r>
            <a:r>
              <a:rPr lang="en-US" dirty="0" smtClean="0"/>
              <a:t> </a:t>
            </a:r>
            <a:r>
              <a:rPr lang="en-US" dirty="0" err="1" smtClean="0"/>
              <a:t>başına</a:t>
            </a:r>
            <a:r>
              <a:rPr lang="en-US" dirty="0" smtClean="0"/>
              <a:t> </a:t>
            </a:r>
            <a:r>
              <a:rPr lang="en-US" dirty="0" err="1" smtClean="0"/>
              <a:t>gerçekleştirmese</a:t>
            </a:r>
            <a:r>
              <a:rPr lang="en-US" dirty="0" smtClean="0"/>
              <a:t> bile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üstün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otorite</a:t>
            </a:r>
            <a:r>
              <a:rPr lang="en-US" dirty="0" smtClean="0"/>
              <a:t> </a:t>
            </a:r>
            <a:r>
              <a:rPr lang="en-US" dirty="0" err="1" smtClean="0"/>
              <a:t>mevcut</a:t>
            </a:r>
            <a:r>
              <a:rPr lang="en-US" dirty="0" smtClean="0"/>
              <a:t> </a:t>
            </a:r>
            <a:r>
              <a:rPr lang="en-US" dirty="0" err="1" smtClean="0"/>
              <a:t>değildir</a:t>
            </a:r>
            <a:r>
              <a:rPr lang="en-US" dirty="0" smtClean="0"/>
              <a:t>.</a:t>
            </a:r>
          </a:p>
          <a:p>
            <a:r>
              <a:rPr lang="en-US" dirty="0"/>
              <a:t>Klasik-Mutlakiyetçi </a:t>
            </a:r>
            <a:r>
              <a:rPr lang="en-US" dirty="0" err="1"/>
              <a:t>Egemenlik</a:t>
            </a:r>
            <a:r>
              <a:rPr lang="en-US" dirty="0"/>
              <a:t> </a:t>
            </a:r>
            <a:r>
              <a:rPr lang="en-US" dirty="0" err="1" smtClean="0"/>
              <a:t>Anlayışı</a:t>
            </a:r>
            <a:endParaRPr lang="en-US" dirty="0" smtClean="0"/>
          </a:p>
          <a:p>
            <a:pPr lvl="1"/>
            <a:r>
              <a:rPr lang="en-US" dirty="0" err="1" smtClean="0"/>
              <a:t>Tek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kişinin</a:t>
            </a:r>
            <a:r>
              <a:rPr lang="en-US" dirty="0" smtClean="0"/>
              <a:t> </a:t>
            </a:r>
            <a:r>
              <a:rPr lang="en-US" dirty="0" err="1" smtClean="0"/>
              <a:t>egemenliği</a:t>
            </a:r>
            <a:r>
              <a:rPr lang="en-US" dirty="0" smtClean="0"/>
              <a:t> (</a:t>
            </a:r>
            <a:r>
              <a:rPr lang="en-US" dirty="0" err="1" smtClean="0"/>
              <a:t>Fransız</a:t>
            </a:r>
            <a:r>
              <a:rPr lang="en-US" dirty="0" smtClean="0"/>
              <a:t> </a:t>
            </a:r>
            <a:r>
              <a:rPr lang="en-US" dirty="0" err="1" smtClean="0"/>
              <a:t>kralı</a:t>
            </a:r>
            <a:r>
              <a:rPr lang="en-US" dirty="0" smtClean="0"/>
              <a:t> 14. Louis, “</a:t>
            </a:r>
            <a:r>
              <a:rPr lang="en-US" dirty="0" err="1" smtClean="0"/>
              <a:t>Devlet</a:t>
            </a:r>
            <a:r>
              <a:rPr lang="en-US" dirty="0" smtClean="0"/>
              <a:t> </a:t>
            </a:r>
            <a:r>
              <a:rPr lang="en-US" dirty="0" err="1" smtClean="0"/>
              <a:t>benim</a:t>
            </a:r>
            <a:r>
              <a:rPr lang="en-US" dirty="0" smtClean="0"/>
              <a:t>”.)</a:t>
            </a:r>
          </a:p>
          <a:p>
            <a:r>
              <a:rPr lang="en-US" dirty="0" err="1" smtClean="0"/>
              <a:t>Demokratik</a:t>
            </a:r>
            <a:r>
              <a:rPr lang="en-US" dirty="0" smtClean="0"/>
              <a:t> </a:t>
            </a:r>
            <a:r>
              <a:rPr lang="en-US" dirty="0" err="1" smtClean="0"/>
              <a:t>Egemenlik</a:t>
            </a:r>
            <a:r>
              <a:rPr lang="en-US" dirty="0" smtClean="0"/>
              <a:t> </a:t>
            </a:r>
            <a:r>
              <a:rPr lang="en-US" dirty="0" err="1" smtClean="0"/>
              <a:t>Anlayışı</a:t>
            </a:r>
            <a:endParaRPr lang="en-US" dirty="0" smtClean="0"/>
          </a:p>
          <a:p>
            <a:pPr lvl="1"/>
            <a:r>
              <a:rPr lang="en-US" dirty="0" err="1" smtClean="0"/>
              <a:t>Kararların</a:t>
            </a:r>
            <a:r>
              <a:rPr lang="en-US" dirty="0" smtClean="0"/>
              <a:t> </a:t>
            </a:r>
            <a:r>
              <a:rPr lang="en-US" dirty="0" err="1" smtClean="0"/>
              <a:t>sadece</a:t>
            </a:r>
            <a:r>
              <a:rPr lang="en-US" dirty="0" smtClean="0"/>
              <a:t> </a:t>
            </a:r>
            <a:r>
              <a:rPr lang="en-US" dirty="0" err="1" smtClean="0"/>
              <a:t>devlet</a:t>
            </a:r>
            <a:r>
              <a:rPr lang="en-US" dirty="0" smtClean="0"/>
              <a:t> </a:t>
            </a:r>
            <a:r>
              <a:rPr lang="en-US" dirty="0" err="1" smtClean="0"/>
              <a:t>balkanı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da </a:t>
            </a:r>
            <a:r>
              <a:rPr lang="en-US" dirty="0" err="1" smtClean="0"/>
              <a:t>belirli</a:t>
            </a:r>
            <a:r>
              <a:rPr lang="en-US" dirty="0" smtClean="0"/>
              <a:t> </a:t>
            </a:r>
            <a:r>
              <a:rPr lang="en-US" dirty="0" err="1" smtClean="0"/>
              <a:t>kurumlar</a:t>
            </a:r>
            <a:r>
              <a:rPr lang="en-US" dirty="0" smtClean="0"/>
              <a:t> </a:t>
            </a:r>
            <a:r>
              <a:rPr lang="en-US" dirty="0" err="1" smtClean="0"/>
              <a:t>tarafından</a:t>
            </a:r>
            <a:r>
              <a:rPr lang="en-US" dirty="0" smtClean="0"/>
              <a:t> </a:t>
            </a:r>
            <a:r>
              <a:rPr lang="en-US" dirty="0" err="1" smtClean="0"/>
              <a:t>alınmadığı</a:t>
            </a:r>
            <a:r>
              <a:rPr lang="en-US" dirty="0" smtClean="0"/>
              <a:t>, </a:t>
            </a:r>
            <a:r>
              <a:rPr lang="en-US" dirty="0" err="1" smtClean="0"/>
              <a:t>yasama</a:t>
            </a:r>
            <a:r>
              <a:rPr lang="en-US" dirty="0" smtClean="0"/>
              <a:t>, </a:t>
            </a:r>
            <a:r>
              <a:rPr lang="en-US" dirty="0" err="1" smtClean="0"/>
              <a:t>yürütme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yargının</a:t>
            </a:r>
            <a:r>
              <a:rPr lang="en-US" dirty="0" smtClean="0"/>
              <a:t> da </a:t>
            </a:r>
            <a:r>
              <a:rPr lang="en-US" dirty="0" err="1" smtClean="0"/>
              <a:t>karar</a:t>
            </a:r>
            <a:r>
              <a:rPr lang="en-US" dirty="0" smtClean="0"/>
              <a:t> </a:t>
            </a:r>
            <a:r>
              <a:rPr lang="en-US" dirty="0" err="1" smtClean="0"/>
              <a:t>verme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uygulama</a:t>
            </a:r>
            <a:r>
              <a:rPr lang="en-US" dirty="0" smtClean="0"/>
              <a:t> </a:t>
            </a:r>
            <a:r>
              <a:rPr lang="en-US" dirty="0" err="1" smtClean="0"/>
              <a:t>sürecinde</a:t>
            </a:r>
            <a:r>
              <a:rPr lang="en-US" dirty="0" smtClean="0"/>
              <a:t> </a:t>
            </a:r>
            <a:r>
              <a:rPr lang="en-US" dirty="0" err="1" smtClean="0"/>
              <a:t>yer</a:t>
            </a:r>
            <a:r>
              <a:rPr lang="en-US" dirty="0" smtClean="0"/>
              <a:t> </a:t>
            </a:r>
            <a:r>
              <a:rPr lang="en-US" dirty="0" err="1" smtClean="0"/>
              <a:t>aldığı</a:t>
            </a:r>
            <a:r>
              <a:rPr lang="en-US" dirty="0"/>
              <a:t> </a:t>
            </a:r>
            <a:r>
              <a:rPr lang="en-US" dirty="0" err="1" smtClean="0"/>
              <a:t>egemenlik</a:t>
            </a:r>
            <a:r>
              <a:rPr lang="en-US" dirty="0" smtClean="0"/>
              <a:t> </a:t>
            </a:r>
            <a:r>
              <a:rPr lang="en-US" dirty="0" err="1" smtClean="0"/>
              <a:t>anlayışı</a:t>
            </a:r>
            <a:r>
              <a:rPr lang="en-US" dirty="0" smtClean="0"/>
              <a:t> (</a:t>
            </a:r>
            <a:r>
              <a:rPr lang="en-US" dirty="0" err="1" smtClean="0"/>
              <a:t>özelikle</a:t>
            </a:r>
            <a:r>
              <a:rPr lang="en-US" dirty="0" smtClean="0"/>
              <a:t> modern </a:t>
            </a:r>
            <a:r>
              <a:rPr lang="en-US" dirty="0" err="1" smtClean="0"/>
              <a:t>toplumlarda</a:t>
            </a:r>
            <a:r>
              <a:rPr lang="en-US" dirty="0" smtClean="0"/>
              <a:t> </a:t>
            </a:r>
            <a:r>
              <a:rPr lang="en-US" dirty="0" err="1" smtClean="0"/>
              <a:t>temsili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yoluyla</a:t>
            </a:r>
            <a:r>
              <a:rPr lang="en-US" dirty="0" smtClean="0"/>
              <a:t> </a:t>
            </a:r>
            <a:r>
              <a:rPr lang="en-US" dirty="0" err="1" smtClean="0"/>
              <a:t>yasama</a:t>
            </a:r>
            <a:r>
              <a:rPr lang="en-US" dirty="0" smtClean="0"/>
              <a:t> </a:t>
            </a:r>
            <a:r>
              <a:rPr lang="en-US" dirty="0" err="1" smtClean="0"/>
              <a:t>sürecine</a:t>
            </a:r>
            <a:r>
              <a:rPr lang="en-US" dirty="0" smtClean="0"/>
              <a:t> </a:t>
            </a:r>
            <a:r>
              <a:rPr lang="en-US" dirty="0" err="1" smtClean="0"/>
              <a:t>katılma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31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Egemenliğin</a:t>
            </a:r>
            <a:r>
              <a:rPr lang="en-US" dirty="0" smtClean="0"/>
              <a:t> </a:t>
            </a:r>
            <a:r>
              <a:rPr lang="en-US" dirty="0" err="1" smtClean="0"/>
              <a:t>Boyutları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1-İç </a:t>
            </a:r>
            <a:r>
              <a:rPr lang="en-US" b="1" dirty="0" err="1" smtClean="0"/>
              <a:t>Egemenlik</a:t>
            </a:r>
            <a:r>
              <a:rPr lang="en-US" dirty="0" smtClean="0"/>
              <a:t>: </a:t>
            </a:r>
            <a:r>
              <a:rPr lang="en-US" dirty="0" err="1" smtClean="0"/>
              <a:t>Ülke</a:t>
            </a:r>
            <a:r>
              <a:rPr lang="en-US" dirty="0" smtClean="0"/>
              <a:t> </a:t>
            </a:r>
            <a:r>
              <a:rPr lang="en-US" dirty="0" err="1" smtClean="0"/>
              <a:t>içinde</a:t>
            </a:r>
            <a:r>
              <a:rPr lang="en-US" dirty="0" smtClean="0"/>
              <a:t> </a:t>
            </a:r>
            <a:r>
              <a:rPr lang="en-US" dirty="0" err="1" smtClean="0"/>
              <a:t>devletin</a:t>
            </a:r>
            <a:r>
              <a:rPr lang="en-US" dirty="0" smtClean="0"/>
              <a:t> </a:t>
            </a:r>
            <a:r>
              <a:rPr lang="en-US" dirty="0" err="1" smtClean="0"/>
              <a:t>egemenliğine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otoritenin</a:t>
            </a:r>
            <a:r>
              <a:rPr lang="en-US" dirty="0" smtClean="0"/>
              <a:t> </a:t>
            </a:r>
            <a:r>
              <a:rPr lang="en-US" dirty="0" err="1" smtClean="0"/>
              <a:t>olmaması</a:t>
            </a:r>
            <a:r>
              <a:rPr lang="en-US" dirty="0" smtClean="0"/>
              <a:t>, </a:t>
            </a:r>
            <a:r>
              <a:rPr lang="en-US" dirty="0" err="1" smtClean="0"/>
              <a:t>devletin</a:t>
            </a:r>
            <a:r>
              <a:rPr lang="en-US" dirty="0" smtClean="0"/>
              <a:t> </a:t>
            </a:r>
            <a:r>
              <a:rPr lang="en-US" dirty="0" err="1" smtClean="0"/>
              <a:t>kendi</a:t>
            </a:r>
            <a:r>
              <a:rPr lang="en-US" dirty="0" smtClean="0"/>
              <a:t> </a:t>
            </a:r>
            <a:r>
              <a:rPr lang="en-US" dirty="0" err="1" smtClean="0"/>
              <a:t>sınırları</a:t>
            </a:r>
            <a:r>
              <a:rPr lang="en-US" dirty="0" smtClean="0"/>
              <a:t> </a:t>
            </a:r>
            <a:r>
              <a:rPr lang="en-US" dirty="0" err="1" smtClean="0"/>
              <a:t>içindeki</a:t>
            </a:r>
            <a:r>
              <a:rPr lang="en-US" dirty="0" smtClean="0"/>
              <a:t> </a:t>
            </a:r>
            <a:r>
              <a:rPr lang="en-US" dirty="0" err="1" smtClean="0"/>
              <a:t>tüm</a:t>
            </a:r>
            <a:r>
              <a:rPr lang="en-US" dirty="0" smtClean="0"/>
              <a:t> </a:t>
            </a:r>
            <a:r>
              <a:rPr lang="en-US" dirty="0" err="1" smtClean="0"/>
              <a:t>yurttaş</a:t>
            </a:r>
            <a:r>
              <a:rPr lang="en-US" dirty="0" smtClean="0"/>
              <a:t>, </a:t>
            </a:r>
            <a:r>
              <a:rPr lang="en-US" dirty="0" err="1" smtClean="0"/>
              <a:t>grup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kurumlar</a:t>
            </a:r>
            <a:r>
              <a:rPr lang="en-US" dirty="0" smtClean="0"/>
              <a:t> </a:t>
            </a:r>
            <a:r>
              <a:rPr lang="en-US" dirty="0" err="1" smtClean="0"/>
              <a:t>üzerinde</a:t>
            </a:r>
            <a:r>
              <a:rPr lang="en-US" dirty="0" smtClean="0"/>
              <a:t> </a:t>
            </a:r>
            <a:r>
              <a:rPr lang="en-US" dirty="0" err="1" smtClean="0"/>
              <a:t>bağlayıcı</a:t>
            </a:r>
            <a:r>
              <a:rPr lang="en-US" dirty="0" smtClean="0"/>
              <a:t> </a:t>
            </a:r>
            <a:r>
              <a:rPr lang="en-US" dirty="0" err="1" smtClean="0"/>
              <a:t>kararlar</a:t>
            </a:r>
            <a:r>
              <a:rPr lang="en-US" dirty="0" smtClean="0"/>
              <a:t> </a:t>
            </a:r>
            <a:r>
              <a:rPr lang="en-US" dirty="0" err="1" smtClean="0"/>
              <a:t>alarak</a:t>
            </a:r>
            <a:r>
              <a:rPr lang="en-US" dirty="0" smtClean="0"/>
              <a:t> </a:t>
            </a:r>
            <a:r>
              <a:rPr lang="en-US" dirty="0" err="1" smtClean="0"/>
              <a:t>uygulaması</a:t>
            </a:r>
            <a:endParaRPr lang="en-US" dirty="0" smtClean="0"/>
          </a:p>
          <a:p>
            <a:r>
              <a:rPr lang="en-US" dirty="0" err="1" smtClean="0"/>
              <a:t>İç</a:t>
            </a:r>
            <a:r>
              <a:rPr lang="en-US" dirty="0" smtClean="0"/>
              <a:t> </a:t>
            </a:r>
            <a:r>
              <a:rPr lang="en-US" dirty="0" err="1" smtClean="0"/>
              <a:t>egemenbliği</a:t>
            </a:r>
            <a:r>
              <a:rPr lang="en-US" dirty="0" smtClean="0"/>
              <a:t> 2 </a:t>
            </a:r>
            <a:r>
              <a:rPr lang="en-US" dirty="0" err="1" smtClean="0"/>
              <a:t>ana</a:t>
            </a:r>
            <a:r>
              <a:rPr lang="en-US" dirty="0" smtClean="0"/>
              <a:t> </a:t>
            </a:r>
            <a:r>
              <a:rPr lang="en-US" dirty="0" err="1" smtClean="0"/>
              <a:t>bileşeni</a:t>
            </a:r>
            <a:r>
              <a:rPr lang="en-US" dirty="0" smtClean="0"/>
              <a:t> </a:t>
            </a:r>
            <a:r>
              <a:rPr lang="en-US" dirty="0" err="1" smtClean="0"/>
              <a:t>bulunur</a:t>
            </a:r>
            <a:r>
              <a:rPr lang="en-US" dirty="0" smtClean="0"/>
              <a:t>:</a:t>
            </a:r>
          </a:p>
          <a:p>
            <a:pPr lvl="1"/>
            <a:r>
              <a:rPr lang="en-US" b="1" dirty="0" err="1" smtClean="0"/>
              <a:t>Hukuki</a:t>
            </a:r>
            <a:r>
              <a:rPr lang="en-US" b="1" dirty="0" smtClean="0"/>
              <a:t> </a:t>
            </a:r>
            <a:r>
              <a:rPr lang="en-US" b="1" dirty="0" err="1" smtClean="0"/>
              <a:t>egemenlik</a:t>
            </a:r>
            <a:r>
              <a:rPr lang="en-US" b="1" dirty="0" smtClean="0"/>
              <a:t>: </a:t>
            </a:r>
            <a:r>
              <a:rPr lang="en-US" dirty="0" err="1" smtClean="0"/>
              <a:t>Üstün</a:t>
            </a:r>
            <a:r>
              <a:rPr lang="en-US" dirty="0" smtClean="0"/>
              <a:t> </a:t>
            </a:r>
            <a:r>
              <a:rPr lang="en-US" dirty="0" err="1" smtClean="0"/>
              <a:t>yasal</a:t>
            </a:r>
            <a:r>
              <a:rPr lang="en-US" dirty="0" smtClean="0"/>
              <a:t> </a:t>
            </a:r>
            <a:r>
              <a:rPr lang="en-US" dirty="0" err="1" smtClean="0"/>
              <a:t>otorite</a:t>
            </a:r>
            <a:endParaRPr lang="en-US" dirty="0" smtClean="0"/>
          </a:p>
          <a:p>
            <a:pPr lvl="2"/>
            <a:r>
              <a:rPr lang="en-US" dirty="0" err="1" smtClean="0"/>
              <a:t>Örneğin</a:t>
            </a:r>
            <a:r>
              <a:rPr lang="en-US" dirty="0" smtClean="0"/>
              <a:t>, </a:t>
            </a:r>
            <a:r>
              <a:rPr lang="en-US" dirty="0" err="1" smtClean="0"/>
              <a:t>devletin</a:t>
            </a:r>
            <a:r>
              <a:rPr lang="en-US" dirty="0" smtClean="0"/>
              <a:t> </a:t>
            </a:r>
            <a:r>
              <a:rPr lang="en-US" dirty="0" err="1" smtClean="0"/>
              <a:t>koyduğu</a:t>
            </a:r>
            <a:r>
              <a:rPr lang="en-US" dirty="0" smtClean="0"/>
              <a:t> </a:t>
            </a:r>
            <a:r>
              <a:rPr lang="en-US" dirty="0" err="1" smtClean="0"/>
              <a:t>yasalar</a:t>
            </a:r>
            <a:r>
              <a:rPr lang="en-US" dirty="0" smtClean="0"/>
              <a:t> </a:t>
            </a:r>
            <a:r>
              <a:rPr lang="en-US" dirty="0" err="1" smtClean="0"/>
              <a:t>herkes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bağlayıcıdır</a:t>
            </a:r>
            <a:r>
              <a:rPr lang="en-US" dirty="0" smtClean="0"/>
              <a:t>,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bağlayıcılığı</a:t>
            </a:r>
            <a:r>
              <a:rPr lang="en-US" dirty="0" smtClean="0"/>
              <a:t> </a:t>
            </a:r>
            <a:r>
              <a:rPr lang="en-US" dirty="0" err="1" smtClean="0"/>
              <a:t>ortadan</a:t>
            </a:r>
            <a:r>
              <a:rPr lang="en-US" dirty="0" smtClean="0"/>
              <a:t> </a:t>
            </a:r>
            <a:r>
              <a:rPr lang="en-US" dirty="0" err="1" smtClean="0"/>
              <a:t>kaldırabilecek</a:t>
            </a:r>
            <a:r>
              <a:rPr lang="en-US" dirty="0" smtClean="0"/>
              <a:t> </a:t>
            </a:r>
            <a:r>
              <a:rPr lang="en-US" dirty="0" err="1" smtClean="0"/>
              <a:t>herhangi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kişi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da </a:t>
            </a:r>
            <a:r>
              <a:rPr lang="en-US" dirty="0" err="1" smtClean="0"/>
              <a:t>grup</a:t>
            </a:r>
            <a:r>
              <a:rPr lang="en-US" dirty="0" smtClean="0"/>
              <a:t> </a:t>
            </a:r>
            <a:r>
              <a:rPr lang="en-US" dirty="0" err="1" smtClean="0"/>
              <a:t>yoktur</a:t>
            </a:r>
            <a:endParaRPr lang="en-US" dirty="0" smtClean="0"/>
          </a:p>
          <a:p>
            <a:pPr lvl="1"/>
            <a:r>
              <a:rPr lang="en-US" b="1" dirty="0" err="1" smtClean="0"/>
              <a:t>Siyasal</a:t>
            </a:r>
            <a:r>
              <a:rPr lang="en-US" b="1" dirty="0" smtClean="0"/>
              <a:t> </a:t>
            </a:r>
            <a:r>
              <a:rPr lang="en-US" b="1" dirty="0" err="1" smtClean="0"/>
              <a:t>egemenlik</a:t>
            </a:r>
            <a:r>
              <a:rPr lang="en-US" dirty="0" smtClean="0"/>
              <a:t>: </a:t>
            </a:r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iktidarın</a:t>
            </a:r>
            <a:r>
              <a:rPr lang="en-US" dirty="0" smtClean="0"/>
              <a:t> son </a:t>
            </a:r>
            <a:r>
              <a:rPr lang="en-US" dirty="0" err="1" smtClean="0"/>
              <a:t>karar</a:t>
            </a:r>
            <a:r>
              <a:rPr lang="en-US" dirty="0" smtClean="0"/>
              <a:t> merci </a:t>
            </a:r>
            <a:r>
              <a:rPr lang="en-US" dirty="0" err="1" smtClean="0"/>
              <a:t>olması</a:t>
            </a:r>
            <a:endParaRPr lang="en-US" dirty="0" smtClean="0"/>
          </a:p>
          <a:p>
            <a:pPr lvl="2"/>
            <a:r>
              <a:rPr lang="en-US" dirty="0" err="1" smtClean="0"/>
              <a:t>Yaptırım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kolluk</a:t>
            </a:r>
            <a:r>
              <a:rPr lang="en-US" dirty="0" smtClean="0"/>
              <a:t> </a:t>
            </a:r>
            <a:r>
              <a:rPr lang="en-US" dirty="0" err="1" smtClean="0"/>
              <a:t>kuvveti</a:t>
            </a:r>
            <a:r>
              <a:rPr lang="en-US" dirty="0" smtClean="0"/>
              <a:t> </a:t>
            </a:r>
            <a:r>
              <a:rPr lang="en-US" dirty="0" err="1" smtClean="0"/>
              <a:t>kullanma</a:t>
            </a:r>
            <a:r>
              <a:rPr lang="en-US" dirty="0" smtClean="0"/>
              <a:t> </a:t>
            </a:r>
            <a:r>
              <a:rPr lang="en-US" dirty="0" err="1" smtClean="0"/>
              <a:t>yetkisi</a:t>
            </a:r>
            <a:r>
              <a:rPr lang="en-US" dirty="0" smtClean="0"/>
              <a:t> </a:t>
            </a:r>
            <a:r>
              <a:rPr lang="en-US" dirty="0" err="1" smtClean="0"/>
              <a:t>siyasi</a:t>
            </a:r>
            <a:r>
              <a:rPr lang="en-US" dirty="0" smtClean="0"/>
              <a:t> </a:t>
            </a:r>
            <a:r>
              <a:rPr lang="en-US" dirty="0" err="1" smtClean="0"/>
              <a:t>otoriteye</a:t>
            </a:r>
            <a:r>
              <a:rPr lang="en-US" dirty="0" smtClean="0"/>
              <a:t> </a:t>
            </a:r>
            <a:r>
              <a:rPr lang="en-US" dirty="0" err="1" smtClean="0"/>
              <a:t>aittir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60138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Egemenliğin</a:t>
            </a:r>
            <a:r>
              <a:rPr lang="en-US" dirty="0" smtClean="0"/>
              <a:t> </a:t>
            </a:r>
            <a:r>
              <a:rPr lang="en-US" dirty="0" err="1" smtClean="0"/>
              <a:t>Boyutları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2-Dış </a:t>
            </a:r>
            <a:r>
              <a:rPr lang="en-US" b="1" dirty="0" err="1" smtClean="0"/>
              <a:t>Egemenlik</a:t>
            </a:r>
            <a:r>
              <a:rPr lang="en-US" dirty="0" smtClean="0"/>
              <a:t>: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devletin</a:t>
            </a:r>
            <a:r>
              <a:rPr lang="en-US" dirty="0" smtClean="0"/>
              <a:t> </a:t>
            </a:r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düzen</a:t>
            </a:r>
            <a:r>
              <a:rPr lang="en-US" dirty="0" smtClean="0"/>
              <a:t> </a:t>
            </a:r>
            <a:r>
              <a:rPr lang="en-US" dirty="0" err="1" smtClean="0"/>
              <a:t>içerisindeki</a:t>
            </a:r>
            <a:r>
              <a:rPr lang="en-US" dirty="0" smtClean="0"/>
              <a:t> </a:t>
            </a:r>
            <a:r>
              <a:rPr lang="en-US" dirty="0" err="1" smtClean="0"/>
              <a:t>konumu</a:t>
            </a:r>
            <a:r>
              <a:rPr lang="en-US" dirty="0" smtClean="0"/>
              <a:t>, </a:t>
            </a:r>
            <a:r>
              <a:rPr lang="en-US" dirty="0" err="1" smtClean="0"/>
              <a:t>özerk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bağımsız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devlet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hareket</a:t>
            </a:r>
            <a:r>
              <a:rPr lang="en-US" dirty="0" smtClean="0"/>
              <a:t> </a:t>
            </a:r>
            <a:r>
              <a:rPr lang="en-US" dirty="0" err="1" smtClean="0"/>
              <a:t>edebilme</a:t>
            </a:r>
            <a:r>
              <a:rPr lang="en-US" dirty="0" smtClean="0"/>
              <a:t> </a:t>
            </a:r>
            <a:r>
              <a:rPr lang="en-US" dirty="0" err="1" smtClean="0"/>
              <a:t>kapasitesi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tanınması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Bağımlı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bağımsız</a:t>
            </a:r>
            <a:r>
              <a:rPr lang="en-US" dirty="0" smtClean="0"/>
              <a:t> </a:t>
            </a:r>
            <a:r>
              <a:rPr lang="en-US" dirty="0" err="1" smtClean="0"/>
              <a:t>devletler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916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Meşruluk</a:t>
            </a:r>
            <a:r>
              <a:rPr lang="en-US" dirty="0" smtClean="0"/>
              <a:t>/ </a:t>
            </a:r>
            <a:r>
              <a:rPr lang="en-US" dirty="0" err="1" smtClean="0"/>
              <a:t>Meşruiyet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İktidarın</a:t>
            </a:r>
            <a:r>
              <a:rPr lang="en-US" dirty="0" smtClean="0"/>
              <a:t> </a:t>
            </a:r>
            <a:r>
              <a:rPr lang="en-US" dirty="0" err="1" smtClean="0"/>
              <a:t>egemenliğinin</a:t>
            </a:r>
            <a:r>
              <a:rPr lang="en-US" dirty="0" smtClean="0"/>
              <a:t> </a:t>
            </a:r>
            <a:r>
              <a:rPr lang="en-US" dirty="0" err="1" smtClean="0"/>
              <a:t>dayanağı</a:t>
            </a:r>
            <a:r>
              <a:rPr lang="en-US" dirty="0" smtClean="0"/>
              <a:t> </a:t>
            </a:r>
            <a:r>
              <a:rPr lang="en-US" dirty="0" err="1" smtClean="0"/>
              <a:t>olması</a:t>
            </a:r>
            <a:endParaRPr lang="en-US" dirty="0" smtClean="0"/>
          </a:p>
          <a:p>
            <a:r>
              <a:rPr lang="en-US" dirty="0" err="1" smtClean="0"/>
              <a:t>Sadece</a:t>
            </a:r>
            <a:r>
              <a:rPr lang="en-US" dirty="0" smtClean="0"/>
              <a:t> </a:t>
            </a:r>
            <a:r>
              <a:rPr lang="en-US" dirty="0" err="1" smtClean="0"/>
              <a:t>yönetme</a:t>
            </a:r>
            <a:r>
              <a:rPr lang="en-US" dirty="0" smtClean="0"/>
              <a:t> </a:t>
            </a:r>
            <a:r>
              <a:rPr lang="en-US" dirty="0" err="1" smtClean="0"/>
              <a:t>gücüne</a:t>
            </a:r>
            <a:r>
              <a:rPr lang="en-US" dirty="0" smtClean="0"/>
              <a:t> </a:t>
            </a:r>
            <a:r>
              <a:rPr lang="en-US" dirty="0" err="1" smtClean="0"/>
              <a:t>sahip</a:t>
            </a:r>
            <a:r>
              <a:rPr lang="en-US" dirty="0" smtClean="0"/>
              <a:t> </a:t>
            </a:r>
            <a:r>
              <a:rPr lang="en-US" dirty="0" err="1" smtClean="0"/>
              <a:t>olması</a:t>
            </a:r>
            <a:r>
              <a:rPr lang="en-US" dirty="0" smtClean="0"/>
              <a:t> </a:t>
            </a:r>
            <a:r>
              <a:rPr lang="en-US" dirty="0" err="1" smtClean="0"/>
              <a:t>değil</a:t>
            </a:r>
            <a:r>
              <a:rPr lang="en-US" dirty="0" smtClean="0"/>
              <a:t>,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yönetme</a:t>
            </a:r>
            <a:r>
              <a:rPr lang="en-US" dirty="0" smtClean="0"/>
              <a:t> </a:t>
            </a:r>
            <a:r>
              <a:rPr lang="en-US" dirty="0" err="1" smtClean="0"/>
              <a:t>hakkına</a:t>
            </a:r>
            <a:r>
              <a:rPr lang="en-US" dirty="0" smtClean="0"/>
              <a:t> da </a:t>
            </a:r>
            <a:r>
              <a:rPr lang="en-US" dirty="0" err="1" smtClean="0"/>
              <a:t>sahip</a:t>
            </a:r>
            <a:r>
              <a:rPr lang="en-US" dirty="0" smtClean="0"/>
              <a:t> </a:t>
            </a:r>
            <a:r>
              <a:rPr lang="en-US" dirty="0" err="1" smtClean="0"/>
              <a:t>olması</a:t>
            </a:r>
            <a:r>
              <a:rPr lang="en-US" dirty="0" smtClean="0"/>
              <a:t> </a:t>
            </a:r>
            <a:r>
              <a:rPr lang="en-US" dirty="0" err="1" smtClean="0"/>
              <a:t>gereklidir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Yasallık</a:t>
            </a:r>
            <a:r>
              <a:rPr lang="en-US" dirty="0" smtClean="0"/>
              <a:t> </a:t>
            </a:r>
            <a:r>
              <a:rPr lang="en-US" dirty="0" err="1" smtClean="0"/>
              <a:t>kavramından</a:t>
            </a:r>
            <a:r>
              <a:rPr lang="en-US" dirty="0" smtClean="0"/>
              <a:t> </a:t>
            </a:r>
            <a:r>
              <a:rPr lang="en-US" dirty="0" err="1" smtClean="0"/>
              <a:t>farklıdır</a:t>
            </a:r>
            <a:r>
              <a:rPr lang="en-US" dirty="0" smtClean="0"/>
              <a:t>.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yönetim</a:t>
            </a:r>
            <a:r>
              <a:rPr lang="en-US" dirty="0" smtClean="0"/>
              <a:t> </a:t>
            </a:r>
            <a:r>
              <a:rPr lang="en-US" dirty="0" err="1" smtClean="0"/>
              <a:t>şekli</a:t>
            </a:r>
            <a:r>
              <a:rPr lang="en-US" dirty="0" smtClean="0"/>
              <a:t> </a:t>
            </a:r>
            <a:r>
              <a:rPr lang="en-US" dirty="0" err="1" smtClean="0"/>
              <a:t>hukuki</a:t>
            </a:r>
            <a:r>
              <a:rPr lang="en-US" dirty="0" smtClean="0"/>
              <a:t>/</a:t>
            </a:r>
            <a:r>
              <a:rPr lang="en-US" dirty="0" err="1" smtClean="0"/>
              <a:t>yasal</a:t>
            </a:r>
            <a:r>
              <a:rPr lang="en-US" dirty="0" smtClean="0"/>
              <a:t> </a:t>
            </a:r>
            <a:r>
              <a:rPr lang="en-US" dirty="0" err="1" smtClean="0"/>
              <a:t>olabilir</a:t>
            </a:r>
            <a:r>
              <a:rPr lang="en-US" dirty="0" smtClean="0"/>
              <a:t> </a:t>
            </a:r>
            <a:r>
              <a:rPr lang="en-US" dirty="0" err="1" smtClean="0"/>
              <a:t>ama</a:t>
            </a:r>
            <a:r>
              <a:rPr lang="en-US" dirty="0" smtClean="0"/>
              <a:t> </a:t>
            </a:r>
            <a:r>
              <a:rPr lang="en-US" dirty="0" err="1" smtClean="0"/>
              <a:t>meşru</a:t>
            </a:r>
            <a:r>
              <a:rPr lang="en-US" dirty="0" smtClean="0"/>
              <a:t> </a:t>
            </a:r>
            <a:r>
              <a:rPr lang="en-US" dirty="0" err="1" smtClean="0"/>
              <a:t>olmayabilir</a:t>
            </a:r>
            <a:r>
              <a:rPr lang="en-US" dirty="0" smtClean="0"/>
              <a:t>. (</a:t>
            </a:r>
            <a:r>
              <a:rPr lang="en-US" dirty="0" err="1" smtClean="0"/>
              <a:t>Ör</a:t>
            </a:r>
            <a:r>
              <a:rPr lang="en-US" dirty="0" smtClean="0"/>
              <a:t>. </a:t>
            </a:r>
            <a:r>
              <a:rPr lang="en-US" dirty="0" err="1" smtClean="0"/>
              <a:t>Diktatörlükler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8319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Weber’in</a:t>
            </a:r>
            <a:r>
              <a:rPr lang="en-US" dirty="0" smtClean="0"/>
              <a:t> </a:t>
            </a:r>
            <a:r>
              <a:rPr lang="en-US" dirty="0" err="1" smtClean="0"/>
              <a:t>otorite</a:t>
            </a:r>
            <a:r>
              <a:rPr lang="en-US" dirty="0" smtClean="0"/>
              <a:t> </a:t>
            </a:r>
            <a:r>
              <a:rPr lang="en-US" dirty="0" err="1" smtClean="0"/>
              <a:t>kavramı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Otorite</a:t>
            </a:r>
            <a:r>
              <a:rPr lang="en-US" dirty="0" smtClean="0"/>
              <a:t>: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inanç</a:t>
            </a:r>
            <a:r>
              <a:rPr lang="en-US" dirty="0" smtClean="0"/>
              <a:t> </a:t>
            </a:r>
            <a:r>
              <a:rPr lang="en-US" dirty="0" err="1" smtClean="0"/>
              <a:t>çerçevesinde</a:t>
            </a:r>
            <a:r>
              <a:rPr lang="en-US" dirty="0" smtClean="0"/>
              <a:t> </a:t>
            </a:r>
            <a:r>
              <a:rPr lang="en-US" dirty="0" err="1" smtClean="0"/>
              <a:t>itaat</a:t>
            </a:r>
            <a:r>
              <a:rPr lang="en-US" dirty="0" smtClean="0"/>
              <a:t> </a:t>
            </a:r>
            <a:r>
              <a:rPr lang="en-US" dirty="0" err="1" smtClean="0"/>
              <a:t>etme</a:t>
            </a:r>
            <a:endParaRPr lang="en-US" dirty="0" smtClean="0"/>
          </a:p>
          <a:p>
            <a:pPr lvl="1"/>
            <a:r>
              <a:rPr lang="en-US" dirty="0" smtClean="0"/>
              <a:t>Geleneksel </a:t>
            </a:r>
            <a:r>
              <a:rPr lang="en-US" dirty="0" err="1" smtClean="0"/>
              <a:t>otorite</a:t>
            </a:r>
            <a:endParaRPr lang="en-US" dirty="0" smtClean="0"/>
          </a:p>
          <a:p>
            <a:pPr lvl="1"/>
            <a:r>
              <a:rPr lang="en-US" dirty="0" err="1" smtClean="0"/>
              <a:t>Karizmatik</a:t>
            </a:r>
            <a:r>
              <a:rPr lang="en-US" dirty="0" smtClean="0"/>
              <a:t> </a:t>
            </a:r>
            <a:r>
              <a:rPr lang="en-US" dirty="0" err="1" smtClean="0"/>
              <a:t>otorite</a:t>
            </a:r>
            <a:endParaRPr lang="en-US" dirty="0" smtClean="0"/>
          </a:p>
          <a:p>
            <a:pPr lvl="1"/>
            <a:r>
              <a:rPr lang="en-US" dirty="0" err="1" smtClean="0"/>
              <a:t>Yasal</a:t>
            </a:r>
            <a:r>
              <a:rPr lang="en-US" dirty="0" smtClean="0"/>
              <a:t> </a:t>
            </a:r>
            <a:r>
              <a:rPr lang="en-US" dirty="0" err="1" smtClean="0"/>
              <a:t>otorite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0027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KAYNAKÇA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Heywood, A., Politics, </a:t>
            </a:r>
            <a:r>
              <a:rPr lang="en-US" dirty="0"/>
              <a:t>4th, Palgrave, 2013</a:t>
            </a:r>
            <a:endParaRPr lang="it-IT" dirty="0" smtClean="0"/>
          </a:p>
          <a:p>
            <a:r>
              <a:rPr lang="it-IT" dirty="0" smtClean="0"/>
              <a:t>Kapani </a:t>
            </a:r>
            <a:r>
              <a:rPr lang="it-IT" dirty="0"/>
              <a:t>,M.(2010).Siyaset bilimine </a:t>
            </a:r>
            <a:r>
              <a:rPr lang="it-IT" dirty="0" smtClean="0"/>
              <a:t>giriş,Bilgi Yayınevi</a:t>
            </a:r>
            <a:r>
              <a:rPr lang="it-IT" dirty="0" smtClean="0"/>
              <a:t>.</a:t>
            </a:r>
          </a:p>
          <a:p>
            <a:r>
              <a:rPr lang="it-IT" dirty="0" smtClean="0"/>
              <a:t>Dursun D. &amp; Altunoğlu, M. (2019). Siyaset Bilimi. Anadolu Üniversitesi Yayınları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0989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</a:t>
            </a:r>
            <a:r>
              <a:rPr lang="en-US" dirty="0" smtClean="0"/>
              <a:t>. </a:t>
            </a:r>
            <a:r>
              <a:rPr lang="en-US" dirty="0" err="1" smtClean="0"/>
              <a:t>Hafta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7" name="İçerik Yer Tutucusu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 err="1"/>
              <a:t>İktidar</a:t>
            </a:r>
            <a:r>
              <a:rPr lang="en-US" dirty="0"/>
              <a:t>, </a:t>
            </a:r>
            <a:r>
              <a:rPr lang="en-US" dirty="0" err="1"/>
              <a:t>Egemenlik</a:t>
            </a:r>
            <a:r>
              <a:rPr lang="en-US" dirty="0"/>
              <a:t>, </a:t>
            </a:r>
            <a:r>
              <a:rPr lang="en-US" dirty="0" err="1"/>
              <a:t>Meşruiyet</a:t>
            </a:r>
            <a:r>
              <a:rPr lang="en-US" dirty="0"/>
              <a:t>, </a:t>
            </a:r>
            <a:r>
              <a:rPr lang="en-US" dirty="0" err="1"/>
              <a:t>Otorite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0680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İktidar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İktidar</a:t>
            </a:r>
            <a:r>
              <a:rPr lang="en-US" dirty="0"/>
              <a:t>: </a:t>
            </a:r>
            <a:r>
              <a:rPr lang="en-US" dirty="0" err="1"/>
              <a:t>Geniş</a:t>
            </a:r>
            <a:r>
              <a:rPr lang="en-US" dirty="0"/>
              <a:t> </a:t>
            </a:r>
            <a:r>
              <a:rPr lang="en-US" dirty="0" err="1"/>
              <a:t>anlamıyla</a:t>
            </a:r>
            <a:r>
              <a:rPr lang="en-US" dirty="0"/>
              <a:t> </a:t>
            </a:r>
            <a:r>
              <a:rPr lang="en-US" dirty="0" err="1"/>
              <a:t>başkalarının</a:t>
            </a:r>
            <a:r>
              <a:rPr lang="en-US" dirty="0"/>
              <a:t> </a:t>
            </a:r>
            <a:r>
              <a:rPr lang="en-US" dirty="0" err="1"/>
              <a:t>davranışlarını</a:t>
            </a:r>
            <a:r>
              <a:rPr lang="en-US" dirty="0"/>
              <a:t> </a:t>
            </a:r>
            <a:r>
              <a:rPr lang="en-US" dirty="0" err="1"/>
              <a:t>etkileyebilme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kontrol</a:t>
            </a:r>
            <a:r>
              <a:rPr lang="en-US" dirty="0"/>
              <a:t> </a:t>
            </a:r>
            <a:r>
              <a:rPr lang="en-US" dirty="0" err="1"/>
              <a:t>edebilme</a:t>
            </a:r>
            <a:r>
              <a:rPr lang="en-US" dirty="0"/>
              <a:t> </a:t>
            </a:r>
            <a:r>
              <a:rPr lang="en-US" dirty="0" err="1"/>
              <a:t>yeteneği</a:t>
            </a:r>
            <a:endParaRPr lang="en-US" dirty="0"/>
          </a:p>
          <a:p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 err="1" smtClean="0"/>
              <a:t>ktidar</a:t>
            </a:r>
            <a:r>
              <a:rPr lang="en-US" dirty="0" smtClean="0"/>
              <a:t> </a:t>
            </a:r>
            <a:r>
              <a:rPr lang="en-US" dirty="0" err="1" smtClean="0"/>
              <a:t>devlet</a:t>
            </a:r>
            <a:r>
              <a:rPr lang="en-US" dirty="0" smtClean="0"/>
              <a:t> </a:t>
            </a:r>
            <a:r>
              <a:rPr lang="en-US" dirty="0" err="1"/>
              <a:t>dışı</a:t>
            </a:r>
            <a:r>
              <a:rPr lang="en-US" dirty="0"/>
              <a:t> </a:t>
            </a:r>
            <a:r>
              <a:rPr lang="en-US" dirty="0" err="1"/>
              <a:t>kurumlarda</a:t>
            </a:r>
            <a:r>
              <a:rPr lang="en-US" dirty="0"/>
              <a:t> da </a:t>
            </a:r>
            <a:r>
              <a:rPr lang="en-US" dirty="0" err="1"/>
              <a:t>mevcuttur</a:t>
            </a:r>
            <a:r>
              <a:rPr lang="en-US" dirty="0"/>
              <a:t> (</a:t>
            </a:r>
            <a:r>
              <a:rPr lang="en-US" dirty="0" err="1"/>
              <a:t>Ör</a:t>
            </a:r>
            <a:r>
              <a:rPr lang="en-US" dirty="0"/>
              <a:t>. </a:t>
            </a:r>
            <a:r>
              <a:rPr lang="en-US" dirty="0" err="1"/>
              <a:t>Meslek</a:t>
            </a:r>
            <a:r>
              <a:rPr lang="en-US" dirty="0"/>
              <a:t> </a:t>
            </a:r>
            <a:r>
              <a:rPr lang="en-US" dirty="0" err="1"/>
              <a:t>kuruluşları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dernekler</a:t>
            </a:r>
            <a:r>
              <a:rPr lang="en-US" dirty="0"/>
              <a:t>)</a:t>
            </a:r>
          </a:p>
          <a:p>
            <a:r>
              <a:rPr lang="en-US" dirty="0" err="1"/>
              <a:t>Siyasal</a:t>
            </a:r>
            <a:r>
              <a:rPr lang="en-US" dirty="0"/>
              <a:t> </a:t>
            </a:r>
            <a:r>
              <a:rPr lang="en-US" dirty="0" err="1"/>
              <a:t>iktidar</a:t>
            </a:r>
            <a:r>
              <a:rPr lang="en-US" dirty="0"/>
              <a:t>: </a:t>
            </a:r>
            <a:r>
              <a:rPr lang="en-US" dirty="0" err="1"/>
              <a:t>Geniş</a:t>
            </a:r>
            <a:r>
              <a:rPr lang="en-US" dirty="0"/>
              <a:t> </a:t>
            </a:r>
            <a:r>
              <a:rPr lang="en-US" dirty="0" err="1"/>
              <a:t>anlamda</a:t>
            </a:r>
            <a:r>
              <a:rPr lang="en-US" dirty="0"/>
              <a:t> 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iktidar</a:t>
            </a:r>
            <a:r>
              <a:rPr lang="en-US" dirty="0"/>
              <a:t> </a:t>
            </a:r>
            <a:r>
              <a:rPr lang="en-US" dirty="0" err="1"/>
              <a:t>değil</a:t>
            </a:r>
            <a:r>
              <a:rPr lang="en-US" dirty="0"/>
              <a:t>, </a:t>
            </a:r>
            <a:r>
              <a:rPr lang="en-US" dirty="0" err="1"/>
              <a:t>spesifik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devlet</a:t>
            </a:r>
            <a:r>
              <a:rPr lang="en-US" dirty="0"/>
              <a:t> </a:t>
            </a:r>
            <a:r>
              <a:rPr lang="en-US" dirty="0" err="1"/>
              <a:t>yönetimindeki</a:t>
            </a:r>
            <a:r>
              <a:rPr lang="en-US" dirty="0"/>
              <a:t> </a:t>
            </a:r>
            <a:r>
              <a:rPr lang="en-US" dirty="0" err="1"/>
              <a:t>iktidar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786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Siyasal</a:t>
            </a:r>
            <a:r>
              <a:rPr lang="en-US" dirty="0"/>
              <a:t> </a:t>
            </a:r>
            <a:r>
              <a:rPr lang="en-US" dirty="0" err="1"/>
              <a:t>İktidar</a:t>
            </a:r>
            <a:r>
              <a:rPr lang="en-US" dirty="0"/>
              <a:t>;</a:t>
            </a:r>
            <a:br>
              <a:rPr lang="en-US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 smtClean="0">
                <a:latin typeface="Cambria" pitchFamily="18" charset="0"/>
              </a:rPr>
              <a:t>Siyasal iktidar, </a:t>
            </a:r>
            <a:r>
              <a:rPr lang="tr-TR" dirty="0">
                <a:latin typeface="Cambria" pitchFamily="18" charset="0"/>
              </a:rPr>
              <a:t>“yönetenler” ile “yönetilenler” arasındaki ilişkilerden oluşmaktadır.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649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İktidarın</a:t>
            </a:r>
            <a:r>
              <a:rPr lang="en-US" dirty="0" smtClean="0"/>
              <a:t> </a:t>
            </a:r>
            <a:r>
              <a:rPr lang="en-US" dirty="0" err="1" smtClean="0"/>
              <a:t>Kaynakları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Teknikleri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Fiziksel</a:t>
            </a:r>
            <a:r>
              <a:rPr lang="en-US" dirty="0" smtClean="0"/>
              <a:t> </a:t>
            </a:r>
            <a:r>
              <a:rPr lang="en-US" dirty="0" err="1" smtClean="0"/>
              <a:t>Kaynak</a:t>
            </a:r>
            <a:endParaRPr lang="en-US" dirty="0" smtClean="0"/>
          </a:p>
          <a:p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Kaynak</a:t>
            </a:r>
            <a:endParaRPr lang="en-US" dirty="0" smtClean="0"/>
          </a:p>
          <a:p>
            <a:r>
              <a:rPr lang="en-US" dirty="0" err="1" smtClean="0"/>
              <a:t>Sembolik</a:t>
            </a:r>
            <a:r>
              <a:rPr lang="en-US" dirty="0" smtClean="0"/>
              <a:t> </a:t>
            </a:r>
            <a:r>
              <a:rPr lang="en-US" dirty="0" err="1" smtClean="0"/>
              <a:t>Kaynak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964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1-Fiziksel </a:t>
            </a:r>
            <a:r>
              <a:rPr lang="en-US" dirty="0" err="1" smtClean="0"/>
              <a:t>Kaynak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Denetim</a:t>
            </a:r>
            <a:r>
              <a:rPr lang="en-US" dirty="0" smtClean="0"/>
              <a:t> </a:t>
            </a:r>
            <a:r>
              <a:rPr lang="en-US" dirty="0" err="1" smtClean="0"/>
              <a:t>kurmanın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önemli</a:t>
            </a:r>
            <a:r>
              <a:rPr lang="en-US" dirty="0" smtClean="0"/>
              <a:t> </a:t>
            </a:r>
            <a:r>
              <a:rPr lang="en-US" dirty="0" err="1" smtClean="0"/>
              <a:t>aracı</a:t>
            </a:r>
            <a:r>
              <a:rPr lang="en-US" dirty="0" smtClean="0"/>
              <a:t> </a:t>
            </a:r>
            <a:r>
              <a:rPr lang="en-US" dirty="0" err="1" smtClean="0"/>
              <a:t>kuvvet</a:t>
            </a:r>
            <a:r>
              <a:rPr lang="en-US" dirty="0" smtClean="0"/>
              <a:t> </a:t>
            </a:r>
            <a:r>
              <a:rPr lang="en-US" dirty="0" err="1" smtClean="0"/>
              <a:t>kullanımıdır</a:t>
            </a:r>
            <a:r>
              <a:rPr lang="en-US" dirty="0" smtClean="0"/>
              <a:t>.</a:t>
            </a:r>
          </a:p>
          <a:p>
            <a:r>
              <a:rPr lang="en-US" dirty="0" smtClean="0"/>
              <a:t>Polis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askeri</a:t>
            </a:r>
            <a:r>
              <a:rPr lang="en-US" dirty="0" smtClean="0"/>
              <a:t> </a:t>
            </a:r>
            <a:r>
              <a:rPr lang="en-US" dirty="0" err="1" smtClean="0"/>
              <a:t>güç</a:t>
            </a:r>
            <a:r>
              <a:rPr lang="en-US" dirty="0" smtClean="0"/>
              <a:t> </a:t>
            </a:r>
            <a:r>
              <a:rPr lang="en-US" dirty="0" err="1" smtClean="0"/>
              <a:t>kullanımı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maddi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kuvvet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da</a:t>
            </a:r>
          </a:p>
          <a:p>
            <a:r>
              <a:rPr lang="en-US" dirty="0" err="1" smtClean="0"/>
              <a:t>Tehdit</a:t>
            </a:r>
            <a:r>
              <a:rPr lang="en-US" dirty="0" smtClean="0"/>
              <a:t>, </a:t>
            </a:r>
            <a:r>
              <a:rPr lang="en-US" dirty="0" err="1" smtClean="0"/>
              <a:t>yıldırma</a:t>
            </a:r>
            <a:r>
              <a:rPr lang="en-US" dirty="0" smtClean="0"/>
              <a:t>, </a:t>
            </a:r>
            <a:r>
              <a:rPr lang="en-US" dirty="0" err="1" smtClean="0"/>
              <a:t>sindirme</a:t>
            </a:r>
            <a:r>
              <a:rPr lang="en-US" dirty="0" smtClean="0"/>
              <a:t>, </a:t>
            </a:r>
            <a:r>
              <a:rPr lang="en-US" dirty="0" err="1" smtClean="0"/>
              <a:t>korkutma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baskı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denetim</a:t>
            </a:r>
            <a:r>
              <a:rPr lang="en-US" dirty="0" smtClean="0"/>
              <a:t> </a:t>
            </a:r>
            <a:r>
              <a:rPr lang="en-US" dirty="0" err="1" smtClean="0"/>
              <a:t>unsurları</a:t>
            </a:r>
            <a:endParaRPr lang="en-US" dirty="0" smtClean="0"/>
          </a:p>
          <a:p>
            <a:r>
              <a:rPr lang="en-US" dirty="0" err="1" smtClean="0"/>
              <a:t>Fiziksel</a:t>
            </a:r>
            <a:r>
              <a:rPr lang="en-US" dirty="0" smtClean="0"/>
              <a:t> </a:t>
            </a:r>
            <a:r>
              <a:rPr lang="en-US" dirty="0" err="1" smtClean="0"/>
              <a:t>kaynağa</a:t>
            </a:r>
            <a:r>
              <a:rPr lang="en-US" dirty="0" smtClean="0"/>
              <a:t> </a:t>
            </a:r>
            <a:r>
              <a:rPr lang="en-US" dirty="0" err="1" smtClean="0"/>
              <a:t>dayalı</a:t>
            </a:r>
            <a:r>
              <a:rPr lang="en-US" dirty="0" smtClean="0"/>
              <a:t> </a:t>
            </a:r>
            <a:r>
              <a:rPr lang="en-US" dirty="0" err="1" smtClean="0"/>
              <a:t>kuvvet</a:t>
            </a:r>
            <a:r>
              <a:rPr lang="en-US" dirty="0" smtClean="0"/>
              <a:t> </a:t>
            </a:r>
            <a:r>
              <a:rPr lang="en-US" dirty="0" err="1" smtClean="0"/>
              <a:t>kullanımı</a:t>
            </a:r>
            <a:r>
              <a:rPr lang="en-US" dirty="0" smtClean="0"/>
              <a:t> </a:t>
            </a:r>
            <a:r>
              <a:rPr lang="en-US" dirty="0" err="1" smtClean="0"/>
              <a:t>yasal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da </a:t>
            </a:r>
            <a:r>
              <a:rPr lang="en-US" dirty="0" err="1" smtClean="0"/>
              <a:t>meşru</a:t>
            </a:r>
            <a:r>
              <a:rPr lang="en-US" dirty="0" smtClean="0"/>
              <a:t> </a:t>
            </a:r>
            <a:r>
              <a:rPr lang="en-US" dirty="0" err="1" smtClean="0"/>
              <a:t>olabileceği</a:t>
            </a:r>
            <a:r>
              <a:rPr lang="en-US" dirty="0" smtClean="0"/>
              <a:t> </a:t>
            </a:r>
            <a:r>
              <a:rPr lang="en-US" dirty="0" err="1" smtClean="0"/>
              <a:t>giib</a:t>
            </a:r>
            <a:r>
              <a:rPr lang="en-US" dirty="0" smtClean="0"/>
              <a:t>, </a:t>
            </a:r>
            <a:r>
              <a:rPr lang="en-US" dirty="0" err="1" smtClean="0"/>
              <a:t>yasa</a:t>
            </a:r>
            <a:r>
              <a:rPr lang="en-US" dirty="0" smtClean="0"/>
              <a:t> </a:t>
            </a:r>
            <a:r>
              <a:rPr lang="en-US" dirty="0" err="1" smtClean="0"/>
              <a:t>dışı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da </a:t>
            </a:r>
            <a:r>
              <a:rPr lang="en-US" dirty="0" err="1" smtClean="0"/>
              <a:t>gayrimeşru</a:t>
            </a:r>
            <a:r>
              <a:rPr lang="en-US" dirty="0" smtClean="0"/>
              <a:t> da </a:t>
            </a:r>
            <a:r>
              <a:rPr lang="en-US" dirty="0" err="1" smtClean="0"/>
              <a:t>olabilir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Günümüzdeki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modern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demokratik</a:t>
            </a:r>
            <a:r>
              <a:rPr lang="en-US" dirty="0" smtClean="0"/>
              <a:t> </a:t>
            </a:r>
            <a:r>
              <a:rPr lang="en-US" dirty="0" err="1" smtClean="0"/>
              <a:t>devletlerde</a:t>
            </a:r>
            <a:r>
              <a:rPr lang="en-US" dirty="0" smtClean="0"/>
              <a:t>  de </a:t>
            </a:r>
            <a:r>
              <a:rPr lang="en-US" dirty="0" err="1" smtClean="0"/>
              <a:t>görülmektedir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5940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2-Ekonomik </a:t>
            </a:r>
            <a:r>
              <a:rPr lang="en-US" dirty="0" err="1" smtClean="0"/>
              <a:t>Kaynak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kaynaklara</a:t>
            </a:r>
            <a:r>
              <a:rPr lang="en-US" dirty="0" smtClean="0"/>
              <a:t> </a:t>
            </a:r>
            <a:r>
              <a:rPr lang="en-US" dirty="0" err="1" smtClean="0"/>
              <a:t>sahip</a:t>
            </a:r>
            <a:r>
              <a:rPr lang="en-US" dirty="0" smtClean="0"/>
              <a:t> </a:t>
            </a:r>
            <a:r>
              <a:rPr lang="en-US" dirty="0" err="1" smtClean="0"/>
              <a:t>olanlar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kaynaklara</a:t>
            </a:r>
            <a:r>
              <a:rPr lang="en-US" dirty="0" smtClean="0"/>
              <a:t> </a:t>
            </a:r>
            <a:r>
              <a:rPr lang="en-US" dirty="0" err="1" smtClean="0"/>
              <a:t>dayanarak</a:t>
            </a:r>
            <a:r>
              <a:rPr lang="en-US" dirty="0" smtClean="0"/>
              <a:t> </a:t>
            </a:r>
            <a:r>
              <a:rPr lang="en-US" dirty="0" err="1" smtClean="0"/>
              <a:t>iktidarı</a:t>
            </a:r>
            <a:r>
              <a:rPr lang="en-US" dirty="0" smtClean="0"/>
              <a:t> </a:t>
            </a:r>
            <a:r>
              <a:rPr lang="en-US" dirty="0" err="1" smtClean="0"/>
              <a:t>alabilir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konumlarını</a:t>
            </a:r>
            <a:r>
              <a:rPr lang="en-US" dirty="0" smtClean="0"/>
              <a:t> </a:t>
            </a:r>
            <a:r>
              <a:rPr lang="en-US" dirty="0" err="1" smtClean="0"/>
              <a:t>sürdürebilirler</a:t>
            </a:r>
            <a:endParaRPr lang="en-US" dirty="0" smtClean="0"/>
          </a:p>
          <a:p>
            <a:r>
              <a:rPr lang="en-US" dirty="0" err="1" smtClean="0"/>
              <a:t>Ya</a:t>
            </a:r>
            <a:r>
              <a:rPr lang="en-US" dirty="0" smtClean="0"/>
              <a:t> da </a:t>
            </a:r>
            <a:r>
              <a:rPr lang="en-US" dirty="0" err="1" smtClean="0"/>
              <a:t>sahip</a:t>
            </a:r>
            <a:r>
              <a:rPr lang="en-US" dirty="0" smtClean="0"/>
              <a:t> </a:t>
            </a:r>
            <a:r>
              <a:rPr lang="en-US" dirty="0" err="1" smtClean="0"/>
              <a:t>oldukları</a:t>
            </a:r>
            <a:r>
              <a:rPr lang="en-US" dirty="0" smtClean="0"/>
              <a:t> 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kaynakları</a:t>
            </a:r>
            <a:r>
              <a:rPr lang="en-US" dirty="0" smtClean="0"/>
              <a:t> </a:t>
            </a:r>
            <a:r>
              <a:rPr lang="en-US" dirty="0" err="1" smtClean="0"/>
              <a:t>dağıtma</a:t>
            </a:r>
            <a:r>
              <a:rPr lang="en-US" dirty="0" smtClean="0"/>
              <a:t>, belli </a:t>
            </a:r>
            <a:r>
              <a:rPr lang="en-US" dirty="0" err="1" smtClean="0"/>
              <a:t>kişi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grupları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kaynaklardan</a:t>
            </a:r>
            <a:r>
              <a:rPr lang="en-US" dirty="0" smtClean="0"/>
              <a:t> </a:t>
            </a:r>
            <a:r>
              <a:rPr lang="en-US" dirty="0" err="1" smtClean="0"/>
              <a:t>yararlandırma</a:t>
            </a:r>
            <a:r>
              <a:rPr lang="en-US" dirty="0" smtClean="0"/>
              <a:t> </a:t>
            </a:r>
            <a:r>
              <a:rPr lang="en-US" dirty="0" err="1" smtClean="0"/>
              <a:t>yoluna</a:t>
            </a:r>
            <a:r>
              <a:rPr lang="en-US" dirty="0" smtClean="0"/>
              <a:t> </a:t>
            </a:r>
            <a:r>
              <a:rPr lang="en-US" dirty="0" err="1" smtClean="0"/>
              <a:t>gidebilirler</a:t>
            </a:r>
            <a:endParaRPr lang="en-US" dirty="0" smtClean="0"/>
          </a:p>
          <a:p>
            <a:r>
              <a:rPr lang="en-US" dirty="0" smtClean="0"/>
              <a:t>Geleneksel </a:t>
            </a:r>
            <a:r>
              <a:rPr lang="en-US" dirty="0" err="1" smtClean="0"/>
              <a:t>toplumlarda</a:t>
            </a:r>
            <a:r>
              <a:rPr lang="en-US" dirty="0" smtClean="0"/>
              <a:t> </a:t>
            </a:r>
            <a:r>
              <a:rPr lang="en-US" dirty="0" err="1" smtClean="0"/>
              <a:t>kaynak</a:t>
            </a:r>
            <a:r>
              <a:rPr lang="en-US" dirty="0" smtClean="0"/>
              <a:t> </a:t>
            </a:r>
            <a:r>
              <a:rPr lang="en-US" dirty="0" err="1" smtClean="0"/>
              <a:t>dağılımı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paylaşımında</a:t>
            </a:r>
            <a:r>
              <a:rPr lang="en-US" dirty="0" smtClean="0"/>
              <a:t> </a:t>
            </a:r>
            <a:r>
              <a:rPr lang="en-US" dirty="0" err="1" smtClean="0"/>
              <a:t>öncelik</a:t>
            </a:r>
            <a:r>
              <a:rPr lang="en-US" dirty="0" smtClean="0"/>
              <a:t> </a:t>
            </a:r>
            <a:r>
              <a:rPr lang="en-US" dirty="0" err="1" smtClean="0"/>
              <a:t>hanedan</a:t>
            </a:r>
            <a:r>
              <a:rPr lang="en-US" dirty="0" smtClean="0"/>
              <a:t> </a:t>
            </a:r>
            <a:r>
              <a:rPr lang="en-US" dirty="0" err="1" smtClean="0"/>
              <a:t>üyeleri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bürokratlar</a:t>
            </a:r>
            <a:endParaRPr lang="en-US" dirty="0" smtClean="0"/>
          </a:p>
          <a:p>
            <a:r>
              <a:rPr lang="en-US" dirty="0" smtClean="0"/>
              <a:t>Modern </a:t>
            </a:r>
            <a:r>
              <a:rPr lang="en-US" dirty="0" err="1" smtClean="0"/>
              <a:t>toplumlarda</a:t>
            </a:r>
            <a:r>
              <a:rPr lang="en-US" dirty="0" smtClean="0"/>
              <a:t> </a:t>
            </a:r>
            <a:r>
              <a:rPr lang="en-US" dirty="0" err="1" smtClean="0"/>
              <a:t>ise</a:t>
            </a:r>
            <a:r>
              <a:rPr lang="en-US" dirty="0" smtClean="0"/>
              <a:t> belli </a:t>
            </a:r>
            <a:r>
              <a:rPr lang="en-US" dirty="0" err="1" smtClean="0"/>
              <a:t>yasalara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kurallara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kaynakların</a:t>
            </a:r>
            <a:r>
              <a:rPr lang="en-US" dirty="0" smtClean="0"/>
              <a:t> </a:t>
            </a:r>
            <a:r>
              <a:rPr lang="en-US" dirty="0" err="1" smtClean="0"/>
              <a:t>dağılımı</a:t>
            </a:r>
            <a:r>
              <a:rPr lang="en-US" dirty="0" smtClean="0"/>
              <a:t> </a:t>
            </a:r>
            <a:r>
              <a:rPr lang="en-US" dirty="0" err="1" smtClean="0"/>
              <a:t>yapılmaktadır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254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3- </a:t>
            </a:r>
            <a:r>
              <a:rPr lang="en-US" dirty="0" err="1" smtClean="0"/>
              <a:t>Sembolik</a:t>
            </a:r>
            <a:r>
              <a:rPr lang="en-US" dirty="0" smtClean="0"/>
              <a:t> </a:t>
            </a:r>
            <a:r>
              <a:rPr lang="en-US" dirty="0" err="1" smtClean="0"/>
              <a:t>Kaynak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İktidara</a:t>
            </a:r>
            <a:r>
              <a:rPr lang="en-US" dirty="0" smtClean="0"/>
              <a:t> </a:t>
            </a:r>
            <a:r>
              <a:rPr lang="en-US" dirty="0" err="1" smtClean="0"/>
              <a:t>itibar</a:t>
            </a:r>
            <a:r>
              <a:rPr lang="en-US" dirty="0" smtClean="0"/>
              <a:t> </a:t>
            </a:r>
            <a:r>
              <a:rPr lang="en-US" dirty="0" err="1" smtClean="0"/>
              <a:t>kazandıran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meşrulukla</a:t>
            </a:r>
            <a:r>
              <a:rPr lang="en-US" dirty="0" smtClean="0"/>
              <a:t> </a:t>
            </a:r>
            <a:r>
              <a:rPr lang="en-US" dirty="0" err="1" smtClean="0"/>
              <a:t>bezeyen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kaynak</a:t>
            </a:r>
            <a:endParaRPr lang="en-US" dirty="0" smtClean="0"/>
          </a:p>
          <a:p>
            <a:r>
              <a:rPr lang="en-US" dirty="0" smtClean="0"/>
              <a:t>Propaganda, </a:t>
            </a:r>
            <a:r>
              <a:rPr lang="en-US" dirty="0" err="1" smtClean="0"/>
              <a:t>endoktrinasyon</a:t>
            </a:r>
            <a:r>
              <a:rPr lang="en-US" dirty="0" smtClean="0"/>
              <a:t> (</a:t>
            </a:r>
            <a:r>
              <a:rPr lang="en-US" dirty="0" err="1" smtClean="0"/>
              <a:t>fikir</a:t>
            </a:r>
            <a:r>
              <a:rPr lang="en-US" dirty="0" smtClean="0"/>
              <a:t> </a:t>
            </a:r>
            <a:r>
              <a:rPr lang="en-US" dirty="0" err="1" smtClean="0"/>
              <a:t>aşılama</a:t>
            </a:r>
            <a:r>
              <a:rPr lang="en-US" dirty="0" smtClean="0"/>
              <a:t>), </a:t>
            </a:r>
            <a:r>
              <a:rPr lang="en-US" dirty="0" err="1" smtClean="0"/>
              <a:t>yönlendirme</a:t>
            </a:r>
            <a:r>
              <a:rPr lang="en-US" dirty="0" smtClean="0"/>
              <a:t> (</a:t>
            </a:r>
            <a:r>
              <a:rPr lang="en-US" dirty="0" err="1" smtClean="0"/>
              <a:t>manipülasyon</a:t>
            </a:r>
            <a:r>
              <a:rPr lang="en-US" dirty="0" smtClean="0"/>
              <a:t>) </a:t>
            </a:r>
            <a:r>
              <a:rPr lang="en-US" dirty="0" err="1" smtClean="0"/>
              <a:t>teknikleri</a:t>
            </a:r>
            <a:endParaRPr lang="en-US" dirty="0" smtClean="0"/>
          </a:p>
          <a:p>
            <a:r>
              <a:rPr lang="en-US" dirty="0" err="1" smtClean="0"/>
              <a:t>Kitle</a:t>
            </a:r>
            <a:r>
              <a:rPr lang="en-US" dirty="0" smtClean="0"/>
              <a:t> </a:t>
            </a:r>
            <a:r>
              <a:rPr lang="en-US" dirty="0" err="1" smtClean="0"/>
              <a:t>iletişim</a:t>
            </a:r>
            <a:r>
              <a:rPr lang="en-US" dirty="0" smtClean="0"/>
              <a:t> </a:t>
            </a:r>
            <a:r>
              <a:rPr lang="en-US" dirty="0" err="1" smtClean="0"/>
              <a:t>araçları</a:t>
            </a:r>
            <a:r>
              <a:rPr lang="en-US" dirty="0" smtClean="0"/>
              <a:t>,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medya</a:t>
            </a:r>
            <a:endParaRPr lang="en-US" dirty="0"/>
          </a:p>
          <a:p>
            <a:r>
              <a:rPr lang="en-US" dirty="0" err="1" smtClean="0"/>
              <a:t>İmaj</a:t>
            </a:r>
            <a:r>
              <a:rPr lang="en-US" dirty="0" smtClean="0"/>
              <a:t> </a:t>
            </a:r>
            <a:r>
              <a:rPr lang="en-US" dirty="0" err="1" smtClean="0"/>
              <a:t>yaratma</a:t>
            </a:r>
            <a:endParaRPr lang="en-US" dirty="0"/>
          </a:p>
          <a:p>
            <a:r>
              <a:rPr lang="en-US" dirty="0" err="1" smtClean="0"/>
              <a:t>Bayrak</a:t>
            </a:r>
            <a:r>
              <a:rPr lang="en-US" dirty="0" smtClean="0"/>
              <a:t>, </a:t>
            </a:r>
            <a:r>
              <a:rPr lang="en-US" dirty="0" err="1" smtClean="0"/>
              <a:t>vatan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sembollerin</a:t>
            </a:r>
            <a:r>
              <a:rPr lang="en-US" dirty="0" smtClean="0"/>
              <a:t> </a:t>
            </a:r>
            <a:r>
              <a:rPr lang="en-US" dirty="0" err="1" smtClean="0"/>
              <a:t>kullanımı</a:t>
            </a:r>
            <a:r>
              <a:rPr lang="en-US" dirty="0" smtClean="0"/>
              <a:t>, </a:t>
            </a:r>
            <a:r>
              <a:rPr lang="en-US" dirty="0" err="1" smtClean="0"/>
              <a:t>geleneksel</a:t>
            </a:r>
            <a:r>
              <a:rPr lang="en-US" dirty="0" smtClean="0"/>
              <a:t> </a:t>
            </a:r>
            <a:r>
              <a:rPr lang="en-US" dirty="0" err="1" smtClean="0"/>
              <a:t>değerlere</a:t>
            </a:r>
            <a:r>
              <a:rPr lang="en-US" dirty="0" smtClean="0"/>
              <a:t> </a:t>
            </a:r>
            <a:r>
              <a:rPr lang="en-US" dirty="0" err="1" smtClean="0"/>
              <a:t>vurgu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361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EGEMENLİK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Egemenlik</a:t>
            </a:r>
            <a:r>
              <a:rPr lang="en-US" dirty="0" smtClean="0"/>
              <a:t> </a:t>
            </a:r>
            <a:r>
              <a:rPr lang="en-US" dirty="0" err="1" smtClean="0"/>
              <a:t>yasa</a:t>
            </a:r>
            <a:r>
              <a:rPr lang="en-US" dirty="0" smtClean="0"/>
              <a:t> </a:t>
            </a:r>
            <a:r>
              <a:rPr lang="en-US" dirty="0" err="1" smtClean="0"/>
              <a:t>yapma</a:t>
            </a:r>
            <a:r>
              <a:rPr lang="en-US" dirty="0" smtClean="0"/>
              <a:t>, </a:t>
            </a:r>
            <a:r>
              <a:rPr lang="en-US" dirty="0" err="1" smtClean="0"/>
              <a:t>kural</a:t>
            </a:r>
            <a:r>
              <a:rPr lang="en-US" dirty="0" smtClean="0"/>
              <a:t> </a:t>
            </a:r>
            <a:r>
              <a:rPr lang="en-US" dirty="0" err="1" smtClean="0"/>
              <a:t>koyma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etkin</a:t>
            </a:r>
            <a:r>
              <a:rPr lang="en-US" dirty="0" smtClean="0"/>
              <a:t> </a:t>
            </a:r>
            <a:r>
              <a:rPr lang="en-US" dirty="0" err="1" smtClean="0"/>
              <a:t>biçimde</a:t>
            </a:r>
            <a:r>
              <a:rPr lang="en-US" dirty="0" smtClean="0"/>
              <a:t> </a:t>
            </a:r>
            <a:r>
              <a:rPr lang="en-US" dirty="0" err="1" smtClean="0"/>
              <a:t>hüküm</a:t>
            </a:r>
            <a:r>
              <a:rPr lang="en-US" dirty="0" smtClean="0"/>
              <a:t> </a:t>
            </a:r>
            <a:r>
              <a:rPr lang="en-US" dirty="0" err="1" smtClean="0"/>
              <a:t>sürme</a:t>
            </a:r>
            <a:r>
              <a:rPr lang="en-US" dirty="0" smtClean="0"/>
              <a:t> </a:t>
            </a:r>
            <a:r>
              <a:rPr lang="en-US" dirty="0" err="1" smtClean="0"/>
              <a:t>becerisidir</a:t>
            </a:r>
            <a:endParaRPr lang="en-US" dirty="0" smtClean="0"/>
          </a:p>
          <a:p>
            <a:r>
              <a:rPr lang="en-US" dirty="0" err="1" smtClean="0"/>
              <a:t>Egemen</a:t>
            </a:r>
            <a:r>
              <a:rPr lang="en-US" dirty="0" smtClean="0"/>
              <a:t>, </a:t>
            </a:r>
            <a:r>
              <a:rPr lang="en-US" dirty="0" err="1" smtClean="0"/>
              <a:t>istediği</a:t>
            </a:r>
            <a:r>
              <a:rPr lang="en-US" dirty="0" smtClean="0"/>
              <a:t> her </a:t>
            </a:r>
            <a:r>
              <a:rPr lang="en-US" dirty="0" err="1" smtClean="0"/>
              <a:t>alanda</a:t>
            </a:r>
            <a:r>
              <a:rPr lang="en-US" dirty="0" smtClean="0"/>
              <a:t> </a:t>
            </a:r>
            <a:r>
              <a:rPr lang="en-US" dirty="0" err="1" smtClean="0"/>
              <a:t>zorlayıcı</a:t>
            </a:r>
            <a:r>
              <a:rPr lang="en-US" dirty="0" smtClean="0"/>
              <a:t> </a:t>
            </a:r>
            <a:r>
              <a:rPr lang="en-US" dirty="0" err="1" smtClean="0"/>
              <a:t>yasalar</a:t>
            </a:r>
            <a:r>
              <a:rPr lang="en-US" dirty="0" smtClean="0"/>
              <a:t> </a:t>
            </a:r>
            <a:r>
              <a:rPr lang="en-US" dirty="0" err="1" smtClean="0"/>
              <a:t>koyabilendir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Egemenlik</a:t>
            </a:r>
            <a:r>
              <a:rPr lang="en-US" dirty="0" smtClean="0"/>
              <a:t> </a:t>
            </a:r>
            <a:r>
              <a:rPr lang="en-US" dirty="0" err="1" smtClean="0"/>
              <a:t>egemenin</a:t>
            </a:r>
            <a:r>
              <a:rPr lang="en-US" dirty="0" smtClean="0"/>
              <a:t> </a:t>
            </a:r>
            <a:r>
              <a:rPr lang="en-US" dirty="0" err="1" smtClean="0"/>
              <a:t>ülke</a:t>
            </a:r>
            <a:r>
              <a:rPr lang="en-US" dirty="0" smtClean="0"/>
              <a:t> </a:t>
            </a:r>
            <a:r>
              <a:rPr lang="en-US" dirty="0" err="1" smtClean="0"/>
              <a:t>içinde</a:t>
            </a:r>
            <a:r>
              <a:rPr lang="en-US" dirty="0" smtClean="0"/>
              <a:t> </a:t>
            </a:r>
            <a:r>
              <a:rPr lang="en-US" dirty="0" err="1" smtClean="0"/>
              <a:t>kendi</a:t>
            </a:r>
            <a:r>
              <a:rPr lang="en-US" dirty="0" smtClean="0"/>
              <a:t> </a:t>
            </a:r>
            <a:r>
              <a:rPr lang="en-US" dirty="0" err="1" smtClean="0"/>
              <a:t>iktidarına</a:t>
            </a:r>
            <a:r>
              <a:rPr lang="en-US" dirty="0" smtClean="0"/>
              <a:t> </a:t>
            </a:r>
            <a:r>
              <a:rPr lang="en-US" dirty="0" err="1" smtClean="0"/>
              <a:t>rakip</a:t>
            </a:r>
            <a:r>
              <a:rPr lang="en-US" dirty="0" smtClean="0"/>
              <a:t> </a:t>
            </a:r>
            <a:r>
              <a:rPr lang="en-US" dirty="0" err="1" smtClean="0"/>
              <a:t>olabilecek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iktidar</a:t>
            </a:r>
            <a:r>
              <a:rPr lang="en-US" dirty="0" smtClean="0"/>
              <a:t>, </a:t>
            </a:r>
            <a:r>
              <a:rPr lang="en-US" dirty="0" err="1" smtClean="0"/>
              <a:t>ülke</a:t>
            </a:r>
            <a:r>
              <a:rPr lang="en-US" dirty="0" smtClean="0"/>
              <a:t> </a:t>
            </a:r>
            <a:r>
              <a:rPr lang="en-US" dirty="0" err="1" smtClean="0"/>
              <a:t>dışında</a:t>
            </a:r>
            <a:r>
              <a:rPr lang="en-US" dirty="0" smtClean="0"/>
              <a:t> da </a:t>
            </a:r>
            <a:r>
              <a:rPr lang="en-US" dirty="0" err="1" smtClean="0"/>
              <a:t>üstün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kuvvet</a:t>
            </a:r>
            <a:r>
              <a:rPr lang="en-US" dirty="0" smtClean="0"/>
              <a:t> </a:t>
            </a:r>
            <a:r>
              <a:rPr lang="en-US" dirty="0" err="1" smtClean="0"/>
              <a:t>tanınmadığını</a:t>
            </a:r>
            <a:r>
              <a:rPr lang="en-US" dirty="0" smtClean="0"/>
              <a:t> </a:t>
            </a:r>
            <a:r>
              <a:rPr lang="en-US" dirty="0" err="1" smtClean="0"/>
              <a:t>ifade</a:t>
            </a:r>
            <a:r>
              <a:rPr lang="en-US" dirty="0" smtClean="0"/>
              <a:t> </a:t>
            </a:r>
            <a:r>
              <a:rPr lang="en-US" dirty="0" err="1" smtClean="0"/>
              <a:t>eder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014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1351</TotalTime>
  <Words>582</Words>
  <Application>Microsoft Office PowerPoint</Application>
  <PresentationFormat>Geniş ekran</PresentationFormat>
  <Paragraphs>63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Cambria</vt:lpstr>
      <vt:lpstr>Office Teması</vt:lpstr>
      <vt:lpstr>SHB229 SİYASET BİLİMİ VE KAMU YÖNETİMİ</vt:lpstr>
      <vt:lpstr>4. Hafta:</vt:lpstr>
      <vt:lpstr>İktidar:</vt:lpstr>
      <vt:lpstr>Siyasal İktidar; </vt:lpstr>
      <vt:lpstr>İktidarın Kaynakları ve Teknikleri</vt:lpstr>
      <vt:lpstr>1-Fiziksel Kaynak</vt:lpstr>
      <vt:lpstr>2-Ekonomik Kaynak</vt:lpstr>
      <vt:lpstr>3- Sembolik Kaynak</vt:lpstr>
      <vt:lpstr>EGEMENLİK</vt:lpstr>
      <vt:lpstr>PowerPoint Sunusu</vt:lpstr>
      <vt:lpstr>Egemenliğin Boyutları</vt:lpstr>
      <vt:lpstr>Egemenliğin Boyutları</vt:lpstr>
      <vt:lpstr>Meşruluk/ Meşruiyet</vt:lpstr>
      <vt:lpstr>Weber’in otorite kavramı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SHB229 SİYASET BİLİMİ VE KAMU YÖNETİMİ</dc:title>
  <dc:creator>Burcu</dc:creator>
  <cp:lastModifiedBy>Burcu</cp:lastModifiedBy>
  <cp:revision>71</cp:revision>
  <dcterms:created xsi:type="dcterms:W3CDTF">2020-10-17T08:52:25Z</dcterms:created>
  <dcterms:modified xsi:type="dcterms:W3CDTF">2020-11-28T14:13:40Z</dcterms:modified>
</cp:coreProperties>
</file>