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57" r:id="rId5"/>
    <p:sldId id="258" r:id="rId6"/>
    <p:sldId id="280" r:id="rId7"/>
    <p:sldId id="265" r:id="rId8"/>
    <p:sldId id="273" r:id="rId9"/>
    <p:sldId id="275" r:id="rId10"/>
    <p:sldId id="267" r:id="rId11"/>
    <p:sldId id="268" r:id="rId12"/>
    <p:sldId id="271" r:id="rId13"/>
    <p:sldId id="285" r:id="rId14"/>
    <p:sldId id="270" r:id="rId15"/>
    <p:sldId id="266" r:id="rId16"/>
    <p:sldId id="259" r:id="rId17"/>
    <p:sldId id="277" r:id="rId18"/>
    <p:sldId id="278" r:id="rId19"/>
    <p:sldId id="260" r:id="rId20"/>
    <p:sldId id="276" r:id="rId21"/>
    <p:sldId id="269" r:id="rId22"/>
    <p:sldId id="279" r:id="rId23"/>
    <p:sldId id="272" r:id="rId24"/>
    <p:sldId id="261" r:id="rId25"/>
    <p:sldId id="281" r:id="rId26"/>
    <p:sldId id="28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8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CD86D82-B0E4-4054-94DE-D229E27D0102}"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203723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D86D82-B0E4-4054-94DE-D229E27D0102}"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79305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D86D82-B0E4-4054-94DE-D229E27D0102}"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166321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D86D82-B0E4-4054-94DE-D229E27D0102}"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378831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CD86D82-B0E4-4054-94DE-D229E27D0102}" type="datetimeFigureOut">
              <a:rPr lang="tr-TR" smtClean="0"/>
              <a:t>6.11.2019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149819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CD86D82-B0E4-4054-94DE-D229E27D0102}" type="datetimeFigureOut">
              <a:rPr lang="tr-TR" smtClean="0"/>
              <a:t>6.11.2019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271126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CD86D82-B0E4-4054-94DE-D229E27D0102}" type="datetimeFigureOut">
              <a:rPr lang="tr-TR" smtClean="0"/>
              <a:t>6.11.2019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306556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CD86D82-B0E4-4054-94DE-D229E27D0102}" type="datetimeFigureOut">
              <a:rPr lang="tr-TR" smtClean="0"/>
              <a:t>6.11.2019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54053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CD86D82-B0E4-4054-94DE-D229E27D0102}" type="datetimeFigureOut">
              <a:rPr lang="tr-TR" smtClean="0"/>
              <a:t>6.11.2019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254924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CD86D82-B0E4-4054-94DE-D229E27D0102}" type="datetimeFigureOut">
              <a:rPr lang="tr-TR" smtClean="0"/>
              <a:t>6.11.2019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380196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CD86D82-B0E4-4054-94DE-D229E27D0102}" type="datetimeFigureOut">
              <a:rPr lang="tr-TR" smtClean="0"/>
              <a:t>6.11.2019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FA9EF74-04F2-4887-B83C-9E9F7A346F93}" type="slidenum">
              <a:rPr lang="tr-TR" smtClean="0"/>
              <a:t>‹#›</a:t>
            </a:fld>
            <a:endParaRPr lang="tr-TR"/>
          </a:p>
        </p:txBody>
      </p:sp>
    </p:spTree>
    <p:extLst>
      <p:ext uri="{BB962C8B-B14F-4D97-AF65-F5344CB8AC3E}">
        <p14:creationId xmlns:p14="http://schemas.microsoft.com/office/powerpoint/2010/main" val="405402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86D82-B0E4-4054-94DE-D229E27D0102}" type="datetimeFigureOut">
              <a:rPr lang="tr-TR" smtClean="0"/>
              <a:t>6.11.2019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9EF74-04F2-4887-B83C-9E9F7A346F93}" type="slidenum">
              <a:rPr lang="tr-TR" smtClean="0"/>
              <a:t>‹#›</a:t>
            </a:fld>
            <a:endParaRPr lang="tr-TR"/>
          </a:p>
        </p:txBody>
      </p:sp>
    </p:spTree>
    <p:extLst>
      <p:ext uri="{BB962C8B-B14F-4D97-AF65-F5344CB8AC3E}">
        <p14:creationId xmlns:p14="http://schemas.microsoft.com/office/powerpoint/2010/main" val="266789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hyperlink" Target="https://www.liag-hannover.de/fileadmin/user_upload/dokumente/Grundwassersysteme/BURVAL/buch/033-050.pdf" TargetMode="Externa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Sismik Yöntemler </a:t>
            </a:r>
            <a:br>
              <a:rPr lang="tr-TR" dirty="0" smtClean="0"/>
            </a:br>
            <a:r>
              <a:rPr lang="tr-TR" dirty="0" smtClean="0"/>
              <a:t>(</a:t>
            </a:r>
            <a:r>
              <a:rPr lang="tr-TR" dirty="0" err="1" smtClean="0"/>
              <a:t>Seismic</a:t>
            </a:r>
            <a:r>
              <a:rPr lang="tr-TR" dirty="0" smtClean="0"/>
              <a:t> </a:t>
            </a:r>
            <a:r>
              <a:rPr lang="tr-TR" dirty="0" err="1" smtClean="0"/>
              <a:t>Methods</a:t>
            </a:r>
            <a:r>
              <a:rPr lang="tr-TR" dirty="0" smtClean="0"/>
              <a:t>)</a:t>
            </a:r>
            <a:endParaRPr lang="tr-TR" dirty="0"/>
          </a:p>
        </p:txBody>
      </p:sp>
      <p:sp>
        <p:nvSpPr>
          <p:cNvPr id="3" name="Alt Başlık 2"/>
          <p:cNvSpPr>
            <a:spLocks noGrp="1"/>
          </p:cNvSpPr>
          <p:nvPr>
            <p:ph type="subTitle" idx="1"/>
          </p:nvPr>
        </p:nvSpPr>
        <p:spPr>
          <a:xfrm>
            <a:off x="1524000" y="3602038"/>
            <a:ext cx="9144000" cy="2451290"/>
          </a:xfrm>
        </p:spPr>
        <p:txBody>
          <a:bodyPr>
            <a:normAutofit/>
          </a:bodyPr>
          <a:lstStyle/>
          <a:p>
            <a:r>
              <a:rPr lang="tr-TR" dirty="0" smtClean="0"/>
              <a:t>M. Emin </a:t>
            </a:r>
            <a:r>
              <a:rPr lang="tr-TR" dirty="0" err="1" smtClean="0"/>
              <a:t>Candansayar</a:t>
            </a:r>
            <a:r>
              <a:rPr lang="tr-TR" dirty="0" smtClean="0"/>
              <a:t>, </a:t>
            </a:r>
          </a:p>
          <a:p>
            <a:endParaRPr lang="tr-TR" dirty="0" smtClean="0"/>
          </a:p>
          <a:p>
            <a:r>
              <a:rPr lang="tr-TR" dirty="0" smtClean="0"/>
              <a:t>Ankara Üniversitesi, Jeofizik Mühendisliği Bölümü</a:t>
            </a:r>
          </a:p>
          <a:p>
            <a:endParaRPr lang="tr-TR" dirty="0" smtClean="0"/>
          </a:p>
          <a:p>
            <a:r>
              <a:rPr lang="tr-TR" dirty="0" smtClean="0"/>
              <a:t>Jeofiziğe Giriş Ders Notları</a:t>
            </a:r>
            <a:endParaRPr lang="tr-TR" dirty="0"/>
          </a:p>
        </p:txBody>
      </p:sp>
    </p:spTree>
    <p:extLst>
      <p:ext uri="{BB962C8B-B14F-4D97-AF65-F5344CB8AC3E}">
        <p14:creationId xmlns:p14="http://schemas.microsoft.com/office/powerpoint/2010/main" val="359461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2529815"/>
            <a:ext cx="6491175" cy="3474688"/>
          </a:xfrm>
          <a:prstGeom prst="rect">
            <a:avLst/>
          </a:prstGeom>
        </p:spPr>
      </p:pic>
      <p:pic>
        <p:nvPicPr>
          <p:cNvPr id="5" name="Resim 4"/>
          <p:cNvPicPr>
            <a:picLocks noChangeAspect="1"/>
          </p:cNvPicPr>
          <p:nvPr/>
        </p:nvPicPr>
        <p:blipFill>
          <a:blip r:embed="rId3"/>
          <a:stretch>
            <a:fillRect/>
          </a:stretch>
        </p:blipFill>
        <p:spPr>
          <a:xfrm>
            <a:off x="6491175" y="2082473"/>
            <a:ext cx="5167543" cy="4369372"/>
          </a:xfrm>
          <a:prstGeom prst="rect">
            <a:avLst/>
          </a:prstGeom>
        </p:spPr>
      </p:pic>
    </p:spTree>
    <p:extLst>
      <p:ext uri="{BB962C8B-B14F-4D97-AF65-F5344CB8AC3E}">
        <p14:creationId xmlns:p14="http://schemas.microsoft.com/office/powerpoint/2010/main" val="2549533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944624" y="4751"/>
            <a:ext cx="8302752" cy="6853249"/>
          </a:xfrm>
          <a:prstGeom prst="rect">
            <a:avLst/>
          </a:prstGeom>
        </p:spPr>
      </p:pic>
    </p:spTree>
    <p:extLst>
      <p:ext uri="{BB962C8B-B14F-4D97-AF65-F5344CB8AC3E}">
        <p14:creationId xmlns:p14="http://schemas.microsoft.com/office/powerpoint/2010/main" val="1203355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57897"/>
          </a:xfrm>
        </p:spPr>
        <p:txBody>
          <a:bodyPr/>
          <a:lstStyle/>
          <a:p>
            <a:r>
              <a:rPr lang="tr-TR" dirty="0" smtClean="0"/>
              <a:t>Sismik Hızlar</a:t>
            </a:r>
            <a:endParaRPr lang="tr-TR" dirty="0"/>
          </a:p>
        </p:txBody>
      </p:sp>
      <p:pic>
        <p:nvPicPr>
          <p:cNvPr id="4" name="İçerik Yer Tutucusu 3"/>
          <p:cNvPicPr>
            <a:picLocks noGrp="1" noChangeAspect="1"/>
          </p:cNvPicPr>
          <p:nvPr>
            <p:ph idx="1"/>
          </p:nvPr>
        </p:nvPicPr>
        <p:blipFill>
          <a:blip r:embed="rId2"/>
          <a:stretch>
            <a:fillRect/>
          </a:stretch>
        </p:blipFill>
        <p:spPr>
          <a:xfrm>
            <a:off x="418214" y="1323022"/>
            <a:ext cx="11447721" cy="5029546"/>
          </a:xfrm>
          <a:prstGeom prst="rect">
            <a:avLst/>
          </a:prstGeom>
        </p:spPr>
      </p:pic>
    </p:spTree>
    <p:extLst>
      <p:ext uri="{BB962C8B-B14F-4D97-AF65-F5344CB8AC3E}">
        <p14:creationId xmlns:p14="http://schemas.microsoft.com/office/powerpoint/2010/main" val="221080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dirty="0" err="1" smtClean="0"/>
              <a:t>Buraya</a:t>
            </a:r>
            <a:r>
              <a:rPr lang="en-US" dirty="0" smtClean="0"/>
              <a:t> </a:t>
            </a:r>
            <a:r>
              <a:rPr lang="en-US" dirty="0" err="1" smtClean="0"/>
              <a:t>kadar</a:t>
            </a:r>
            <a:endParaRPr lang="tr-TR" dirty="0"/>
          </a:p>
        </p:txBody>
      </p:sp>
    </p:spTree>
    <p:extLst>
      <p:ext uri="{BB962C8B-B14F-4D97-AF65-F5344CB8AC3E}">
        <p14:creationId xmlns:p14="http://schemas.microsoft.com/office/powerpoint/2010/main" val="47400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Sismik Çalışma: Özet</a:t>
            </a:r>
            <a:endParaRPr lang="tr-TR" dirty="0"/>
          </a:p>
        </p:txBody>
      </p:sp>
      <p:sp>
        <p:nvSpPr>
          <p:cNvPr id="5" name="İçerik Yer Tutucusu 4"/>
          <p:cNvSpPr>
            <a:spLocks noGrp="1"/>
          </p:cNvSpPr>
          <p:nvPr>
            <p:ph idx="1"/>
          </p:nvPr>
        </p:nvSpPr>
        <p:spPr>
          <a:xfrm>
            <a:off x="753319" y="1794862"/>
            <a:ext cx="5342681" cy="4351338"/>
          </a:xfrm>
        </p:spPr>
        <p:txBody>
          <a:bodyPr/>
          <a:lstStyle/>
          <a:p>
            <a:r>
              <a:rPr lang="tr-TR" dirty="0" smtClean="0"/>
              <a:t>Ölçülen Büyüklük: Sismik dalgan</a:t>
            </a:r>
            <a:r>
              <a:rPr lang="en-US" dirty="0" smtClean="0"/>
              <a:t>ın</a:t>
            </a:r>
            <a:r>
              <a:rPr lang="tr-TR" dirty="0" smtClean="0"/>
              <a:t> geliş zamanı ve genliği</a:t>
            </a:r>
            <a:endParaRPr lang="tr-TR" dirty="0"/>
          </a:p>
        </p:txBody>
      </p:sp>
      <p:pic>
        <p:nvPicPr>
          <p:cNvPr id="4" name="Resim 3"/>
          <p:cNvPicPr>
            <a:picLocks noChangeAspect="1"/>
          </p:cNvPicPr>
          <p:nvPr/>
        </p:nvPicPr>
        <p:blipFill rotWithShape="1">
          <a:blip r:embed="rId2"/>
          <a:srcRect t="15517"/>
          <a:stretch/>
        </p:blipFill>
        <p:spPr>
          <a:xfrm>
            <a:off x="5954122" y="1083062"/>
            <a:ext cx="6237877" cy="5601273"/>
          </a:xfrm>
          <a:prstGeom prst="rect">
            <a:avLst/>
          </a:prstGeom>
        </p:spPr>
      </p:pic>
    </p:spTree>
    <p:extLst>
      <p:ext uri="{BB962C8B-B14F-4D97-AF65-F5344CB8AC3E}">
        <p14:creationId xmlns:p14="http://schemas.microsoft.com/office/powerpoint/2010/main" val="174939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Sismik Kaynak ve alıcı</a:t>
            </a:r>
            <a:endParaRPr lang="tr-TR" dirty="0"/>
          </a:p>
        </p:txBody>
      </p:sp>
      <p:pic>
        <p:nvPicPr>
          <p:cNvPr id="8" name="İçerik Yer Tutucusu 7"/>
          <p:cNvPicPr>
            <a:picLocks noGrp="1" noChangeAspect="1"/>
          </p:cNvPicPr>
          <p:nvPr>
            <p:ph idx="1"/>
          </p:nvPr>
        </p:nvPicPr>
        <p:blipFill>
          <a:blip r:embed="rId2"/>
          <a:stretch>
            <a:fillRect/>
          </a:stretch>
        </p:blipFill>
        <p:spPr>
          <a:xfrm>
            <a:off x="838200" y="1701690"/>
            <a:ext cx="2989498" cy="5046976"/>
          </a:xfrm>
          <a:prstGeom prst="rect">
            <a:avLst/>
          </a:prstGeom>
        </p:spPr>
      </p:pic>
      <p:pic>
        <p:nvPicPr>
          <p:cNvPr id="7" name="Resim 6"/>
          <p:cNvPicPr>
            <a:picLocks noChangeAspect="1"/>
          </p:cNvPicPr>
          <p:nvPr/>
        </p:nvPicPr>
        <p:blipFill>
          <a:blip r:embed="rId3"/>
          <a:stretch>
            <a:fillRect/>
          </a:stretch>
        </p:blipFill>
        <p:spPr>
          <a:xfrm>
            <a:off x="3827698" y="1701690"/>
            <a:ext cx="3579696" cy="5057978"/>
          </a:xfrm>
          <a:prstGeom prst="rect">
            <a:avLst/>
          </a:prstGeom>
        </p:spPr>
      </p:pic>
    </p:spTree>
    <p:extLst>
      <p:ext uri="{BB962C8B-B14F-4D97-AF65-F5344CB8AC3E}">
        <p14:creationId xmlns:p14="http://schemas.microsoft.com/office/powerpoint/2010/main" val="1496872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2176272"/>
            <a:ext cx="5734394" cy="4232529"/>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364" y="2176272"/>
            <a:ext cx="5643372" cy="4232529"/>
          </a:xfrm>
          <a:prstGeom prst="rect">
            <a:avLst/>
          </a:prstGeom>
        </p:spPr>
      </p:pic>
      <p:sp>
        <p:nvSpPr>
          <p:cNvPr id="2" name="Title 1"/>
          <p:cNvSpPr>
            <a:spLocks noGrp="1"/>
          </p:cNvSpPr>
          <p:nvPr>
            <p:ph type="title"/>
          </p:nvPr>
        </p:nvSpPr>
        <p:spPr>
          <a:xfrm>
            <a:off x="292608" y="164593"/>
            <a:ext cx="11448288" cy="2414015"/>
          </a:xfrm>
          <a:solidFill>
            <a:schemeClr val="bg2">
              <a:lumMod val="90000"/>
            </a:schemeClr>
          </a:solidFill>
        </p:spPr>
        <p:txBody>
          <a:bodyPr>
            <a:normAutofit/>
          </a:bodyPr>
          <a:lstStyle/>
          <a:p>
            <a:pPr algn="ctr"/>
            <a:r>
              <a:rPr lang="tr-TR" dirty="0" smtClean="0"/>
              <a:t>Sismik Yöntemler</a:t>
            </a:r>
            <a:br>
              <a:rPr lang="tr-TR" dirty="0" smtClean="0"/>
            </a:br>
            <a:r>
              <a:rPr lang="tr-TR" dirty="0"/>
              <a:t/>
            </a:r>
            <a:br>
              <a:rPr lang="tr-TR" dirty="0"/>
            </a:br>
            <a:r>
              <a:rPr lang="tr-TR" dirty="0" smtClean="0"/>
              <a:t>Sismik Yansıma                           Sismik Kırılma</a:t>
            </a:r>
            <a:endParaRPr lang="en-US" dirty="0"/>
          </a:p>
        </p:txBody>
      </p:sp>
    </p:spTree>
    <p:extLst>
      <p:ext uri="{BB962C8B-B14F-4D97-AF65-F5344CB8AC3E}">
        <p14:creationId xmlns:p14="http://schemas.microsoft.com/office/powerpoint/2010/main" val="846155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0641" y="302063"/>
            <a:ext cx="6886903" cy="470447"/>
          </a:xfrm>
        </p:spPr>
        <p:txBody>
          <a:bodyPr>
            <a:normAutofit fontScale="90000"/>
          </a:bodyPr>
          <a:lstStyle/>
          <a:p>
            <a:r>
              <a:rPr lang="en-US" dirty="0" err="1" smtClean="0"/>
              <a:t>Sismik</a:t>
            </a:r>
            <a:r>
              <a:rPr lang="en-US" dirty="0" smtClean="0"/>
              <a:t> </a:t>
            </a:r>
            <a:r>
              <a:rPr lang="en-US" dirty="0" err="1" smtClean="0"/>
              <a:t>Kırılma</a:t>
            </a:r>
            <a:r>
              <a:rPr lang="en-US" dirty="0" smtClean="0"/>
              <a:t> </a:t>
            </a:r>
            <a:r>
              <a:rPr lang="en-US" dirty="0" err="1" smtClean="0"/>
              <a:t>Yöntemi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6572" y="1003463"/>
            <a:ext cx="10481442" cy="5599167"/>
          </a:xfrm>
        </p:spPr>
      </p:pic>
    </p:spTree>
    <p:extLst>
      <p:ext uri="{BB962C8B-B14F-4D97-AF65-F5344CB8AC3E}">
        <p14:creationId xmlns:p14="http://schemas.microsoft.com/office/powerpoint/2010/main" val="130344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8873359" cy="328558"/>
          </a:xfrm>
        </p:spPr>
        <p:txBody>
          <a:bodyPr>
            <a:normAutofit fontScale="90000"/>
          </a:bodyPr>
          <a:lstStyle/>
          <a:p>
            <a:r>
              <a:rPr lang="en-US" dirty="0" err="1" smtClean="0"/>
              <a:t>Sismik</a:t>
            </a:r>
            <a:r>
              <a:rPr lang="en-US" dirty="0" smtClean="0"/>
              <a:t> </a:t>
            </a:r>
            <a:r>
              <a:rPr lang="en-US" dirty="0" err="1" smtClean="0"/>
              <a:t>Kırılma</a:t>
            </a:r>
            <a:r>
              <a:rPr lang="en-US" dirty="0" smtClean="0"/>
              <a:t> </a:t>
            </a:r>
            <a:r>
              <a:rPr lang="en-US" dirty="0" err="1" smtClean="0"/>
              <a:t>Yöntemi</a:t>
            </a:r>
            <a:r>
              <a:rPr lang="en-US" dirty="0" smtClean="0"/>
              <a:t>: 2B </a:t>
            </a:r>
            <a:r>
              <a:rPr lang="en-US" dirty="0" err="1" smtClean="0"/>
              <a:t>Tomografi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6989" y="3202480"/>
            <a:ext cx="7535011" cy="365552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77" y="985616"/>
            <a:ext cx="4643930" cy="2637005"/>
          </a:xfrm>
          <a:prstGeom prst="rect">
            <a:avLst/>
          </a:prstGeom>
        </p:spPr>
      </p:pic>
    </p:spTree>
    <p:extLst>
      <p:ext uri="{BB962C8B-B14F-4D97-AF65-F5344CB8AC3E}">
        <p14:creationId xmlns:p14="http://schemas.microsoft.com/office/powerpoint/2010/main" val="196797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530352"/>
            <a:ext cx="11594592" cy="1586621"/>
          </a:xfrm>
        </p:spPr>
        <p:txBody>
          <a:bodyPr>
            <a:normAutofit/>
          </a:bodyPr>
          <a:lstStyle/>
          <a:p>
            <a:r>
              <a:rPr lang="en-US" dirty="0" err="1" smtClean="0"/>
              <a:t>Sismik</a:t>
            </a:r>
            <a:r>
              <a:rPr lang="en-US" dirty="0" smtClean="0"/>
              <a:t> </a:t>
            </a:r>
            <a:r>
              <a:rPr lang="en-US" dirty="0" err="1" smtClean="0"/>
              <a:t>Yansıma</a:t>
            </a:r>
            <a:r>
              <a:rPr lang="en-US" dirty="0" smtClean="0"/>
              <a:t> </a:t>
            </a:r>
            <a:r>
              <a:rPr lang="en-US" dirty="0" err="1" smtClean="0"/>
              <a:t>Yöntemi</a:t>
            </a:r>
            <a:r>
              <a:rPr lang="en-US" dirty="0" smtClean="0"/>
              <a:t>  </a:t>
            </a:r>
            <a:br>
              <a:rPr lang="en-US" dirty="0" smtClean="0"/>
            </a:br>
            <a:r>
              <a:rPr lang="en-US" dirty="0" smtClean="0"/>
              <a:t>2B                                                      3B</a:t>
            </a:r>
            <a:endParaRPr lang="en-US" dirty="0"/>
          </a:p>
        </p:txBody>
      </p:sp>
      <p:pic>
        <p:nvPicPr>
          <p:cNvPr id="3" name="Picture 2"/>
          <p:cNvPicPr>
            <a:picLocks noChangeAspect="1"/>
          </p:cNvPicPr>
          <p:nvPr/>
        </p:nvPicPr>
        <p:blipFill>
          <a:blip r:embed="rId2"/>
          <a:stretch>
            <a:fillRect/>
          </a:stretch>
        </p:blipFill>
        <p:spPr>
          <a:xfrm>
            <a:off x="0" y="1997918"/>
            <a:ext cx="5655733" cy="473858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356" y="2035818"/>
            <a:ext cx="6115643" cy="4712150"/>
          </a:xfrm>
          <a:prstGeom prst="rect">
            <a:avLst/>
          </a:prstGeom>
        </p:spPr>
      </p:pic>
    </p:spTree>
    <p:extLst>
      <p:ext uri="{BB962C8B-B14F-4D97-AF65-F5344CB8AC3E}">
        <p14:creationId xmlns:p14="http://schemas.microsoft.com/office/powerpoint/2010/main" val="2755179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52719"/>
            <a:ext cx="5791200" cy="591561"/>
          </a:xfrm>
        </p:spPr>
        <p:txBody>
          <a:bodyPr>
            <a:normAutofit fontScale="90000"/>
          </a:bodyPr>
          <a:lstStyle/>
          <a:p>
            <a:r>
              <a:rPr lang="en-US" dirty="0" smtClean="0"/>
              <a:t>Course overview</a:t>
            </a:r>
            <a:endParaRPr lang="en-US" dirty="0"/>
          </a:p>
        </p:txBody>
      </p:sp>
      <p:sp>
        <p:nvSpPr>
          <p:cNvPr id="5" name="TextBox 4"/>
          <p:cNvSpPr txBox="1"/>
          <p:nvPr/>
        </p:nvSpPr>
        <p:spPr>
          <a:xfrm>
            <a:off x="1981201" y="1073888"/>
            <a:ext cx="7761767" cy="5355312"/>
          </a:xfrm>
          <a:prstGeom prst="rect">
            <a:avLst/>
          </a:prstGeom>
          <a:noFill/>
        </p:spPr>
        <p:txBody>
          <a:bodyPr wrap="square" rtlCol="0">
            <a:spAutoFit/>
          </a:bodyPr>
          <a:lstStyle/>
          <a:p>
            <a:r>
              <a:rPr lang="en-US" b="1" i="1" dirty="0"/>
              <a:t>Course content</a:t>
            </a:r>
          </a:p>
          <a:p>
            <a:r>
              <a:rPr lang="en-US" dirty="0"/>
              <a:t>Overview of the classical potential field and seismic methods. The course will review the basic physical principles underlying the various exploration techniques and will show how the field data are acquired and interpreted. </a:t>
            </a:r>
          </a:p>
          <a:p>
            <a:endParaRPr lang="en-US" dirty="0"/>
          </a:p>
          <a:p>
            <a:r>
              <a:rPr lang="en-US" b="1" i="1" dirty="0"/>
              <a:t>Aim</a:t>
            </a:r>
          </a:p>
          <a:p>
            <a:r>
              <a:rPr lang="en-GB" dirty="0"/>
              <a:t>Understanding the fundamental concepts of geophysical exploration techniques and being able to put these concepts into practice.</a:t>
            </a:r>
            <a:endParaRPr lang="en-US" b="1" i="1" dirty="0"/>
          </a:p>
          <a:p>
            <a:endParaRPr lang="en-US" b="1" i="1" dirty="0"/>
          </a:p>
          <a:p>
            <a:r>
              <a:rPr lang="en-US" b="1" i="1" dirty="0"/>
              <a:t>Exercises </a:t>
            </a:r>
          </a:p>
          <a:p>
            <a:r>
              <a:rPr lang="en-US" dirty="0"/>
              <a:t>Through paper exercises and computer </a:t>
            </a:r>
            <a:r>
              <a:rPr lang="en-US" dirty="0" err="1"/>
              <a:t>practicals</a:t>
            </a:r>
            <a:r>
              <a:rPr lang="en-US" dirty="0"/>
              <a:t> the students will solve a range of realistic problems. Students will acquire an appreciation for which techniques are appropriate for which application.</a:t>
            </a:r>
          </a:p>
          <a:p>
            <a:endParaRPr lang="en-US" dirty="0"/>
          </a:p>
          <a:p>
            <a:r>
              <a:rPr lang="en-US" b="1" i="1" dirty="0"/>
              <a:t>Grading</a:t>
            </a:r>
          </a:p>
          <a:p>
            <a:pPr marL="180975" indent="-95250">
              <a:buFont typeface="Arial" pitchFamily="34" charset="0"/>
              <a:buChar char="•"/>
            </a:pPr>
            <a:r>
              <a:rPr lang="en-US" dirty="0"/>
              <a:t>30% </a:t>
            </a:r>
            <a:r>
              <a:rPr lang="en-US" dirty="0" err="1"/>
              <a:t>exercises+practicals</a:t>
            </a:r>
            <a:endParaRPr lang="en-US" dirty="0"/>
          </a:p>
          <a:p>
            <a:pPr marL="180975" indent="-95250">
              <a:buFont typeface="Arial" pitchFamily="34" charset="0"/>
              <a:buChar char="•"/>
            </a:pPr>
            <a:r>
              <a:rPr lang="en-US" dirty="0"/>
              <a:t>70% written exam</a:t>
            </a:r>
          </a:p>
          <a:p>
            <a:endParaRPr lang="en-US" dirty="0"/>
          </a:p>
          <a:p>
            <a:endParaRPr lang="en-US" dirty="0"/>
          </a:p>
        </p:txBody>
      </p:sp>
    </p:spTree>
    <p:extLst>
      <p:ext uri="{BB962C8B-B14F-4D97-AF65-F5344CB8AC3E}">
        <p14:creationId xmlns:p14="http://schemas.microsoft.com/office/powerpoint/2010/main" val="2357271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7463" y="204951"/>
            <a:ext cx="10376338" cy="1485737"/>
          </a:xfrm>
        </p:spPr>
        <p:txBody>
          <a:bodyPr>
            <a:normAutofit fontScale="90000"/>
          </a:bodyPr>
          <a:lstStyle/>
          <a:p>
            <a:r>
              <a:rPr lang="en-US" b="1" dirty="0" err="1" smtClean="0"/>
              <a:t>Sismik</a:t>
            </a:r>
            <a:r>
              <a:rPr lang="en-US" b="1" dirty="0" smtClean="0"/>
              <a:t> </a:t>
            </a:r>
            <a:r>
              <a:rPr lang="en-US" b="1" dirty="0" err="1" smtClean="0"/>
              <a:t>Yansıma</a:t>
            </a:r>
            <a:r>
              <a:rPr lang="en-US" b="1" dirty="0" smtClean="0"/>
              <a:t> </a:t>
            </a:r>
            <a:r>
              <a:rPr lang="en-US" b="1" dirty="0" err="1" smtClean="0"/>
              <a:t>Yöntemi</a:t>
            </a:r>
            <a:r>
              <a:rPr lang="en-US" dirty="0" smtClean="0"/>
              <a:t/>
            </a:r>
            <a:br>
              <a:rPr lang="en-US" dirty="0" smtClean="0"/>
            </a:br>
            <a:r>
              <a:rPr lang="en-US" dirty="0" smtClean="0"/>
              <a:t/>
            </a:r>
            <a:br>
              <a:rPr lang="en-US" dirty="0" smtClean="0"/>
            </a:br>
            <a:r>
              <a:rPr lang="en-US" dirty="0" smtClean="0"/>
              <a:t>2B </a:t>
            </a:r>
            <a:r>
              <a:rPr lang="en-US" dirty="0" err="1" smtClean="0"/>
              <a:t>sismik</a:t>
            </a:r>
            <a:r>
              <a:rPr lang="en-US" dirty="0" smtClean="0"/>
              <a:t> </a:t>
            </a:r>
            <a:r>
              <a:rPr lang="en-US" dirty="0" err="1" smtClean="0"/>
              <a:t>kesit</a:t>
            </a:r>
            <a:r>
              <a:rPr lang="en-US" dirty="0" smtClean="0"/>
              <a:t>                             3B </a:t>
            </a:r>
            <a:r>
              <a:rPr lang="en-US" dirty="0" err="1" smtClean="0"/>
              <a:t>sismik</a:t>
            </a:r>
            <a:r>
              <a:rPr lang="en-US" dirty="0" smtClean="0"/>
              <a:t> </a:t>
            </a:r>
            <a:r>
              <a:rPr lang="en-US" dirty="0" err="1" smtClean="0"/>
              <a:t>kesit</a:t>
            </a:r>
            <a:endParaRPr lang="tr-TR" dirty="0"/>
          </a:p>
        </p:txBody>
      </p:sp>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214"/>
          <a:stretch/>
        </p:blipFill>
        <p:spPr>
          <a:xfrm>
            <a:off x="504812" y="2506717"/>
            <a:ext cx="5795727" cy="381987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759" y="1975255"/>
            <a:ext cx="4855932" cy="4522477"/>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828" y="4882150"/>
            <a:ext cx="2969172" cy="1975849"/>
          </a:xfrm>
          <a:prstGeom prst="rect">
            <a:avLst/>
          </a:prstGeom>
        </p:spPr>
      </p:pic>
    </p:spTree>
    <p:extLst>
      <p:ext uri="{BB962C8B-B14F-4D97-AF65-F5344CB8AC3E}">
        <p14:creationId xmlns:p14="http://schemas.microsoft.com/office/powerpoint/2010/main" val="1583646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832" y="218821"/>
            <a:ext cx="5398008" cy="439547"/>
          </a:xfrm>
        </p:spPr>
        <p:txBody>
          <a:bodyPr>
            <a:normAutofit fontScale="90000"/>
          </a:bodyPr>
          <a:lstStyle/>
          <a:p>
            <a:r>
              <a:rPr lang="tr-TR" dirty="0" smtClean="0"/>
              <a:t>Sismik Yansıma </a:t>
            </a:r>
            <a:r>
              <a:rPr lang="tr-TR" dirty="0" err="1" smtClean="0"/>
              <a:t>Kayıtı</a:t>
            </a:r>
            <a:endParaRPr lang="tr-TR" dirty="0"/>
          </a:p>
        </p:txBody>
      </p:sp>
      <p:pic>
        <p:nvPicPr>
          <p:cNvPr id="7" name="İçerik Yer Tutucusu 6"/>
          <p:cNvPicPr>
            <a:picLocks noGrp="1" noChangeAspect="1"/>
          </p:cNvPicPr>
          <p:nvPr>
            <p:ph idx="1"/>
          </p:nvPr>
        </p:nvPicPr>
        <p:blipFill>
          <a:blip r:embed="rId2"/>
          <a:stretch>
            <a:fillRect/>
          </a:stretch>
        </p:blipFill>
        <p:spPr>
          <a:xfrm>
            <a:off x="1481328" y="1252926"/>
            <a:ext cx="9307188" cy="5605073"/>
          </a:xfrm>
          <a:prstGeom prst="rect">
            <a:avLst/>
          </a:prstGeom>
        </p:spPr>
      </p:pic>
    </p:spTree>
    <p:extLst>
      <p:ext uri="{BB962C8B-B14F-4D97-AF65-F5344CB8AC3E}">
        <p14:creationId xmlns:p14="http://schemas.microsoft.com/office/powerpoint/2010/main" val="2839412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smtClean="0"/>
              <a:t>Sismik</a:t>
            </a:r>
            <a:r>
              <a:rPr lang="en-US" dirty="0" smtClean="0"/>
              <a:t> </a:t>
            </a:r>
            <a:r>
              <a:rPr lang="en-US" dirty="0" err="1" smtClean="0"/>
              <a:t>Yüzey</a:t>
            </a:r>
            <a:r>
              <a:rPr lang="en-US" dirty="0" smtClean="0"/>
              <a:t> </a:t>
            </a:r>
            <a:r>
              <a:rPr lang="en-US" dirty="0" err="1" smtClean="0"/>
              <a:t>Dalgası</a:t>
            </a:r>
            <a:r>
              <a:rPr lang="en-US" dirty="0" smtClean="0"/>
              <a:t> </a:t>
            </a:r>
            <a:r>
              <a:rPr lang="en-US" dirty="0" err="1" smtClean="0"/>
              <a:t>Yöntemleri</a:t>
            </a:r>
            <a:r>
              <a:rPr lang="en-US" dirty="0" smtClean="0"/>
              <a:t/>
            </a:r>
            <a:br>
              <a:rPr lang="en-US" dirty="0" smtClean="0"/>
            </a:br>
            <a:r>
              <a:rPr lang="en-US" dirty="0" smtClean="0"/>
              <a:t>MASW: </a:t>
            </a:r>
            <a:r>
              <a:rPr lang="en-US" dirty="0" err="1" smtClean="0"/>
              <a:t>Multiarray</a:t>
            </a:r>
            <a:r>
              <a:rPr lang="en-US" dirty="0" smtClean="0"/>
              <a:t> surface wave method</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67514"/>
            <a:ext cx="9898117" cy="4507817"/>
          </a:xfrm>
        </p:spPr>
      </p:pic>
    </p:spTree>
    <p:extLst>
      <p:ext uri="{BB962C8B-B14F-4D97-AF65-F5344CB8AC3E}">
        <p14:creationId xmlns:p14="http://schemas.microsoft.com/office/powerpoint/2010/main" val="2121268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smtClean="0"/>
              <a:t>Sismik Kırılma ve Sismik Yansıma arasındaki farklar</a:t>
            </a:r>
            <a:endParaRPr lang="tr-TR" sz="4000" dirty="0"/>
          </a:p>
        </p:txBody>
      </p:sp>
      <p:pic>
        <p:nvPicPr>
          <p:cNvPr id="4" name="İçerik Yer Tutucusu 3"/>
          <p:cNvPicPr>
            <a:picLocks noGrp="1" noChangeAspect="1"/>
          </p:cNvPicPr>
          <p:nvPr>
            <p:ph idx="1"/>
          </p:nvPr>
        </p:nvPicPr>
        <p:blipFill>
          <a:blip r:embed="rId2"/>
          <a:stretch>
            <a:fillRect/>
          </a:stretch>
        </p:blipFill>
        <p:spPr>
          <a:xfrm>
            <a:off x="769537" y="2022438"/>
            <a:ext cx="11047326" cy="4104235"/>
          </a:xfrm>
          <a:prstGeom prst="rect">
            <a:avLst/>
          </a:prstGeom>
        </p:spPr>
      </p:pic>
    </p:spTree>
    <p:extLst>
      <p:ext uri="{BB962C8B-B14F-4D97-AF65-F5344CB8AC3E}">
        <p14:creationId xmlns:p14="http://schemas.microsoft.com/office/powerpoint/2010/main" val="172523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 4.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53754"/>
            <a:ext cx="3522133" cy="6851566"/>
          </a:xfrm>
          <a:prstGeom prst="rect">
            <a:avLst/>
          </a:prstGeom>
        </p:spPr>
      </p:pic>
      <p:pic>
        <p:nvPicPr>
          <p:cNvPr id="5" name="Picture 4" descr="table 4.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6481" y="53754"/>
            <a:ext cx="3454400" cy="6745856"/>
          </a:xfrm>
          <a:prstGeom prst="rect">
            <a:avLst/>
          </a:prstGeom>
        </p:spPr>
      </p:pic>
    </p:spTree>
    <p:extLst>
      <p:ext uri="{BB962C8B-B14F-4D97-AF65-F5344CB8AC3E}">
        <p14:creationId xmlns:p14="http://schemas.microsoft.com/office/powerpoint/2010/main" val="900871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smtClean="0"/>
              <a:t>Kullanım</a:t>
            </a:r>
            <a:r>
              <a:rPr lang="en-US" dirty="0" smtClean="0"/>
              <a:t> </a:t>
            </a:r>
            <a:r>
              <a:rPr lang="en-US" dirty="0" err="1" smtClean="0"/>
              <a:t>Alanları</a:t>
            </a:r>
            <a:r>
              <a:rPr lang="en-US" dirty="0" smtClean="0"/>
              <a:t>: Petrol </a:t>
            </a:r>
            <a:r>
              <a:rPr lang="en-US" dirty="0" err="1" smtClean="0"/>
              <a:t>ve</a:t>
            </a:r>
            <a:r>
              <a:rPr lang="en-US" dirty="0" smtClean="0"/>
              <a:t> </a:t>
            </a:r>
            <a:r>
              <a:rPr lang="en-US" dirty="0" err="1" smtClean="0"/>
              <a:t>gaz</a:t>
            </a:r>
            <a:r>
              <a:rPr lang="en-US" dirty="0" smtClean="0"/>
              <a:t> </a:t>
            </a:r>
            <a:r>
              <a:rPr lang="en-US" dirty="0" err="1" smtClean="0"/>
              <a:t>aramaları</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2309"/>
            <a:ext cx="4303294" cy="4849567"/>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441" y="1461337"/>
            <a:ext cx="5476219" cy="5270539"/>
          </a:xfrm>
          <a:prstGeom prst="rect">
            <a:avLst/>
          </a:prstGeom>
        </p:spPr>
      </p:pic>
    </p:spTree>
    <p:extLst>
      <p:ext uri="{BB962C8B-B14F-4D97-AF65-F5344CB8AC3E}">
        <p14:creationId xmlns:p14="http://schemas.microsoft.com/office/powerpoint/2010/main" val="3192073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Tree>
    <p:extLst>
      <p:ext uri="{BB962C8B-B14F-4D97-AF65-F5344CB8AC3E}">
        <p14:creationId xmlns:p14="http://schemas.microsoft.com/office/powerpoint/2010/main" val="102723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52719"/>
            <a:ext cx="5791200" cy="591561"/>
          </a:xfrm>
        </p:spPr>
        <p:txBody>
          <a:bodyPr>
            <a:normAutofit fontScale="90000"/>
          </a:bodyPr>
          <a:lstStyle/>
          <a:p>
            <a:r>
              <a:rPr lang="en-US" dirty="0" err="1" smtClean="0"/>
              <a:t>Kaynaklar</a:t>
            </a:r>
            <a:endParaRPr lang="en-US" dirty="0"/>
          </a:p>
        </p:txBody>
      </p:sp>
      <p:sp>
        <p:nvSpPr>
          <p:cNvPr id="5" name="TextBox 4"/>
          <p:cNvSpPr txBox="1"/>
          <p:nvPr/>
        </p:nvSpPr>
        <p:spPr>
          <a:xfrm>
            <a:off x="3012560" y="1562987"/>
            <a:ext cx="3593804" cy="1384995"/>
          </a:xfrm>
          <a:prstGeom prst="rect">
            <a:avLst/>
          </a:prstGeom>
          <a:noFill/>
        </p:spPr>
        <p:txBody>
          <a:bodyPr wrap="square" rtlCol="0">
            <a:spAutoFit/>
          </a:bodyPr>
          <a:lstStyle/>
          <a:p>
            <a:r>
              <a:rPr lang="en-US" b="1" i="1" dirty="0"/>
              <a:t>Literature</a:t>
            </a:r>
          </a:p>
          <a:p>
            <a:endParaRPr lang="en-US" dirty="0"/>
          </a:p>
          <a:p>
            <a:r>
              <a:rPr lang="en-GB" sz="1600" dirty="0"/>
              <a:t>“Introduction to Applied Geophysics” by Burger, Sheehan and Jones. Norton, 2006.</a:t>
            </a:r>
          </a:p>
        </p:txBody>
      </p:sp>
      <p:pic>
        <p:nvPicPr>
          <p:cNvPr id="1026" name="Picture 2" descr="book"/>
          <p:cNvPicPr>
            <a:picLocks noChangeAspect="1" noChangeArrowheads="1"/>
          </p:cNvPicPr>
          <p:nvPr/>
        </p:nvPicPr>
        <p:blipFill>
          <a:blip r:embed="rId2" cstate="print"/>
          <a:srcRect/>
          <a:stretch>
            <a:fillRect/>
          </a:stretch>
        </p:blipFill>
        <p:spPr bwMode="auto">
          <a:xfrm>
            <a:off x="6911386" y="786810"/>
            <a:ext cx="2640195" cy="2640195"/>
          </a:xfrm>
          <a:prstGeom prst="rect">
            <a:avLst/>
          </a:prstGeom>
          <a:noFill/>
        </p:spPr>
      </p:pic>
      <p:sp>
        <p:nvSpPr>
          <p:cNvPr id="6" name="TextBox 5"/>
          <p:cNvSpPr txBox="1"/>
          <p:nvPr/>
        </p:nvSpPr>
        <p:spPr>
          <a:xfrm>
            <a:off x="1981203" y="3934049"/>
            <a:ext cx="2296631" cy="646331"/>
          </a:xfrm>
          <a:prstGeom prst="rect">
            <a:avLst/>
          </a:prstGeom>
          <a:noFill/>
        </p:spPr>
        <p:txBody>
          <a:bodyPr wrap="square" rtlCol="0">
            <a:spAutoFit/>
          </a:bodyPr>
          <a:lstStyle/>
          <a:p>
            <a:r>
              <a:rPr lang="en-GB" sz="1200" dirty="0"/>
              <a:t>“An introduction to Geophysical Exploration” by </a:t>
            </a:r>
            <a:r>
              <a:rPr lang="en-GB" sz="1200" dirty="0" err="1"/>
              <a:t>Keary</a:t>
            </a:r>
            <a:r>
              <a:rPr lang="en-GB" sz="1200" dirty="0"/>
              <a:t>, Brooks and Hill. Blackwell, 2002.</a:t>
            </a:r>
          </a:p>
        </p:txBody>
      </p:sp>
      <p:pic>
        <p:nvPicPr>
          <p:cNvPr id="1028" name="Picture 4" descr="An Introduction to Geophysical Exploration"/>
          <p:cNvPicPr>
            <a:picLocks noChangeAspect="1" noChangeArrowheads="1"/>
          </p:cNvPicPr>
          <p:nvPr/>
        </p:nvPicPr>
        <p:blipFill>
          <a:blip r:embed="rId3" cstate="print"/>
          <a:srcRect l="12930" t="12927" r="18605"/>
          <a:stretch>
            <a:fillRect/>
          </a:stretch>
        </p:blipFill>
        <p:spPr bwMode="auto">
          <a:xfrm>
            <a:off x="2481552" y="4765044"/>
            <a:ext cx="1543612" cy="1963154"/>
          </a:xfrm>
          <a:prstGeom prst="rect">
            <a:avLst/>
          </a:prstGeom>
          <a:noFill/>
        </p:spPr>
      </p:pic>
      <p:pic>
        <p:nvPicPr>
          <p:cNvPr id="1030" name="Picture 6" descr="An Introduction to Applied and Environmental Geophysics"/>
          <p:cNvPicPr>
            <a:picLocks noChangeAspect="1" noChangeArrowheads="1"/>
          </p:cNvPicPr>
          <p:nvPr/>
        </p:nvPicPr>
        <p:blipFill>
          <a:blip r:embed="rId4" cstate="print"/>
          <a:srcRect l="14742" t="15612" r="22002"/>
          <a:stretch>
            <a:fillRect/>
          </a:stretch>
        </p:blipFill>
        <p:spPr bwMode="auto">
          <a:xfrm>
            <a:off x="5465560" y="4765044"/>
            <a:ext cx="1471551" cy="1963154"/>
          </a:xfrm>
          <a:prstGeom prst="rect">
            <a:avLst/>
          </a:prstGeom>
          <a:noFill/>
        </p:spPr>
      </p:pic>
      <p:sp>
        <p:nvSpPr>
          <p:cNvPr id="8" name="TextBox 7"/>
          <p:cNvSpPr txBox="1"/>
          <p:nvPr/>
        </p:nvSpPr>
        <p:spPr>
          <a:xfrm>
            <a:off x="4933932" y="3912783"/>
            <a:ext cx="2608096" cy="646331"/>
          </a:xfrm>
          <a:prstGeom prst="rect">
            <a:avLst/>
          </a:prstGeom>
          <a:noFill/>
        </p:spPr>
        <p:txBody>
          <a:bodyPr wrap="square" rtlCol="0">
            <a:spAutoFit/>
          </a:bodyPr>
          <a:lstStyle/>
          <a:p>
            <a:r>
              <a:rPr lang="en-GB" sz="1200" dirty="0"/>
              <a:t>“An introduction to Applied and Environmental Geophysics” by Robinson. Wiley-Blackwell, 2011.</a:t>
            </a:r>
          </a:p>
        </p:txBody>
      </p:sp>
      <p:pic>
        <p:nvPicPr>
          <p:cNvPr id="1032" name="Picture 8" descr="Applied Geophysics"/>
          <p:cNvPicPr>
            <a:picLocks noChangeAspect="1" noChangeArrowheads="1"/>
          </p:cNvPicPr>
          <p:nvPr/>
        </p:nvPicPr>
        <p:blipFill>
          <a:blip r:embed="rId5" cstate="print"/>
          <a:srcRect l="16881" t="12651" r="22840"/>
          <a:stretch>
            <a:fillRect/>
          </a:stretch>
        </p:blipFill>
        <p:spPr bwMode="auto">
          <a:xfrm>
            <a:off x="8042335" y="4699591"/>
            <a:ext cx="1392287" cy="2017528"/>
          </a:xfrm>
          <a:prstGeom prst="rect">
            <a:avLst/>
          </a:prstGeom>
          <a:noFill/>
        </p:spPr>
      </p:pic>
      <p:sp>
        <p:nvSpPr>
          <p:cNvPr id="10" name="TextBox 9"/>
          <p:cNvSpPr txBox="1"/>
          <p:nvPr/>
        </p:nvSpPr>
        <p:spPr>
          <a:xfrm>
            <a:off x="7744471" y="3980122"/>
            <a:ext cx="2221780" cy="646331"/>
          </a:xfrm>
          <a:prstGeom prst="rect">
            <a:avLst/>
          </a:prstGeom>
          <a:noFill/>
        </p:spPr>
        <p:txBody>
          <a:bodyPr wrap="square" rtlCol="0">
            <a:spAutoFit/>
          </a:bodyPr>
          <a:lstStyle/>
          <a:p>
            <a:r>
              <a:rPr lang="en-GB" sz="1200" dirty="0"/>
              <a:t>“Applied Geophysics” by Telford, </a:t>
            </a:r>
            <a:r>
              <a:rPr lang="en-GB" sz="1200" dirty="0" err="1"/>
              <a:t>Geldart</a:t>
            </a:r>
            <a:r>
              <a:rPr lang="en-GB" sz="1200" dirty="0"/>
              <a:t> and Sheriff. Cambridge UP, 1990.</a:t>
            </a:r>
          </a:p>
        </p:txBody>
      </p:sp>
    </p:spTree>
    <p:extLst>
      <p:ext uri="{BB962C8B-B14F-4D97-AF65-F5344CB8AC3E}">
        <p14:creationId xmlns:p14="http://schemas.microsoft.com/office/powerpoint/2010/main" val="4047590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Konu İçerikleri	</a:t>
            </a:r>
            <a:endParaRPr lang="tr-TR" dirty="0"/>
          </a:p>
        </p:txBody>
      </p:sp>
      <p:sp>
        <p:nvSpPr>
          <p:cNvPr id="3" name="İçerik Yer Tutucusu 2"/>
          <p:cNvSpPr>
            <a:spLocks noGrp="1"/>
          </p:cNvSpPr>
          <p:nvPr>
            <p:ph idx="1"/>
          </p:nvPr>
        </p:nvSpPr>
        <p:spPr>
          <a:xfrm>
            <a:off x="838200" y="1825625"/>
            <a:ext cx="10252934" cy="4338507"/>
          </a:xfrm>
        </p:spPr>
        <p:txBody>
          <a:bodyPr/>
          <a:lstStyle/>
          <a:p>
            <a:r>
              <a:rPr lang="tr-TR" dirty="0" smtClean="0"/>
              <a:t>Sismik Dalgalar</a:t>
            </a:r>
          </a:p>
          <a:p>
            <a:r>
              <a:rPr lang="tr-TR" dirty="0" smtClean="0"/>
              <a:t>Sismik Kaynak</a:t>
            </a:r>
            <a:r>
              <a:rPr lang="en-US" dirty="0" smtClean="0"/>
              <a:t> </a:t>
            </a:r>
            <a:r>
              <a:rPr lang="en-US" dirty="0" err="1" smtClean="0"/>
              <a:t>ve</a:t>
            </a:r>
            <a:r>
              <a:rPr lang="en-US" dirty="0" smtClean="0"/>
              <a:t> </a:t>
            </a:r>
            <a:r>
              <a:rPr lang="en-US" dirty="0" err="1" smtClean="0"/>
              <a:t>Alıcı</a:t>
            </a:r>
            <a:endParaRPr lang="en-US" dirty="0" smtClean="0"/>
          </a:p>
          <a:p>
            <a:r>
              <a:rPr lang="en-US" dirty="0" err="1" smtClean="0"/>
              <a:t>Sismik</a:t>
            </a:r>
            <a:r>
              <a:rPr lang="en-US" dirty="0" smtClean="0"/>
              <a:t> </a:t>
            </a:r>
            <a:r>
              <a:rPr lang="en-US" dirty="0" err="1" smtClean="0"/>
              <a:t>Yöntemler</a:t>
            </a:r>
            <a:endParaRPr lang="en-US" dirty="0" smtClean="0"/>
          </a:p>
          <a:p>
            <a:pPr lvl="1"/>
            <a:r>
              <a:rPr lang="en-US" dirty="0" err="1" smtClean="0"/>
              <a:t>Sismik</a:t>
            </a:r>
            <a:r>
              <a:rPr lang="en-US" dirty="0" smtClean="0"/>
              <a:t> </a:t>
            </a:r>
            <a:r>
              <a:rPr lang="en-US" dirty="0" err="1" smtClean="0"/>
              <a:t>Yansıma</a:t>
            </a:r>
            <a:r>
              <a:rPr lang="en-US" dirty="0" smtClean="0"/>
              <a:t> </a:t>
            </a:r>
            <a:r>
              <a:rPr lang="en-US" dirty="0" err="1" smtClean="0"/>
              <a:t>Yöntemi</a:t>
            </a:r>
            <a:endParaRPr lang="en-US" dirty="0" smtClean="0"/>
          </a:p>
          <a:p>
            <a:pPr lvl="1"/>
            <a:r>
              <a:rPr lang="en-US" dirty="0" err="1" smtClean="0"/>
              <a:t>Sismik</a:t>
            </a:r>
            <a:r>
              <a:rPr lang="en-US" dirty="0" smtClean="0"/>
              <a:t> </a:t>
            </a:r>
            <a:r>
              <a:rPr lang="en-US" dirty="0" err="1" smtClean="0"/>
              <a:t>Kırılma</a:t>
            </a:r>
            <a:r>
              <a:rPr lang="en-US" dirty="0" smtClean="0"/>
              <a:t> </a:t>
            </a:r>
            <a:r>
              <a:rPr lang="en-US" dirty="0" err="1" smtClean="0"/>
              <a:t>Yöntemi</a:t>
            </a:r>
            <a:endParaRPr lang="en-US" dirty="0" smtClean="0"/>
          </a:p>
          <a:p>
            <a:pPr lvl="1"/>
            <a:r>
              <a:rPr lang="en-US" dirty="0" err="1" smtClean="0"/>
              <a:t>Yüzey</a:t>
            </a:r>
            <a:r>
              <a:rPr lang="en-US" dirty="0" smtClean="0"/>
              <a:t> </a:t>
            </a:r>
            <a:r>
              <a:rPr lang="en-US" dirty="0" err="1" smtClean="0"/>
              <a:t>Dalgası</a:t>
            </a:r>
            <a:r>
              <a:rPr lang="en-US" dirty="0" smtClean="0"/>
              <a:t> </a:t>
            </a:r>
            <a:r>
              <a:rPr lang="en-US" dirty="0" err="1" smtClean="0"/>
              <a:t>Yöntemleri</a:t>
            </a:r>
            <a:endParaRPr lang="en-US" dirty="0" smtClean="0"/>
          </a:p>
          <a:p>
            <a:r>
              <a:rPr lang="en-US" dirty="0" err="1" smtClean="0"/>
              <a:t>Kullanım</a:t>
            </a:r>
            <a:r>
              <a:rPr lang="en-US" dirty="0" smtClean="0"/>
              <a:t> </a:t>
            </a:r>
            <a:r>
              <a:rPr lang="en-US" dirty="0" err="1" smtClean="0"/>
              <a:t>alanları</a:t>
            </a:r>
            <a:endParaRPr lang="tr-TR" dirty="0"/>
          </a:p>
        </p:txBody>
      </p:sp>
    </p:spTree>
    <p:extLst>
      <p:ext uri="{BB962C8B-B14F-4D97-AF65-F5344CB8AC3E}">
        <p14:creationId xmlns:p14="http://schemas.microsoft.com/office/powerpoint/2010/main" val="4255895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Sismik Dalgalar</a:t>
            </a:r>
            <a:r>
              <a:rPr lang="en-US" dirty="0" smtClean="0"/>
              <a:t/>
            </a:r>
            <a:br>
              <a:rPr lang="en-US" dirty="0" smtClean="0"/>
            </a:br>
            <a:r>
              <a:rPr lang="en-US" dirty="0" err="1" smtClean="0"/>
              <a:t>Hacim</a:t>
            </a:r>
            <a:r>
              <a:rPr lang="en-US" dirty="0" smtClean="0"/>
              <a:t> </a:t>
            </a:r>
            <a:r>
              <a:rPr lang="en-US" dirty="0" err="1" smtClean="0"/>
              <a:t>Dalgaları</a:t>
            </a:r>
            <a:r>
              <a:rPr lang="en-US" dirty="0" smtClean="0"/>
              <a:t>                              </a:t>
            </a:r>
            <a:r>
              <a:rPr lang="en-US" dirty="0" err="1" smtClean="0"/>
              <a:t>Yüzey</a:t>
            </a:r>
            <a:r>
              <a:rPr lang="en-US" dirty="0" smtClean="0"/>
              <a:t> </a:t>
            </a:r>
            <a:r>
              <a:rPr lang="en-US" dirty="0" err="1" smtClean="0"/>
              <a:t>Dalgaları</a:t>
            </a:r>
            <a:endParaRPr lang="tr-TR" dirty="0"/>
          </a:p>
        </p:txBody>
      </p:sp>
      <p:pic>
        <p:nvPicPr>
          <p:cNvPr id="8" name="Resim 7"/>
          <p:cNvPicPr>
            <a:picLocks noChangeAspect="1"/>
          </p:cNvPicPr>
          <p:nvPr/>
        </p:nvPicPr>
        <p:blipFill>
          <a:blip r:embed="rId2"/>
          <a:stretch>
            <a:fillRect/>
          </a:stretch>
        </p:blipFill>
        <p:spPr>
          <a:xfrm>
            <a:off x="442168" y="1579553"/>
            <a:ext cx="5247838" cy="4947371"/>
          </a:xfrm>
          <a:prstGeom prst="rect">
            <a:avLst/>
          </a:prstGeom>
        </p:spPr>
      </p:pic>
      <p:pic>
        <p:nvPicPr>
          <p:cNvPr id="9" name="Resim 8"/>
          <p:cNvPicPr>
            <a:picLocks noChangeAspect="1"/>
          </p:cNvPicPr>
          <p:nvPr/>
        </p:nvPicPr>
        <p:blipFill>
          <a:blip r:embed="rId3"/>
          <a:stretch>
            <a:fillRect/>
          </a:stretch>
        </p:blipFill>
        <p:spPr>
          <a:xfrm>
            <a:off x="7552418" y="1885338"/>
            <a:ext cx="3929400" cy="2167900"/>
          </a:xfrm>
          <a:prstGeom prst="rect">
            <a:avLst/>
          </a:prstGeom>
        </p:spPr>
      </p:pic>
      <p:pic>
        <p:nvPicPr>
          <p:cNvPr id="10" name="Resim 9"/>
          <p:cNvPicPr>
            <a:picLocks noChangeAspect="1"/>
          </p:cNvPicPr>
          <p:nvPr/>
        </p:nvPicPr>
        <p:blipFill>
          <a:blip r:embed="rId4"/>
          <a:stretch>
            <a:fillRect/>
          </a:stretch>
        </p:blipFill>
        <p:spPr>
          <a:xfrm>
            <a:off x="6333425" y="4247888"/>
            <a:ext cx="5416407" cy="2494489"/>
          </a:xfrm>
          <a:prstGeom prst="rect">
            <a:avLst/>
          </a:prstGeom>
        </p:spPr>
      </p:pic>
      <p:sp>
        <p:nvSpPr>
          <p:cNvPr id="3" name="Rectangle 2"/>
          <p:cNvSpPr/>
          <p:nvPr/>
        </p:nvSpPr>
        <p:spPr>
          <a:xfrm>
            <a:off x="2103689" y="6488668"/>
            <a:ext cx="3992311" cy="369332"/>
          </a:xfrm>
          <a:prstGeom prst="rect">
            <a:avLst/>
          </a:prstGeom>
        </p:spPr>
        <p:txBody>
          <a:bodyPr wrap="none">
            <a:spAutoFit/>
          </a:bodyPr>
          <a:lstStyle/>
          <a:p>
            <a:r>
              <a:rPr lang="tr-TR" i="1" dirty="0">
                <a:hlinkClick r:id="rId5"/>
              </a:rPr>
              <a:t>https://www.liag-hannover.de › BURVAL </a:t>
            </a:r>
            <a:endParaRPr lang="tr-TR" dirty="0"/>
          </a:p>
        </p:txBody>
      </p:sp>
    </p:spTree>
    <p:extLst>
      <p:ext uri="{BB962C8B-B14F-4D97-AF65-F5344CB8AC3E}">
        <p14:creationId xmlns:p14="http://schemas.microsoft.com/office/powerpoint/2010/main" val="159177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9456683" cy="533509"/>
          </a:xfrm>
        </p:spPr>
        <p:txBody>
          <a:bodyPr>
            <a:normAutofit fontScale="90000"/>
          </a:bodyPr>
          <a:lstStyle/>
          <a:p>
            <a:r>
              <a:rPr lang="en-US" dirty="0" err="1" smtClean="0"/>
              <a:t>Sismik</a:t>
            </a:r>
            <a:r>
              <a:rPr lang="en-US" dirty="0" smtClean="0"/>
              <a:t> </a:t>
            </a:r>
            <a:r>
              <a:rPr lang="en-US" dirty="0" err="1" smtClean="0"/>
              <a:t>Dalgalar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87" y="1323112"/>
            <a:ext cx="5228708" cy="5266874"/>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295" y="4308913"/>
            <a:ext cx="6249375" cy="2549087"/>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431" y="1177097"/>
            <a:ext cx="6495239" cy="2853353"/>
          </a:xfrm>
          <a:prstGeom prst="rect">
            <a:avLst/>
          </a:prstGeom>
        </p:spPr>
      </p:pic>
    </p:spTree>
    <p:extLst>
      <p:ext uri="{BB962C8B-B14F-4D97-AF65-F5344CB8AC3E}">
        <p14:creationId xmlns:p14="http://schemas.microsoft.com/office/powerpoint/2010/main" val="11026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6136" y="70577"/>
            <a:ext cx="7427976" cy="957330"/>
          </a:xfrm>
        </p:spPr>
        <p:txBody>
          <a:bodyPr/>
          <a:lstStyle/>
          <a:p>
            <a:r>
              <a:rPr lang="tr-TR" dirty="0" smtClean="0"/>
              <a:t>Sismik Hızlar</a:t>
            </a:r>
            <a:endParaRPr lang="tr-TR" dirty="0"/>
          </a:p>
        </p:txBody>
      </p:sp>
      <p:pic>
        <p:nvPicPr>
          <p:cNvPr id="4" name="Resim 3"/>
          <p:cNvPicPr>
            <a:picLocks noChangeAspect="1"/>
          </p:cNvPicPr>
          <p:nvPr/>
        </p:nvPicPr>
        <p:blipFill>
          <a:blip r:embed="rId2"/>
          <a:stretch>
            <a:fillRect/>
          </a:stretch>
        </p:blipFill>
        <p:spPr>
          <a:xfrm>
            <a:off x="6609124" y="27539"/>
            <a:ext cx="4729436" cy="6830462"/>
          </a:xfrm>
          <a:prstGeom prst="rect">
            <a:avLst/>
          </a:prstGeom>
        </p:spPr>
      </p:pic>
      <p:pic>
        <p:nvPicPr>
          <p:cNvPr id="5" name="Resim 4"/>
          <p:cNvPicPr>
            <a:picLocks noChangeAspect="1"/>
          </p:cNvPicPr>
          <p:nvPr/>
        </p:nvPicPr>
        <p:blipFill>
          <a:blip r:embed="rId3"/>
          <a:stretch>
            <a:fillRect/>
          </a:stretch>
        </p:blipFill>
        <p:spPr>
          <a:xfrm>
            <a:off x="532958" y="1027906"/>
            <a:ext cx="4936044" cy="3395850"/>
          </a:xfrm>
          <a:prstGeom prst="rect">
            <a:avLst/>
          </a:prstGeom>
        </p:spPr>
      </p:pic>
      <p:pic>
        <p:nvPicPr>
          <p:cNvPr id="7" name="Resim 6"/>
          <p:cNvPicPr>
            <a:picLocks noChangeAspect="1"/>
          </p:cNvPicPr>
          <p:nvPr/>
        </p:nvPicPr>
        <p:blipFill>
          <a:blip r:embed="rId4"/>
          <a:stretch>
            <a:fillRect/>
          </a:stretch>
        </p:blipFill>
        <p:spPr>
          <a:xfrm>
            <a:off x="532958" y="4718304"/>
            <a:ext cx="5013726" cy="2139696"/>
          </a:xfrm>
          <a:prstGeom prst="rect">
            <a:avLst/>
          </a:prstGeom>
        </p:spPr>
      </p:pic>
    </p:spTree>
    <p:extLst>
      <p:ext uri="{BB962C8B-B14F-4D97-AF65-F5344CB8AC3E}">
        <p14:creationId xmlns:p14="http://schemas.microsoft.com/office/powerpoint/2010/main" val="875985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2984" y="142283"/>
            <a:ext cx="3346347" cy="1325563"/>
          </a:xfrm>
        </p:spPr>
        <p:txBody>
          <a:bodyPr/>
          <a:lstStyle/>
          <a:p>
            <a:r>
              <a:rPr lang="en-US" dirty="0" err="1" smtClean="0"/>
              <a:t>Fiziksel</a:t>
            </a:r>
            <a:r>
              <a:rPr lang="en-US" dirty="0" smtClean="0"/>
              <a:t> </a:t>
            </a:r>
            <a:r>
              <a:rPr lang="en-US" dirty="0" err="1" smtClean="0"/>
              <a:t>Temel</a:t>
            </a:r>
            <a:endParaRPr lang="tr-TR" dirty="0"/>
          </a:p>
        </p:txBody>
      </p:sp>
      <p:pic>
        <p:nvPicPr>
          <p:cNvPr id="4" name="İçerik Yer Tutucusu 3"/>
          <p:cNvPicPr>
            <a:picLocks noGrp="1" noChangeAspect="1"/>
          </p:cNvPicPr>
          <p:nvPr>
            <p:ph idx="1"/>
          </p:nvPr>
        </p:nvPicPr>
        <p:blipFill>
          <a:blip r:embed="rId2"/>
          <a:stretch>
            <a:fillRect/>
          </a:stretch>
        </p:blipFill>
        <p:spPr>
          <a:xfrm>
            <a:off x="3599331" y="0"/>
            <a:ext cx="4598654" cy="6715717"/>
          </a:xfrm>
          <a:prstGeom prst="rect">
            <a:avLst/>
          </a:prstGeom>
        </p:spPr>
      </p:pic>
      <p:pic>
        <p:nvPicPr>
          <p:cNvPr id="5" name="Resim 4"/>
          <p:cNvPicPr>
            <a:picLocks noChangeAspect="1"/>
          </p:cNvPicPr>
          <p:nvPr/>
        </p:nvPicPr>
        <p:blipFill>
          <a:blip r:embed="rId3"/>
          <a:stretch>
            <a:fillRect/>
          </a:stretch>
        </p:blipFill>
        <p:spPr>
          <a:xfrm>
            <a:off x="8919840" y="142283"/>
            <a:ext cx="2764800" cy="6401829"/>
          </a:xfrm>
          <a:prstGeom prst="rect">
            <a:avLst/>
          </a:prstGeom>
        </p:spPr>
      </p:pic>
      <p:pic>
        <p:nvPicPr>
          <p:cNvPr id="3" name="Resim 2"/>
          <p:cNvPicPr>
            <a:picLocks noChangeAspect="1"/>
          </p:cNvPicPr>
          <p:nvPr/>
        </p:nvPicPr>
        <p:blipFill>
          <a:blip r:embed="rId4"/>
          <a:stretch>
            <a:fillRect/>
          </a:stretch>
        </p:blipFill>
        <p:spPr>
          <a:xfrm>
            <a:off x="765976" y="2385071"/>
            <a:ext cx="3132900" cy="611800"/>
          </a:xfrm>
          <a:prstGeom prst="rect">
            <a:avLst/>
          </a:prstGeom>
        </p:spPr>
      </p:pic>
    </p:spTree>
    <p:extLst>
      <p:ext uri="{BB962C8B-B14F-4D97-AF65-F5344CB8AC3E}">
        <p14:creationId xmlns:p14="http://schemas.microsoft.com/office/powerpoint/2010/main" val="106324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0728" y="346837"/>
            <a:ext cx="8068168" cy="1325563"/>
          </a:xfrm>
        </p:spPr>
        <p:txBody>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8558896" y="81344"/>
            <a:ext cx="3383168" cy="6562918"/>
          </a:xfrm>
          <a:prstGeom prst="rect">
            <a:avLst/>
          </a:prstGeom>
        </p:spPr>
      </p:pic>
    </p:spTree>
    <p:extLst>
      <p:ext uri="{BB962C8B-B14F-4D97-AF65-F5344CB8AC3E}">
        <p14:creationId xmlns:p14="http://schemas.microsoft.com/office/powerpoint/2010/main" val="176981236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277</Words>
  <Application>Microsoft Office PowerPoint</Application>
  <PresentationFormat>Widescreen</PresentationFormat>
  <Paragraphs>53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Teması</vt:lpstr>
      <vt:lpstr>Sismik Yöntemler  (Seismic Methods)</vt:lpstr>
      <vt:lpstr>Course overview</vt:lpstr>
      <vt:lpstr>Kaynaklar</vt:lpstr>
      <vt:lpstr>Konu İçerikleri </vt:lpstr>
      <vt:lpstr>Sismik Dalgalar Hacim Dalgaları                              Yüzey Dalgaları</vt:lpstr>
      <vt:lpstr>Sismik Dalgalar</vt:lpstr>
      <vt:lpstr>Sismik Hızlar</vt:lpstr>
      <vt:lpstr>Fiziksel Temel</vt:lpstr>
      <vt:lpstr>PowerPoint Presentation</vt:lpstr>
      <vt:lpstr>PowerPoint Presentation</vt:lpstr>
      <vt:lpstr>PowerPoint Presentation</vt:lpstr>
      <vt:lpstr>Sismik Hızlar</vt:lpstr>
      <vt:lpstr>PowerPoint Presentation</vt:lpstr>
      <vt:lpstr>Sismik Çalışma: Özet</vt:lpstr>
      <vt:lpstr>Sismik Kaynak ve alıcı</vt:lpstr>
      <vt:lpstr>Sismik Yöntemler  Sismik Yansıma                           Sismik Kırılma</vt:lpstr>
      <vt:lpstr>Sismik Kırılma Yöntemi</vt:lpstr>
      <vt:lpstr>Sismik Kırılma Yöntemi: 2B Tomografi</vt:lpstr>
      <vt:lpstr>Sismik Yansıma Yöntemi   2B                                                      3B</vt:lpstr>
      <vt:lpstr>Sismik Yansıma Yöntemi  2B sismik kesit                             3B sismik kesit</vt:lpstr>
      <vt:lpstr>Sismik Yansıma Kayıtı</vt:lpstr>
      <vt:lpstr>Sismik Yüzey Dalgası Yöntemleri MASW: Multiarray surface wave method</vt:lpstr>
      <vt:lpstr>Sismik Kırılma ve Sismik Yansıma arasındaki farklar</vt:lpstr>
      <vt:lpstr>PowerPoint Presentation</vt:lpstr>
      <vt:lpstr>Kullanım Alanları: Petrol ve gaz aramaları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Sismik Yöntemler  (Seismic Methods)</dc:title>
  <dc:creator>Microsoft hesabı</dc:creator>
  <cp:lastModifiedBy>MEC</cp:lastModifiedBy>
  <cp:revision>17</cp:revision>
  <dcterms:created xsi:type="dcterms:W3CDTF">2017-12-19T16:52:20Z</dcterms:created>
  <dcterms:modified xsi:type="dcterms:W3CDTF">2019-11-06T05:58:32Z</dcterms:modified>
</cp:coreProperties>
</file>