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3"/>
  </p:notesMasterIdLst>
  <p:handoutMasterIdLst>
    <p:handoutMasterId r:id="rId64"/>
  </p:handoutMasterIdLst>
  <p:sldIdLst>
    <p:sldId id="256" r:id="rId2"/>
    <p:sldId id="257" r:id="rId3"/>
    <p:sldId id="371" r:id="rId4"/>
    <p:sldId id="369" r:id="rId5"/>
    <p:sldId id="373" r:id="rId6"/>
    <p:sldId id="421" r:id="rId7"/>
    <p:sldId id="319" r:id="rId8"/>
    <p:sldId id="422" r:id="rId9"/>
    <p:sldId id="389" r:id="rId10"/>
    <p:sldId id="423" r:id="rId11"/>
    <p:sldId id="427" r:id="rId12"/>
    <p:sldId id="433" r:id="rId13"/>
    <p:sldId id="435" r:id="rId14"/>
    <p:sldId id="436" r:id="rId15"/>
    <p:sldId id="428" r:id="rId16"/>
    <p:sldId id="437" r:id="rId17"/>
    <p:sldId id="438" r:id="rId18"/>
    <p:sldId id="439" r:id="rId19"/>
    <p:sldId id="440" r:id="rId20"/>
    <p:sldId id="441" r:id="rId21"/>
    <p:sldId id="442" r:id="rId22"/>
    <p:sldId id="443" r:id="rId23"/>
    <p:sldId id="444" r:id="rId24"/>
    <p:sldId id="434" r:id="rId25"/>
    <p:sldId id="431" r:id="rId26"/>
    <p:sldId id="445" r:id="rId27"/>
    <p:sldId id="425" r:id="rId28"/>
    <p:sldId id="382" r:id="rId29"/>
    <p:sldId id="338" r:id="rId30"/>
    <p:sldId id="430" r:id="rId31"/>
    <p:sldId id="383" r:id="rId32"/>
    <p:sldId id="385" r:id="rId33"/>
    <p:sldId id="402" r:id="rId34"/>
    <p:sldId id="394" r:id="rId35"/>
    <p:sldId id="395" r:id="rId36"/>
    <p:sldId id="397" r:id="rId37"/>
    <p:sldId id="322" r:id="rId38"/>
    <p:sldId id="410" r:id="rId39"/>
    <p:sldId id="411" r:id="rId40"/>
    <p:sldId id="266" r:id="rId41"/>
    <p:sldId id="300" r:id="rId42"/>
    <p:sldId id="302" r:id="rId43"/>
    <p:sldId id="305" r:id="rId44"/>
    <p:sldId id="413" r:id="rId45"/>
    <p:sldId id="412" r:id="rId46"/>
    <p:sldId id="419" r:id="rId47"/>
    <p:sldId id="280" r:id="rId48"/>
    <p:sldId id="285" r:id="rId49"/>
    <p:sldId id="290" r:id="rId50"/>
    <p:sldId id="359" r:id="rId51"/>
    <p:sldId id="414" r:id="rId52"/>
    <p:sldId id="415" r:id="rId53"/>
    <p:sldId id="416" r:id="rId54"/>
    <p:sldId id="418" r:id="rId55"/>
    <p:sldId id="417" r:id="rId56"/>
    <p:sldId id="405" r:id="rId57"/>
    <p:sldId id="429" r:id="rId58"/>
    <p:sldId id="420" r:id="rId59"/>
    <p:sldId id="407" r:id="rId60"/>
    <p:sldId id="408" r:id="rId61"/>
    <p:sldId id="409" r:id="rId6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6" autoAdjust="0"/>
    <p:restoredTop sz="87667" autoAdjust="0"/>
  </p:normalViewPr>
  <p:slideViewPr>
    <p:cSldViewPr>
      <p:cViewPr>
        <p:scale>
          <a:sx n="70" d="100"/>
          <a:sy n="70" d="100"/>
        </p:scale>
        <p:origin x="-2688" y="-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F1616-FA3B-45EA-AFBD-6E76ADD5EAAF}" type="datetimeFigureOut">
              <a:rPr lang="tr-TR" smtClean="0"/>
              <a:pPr/>
              <a:t>16/10/17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0605D-A128-406F-9FC5-1534C2F1150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9194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650D3-1AA9-4D3E-906D-9DCF1C9F0D6E}" type="datetimeFigureOut">
              <a:rPr lang="tr-TR" smtClean="0"/>
              <a:pPr/>
              <a:t>16/10/17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8FEF6-B4B3-441F-B11F-A2CC71A7656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166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Sürekli nazal </a:t>
            </a:r>
            <a:r>
              <a:rPr lang="tr-TR" dirty="0" err="1" smtClean="0"/>
              <a:t>konjesyon</a:t>
            </a:r>
            <a:r>
              <a:rPr lang="tr-TR" dirty="0" smtClean="0"/>
              <a:t>, </a:t>
            </a:r>
            <a:r>
              <a:rPr lang="tr-TR" dirty="0" err="1" smtClean="0"/>
              <a:t>konka</a:t>
            </a:r>
            <a:r>
              <a:rPr lang="tr-TR" dirty="0" smtClean="0"/>
              <a:t> ve </a:t>
            </a:r>
            <a:r>
              <a:rPr lang="tr-TR" dirty="0" err="1" smtClean="0"/>
              <a:t>adenoid</a:t>
            </a:r>
            <a:r>
              <a:rPr lang="tr-TR" dirty="0" smtClean="0"/>
              <a:t> </a:t>
            </a:r>
            <a:r>
              <a:rPr lang="tr-TR" dirty="0" err="1" smtClean="0"/>
              <a:t>hipertrofisi</a:t>
            </a:r>
            <a:r>
              <a:rPr lang="tr-TR" dirty="0" smtClean="0"/>
              <a:t> zamanla özellikle çocuklarda  yüz iskeletinde değişikliğe yol açar.</a:t>
            </a:r>
          </a:p>
          <a:p>
            <a:r>
              <a:rPr lang="tr-TR" dirty="0" smtClean="0"/>
              <a:t>Üst çene ön dişlerinde çıkıklık, </a:t>
            </a:r>
            <a:r>
              <a:rPr lang="tr-TR" dirty="0" err="1" smtClean="0"/>
              <a:t>malar</a:t>
            </a:r>
            <a:r>
              <a:rPr lang="tr-TR" dirty="0" smtClean="0"/>
              <a:t> kemiklerde düzleşme, burun kökünde genişleme. </a:t>
            </a:r>
          </a:p>
          <a:p>
            <a:r>
              <a:rPr lang="tr-TR" dirty="0" smtClean="0"/>
              <a:t>Burun tıkalı, ağız açık ağız solunumu yaparlar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8FEF6-B4B3-441F-B11F-A2CC71A7656E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8FEF6-B4B3-441F-B11F-A2CC71A7656E}" type="slidenum">
              <a:rPr lang="tr-TR" smtClean="0"/>
              <a:pPr/>
              <a:t>48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Kr</a:t>
            </a:r>
            <a:r>
              <a:rPr lang="tr-TR" dirty="0" smtClean="0"/>
              <a:t>.</a:t>
            </a:r>
            <a:r>
              <a:rPr lang="tr-TR" baseline="0" dirty="0" smtClean="0"/>
              <a:t> Ü tek %40, birlikte %50, sadece AÖ %</a:t>
            </a:r>
            <a:r>
              <a:rPr lang="tr-TR" baseline="0" smtClean="0"/>
              <a:t>10 görülür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8FEF6-B4B3-441F-B11F-A2CC71A7656E}" type="slidenum">
              <a:rPr lang="tr-TR" smtClean="0"/>
              <a:pPr/>
              <a:t>49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Dikdörtgen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Dikdörtgen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Dikdörtgen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Dikdörtgen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Dikdörtgen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Yuvarlatılmış Dikdörtgen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Yuvarlatılmış Dikdörtgen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Dikdörtgen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16/10/17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16/10/17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16/10/17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16/10/17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16/10/17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16/10/17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2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16/10/17</a:t>
            </a:fld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16/10/17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16/10/17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16/10/17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16/10/17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Dikdörtgen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Dikdörtgen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Dikdörtgen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Yuvarlatılmış Dikdörtgen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Yuvarlatılmış Dikdörtgen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Dikdörtgen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Dikdörtgen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Dikdörtgen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Dikdörtgen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Dikdörtgen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16/10/17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Relationship Id="rId3" Type="http://schemas.openxmlformats.org/officeDocument/2006/relationships/image" Target="../media/image46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57200" y="714356"/>
            <a:ext cx="8458200" cy="3157557"/>
          </a:xfrm>
        </p:spPr>
        <p:txBody>
          <a:bodyPr>
            <a:noAutofit/>
          </a:bodyPr>
          <a:lstStyle/>
          <a:p>
            <a:pPr algn="ctr"/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b="1" dirty="0" smtClean="0"/>
              <a:t>ALLERJİK HASTALIKLARDA </a:t>
            </a:r>
            <a:br>
              <a:rPr lang="tr-TR" sz="3600" b="1" dirty="0" smtClean="0"/>
            </a:br>
            <a:r>
              <a:rPr lang="tr-TR" sz="3600" b="1" dirty="0" smtClean="0"/>
              <a:t>ANAMNEZ, FİZİK İNCELEME VE İLETİŞİM</a:t>
            </a: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/>
              <a:t/>
            </a:r>
            <a:br>
              <a:rPr lang="tr-TR" sz="3600" dirty="0" smtClean="0"/>
            </a:br>
            <a:endParaRPr lang="tr-TR" sz="36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928662" y="4714884"/>
            <a:ext cx="7715304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tr-TR" dirty="0" smtClean="0"/>
              <a:t>Prof. Dr Gülfem Çelik</a:t>
            </a:r>
          </a:p>
          <a:p>
            <a:pPr algn="ctr"/>
            <a:r>
              <a:rPr lang="tr-TR" dirty="0" smtClean="0"/>
              <a:t>Doç. Dr. Ömür Aydın</a:t>
            </a:r>
          </a:p>
          <a:p>
            <a:pPr algn="ctr"/>
            <a:endParaRPr lang="tr-TR" dirty="0" smtClean="0"/>
          </a:p>
          <a:p>
            <a:pPr algn="ctr">
              <a:lnSpc>
                <a:spcPct val="80000"/>
              </a:lnSpc>
            </a:pPr>
            <a:r>
              <a:rPr lang="tr-TR" sz="1800" dirty="0" smtClean="0"/>
              <a:t>Ankara Üniversitesi Tıp Fakültesi  Göğüs Hastalıkları Anabilim Dalı,  </a:t>
            </a:r>
          </a:p>
          <a:p>
            <a:pPr algn="ctr">
              <a:lnSpc>
                <a:spcPct val="80000"/>
              </a:lnSpc>
            </a:pPr>
            <a:r>
              <a:rPr lang="tr-TR" sz="1800" dirty="0" smtClean="0"/>
              <a:t>İmmünoloji ve </a:t>
            </a:r>
            <a:r>
              <a:rPr lang="tr-TR" sz="1800" dirty="0" err="1" smtClean="0"/>
              <a:t>Allerji</a:t>
            </a:r>
            <a:r>
              <a:rPr lang="tr-TR" sz="1800" dirty="0" smtClean="0"/>
              <a:t> Bilim Dalı </a:t>
            </a:r>
          </a:p>
          <a:p>
            <a:endParaRPr lang="tr-TR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5143512"/>
            <a:ext cx="1258888" cy="1273175"/>
            <a:chOff x="3259" y="2744"/>
            <a:chExt cx="793" cy="802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3720000">
              <a:off x="3279" y="3252"/>
              <a:ext cx="48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A</a:t>
              </a:r>
              <a:endParaRPr lang="tr-TR" sz="240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3420000">
              <a:off x="3308" y="3275"/>
              <a:ext cx="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l</a:t>
              </a:r>
              <a:endParaRPr lang="tr-TR" sz="2400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 rot="3060000">
              <a:off x="3319" y="3289"/>
              <a:ext cx="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l</a:t>
              </a:r>
              <a:endParaRPr lang="tr-TR" sz="2400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2760000">
              <a:off x="3327" y="3306"/>
              <a:ext cx="4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e</a:t>
              </a:r>
              <a:endParaRPr lang="tr-TR" sz="2400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2400000">
              <a:off x="3356" y="3333"/>
              <a:ext cx="24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r</a:t>
              </a:r>
              <a:endParaRPr lang="tr-TR" sz="240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 rot="2400000">
              <a:off x="3374" y="3354"/>
              <a:ext cx="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j</a:t>
              </a:r>
              <a:endParaRPr lang="tr-TR" sz="2400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2100000">
              <a:off x="3388" y="3364"/>
              <a:ext cx="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i</a:t>
              </a:r>
              <a:endParaRPr lang="tr-TR" sz="2400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2100000">
              <a:off x="3400" y="3374"/>
              <a:ext cx="3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k</a:t>
              </a:r>
              <a:endParaRPr lang="tr-TR" sz="2400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 rot="1800000">
              <a:off x="3445" y="3405"/>
              <a:ext cx="2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 </a:t>
              </a:r>
              <a:endParaRPr lang="tr-TR" sz="2400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1440000">
              <a:off x="3458" y="3419"/>
              <a:ext cx="5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H</a:t>
              </a:r>
              <a:endParaRPr lang="tr-TR" sz="2400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1140000">
              <a:off x="3504" y="3437"/>
              <a:ext cx="4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a</a:t>
              </a:r>
              <a:endParaRPr lang="tr-TR" sz="2400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 rot="840000">
              <a:off x="3539" y="3446"/>
              <a:ext cx="3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s</a:t>
              </a:r>
              <a:endParaRPr lang="tr-TR" sz="2400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 rot="540000">
              <a:off x="3574" y="3453"/>
              <a:ext cx="2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t</a:t>
              </a:r>
              <a:endParaRPr lang="tr-TR" sz="2400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 rot="240000">
              <a:off x="3589" y="3457"/>
              <a:ext cx="4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a</a:t>
              </a:r>
              <a:endParaRPr lang="tr-TR" sz="2400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 rot="240000">
              <a:off x="3628" y="3459"/>
              <a:ext cx="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l</a:t>
              </a:r>
              <a:endParaRPr lang="tr-TR" sz="2400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644" y="3459"/>
              <a:ext cx="2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ı</a:t>
              </a:r>
              <a:endParaRPr lang="tr-TR" sz="2400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665" y="3457"/>
              <a:ext cx="3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k</a:t>
              </a:r>
              <a:endParaRPr lang="tr-TR" sz="2400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 rot="-360000">
              <a:off x="3697" y="3453"/>
              <a:ext cx="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l</a:t>
              </a:r>
              <a:endParaRPr lang="tr-TR" sz="2400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 rot="-660000">
              <a:off x="3709" y="3452"/>
              <a:ext cx="4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a</a:t>
              </a:r>
              <a:endParaRPr lang="tr-TR" sz="2400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 rot="-960000">
              <a:off x="3746" y="3446"/>
              <a:ext cx="24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r</a:t>
              </a:r>
              <a:endParaRPr lang="tr-TR" sz="2400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 rot="-960000">
              <a:off x="3770" y="3440"/>
              <a:ext cx="2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 </a:t>
              </a:r>
              <a:endParaRPr lang="tr-TR" sz="2400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 rot="-1320000">
              <a:off x="3785" y="3429"/>
              <a:ext cx="48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B</a:t>
              </a:r>
              <a:endParaRPr lang="tr-TR" sz="2400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 rot="-1620000">
              <a:off x="3833" y="3414"/>
              <a:ext cx="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i</a:t>
              </a:r>
              <a:endParaRPr lang="tr-TR" sz="2400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 rot="-1620000">
              <a:off x="3849" y="3406"/>
              <a:ext cx="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l</a:t>
              </a:r>
              <a:endParaRPr lang="tr-TR" sz="2400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 rot="-1980000">
              <a:off x="3859" y="3400"/>
              <a:ext cx="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i</a:t>
              </a:r>
              <a:endParaRPr lang="tr-TR" sz="2400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 rot="-2280000">
              <a:off x="3866" y="3378"/>
              <a:ext cx="6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m</a:t>
              </a:r>
              <a:endParaRPr lang="tr-TR" sz="2400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 rot="-2640000">
              <a:off x="3915" y="3355"/>
              <a:ext cx="2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 </a:t>
              </a:r>
              <a:endParaRPr lang="tr-TR" sz="2400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 rot="-2640000">
              <a:off x="3923" y="3329"/>
              <a:ext cx="5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D</a:t>
              </a:r>
              <a:endParaRPr lang="tr-TR" sz="2400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 rot="-3300000">
              <a:off x="3957" y="3294"/>
              <a:ext cx="4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a</a:t>
              </a:r>
              <a:endParaRPr lang="tr-TR" sz="2400"/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 rot="-3300000">
              <a:off x="3986" y="3275"/>
              <a:ext cx="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l</a:t>
              </a:r>
              <a:endParaRPr lang="tr-TR" sz="2400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 rot="-3660000">
              <a:off x="3999" y="3248"/>
              <a:ext cx="2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tr-TR" sz="900">
                  <a:solidFill>
                    <a:srgbClr val="FC0859"/>
                  </a:solidFill>
                  <a:latin typeface="Arial" pitchFamily="34" charset="0"/>
                </a:rPr>
                <a:t>ı</a:t>
              </a:r>
              <a:endParaRPr lang="tr-TR" sz="240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3295" y="2744"/>
              <a:ext cx="711" cy="713"/>
            </a:xfrm>
            <a:custGeom>
              <a:avLst/>
              <a:gdLst>
                <a:gd name="T0" fmla="*/ 391 w 711"/>
                <a:gd name="T1" fmla="*/ 2 h 713"/>
                <a:gd name="T2" fmla="*/ 462 w 711"/>
                <a:gd name="T3" fmla="*/ 17 h 713"/>
                <a:gd name="T4" fmla="*/ 525 w 711"/>
                <a:gd name="T5" fmla="*/ 44 h 713"/>
                <a:gd name="T6" fmla="*/ 581 w 711"/>
                <a:gd name="T7" fmla="*/ 82 h 713"/>
                <a:gd name="T8" fmla="*/ 631 w 711"/>
                <a:gd name="T9" fmla="*/ 130 h 713"/>
                <a:gd name="T10" fmla="*/ 669 w 711"/>
                <a:gd name="T11" fmla="*/ 188 h 713"/>
                <a:gd name="T12" fmla="*/ 696 w 711"/>
                <a:gd name="T13" fmla="*/ 252 h 713"/>
                <a:gd name="T14" fmla="*/ 709 w 711"/>
                <a:gd name="T15" fmla="*/ 321 h 713"/>
                <a:gd name="T16" fmla="*/ 709 w 711"/>
                <a:gd name="T17" fmla="*/ 394 h 713"/>
                <a:gd name="T18" fmla="*/ 696 w 711"/>
                <a:gd name="T19" fmla="*/ 463 h 713"/>
                <a:gd name="T20" fmla="*/ 669 w 711"/>
                <a:gd name="T21" fmla="*/ 527 h 713"/>
                <a:gd name="T22" fmla="*/ 631 w 711"/>
                <a:gd name="T23" fmla="*/ 584 h 713"/>
                <a:gd name="T24" fmla="*/ 581 w 711"/>
                <a:gd name="T25" fmla="*/ 632 h 713"/>
                <a:gd name="T26" fmla="*/ 525 w 711"/>
                <a:gd name="T27" fmla="*/ 671 h 713"/>
                <a:gd name="T28" fmla="*/ 462 w 711"/>
                <a:gd name="T29" fmla="*/ 698 h 713"/>
                <a:gd name="T30" fmla="*/ 391 w 711"/>
                <a:gd name="T31" fmla="*/ 711 h 713"/>
                <a:gd name="T32" fmla="*/ 320 w 711"/>
                <a:gd name="T33" fmla="*/ 711 h 713"/>
                <a:gd name="T34" fmla="*/ 249 w 711"/>
                <a:gd name="T35" fmla="*/ 698 h 713"/>
                <a:gd name="T36" fmla="*/ 186 w 711"/>
                <a:gd name="T37" fmla="*/ 671 h 713"/>
                <a:gd name="T38" fmla="*/ 130 w 711"/>
                <a:gd name="T39" fmla="*/ 632 h 713"/>
                <a:gd name="T40" fmla="*/ 80 w 711"/>
                <a:gd name="T41" fmla="*/ 584 h 713"/>
                <a:gd name="T42" fmla="*/ 42 w 711"/>
                <a:gd name="T43" fmla="*/ 527 h 713"/>
                <a:gd name="T44" fmla="*/ 15 w 711"/>
                <a:gd name="T45" fmla="*/ 463 h 713"/>
                <a:gd name="T46" fmla="*/ 2 w 711"/>
                <a:gd name="T47" fmla="*/ 394 h 713"/>
                <a:gd name="T48" fmla="*/ 2 w 711"/>
                <a:gd name="T49" fmla="*/ 321 h 713"/>
                <a:gd name="T50" fmla="*/ 15 w 711"/>
                <a:gd name="T51" fmla="*/ 252 h 713"/>
                <a:gd name="T52" fmla="*/ 42 w 711"/>
                <a:gd name="T53" fmla="*/ 188 h 713"/>
                <a:gd name="T54" fmla="*/ 80 w 711"/>
                <a:gd name="T55" fmla="*/ 130 h 713"/>
                <a:gd name="T56" fmla="*/ 130 w 711"/>
                <a:gd name="T57" fmla="*/ 82 h 713"/>
                <a:gd name="T58" fmla="*/ 186 w 711"/>
                <a:gd name="T59" fmla="*/ 44 h 713"/>
                <a:gd name="T60" fmla="*/ 249 w 711"/>
                <a:gd name="T61" fmla="*/ 17 h 713"/>
                <a:gd name="T62" fmla="*/ 320 w 711"/>
                <a:gd name="T63" fmla="*/ 2 h 7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11"/>
                <a:gd name="T97" fmla="*/ 0 h 713"/>
                <a:gd name="T98" fmla="*/ 711 w 711"/>
                <a:gd name="T99" fmla="*/ 713 h 7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11" h="713">
                  <a:moveTo>
                    <a:pt x="356" y="0"/>
                  </a:moveTo>
                  <a:lnTo>
                    <a:pt x="391" y="2"/>
                  </a:lnTo>
                  <a:lnTo>
                    <a:pt x="427" y="7"/>
                  </a:lnTo>
                  <a:lnTo>
                    <a:pt x="462" y="17"/>
                  </a:lnTo>
                  <a:lnTo>
                    <a:pt x="495" y="29"/>
                  </a:lnTo>
                  <a:lnTo>
                    <a:pt x="525" y="44"/>
                  </a:lnTo>
                  <a:lnTo>
                    <a:pt x="554" y="61"/>
                  </a:lnTo>
                  <a:lnTo>
                    <a:pt x="581" y="82"/>
                  </a:lnTo>
                  <a:lnTo>
                    <a:pt x="608" y="105"/>
                  </a:lnTo>
                  <a:lnTo>
                    <a:pt x="631" y="130"/>
                  </a:lnTo>
                  <a:lnTo>
                    <a:pt x="650" y="157"/>
                  </a:lnTo>
                  <a:lnTo>
                    <a:pt x="669" y="188"/>
                  </a:lnTo>
                  <a:lnTo>
                    <a:pt x="684" y="219"/>
                  </a:lnTo>
                  <a:lnTo>
                    <a:pt x="696" y="252"/>
                  </a:lnTo>
                  <a:lnTo>
                    <a:pt x="704" y="286"/>
                  </a:lnTo>
                  <a:lnTo>
                    <a:pt x="709" y="321"/>
                  </a:lnTo>
                  <a:lnTo>
                    <a:pt x="711" y="357"/>
                  </a:lnTo>
                  <a:lnTo>
                    <a:pt x="709" y="394"/>
                  </a:lnTo>
                  <a:lnTo>
                    <a:pt x="704" y="428"/>
                  </a:lnTo>
                  <a:lnTo>
                    <a:pt x="696" y="463"/>
                  </a:lnTo>
                  <a:lnTo>
                    <a:pt x="684" y="496"/>
                  </a:lnTo>
                  <a:lnTo>
                    <a:pt x="669" y="527"/>
                  </a:lnTo>
                  <a:lnTo>
                    <a:pt x="650" y="555"/>
                  </a:lnTo>
                  <a:lnTo>
                    <a:pt x="631" y="584"/>
                  </a:lnTo>
                  <a:lnTo>
                    <a:pt x="608" y="609"/>
                  </a:lnTo>
                  <a:lnTo>
                    <a:pt x="581" y="632"/>
                  </a:lnTo>
                  <a:lnTo>
                    <a:pt x="554" y="651"/>
                  </a:lnTo>
                  <a:lnTo>
                    <a:pt x="525" y="671"/>
                  </a:lnTo>
                  <a:lnTo>
                    <a:pt x="495" y="686"/>
                  </a:lnTo>
                  <a:lnTo>
                    <a:pt x="462" y="698"/>
                  </a:lnTo>
                  <a:lnTo>
                    <a:pt x="427" y="705"/>
                  </a:lnTo>
                  <a:lnTo>
                    <a:pt x="391" y="711"/>
                  </a:lnTo>
                  <a:lnTo>
                    <a:pt x="356" y="713"/>
                  </a:lnTo>
                  <a:lnTo>
                    <a:pt x="320" y="711"/>
                  </a:lnTo>
                  <a:lnTo>
                    <a:pt x="284" y="705"/>
                  </a:lnTo>
                  <a:lnTo>
                    <a:pt x="249" y="698"/>
                  </a:lnTo>
                  <a:lnTo>
                    <a:pt x="216" y="686"/>
                  </a:lnTo>
                  <a:lnTo>
                    <a:pt x="186" y="671"/>
                  </a:lnTo>
                  <a:lnTo>
                    <a:pt x="157" y="651"/>
                  </a:lnTo>
                  <a:lnTo>
                    <a:pt x="130" y="632"/>
                  </a:lnTo>
                  <a:lnTo>
                    <a:pt x="103" y="609"/>
                  </a:lnTo>
                  <a:lnTo>
                    <a:pt x="80" y="584"/>
                  </a:lnTo>
                  <a:lnTo>
                    <a:pt x="61" y="555"/>
                  </a:lnTo>
                  <a:lnTo>
                    <a:pt x="42" y="527"/>
                  </a:lnTo>
                  <a:lnTo>
                    <a:pt x="27" y="496"/>
                  </a:lnTo>
                  <a:lnTo>
                    <a:pt x="15" y="463"/>
                  </a:lnTo>
                  <a:lnTo>
                    <a:pt x="7" y="428"/>
                  </a:lnTo>
                  <a:lnTo>
                    <a:pt x="2" y="394"/>
                  </a:lnTo>
                  <a:lnTo>
                    <a:pt x="0" y="357"/>
                  </a:lnTo>
                  <a:lnTo>
                    <a:pt x="2" y="321"/>
                  </a:lnTo>
                  <a:lnTo>
                    <a:pt x="7" y="286"/>
                  </a:lnTo>
                  <a:lnTo>
                    <a:pt x="15" y="252"/>
                  </a:lnTo>
                  <a:lnTo>
                    <a:pt x="27" y="219"/>
                  </a:lnTo>
                  <a:lnTo>
                    <a:pt x="42" y="188"/>
                  </a:lnTo>
                  <a:lnTo>
                    <a:pt x="61" y="157"/>
                  </a:lnTo>
                  <a:lnTo>
                    <a:pt x="80" y="130"/>
                  </a:lnTo>
                  <a:lnTo>
                    <a:pt x="103" y="105"/>
                  </a:lnTo>
                  <a:lnTo>
                    <a:pt x="130" y="82"/>
                  </a:lnTo>
                  <a:lnTo>
                    <a:pt x="157" y="61"/>
                  </a:lnTo>
                  <a:lnTo>
                    <a:pt x="186" y="44"/>
                  </a:lnTo>
                  <a:lnTo>
                    <a:pt x="216" y="29"/>
                  </a:lnTo>
                  <a:lnTo>
                    <a:pt x="249" y="17"/>
                  </a:lnTo>
                  <a:lnTo>
                    <a:pt x="284" y="7"/>
                  </a:lnTo>
                  <a:lnTo>
                    <a:pt x="320" y="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3310" y="2761"/>
              <a:ext cx="681" cy="681"/>
            </a:xfrm>
            <a:custGeom>
              <a:avLst/>
              <a:gdLst>
                <a:gd name="T0" fmla="*/ 376 w 681"/>
                <a:gd name="T1" fmla="*/ 2 h 681"/>
                <a:gd name="T2" fmla="*/ 441 w 681"/>
                <a:gd name="T3" fmla="*/ 15 h 681"/>
                <a:gd name="T4" fmla="*/ 503 w 681"/>
                <a:gd name="T5" fmla="*/ 40 h 681"/>
                <a:gd name="T6" fmla="*/ 556 w 681"/>
                <a:gd name="T7" fmla="*/ 79 h 681"/>
                <a:gd name="T8" fmla="*/ 602 w 681"/>
                <a:gd name="T9" fmla="*/ 123 h 681"/>
                <a:gd name="T10" fmla="*/ 639 w 681"/>
                <a:gd name="T11" fmla="*/ 179 h 681"/>
                <a:gd name="T12" fmla="*/ 666 w 681"/>
                <a:gd name="T13" fmla="*/ 238 h 681"/>
                <a:gd name="T14" fmla="*/ 679 w 681"/>
                <a:gd name="T15" fmla="*/ 306 h 681"/>
                <a:gd name="T16" fmla="*/ 679 w 681"/>
                <a:gd name="T17" fmla="*/ 375 h 681"/>
                <a:gd name="T18" fmla="*/ 666 w 681"/>
                <a:gd name="T19" fmla="*/ 440 h 681"/>
                <a:gd name="T20" fmla="*/ 639 w 681"/>
                <a:gd name="T21" fmla="*/ 502 h 681"/>
                <a:gd name="T22" fmla="*/ 602 w 681"/>
                <a:gd name="T23" fmla="*/ 556 h 681"/>
                <a:gd name="T24" fmla="*/ 556 w 681"/>
                <a:gd name="T25" fmla="*/ 602 h 681"/>
                <a:gd name="T26" fmla="*/ 503 w 681"/>
                <a:gd name="T27" fmla="*/ 638 h 681"/>
                <a:gd name="T28" fmla="*/ 441 w 681"/>
                <a:gd name="T29" fmla="*/ 665 h 681"/>
                <a:gd name="T30" fmla="*/ 376 w 681"/>
                <a:gd name="T31" fmla="*/ 679 h 681"/>
                <a:gd name="T32" fmla="*/ 305 w 681"/>
                <a:gd name="T33" fmla="*/ 679 h 681"/>
                <a:gd name="T34" fmla="*/ 240 w 681"/>
                <a:gd name="T35" fmla="*/ 665 h 681"/>
                <a:gd name="T36" fmla="*/ 178 w 681"/>
                <a:gd name="T37" fmla="*/ 638 h 681"/>
                <a:gd name="T38" fmla="*/ 125 w 681"/>
                <a:gd name="T39" fmla="*/ 602 h 681"/>
                <a:gd name="T40" fmla="*/ 79 w 681"/>
                <a:gd name="T41" fmla="*/ 556 h 681"/>
                <a:gd name="T42" fmla="*/ 42 w 681"/>
                <a:gd name="T43" fmla="*/ 502 h 681"/>
                <a:gd name="T44" fmla="*/ 15 w 681"/>
                <a:gd name="T45" fmla="*/ 440 h 681"/>
                <a:gd name="T46" fmla="*/ 2 w 681"/>
                <a:gd name="T47" fmla="*/ 375 h 681"/>
                <a:gd name="T48" fmla="*/ 2 w 681"/>
                <a:gd name="T49" fmla="*/ 306 h 681"/>
                <a:gd name="T50" fmla="*/ 15 w 681"/>
                <a:gd name="T51" fmla="*/ 238 h 681"/>
                <a:gd name="T52" fmla="*/ 42 w 681"/>
                <a:gd name="T53" fmla="*/ 179 h 681"/>
                <a:gd name="T54" fmla="*/ 79 w 681"/>
                <a:gd name="T55" fmla="*/ 123 h 681"/>
                <a:gd name="T56" fmla="*/ 125 w 681"/>
                <a:gd name="T57" fmla="*/ 79 h 681"/>
                <a:gd name="T58" fmla="*/ 178 w 681"/>
                <a:gd name="T59" fmla="*/ 40 h 681"/>
                <a:gd name="T60" fmla="*/ 240 w 681"/>
                <a:gd name="T61" fmla="*/ 15 h 681"/>
                <a:gd name="T62" fmla="*/ 305 w 681"/>
                <a:gd name="T63" fmla="*/ 2 h 6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81"/>
                <a:gd name="T97" fmla="*/ 0 h 681"/>
                <a:gd name="T98" fmla="*/ 681 w 681"/>
                <a:gd name="T99" fmla="*/ 681 h 6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81" h="681">
                  <a:moveTo>
                    <a:pt x="341" y="0"/>
                  </a:moveTo>
                  <a:lnTo>
                    <a:pt x="376" y="2"/>
                  </a:lnTo>
                  <a:lnTo>
                    <a:pt x="409" y="8"/>
                  </a:lnTo>
                  <a:lnTo>
                    <a:pt x="441" y="15"/>
                  </a:lnTo>
                  <a:lnTo>
                    <a:pt x="472" y="27"/>
                  </a:lnTo>
                  <a:lnTo>
                    <a:pt x="503" y="40"/>
                  </a:lnTo>
                  <a:lnTo>
                    <a:pt x="529" y="58"/>
                  </a:lnTo>
                  <a:lnTo>
                    <a:pt x="556" y="79"/>
                  </a:lnTo>
                  <a:lnTo>
                    <a:pt x="581" y="100"/>
                  </a:lnTo>
                  <a:lnTo>
                    <a:pt x="602" y="123"/>
                  </a:lnTo>
                  <a:lnTo>
                    <a:pt x="622" y="150"/>
                  </a:lnTo>
                  <a:lnTo>
                    <a:pt x="639" y="179"/>
                  </a:lnTo>
                  <a:lnTo>
                    <a:pt x="654" y="208"/>
                  </a:lnTo>
                  <a:lnTo>
                    <a:pt x="666" y="238"/>
                  </a:lnTo>
                  <a:lnTo>
                    <a:pt x="673" y="271"/>
                  </a:lnTo>
                  <a:lnTo>
                    <a:pt x="679" y="306"/>
                  </a:lnTo>
                  <a:lnTo>
                    <a:pt x="681" y="340"/>
                  </a:lnTo>
                  <a:lnTo>
                    <a:pt x="679" y="375"/>
                  </a:lnTo>
                  <a:lnTo>
                    <a:pt x="673" y="408"/>
                  </a:lnTo>
                  <a:lnTo>
                    <a:pt x="666" y="440"/>
                  </a:lnTo>
                  <a:lnTo>
                    <a:pt x="654" y="473"/>
                  </a:lnTo>
                  <a:lnTo>
                    <a:pt x="639" y="502"/>
                  </a:lnTo>
                  <a:lnTo>
                    <a:pt x="622" y="531"/>
                  </a:lnTo>
                  <a:lnTo>
                    <a:pt x="602" y="556"/>
                  </a:lnTo>
                  <a:lnTo>
                    <a:pt x="581" y="581"/>
                  </a:lnTo>
                  <a:lnTo>
                    <a:pt x="556" y="602"/>
                  </a:lnTo>
                  <a:lnTo>
                    <a:pt x="529" y="621"/>
                  </a:lnTo>
                  <a:lnTo>
                    <a:pt x="503" y="638"/>
                  </a:lnTo>
                  <a:lnTo>
                    <a:pt x="472" y="654"/>
                  </a:lnTo>
                  <a:lnTo>
                    <a:pt x="441" y="665"/>
                  </a:lnTo>
                  <a:lnTo>
                    <a:pt x="409" y="673"/>
                  </a:lnTo>
                  <a:lnTo>
                    <a:pt x="376" y="679"/>
                  </a:lnTo>
                  <a:lnTo>
                    <a:pt x="341" y="681"/>
                  </a:lnTo>
                  <a:lnTo>
                    <a:pt x="305" y="679"/>
                  </a:lnTo>
                  <a:lnTo>
                    <a:pt x="272" y="673"/>
                  </a:lnTo>
                  <a:lnTo>
                    <a:pt x="240" y="665"/>
                  </a:lnTo>
                  <a:lnTo>
                    <a:pt x="209" y="654"/>
                  </a:lnTo>
                  <a:lnTo>
                    <a:pt x="178" y="638"/>
                  </a:lnTo>
                  <a:lnTo>
                    <a:pt x="152" y="621"/>
                  </a:lnTo>
                  <a:lnTo>
                    <a:pt x="125" y="602"/>
                  </a:lnTo>
                  <a:lnTo>
                    <a:pt x="100" y="581"/>
                  </a:lnTo>
                  <a:lnTo>
                    <a:pt x="79" y="556"/>
                  </a:lnTo>
                  <a:lnTo>
                    <a:pt x="59" y="531"/>
                  </a:lnTo>
                  <a:lnTo>
                    <a:pt x="42" y="502"/>
                  </a:lnTo>
                  <a:lnTo>
                    <a:pt x="27" y="473"/>
                  </a:lnTo>
                  <a:lnTo>
                    <a:pt x="15" y="440"/>
                  </a:lnTo>
                  <a:lnTo>
                    <a:pt x="8" y="408"/>
                  </a:lnTo>
                  <a:lnTo>
                    <a:pt x="2" y="375"/>
                  </a:lnTo>
                  <a:lnTo>
                    <a:pt x="0" y="340"/>
                  </a:lnTo>
                  <a:lnTo>
                    <a:pt x="2" y="306"/>
                  </a:lnTo>
                  <a:lnTo>
                    <a:pt x="8" y="271"/>
                  </a:lnTo>
                  <a:lnTo>
                    <a:pt x="15" y="238"/>
                  </a:lnTo>
                  <a:lnTo>
                    <a:pt x="27" y="208"/>
                  </a:lnTo>
                  <a:lnTo>
                    <a:pt x="42" y="179"/>
                  </a:lnTo>
                  <a:lnTo>
                    <a:pt x="59" y="150"/>
                  </a:lnTo>
                  <a:lnTo>
                    <a:pt x="79" y="123"/>
                  </a:lnTo>
                  <a:lnTo>
                    <a:pt x="100" y="100"/>
                  </a:lnTo>
                  <a:lnTo>
                    <a:pt x="125" y="79"/>
                  </a:lnTo>
                  <a:lnTo>
                    <a:pt x="152" y="58"/>
                  </a:lnTo>
                  <a:lnTo>
                    <a:pt x="178" y="40"/>
                  </a:lnTo>
                  <a:lnTo>
                    <a:pt x="209" y="27"/>
                  </a:lnTo>
                  <a:lnTo>
                    <a:pt x="240" y="15"/>
                  </a:lnTo>
                  <a:lnTo>
                    <a:pt x="272" y="8"/>
                  </a:lnTo>
                  <a:lnTo>
                    <a:pt x="305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3651" y="2757"/>
              <a:ext cx="344" cy="344"/>
            </a:xfrm>
            <a:custGeom>
              <a:avLst/>
              <a:gdLst>
                <a:gd name="T0" fmla="*/ 344 w 344"/>
                <a:gd name="T1" fmla="*/ 344 h 344"/>
                <a:gd name="T2" fmla="*/ 344 w 344"/>
                <a:gd name="T3" fmla="*/ 344 h 344"/>
                <a:gd name="T4" fmla="*/ 342 w 344"/>
                <a:gd name="T5" fmla="*/ 310 h 344"/>
                <a:gd name="T6" fmla="*/ 336 w 344"/>
                <a:gd name="T7" fmla="*/ 275 h 344"/>
                <a:gd name="T8" fmla="*/ 328 w 344"/>
                <a:gd name="T9" fmla="*/ 242 h 344"/>
                <a:gd name="T10" fmla="*/ 317 w 344"/>
                <a:gd name="T11" fmla="*/ 210 h 344"/>
                <a:gd name="T12" fmla="*/ 302 w 344"/>
                <a:gd name="T13" fmla="*/ 181 h 344"/>
                <a:gd name="T14" fmla="*/ 284 w 344"/>
                <a:gd name="T15" fmla="*/ 152 h 344"/>
                <a:gd name="T16" fmla="*/ 265 w 344"/>
                <a:gd name="T17" fmla="*/ 125 h 344"/>
                <a:gd name="T18" fmla="*/ 242 w 344"/>
                <a:gd name="T19" fmla="*/ 100 h 344"/>
                <a:gd name="T20" fmla="*/ 219 w 344"/>
                <a:gd name="T21" fmla="*/ 79 h 344"/>
                <a:gd name="T22" fmla="*/ 192 w 344"/>
                <a:gd name="T23" fmla="*/ 58 h 344"/>
                <a:gd name="T24" fmla="*/ 163 w 344"/>
                <a:gd name="T25" fmla="*/ 41 h 344"/>
                <a:gd name="T26" fmla="*/ 133 w 344"/>
                <a:gd name="T27" fmla="*/ 27 h 344"/>
                <a:gd name="T28" fmla="*/ 102 w 344"/>
                <a:gd name="T29" fmla="*/ 16 h 344"/>
                <a:gd name="T30" fmla="*/ 70 w 344"/>
                <a:gd name="T31" fmla="*/ 6 h 344"/>
                <a:gd name="T32" fmla="*/ 35 w 344"/>
                <a:gd name="T33" fmla="*/ 2 h 344"/>
                <a:gd name="T34" fmla="*/ 0 w 344"/>
                <a:gd name="T35" fmla="*/ 0 h 344"/>
                <a:gd name="T36" fmla="*/ 0 w 344"/>
                <a:gd name="T37" fmla="*/ 8 h 344"/>
                <a:gd name="T38" fmla="*/ 33 w 344"/>
                <a:gd name="T39" fmla="*/ 10 h 344"/>
                <a:gd name="T40" fmla="*/ 68 w 344"/>
                <a:gd name="T41" fmla="*/ 16 h 344"/>
                <a:gd name="T42" fmla="*/ 98 w 344"/>
                <a:gd name="T43" fmla="*/ 23 h 344"/>
                <a:gd name="T44" fmla="*/ 129 w 344"/>
                <a:gd name="T45" fmla="*/ 35 h 344"/>
                <a:gd name="T46" fmla="*/ 160 w 344"/>
                <a:gd name="T47" fmla="*/ 50 h 344"/>
                <a:gd name="T48" fmla="*/ 187 w 344"/>
                <a:gd name="T49" fmla="*/ 66 h 344"/>
                <a:gd name="T50" fmla="*/ 213 w 344"/>
                <a:gd name="T51" fmla="*/ 85 h 344"/>
                <a:gd name="T52" fmla="*/ 236 w 344"/>
                <a:gd name="T53" fmla="*/ 108 h 344"/>
                <a:gd name="T54" fmla="*/ 257 w 344"/>
                <a:gd name="T55" fmla="*/ 131 h 344"/>
                <a:gd name="T56" fmla="*/ 277 w 344"/>
                <a:gd name="T57" fmla="*/ 156 h 344"/>
                <a:gd name="T58" fmla="*/ 294 w 344"/>
                <a:gd name="T59" fmla="*/ 185 h 344"/>
                <a:gd name="T60" fmla="*/ 307 w 344"/>
                <a:gd name="T61" fmla="*/ 214 h 344"/>
                <a:gd name="T62" fmla="*/ 319 w 344"/>
                <a:gd name="T63" fmla="*/ 244 h 344"/>
                <a:gd name="T64" fmla="*/ 328 w 344"/>
                <a:gd name="T65" fmla="*/ 277 h 344"/>
                <a:gd name="T66" fmla="*/ 332 w 344"/>
                <a:gd name="T67" fmla="*/ 310 h 344"/>
                <a:gd name="T68" fmla="*/ 334 w 344"/>
                <a:gd name="T69" fmla="*/ 344 h 344"/>
                <a:gd name="T70" fmla="*/ 334 w 344"/>
                <a:gd name="T71" fmla="*/ 344 h 344"/>
                <a:gd name="T72" fmla="*/ 344 w 344"/>
                <a:gd name="T73" fmla="*/ 344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4"/>
                <a:gd name="T112" fmla="*/ 0 h 344"/>
                <a:gd name="T113" fmla="*/ 344 w 344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4" h="344">
                  <a:moveTo>
                    <a:pt x="344" y="344"/>
                  </a:moveTo>
                  <a:lnTo>
                    <a:pt x="344" y="344"/>
                  </a:lnTo>
                  <a:lnTo>
                    <a:pt x="342" y="310"/>
                  </a:lnTo>
                  <a:lnTo>
                    <a:pt x="336" y="275"/>
                  </a:lnTo>
                  <a:lnTo>
                    <a:pt x="328" y="242"/>
                  </a:lnTo>
                  <a:lnTo>
                    <a:pt x="317" y="210"/>
                  </a:lnTo>
                  <a:lnTo>
                    <a:pt x="302" y="181"/>
                  </a:lnTo>
                  <a:lnTo>
                    <a:pt x="284" y="152"/>
                  </a:lnTo>
                  <a:lnTo>
                    <a:pt x="265" y="125"/>
                  </a:lnTo>
                  <a:lnTo>
                    <a:pt x="242" y="100"/>
                  </a:lnTo>
                  <a:lnTo>
                    <a:pt x="219" y="79"/>
                  </a:lnTo>
                  <a:lnTo>
                    <a:pt x="192" y="58"/>
                  </a:lnTo>
                  <a:lnTo>
                    <a:pt x="163" y="41"/>
                  </a:lnTo>
                  <a:lnTo>
                    <a:pt x="133" y="27"/>
                  </a:lnTo>
                  <a:lnTo>
                    <a:pt x="102" y="16"/>
                  </a:lnTo>
                  <a:lnTo>
                    <a:pt x="70" y="6"/>
                  </a:lnTo>
                  <a:lnTo>
                    <a:pt x="35" y="2"/>
                  </a:lnTo>
                  <a:lnTo>
                    <a:pt x="0" y="0"/>
                  </a:lnTo>
                  <a:lnTo>
                    <a:pt x="0" y="8"/>
                  </a:lnTo>
                  <a:lnTo>
                    <a:pt x="33" y="10"/>
                  </a:lnTo>
                  <a:lnTo>
                    <a:pt x="68" y="16"/>
                  </a:lnTo>
                  <a:lnTo>
                    <a:pt x="98" y="23"/>
                  </a:lnTo>
                  <a:lnTo>
                    <a:pt x="129" y="35"/>
                  </a:lnTo>
                  <a:lnTo>
                    <a:pt x="160" y="50"/>
                  </a:lnTo>
                  <a:lnTo>
                    <a:pt x="187" y="66"/>
                  </a:lnTo>
                  <a:lnTo>
                    <a:pt x="213" y="85"/>
                  </a:lnTo>
                  <a:lnTo>
                    <a:pt x="236" y="108"/>
                  </a:lnTo>
                  <a:lnTo>
                    <a:pt x="257" y="131"/>
                  </a:lnTo>
                  <a:lnTo>
                    <a:pt x="277" y="156"/>
                  </a:lnTo>
                  <a:lnTo>
                    <a:pt x="294" y="185"/>
                  </a:lnTo>
                  <a:lnTo>
                    <a:pt x="307" y="214"/>
                  </a:lnTo>
                  <a:lnTo>
                    <a:pt x="319" y="244"/>
                  </a:lnTo>
                  <a:lnTo>
                    <a:pt x="328" y="277"/>
                  </a:lnTo>
                  <a:lnTo>
                    <a:pt x="332" y="310"/>
                  </a:lnTo>
                  <a:lnTo>
                    <a:pt x="334" y="344"/>
                  </a:lnTo>
                  <a:lnTo>
                    <a:pt x="344" y="344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3651" y="3101"/>
              <a:ext cx="344" cy="344"/>
            </a:xfrm>
            <a:custGeom>
              <a:avLst/>
              <a:gdLst>
                <a:gd name="T0" fmla="*/ 0 w 344"/>
                <a:gd name="T1" fmla="*/ 344 h 344"/>
                <a:gd name="T2" fmla="*/ 0 w 344"/>
                <a:gd name="T3" fmla="*/ 344 h 344"/>
                <a:gd name="T4" fmla="*/ 35 w 344"/>
                <a:gd name="T5" fmla="*/ 343 h 344"/>
                <a:gd name="T6" fmla="*/ 70 w 344"/>
                <a:gd name="T7" fmla="*/ 337 h 344"/>
                <a:gd name="T8" fmla="*/ 102 w 344"/>
                <a:gd name="T9" fmla="*/ 329 h 344"/>
                <a:gd name="T10" fmla="*/ 133 w 344"/>
                <a:gd name="T11" fmla="*/ 318 h 344"/>
                <a:gd name="T12" fmla="*/ 163 w 344"/>
                <a:gd name="T13" fmla="*/ 302 h 344"/>
                <a:gd name="T14" fmla="*/ 192 w 344"/>
                <a:gd name="T15" fmla="*/ 285 h 344"/>
                <a:gd name="T16" fmla="*/ 219 w 344"/>
                <a:gd name="T17" fmla="*/ 266 h 344"/>
                <a:gd name="T18" fmla="*/ 242 w 344"/>
                <a:gd name="T19" fmla="*/ 243 h 344"/>
                <a:gd name="T20" fmla="*/ 265 w 344"/>
                <a:gd name="T21" fmla="*/ 220 h 344"/>
                <a:gd name="T22" fmla="*/ 284 w 344"/>
                <a:gd name="T23" fmla="*/ 193 h 344"/>
                <a:gd name="T24" fmla="*/ 302 w 344"/>
                <a:gd name="T25" fmla="*/ 164 h 344"/>
                <a:gd name="T26" fmla="*/ 317 w 344"/>
                <a:gd name="T27" fmla="*/ 133 h 344"/>
                <a:gd name="T28" fmla="*/ 328 w 344"/>
                <a:gd name="T29" fmla="*/ 102 h 344"/>
                <a:gd name="T30" fmla="*/ 336 w 344"/>
                <a:gd name="T31" fmla="*/ 70 h 344"/>
                <a:gd name="T32" fmla="*/ 342 w 344"/>
                <a:gd name="T33" fmla="*/ 35 h 344"/>
                <a:gd name="T34" fmla="*/ 344 w 344"/>
                <a:gd name="T35" fmla="*/ 0 h 344"/>
                <a:gd name="T36" fmla="*/ 334 w 344"/>
                <a:gd name="T37" fmla="*/ 0 h 344"/>
                <a:gd name="T38" fmla="*/ 332 w 344"/>
                <a:gd name="T39" fmla="*/ 35 h 344"/>
                <a:gd name="T40" fmla="*/ 328 w 344"/>
                <a:gd name="T41" fmla="*/ 68 h 344"/>
                <a:gd name="T42" fmla="*/ 319 w 344"/>
                <a:gd name="T43" fmla="*/ 100 h 344"/>
                <a:gd name="T44" fmla="*/ 307 w 344"/>
                <a:gd name="T45" fmla="*/ 131 h 344"/>
                <a:gd name="T46" fmla="*/ 294 w 344"/>
                <a:gd name="T47" fmla="*/ 160 h 344"/>
                <a:gd name="T48" fmla="*/ 277 w 344"/>
                <a:gd name="T49" fmla="*/ 187 h 344"/>
                <a:gd name="T50" fmla="*/ 257 w 344"/>
                <a:gd name="T51" fmla="*/ 214 h 344"/>
                <a:gd name="T52" fmla="*/ 236 w 344"/>
                <a:gd name="T53" fmla="*/ 237 h 344"/>
                <a:gd name="T54" fmla="*/ 213 w 344"/>
                <a:gd name="T55" fmla="*/ 258 h 344"/>
                <a:gd name="T56" fmla="*/ 187 w 344"/>
                <a:gd name="T57" fmla="*/ 277 h 344"/>
                <a:gd name="T58" fmla="*/ 160 w 344"/>
                <a:gd name="T59" fmla="*/ 294 h 344"/>
                <a:gd name="T60" fmla="*/ 129 w 344"/>
                <a:gd name="T61" fmla="*/ 310 h 344"/>
                <a:gd name="T62" fmla="*/ 98 w 344"/>
                <a:gd name="T63" fmla="*/ 319 h 344"/>
                <a:gd name="T64" fmla="*/ 68 w 344"/>
                <a:gd name="T65" fmla="*/ 329 h 344"/>
                <a:gd name="T66" fmla="*/ 33 w 344"/>
                <a:gd name="T67" fmla="*/ 333 h 344"/>
                <a:gd name="T68" fmla="*/ 0 w 344"/>
                <a:gd name="T69" fmla="*/ 335 h 344"/>
                <a:gd name="T70" fmla="*/ 0 w 344"/>
                <a:gd name="T71" fmla="*/ 335 h 344"/>
                <a:gd name="T72" fmla="*/ 0 w 344"/>
                <a:gd name="T73" fmla="*/ 344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4"/>
                <a:gd name="T112" fmla="*/ 0 h 344"/>
                <a:gd name="T113" fmla="*/ 344 w 344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4" h="344">
                  <a:moveTo>
                    <a:pt x="0" y="344"/>
                  </a:moveTo>
                  <a:lnTo>
                    <a:pt x="0" y="344"/>
                  </a:lnTo>
                  <a:lnTo>
                    <a:pt x="35" y="343"/>
                  </a:lnTo>
                  <a:lnTo>
                    <a:pt x="70" y="337"/>
                  </a:lnTo>
                  <a:lnTo>
                    <a:pt x="102" y="329"/>
                  </a:lnTo>
                  <a:lnTo>
                    <a:pt x="133" y="318"/>
                  </a:lnTo>
                  <a:lnTo>
                    <a:pt x="163" y="302"/>
                  </a:lnTo>
                  <a:lnTo>
                    <a:pt x="192" y="285"/>
                  </a:lnTo>
                  <a:lnTo>
                    <a:pt x="219" y="266"/>
                  </a:lnTo>
                  <a:lnTo>
                    <a:pt x="242" y="243"/>
                  </a:lnTo>
                  <a:lnTo>
                    <a:pt x="265" y="220"/>
                  </a:lnTo>
                  <a:lnTo>
                    <a:pt x="284" y="193"/>
                  </a:lnTo>
                  <a:lnTo>
                    <a:pt x="302" y="164"/>
                  </a:lnTo>
                  <a:lnTo>
                    <a:pt x="317" y="133"/>
                  </a:lnTo>
                  <a:lnTo>
                    <a:pt x="328" y="102"/>
                  </a:lnTo>
                  <a:lnTo>
                    <a:pt x="336" y="70"/>
                  </a:lnTo>
                  <a:lnTo>
                    <a:pt x="342" y="35"/>
                  </a:lnTo>
                  <a:lnTo>
                    <a:pt x="344" y="0"/>
                  </a:lnTo>
                  <a:lnTo>
                    <a:pt x="334" y="0"/>
                  </a:lnTo>
                  <a:lnTo>
                    <a:pt x="332" y="35"/>
                  </a:lnTo>
                  <a:lnTo>
                    <a:pt x="328" y="68"/>
                  </a:lnTo>
                  <a:lnTo>
                    <a:pt x="319" y="100"/>
                  </a:lnTo>
                  <a:lnTo>
                    <a:pt x="307" y="131"/>
                  </a:lnTo>
                  <a:lnTo>
                    <a:pt x="294" y="160"/>
                  </a:lnTo>
                  <a:lnTo>
                    <a:pt x="277" y="187"/>
                  </a:lnTo>
                  <a:lnTo>
                    <a:pt x="257" y="214"/>
                  </a:lnTo>
                  <a:lnTo>
                    <a:pt x="236" y="237"/>
                  </a:lnTo>
                  <a:lnTo>
                    <a:pt x="213" y="258"/>
                  </a:lnTo>
                  <a:lnTo>
                    <a:pt x="187" y="277"/>
                  </a:lnTo>
                  <a:lnTo>
                    <a:pt x="160" y="294"/>
                  </a:lnTo>
                  <a:lnTo>
                    <a:pt x="129" y="310"/>
                  </a:lnTo>
                  <a:lnTo>
                    <a:pt x="98" y="319"/>
                  </a:lnTo>
                  <a:lnTo>
                    <a:pt x="68" y="329"/>
                  </a:lnTo>
                  <a:lnTo>
                    <a:pt x="33" y="333"/>
                  </a:lnTo>
                  <a:lnTo>
                    <a:pt x="0" y="335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3306" y="3101"/>
              <a:ext cx="345" cy="344"/>
            </a:xfrm>
            <a:custGeom>
              <a:avLst/>
              <a:gdLst>
                <a:gd name="T0" fmla="*/ 0 w 345"/>
                <a:gd name="T1" fmla="*/ 0 h 344"/>
                <a:gd name="T2" fmla="*/ 0 w 345"/>
                <a:gd name="T3" fmla="*/ 0 h 344"/>
                <a:gd name="T4" fmla="*/ 2 w 345"/>
                <a:gd name="T5" fmla="*/ 35 h 344"/>
                <a:gd name="T6" fmla="*/ 8 w 345"/>
                <a:gd name="T7" fmla="*/ 70 h 344"/>
                <a:gd name="T8" fmla="*/ 16 w 345"/>
                <a:gd name="T9" fmla="*/ 102 h 344"/>
                <a:gd name="T10" fmla="*/ 27 w 345"/>
                <a:gd name="T11" fmla="*/ 133 h 344"/>
                <a:gd name="T12" fmla="*/ 42 w 345"/>
                <a:gd name="T13" fmla="*/ 164 h 344"/>
                <a:gd name="T14" fmla="*/ 60 w 345"/>
                <a:gd name="T15" fmla="*/ 193 h 344"/>
                <a:gd name="T16" fmla="*/ 79 w 345"/>
                <a:gd name="T17" fmla="*/ 220 h 344"/>
                <a:gd name="T18" fmla="*/ 102 w 345"/>
                <a:gd name="T19" fmla="*/ 243 h 344"/>
                <a:gd name="T20" fmla="*/ 125 w 345"/>
                <a:gd name="T21" fmla="*/ 266 h 344"/>
                <a:gd name="T22" fmla="*/ 152 w 345"/>
                <a:gd name="T23" fmla="*/ 285 h 344"/>
                <a:gd name="T24" fmla="*/ 181 w 345"/>
                <a:gd name="T25" fmla="*/ 302 h 344"/>
                <a:gd name="T26" fmla="*/ 211 w 345"/>
                <a:gd name="T27" fmla="*/ 318 h 344"/>
                <a:gd name="T28" fmla="*/ 242 w 345"/>
                <a:gd name="T29" fmla="*/ 329 h 344"/>
                <a:gd name="T30" fmla="*/ 274 w 345"/>
                <a:gd name="T31" fmla="*/ 337 h 344"/>
                <a:gd name="T32" fmla="*/ 309 w 345"/>
                <a:gd name="T33" fmla="*/ 343 h 344"/>
                <a:gd name="T34" fmla="*/ 345 w 345"/>
                <a:gd name="T35" fmla="*/ 344 h 344"/>
                <a:gd name="T36" fmla="*/ 345 w 345"/>
                <a:gd name="T37" fmla="*/ 335 h 344"/>
                <a:gd name="T38" fmla="*/ 311 w 345"/>
                <a:gd name="T39" fmla="*/ 333 h 344"/>
                <a:gd name="T40" fmla="*/ 276 w 345"/>
                <a:gd name="T41" fmla="*/ 329 h 344"/>
                <a:gd name="T42" fmla="*/ 246 w 345"/>
                <a:gd name="T43" fmla="*/ 319 h 344"/>
                <a:gd name="T44" fmla="*/ 215 w 345"/>
                <a:gd name="T45" fmla="*/ 310 h 344"/>
                <a:gd name="T46" fmla="*/ 184 w 345"/>
                <a:gd name="T47" fmla="*/ 294 h 344"/>
                <a:gd name="T48" fmla="*/ 157 w 345"/>
                <a:gd name="T49" fmla="*/ 277 h 344"/>
                <a:gd name="T50" fmla="*/ 131 w 345"/>
                <a:gd name="T51" fmla="*/ 258 h 344"/>
                <a:gd name="T52" fmla="*/ 108 w 345"/>
                <a:gd name="T53" fmla="*/ 237 h 344"/>
                <a:gd name="T54" fmla="*/ 87 w 345"/>
                <a:gd name="T55" fmla="*/ 214 h 344"/>
                <a:gd name="T56" fmla="*/ 67 w 345"/>
                <a:gd name="T57" fmla="*/ 187 h 344"/>
                <a:gd name="T58" fmla="*/ 50 w 345"/>
                <a:gd name="T59" fmla="*/ 160 h 344"/>
                <a:gd name="T60" fmla="*/ 37 w 345"/>
                <a:gd name="T61" fmla="*/ 131 h 344"/>
                <a:gd name="T62" fmla="*/ 25 w 345"/>
                <a:gd name="T63" fmla="*/ 100 h 344"/>
                <a:gd name="T64" fmla="*/ 16 w 345"/>
                <a:gd name="T65" fmla="*/ 68 h 344"/>
                <a:gd name="T66" fmla="*/ 12 w 345"/>
                <a:gd name="T67" fmla="*/ 35 h 344"/>
                <a:gd name="T68" fmla="*/ 10 w 345"/>
                <a:gd name="T69" fmla="*/ 0 h 344"/>
                <a:gd name="T70" fmla="*/ 10 w 345"/>
                <a:gd name="T71" fmla="*/ 0 h 344"/>
                <a:gd name="T72" fmla="*/ 0 w 345"/>
                <a:gd name="T73" fmla="*/ 0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5"/>
                <a:gd name="T112" fmla="*/ 0 h 344"/>
                <a:gd name="T113" fmla="*/ 345 w 345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5" h="344">
                  <a:moveTo>
                    <a:pt x="0" y="0"/>
                  </a:moveTo>
                  <a:lnTo>
                    <a:pt x="0" y="0"/>
                  </a:lnTo>
                  <a:lnTo>
                    <a:pt x="2" y="35"/>
                  </a:lnTo>
                  <a:lnTo>
                    <a:pt x="8" y="70"/>
                  </a:lnTo>
                  <a:lnTo>
                    <a:pt x="16" y="102"/>
                  </a:lnTo>
                  <a:lnTo>
                    <a:pt x="27" y="133"/>
                  </a:lnTo>
                  <a:lnTo>
                    <a:pt x="42" y="164"/>
                  </a:lnTo>
                  <a:lnTo>
                    <a:pt x="60" y="193"/>
                  </a:lnTo>
                  <a:lnTo>
                    <a:pt x="79" y="220"/>
                  </a:lnTo>
                  <a:lnTo>
                    <a:pt x="102" y="243"/>
                  </a:lnTo>
                  <a:lnTo>
                    <a:pt x="125" y="266"/>
                  </a:lnTo>
                  <a:lnTo>
                    <a:pt x="152" y="285"/>
                  </a:lnTo>
                  <a:lnTo>
                    <a:pt x="181" y="302"/>
                  </a:lnTo>
                  <a:lnTo>
                    <a:pt x="211" y="318"/>
                  </a:lnTo>
                  <a:lnTo>
                    <a:pt x="242" y="329"/>
                  </a:lnTo>
                  <a:lnTo>
                    <a:pt x="274" y="337"/>
                  </a:lnTo>
                  <a:lnTo>
                    <a:pt x="309" y="343"/>
                  </a:lnTo>
                  <a:lnTo>
                    <a:pt x="345" y="344"/>
                  </a:lnTo>
                  <a:lnTo>
                    <a:pt x="345" y="335"/>
                  </a:lnTo>
                  <a:lnTo>
                    <a:pt x="311" y="333"/>
                  </a:lnTo>
                  <a:lnTo>
                    <a:pt x="276" y="329"/>
                  </a:lnTo>
                  <a:lnTo>
                    <a:pt x="246" y="319"/>
                  </a:lnTo>
                  <a:lnTo>
                    <a:pt x="215" y="310"/>
                  </a:lnTo>
                  <a:lnTo>
                    <a:pt x="184" y="294"/>
                  </a:lnTo>
                  <a:lnTo>
                    <a:pt x="157" y="277"/>
                  </a:lnTo>
                  <a:lnTo>
                    <a:pt x="131" y="258"/>
                  </a:lnTo>
                  <a:lnTo>
                    <a:pt x="108" y="237"/>
                  </a:lnTo>
                  <a:lnTo>
                    <a:pt x="87" y="214"/>
                  </a:lnTo>
                  <a:lnTo>
                    <a:pt x="67" y="187"/>
                  </a:lnTo>
                  <a:lnTo>
                    <a:pt x="50" y="160"/>
                  </a:lnTo>
                  <a:lnTo>
                    <a:pt x="37" y="131"/>
                  </a:lnTo>
                  <a:lnTo>
                    <a:pt x="25" y="100"/>
                  </a:lnTo>
                  <a:lnTo>
                    <a:pt x="16" y="68"/>
                  </a:lnTo>
                  <a:lnTo>
                    <a:pt x="12" y="3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3306" y="2757"/>
              <a:ext cx="345" cy="344"/>
            </a:xfrm>
            <a:custGeom>
              <a:avLst/>
              <a:gdLst>
                <a:gd name="T0" fmla="*/ 345 w 345"/>
                <a:gd name="T1" fmla="*/ 0 h 344"/>
                <a:gd name="T2" fmla="*/ 345 w 345"/>
                <a:gd name="T3" fmla="*/ 0 h 344"/>
                <a:gd name="T4" fmla="*/ 309 w 345"/>
                <a:gd name="T5" fmla="*/ 2 h 344"/>
                <a:gd name="T6" fmla="*/ 274 w 345"/>
                <a:gd name="T7" fmla="*/ 6 h 344"/>
                <a:gd name="T8" fmla="*/ 242 w 345"/>
                <a:gd name="T9" fmla="*/ 16 h 344"/>
                <a:gd name="T10" fmla="*/ 211 w 345"/>
                <a:gd name="T11" fmla="*/ 27 h 344"/>
                <a:gd name="T12" fmla="*/ 181 w 345"/>
                <a:gd name="T13" fmla="*/ 41 h 344"/>
                <a:gd name="T14" fmla="*/ 152 w 345"/>
                <a:gd name="T15" fmla="*/ 58 h 344"/>
                <a:gd name="T16" fmla="*/ 125 w 345"/>
                <a:gd name="T17" fmla="*/ 79 h 344"/>
                <a:gd name="T18" fmla="*/ 102 w 345"/>
                <a:gd name="T19" fmla="*/ 100 h 344"/>
                <a:gd name="T20" fmla="*/ 79 w 345"/>
                <a:gd name="T21" fmla="*/ 125 h 344"/>
                <a:gd name="T22" fmla="*/ 60 w 345"/>
                <a:gd name="T23" fmla="*/ 152 h 344"/>
                <a:gd name="T24" fmla="*/ 42 w 345"/>
                <a:gd name="T25" fmla="*/ 181 h 344"/>
                <a:gd name="T26" fmla="*/ 27 w 345"/>
                <a:gd name="T27" fmla="*/ 210 h 344"/>
                <a:gd name="T28" fmla="*/ 16 w 345"/>
                <a:gd name="T29" fmla="*/ 242 h 344"/>
                <a:gd name="T30" fmla="*/ 8 w 345"/>
                <a:gd name="T31" fmla="*/ 275 h 344"/>
                <a:gd name="T32" fmla="*/ 2 w 345"/>
                <a:gd name="T33" fmla="*/ 310 h 344"/>
                <a:gd name="T34" fmla="*/ 0 w 345"/>
                <a:gd name="T35" fmla="*/ 344 h 344"/>
                <a:gd name="T36" fmla="*/ 10 w 345"/>
                <a:gd name="T37" fmla="*/ 344 h 344"/>
                <a:gd name="T38" fmla="*/ 12 w 345"/>
                <a:gd name="T39" fmla="*/ 310 h 344"/>
                <a:gd name="T40" fmla="*/ 16 w 345"/>
                <a:gd name="T41" fmla="*/ 277 h 344"/>
                <a:gd name="T42" fmla="*/ 25 w 345"/>
                <a:gd name="T43" fmla="*/ 244 h 344"/>
                <a:gd name="T44" fmla="*/ 37 w 345"/>
                <a:gd name="T45" fmla="*/ 214 h 344"/>
                <a:gd name="T46" fmla="*/ 50 w 345"/>
                <a:gd name="T47" fmla="*/ 185 h 344"/>
                <a:gd name="T48" fmla="*/ 67 w 345"/>
                <a:gd name="T49" fmla="*/ 156 h 344"/>
                <a:gd name="T50" fmla="*/ 87 w 345"/>
                <a:gd name="T51" fmla="*/ 131 h 344"/>
                <a:gd name="T52" fmla="*/ 108 w 345"/>
                <a:gd name="T53" fmla="*/ 108 h 344"/>
                <a:gd name="T54" fmla="*/ 131 w 345"/>
                <a:gd name="T55" fmla="*/ 85 h 344"/>
                <a:gd name="T56" fmla="*/ 157 w 345"/>
                <a:gd name="T57" fmla="*/ 66 h 344"/>
                <a:gd name="T58" fmla="*/ 184 w 345"/>
                <a:gd name="T59" fmla="*/ 50 h 344"/>
                <a:gd name="T60" fmla="*/ 215 w 345"/>
                <a:gd name="T61" fmla="*/ 35 h 344"/>
                <a:gd name="T62" fmla="*/ 246 w 345"/>
                <a:gd name="T63" fmla="*/ 23 h 344"/>
                <a:gd name="T64" fmla="*/ 276 w 345"/>
                <a:gd name="T65" fmla="*/ 16 h 344"/>
                <a:gd name="T66" fmla="*/ 311 w 345"/>
                <a:gd name="T67" fmla="*/ 10 h 344"/>
                <a:gd name="T68" fmla="*/ 345 w 345"/>
                <a:gd name="T69" fmla="*/ 8 h 344"/>
                <a:gd name="T70" fmla="*/ 345 w 345"/>
                <a:gd name="T71" fmla="*/ 8 h 344"/>
                <a:gd name="T72" fmla="*/ 345 w 345"/>
                <a:gd name="T73" fmla="*/ 0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5"/>
                <a:gd name="T112" fmla="*/ 0 h 344"/>
                <a:gd name="T113" fmla="*/ 345 w 345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5" h="344">
                  <a:moveTo>
                    <a:pt x="345" y="0"/>
                  </a:moveTo>
                  <a:lnTo>
                    <a:pt x="345" y="0"/>
                  </a:lnTo>
                  <a:lnTo>
                    <a:pt x="309" y="2"/>
                  </a:lnTo>
                  <a:lnTo>
                    <a:pt x="274" y="6"/>
                  </a:lnTo>
                  <a:lnTo>
                    <a:pt x="242" y="16"/>
                  </a:lnTo>
                  <a:lnTo>
                    <a:pt x="211" y="27"/>
                  </a:lnTo>
                  <a:lnTo>
                    <a:pt x="181" y="41"/>
                  </a:lnTo>
                  <a:lnTo>
                    <a:pt x="152" y="58"/>
                  </a:lnTo>
                  <a:lnTo>
                    <a:pt x="125" y="79"/>
                  </a:lnTo>
                  <a:lnTo>
                    <a:pt x="102" y="100"/>
                  </a:lnTo>
                  <a:lnTo>
                    <a:pt x="79" y="125"/>
                  </a:lnTo>
                  <a:lnTo>
                    <a:pt x="60" y="152"/>
                  </a:lnTo>
                  <a:lnTo>
                    <a:pt x="42" y="181"/>
                  </a:lnTo>
                  <a:lnTo>
                    <a:pt x="27" y="210"/>
                  </a:lnTo>
                  <a:lnTo>
                    <a:pt x="16" y="242"/>
                  </a:lnTo>
                  <a:lnTo>
                    <a:pt x="8" y="275"/>
                  </a:lnTo>
                  <a:lnTo>
                    <a:pt x="2" y="310"/>
                  </a:lnTo>
                  <a:lnTo>
                    <a:pt x="0" y="344"/>
                  </a:lnTo>
                  <a:lnTo>
                    <a:pt x="10" y="344"/>
                  </a:lnTo>
                  <a:lnTo>
                    <a:pt x="12" y="310"/>
                  </a:lnTo>
                  <a:lnTo>
                    <a:pt x="16" y="277"/>
                  </a:lnTo>
                  <a:lnTo>
                    <a:pt x="25" y="244"/>
                  </a:lnTo>
                  <a:lnTo>
                    <a:pt x="37" y="214"/>
                  </a:lnTo>
                  <a:lnTo>
                    <a:pt x="50" y="185"/>
                  </a:lnTo>
                  <a:lnTo>
                    <a:pt x="67" y="156"/>
                  </a:lnTo>
                  <a:lnTo>
                    <a:pt x="87" y="131"/>
                  </a:lnTo>
                  <a:lnTo>
                    <a:pt x="108" y="108"/>
                  </a:lnTo>
                  <a:lnTo>
                    <a:pt x="131" y="85"/>
                  </a:lnTo>
                  <a:lnTo>
                    <a:pt x="157" y="66"/>
                  </a:lnTo>
                  <a:lnTo>
                    <a:pt x="184" y="50"/>
                  </a:lnTo>
                  <a:lnTo>
                    <a:pt x="215" y="35"/>
                  </a:lnTo>
                  <a:lnTo>
                    <a:pt x="246" y="23"/>
                  </a:lnTo>
                  <a:lnTo>
                    <a:pt x="276" y="16"/>
                  </a:lnTo>
                  <a:lnTo>
                    <a:pt x="311" y="10"/>
                  </a:lnTo>
                  <a:lnTo>
                    <a:pt x="345" y="8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3671" y="2832"/>
              <a:ext cx="230" cy="229"/>
            </a:xfrm>
            <a:custGeom>
              <a:avLst/>
              <a:gdLst>
                <a:gd name="T0" fmla="*/ 0 w 230"/>
                <a:gd name="T1" fmla="*/ 133 h 229"/>
                <a:gd name="T2" fmla="*/ 0 w 230"/>
                <a:gd name="T3" fmla="*/ 139 h 229"/>
                <a:gd name="T4" fmla="*/ 0 w 230"/>
                <a:gd name="T5" fmla="*/ 142 h 229"/>
                <a:gd name="T6" fmla="*/ 3 w 230"/>
                <a:gd name="T7" fmla="*/ 142 h 229"/>
                <a:gd name="T8" fmla="*/ 13 w 230"/>
                <a:gd name="T9" fmla="*/ 135 h 229"/>
                <a:gd name="T10" fmla="*/ 23 w 230"/>
                <a:gd name="T11" fmla="*/ 125 h 229"/>
                <a:gd name="T12" fmla="*/ 32 w 230"/>
                <a:gd name="T13" fmla="*/ 115 h 229"/>
                <a:gd name="T14" fmla="*/ 42 w 230"/>
                <a:gd name="T15" fmla="*/ 108 h 229"/>
                <a:gd name="T16" fmla="*/ 53 w 230"/>
                <a:gd name="T17" fmla="*/ 104 h 229"/>
                <a:gd name="T18" fmla="*/ 63 w 230"/>
                <a:gd name="T19" fmla="*/ 98 h 229"/>
                <a:gd name="T20" fmla="*/ 69 w 230"/>
                <a:gd name="T21" fmla="*/ 91 h 229"/>
                <a:gd name="T22" fmla="*/ 71 w 230"/>
                <a:gd name="T23" fmla="*/ 83 h 229"/>
                <a:gd name="T24" fmla="*/ 80 w 230"/>
                <a:gd name="T25" fmla="*/ 64 h 229"/>
                <a:gd name="T26" fmla="*/ 97 w 230"/>
                <a:gd name="T27" fmla="*/ 44 h 229"/>
                <a:gd name="T28" fmla="*/ 119 w 230"/>
                <a:gd name="T29" fmla="*/ 37 h 229"/>
                <a:gd name="T30" fmla="*/ 138 w 230"/>
                <a:gd name="T31" fmla="*/ 39 h 229"/>
                <a:gd name="T32" fmla="*/ 155 w 230"/>
                <a:gd name="T33" fmla="*/ 46 h 229"/>
                <a:gd name="T34" fmla="*/ 172 w 230"/>
                <a:gd name="T35" fmla="*/ 62 h 229"/>
                <a:gd name="T36" fmla="*/ 184 w 230"/>
                <a:gd name="T37" fmla="*/ 79 h 229"/>
                <a:gd name="T38" fmla="*/ 191 w 230"/>
                <a:gd name="T39" fmla="*/ 98 h 229"/>
                <a:gd name="T40" fmla="*/ 191 w 230"/>
                <a:gd name="T41" fmla="*/ 119 h 229"/>
                <a:gd name="T42" fmla="*/ 190 w 230"/>
                <a:gd name="T43" fmla="*/ 146 h 229"/>
                <a:gd name="T44" fmla="*/ 184 w 230"/>
                <a:gd name="T45" fmla="*/ 173 h 229"/>
                <a:gd name="T46" fmla="*/ 174 w 230"/>
                <a:gd name="T47" fmla="*/ 198 h 229"/>
                <a:gd name="T48" fmla="*/ 195 w 230"/>
                <a:gd name="T49" fmla="*/ 229 h 229"/>
                <a:gd name="T50" fmla="*/ 209 w 230"/>
                <a:gd name="T51" fmla="*/ 200 h 229"/>
                <a:gd name="T52" fmla="*/ 220 w 230"/>
                <a:gd name="T53" fmla="*/ 171 h 229"/>
                <a:gd name="T54" fmla="*/ 226 w 230"/>
                <a:gd name="T55" fmla="*/ 139 h 229"/>
                <a:gd name="T56" fmla="*/ 230 w 230"/>
                <a:gd name="T57" fmla="*/ 108 h 229"/>
                <a:gd name="T58" fmla="*/ 226 w 230"/>
                <a:gd name="T59" fmla="*/ 81 h 229"/>
                <a:gd name="T60" fmla="*/ 216 w 230"/>
                <a:gd name="T61" fmla="*/ 58 h 229"/>
                <a:gd name="T62" fmla="*/ 201 w 230"/>
                <a:gd name="T63" fmla="*/ 33 h 229"/>
                <a:gd name="T64" fmla="*/ 174 w 230"/>
                <a:gd name="T65" fmla="*/ 10 h 229"/>
                <a:gd name="T66" fmla="*/ 145 w 230"/>
                <a:gd name="T67" fmla="*/ 0 h 229"/>
                <a:gd name="T68" fmla="*/ 117 w 230"/>
                <a:gd name="T69" fmla="*/ 2 h 229"/>
                <a:gd name="T70" fmla="*/ 90 w 230"/>
                <a:gd name="T71" fmla="*/ 14 h 229"/>
                <a:gd name="T72" fmla="*/ 59 w 230"/>
                <a:gd name="T73" fmla="*/ 37 h 229"/>
                <a:gd name="T74" fmla="*/ 50 w 230"/>
                <a:gd name="T75" fmla="*/ 39 h 229"/>
                <a:gd name="T76" fmla="*/ 40 w 230"/>
                <a:gd name="T77" fmla="*/ 44 h 229"/>
                <a:gd name="T78" fmla="*/ 30 w 230"/>
                <a:gd name="T79" fmla="*/ 48 h 229"/>
                <a:gd name="T80" fmla="*/ 21 w 230"/>
                <a:gd name="T81" fmla="*/ 54 h 229"/>
                <a:gd name="T82" fmla="*/ 17 w 230"/>
                <a:gd name="T83" fmla="*/ 58 h 229"/>
                <a:gd name="T84" fmla="*/ 13 w 230"/>
                <a:gd name="T85" fmla="*/ 66 h 229"/>
                <a:gd name="T86" fmla="*/ 9 w 230"/>
                <a:gd name="T87" fmla="*/ 71 h 229"/>
                <a:gd name="T88" fmla="*/ 5 w 230"/>
                <a:gd name="T89" fmla="*/ 77 h 229"/>
                <a:gd name="T90" fmla="*/ 5 w 230"/>
                <a:gd name="T91" fmla="*/ 89 h 229"/>
                <a:gd name="T92" fmla="*/ 5 w 230"/>
                <a:gd name="T93" fmla="*/ 102 h 229"/>
                <a:gd name="T94" fmla="*/ 3 w 230"/>
                <a:gd name="T95" fmla="*/ 117 h 229"/>
                <a:gd name="T96" fmla="*/ 0 w 230"/>
                <a:gd name="T97" fmla="*/ 131 h 2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0"/>
                <a:gd name="T148" fmla="*/ 0 h 229"/>
                <a:gd name="T149" fmla="*/ 230 w 230"/>
                <a:gd name="T150" fmla="*/ 229 h 2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0" h="229">
                  <a:moveTo>
                    <a:pt x="0" y="131"/>
                  </a:moveTo>
                  <a:lnTo>
                    <a:pt x="0" y="133"/>
                  </a:lnTo>
                  <a:lnTo>
                    <a:pt x="0" y="135"/>
                  </a:lnTo>
                  <a:lnTo>
                    <a:pt x="0" y="139"/>
                  </a:lnTo>
                  <a:lnTo>
                    <a:pt x="0" y="140"/>
                  </a:lnTo>
                  <a:lnTo>
                    <a:pt x="0" y="142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7" y="139"/>
                  </a:lnTo>
                  <a:lnTo>
                    <a:pt x="13" y="135"/>
                  </a:lnTo>
                  <a:lnTo>
                    <a:pt x="17" y="131"/>
                  </a:lnTo>
                  <a:lnTo>
                    <a:pt x="23" y="125"/>
                  </a:lnTo>
                  <a:lnTo>
                    <a:pt x="26" y="121"/>
                  </a:lnTo>
                  <a:lnTo>
                    <a:pt x="32" y="115"/>
                  </a:lnTo>
                  <a:lnTo>
                    <a:pt x="38" y="112"/>
                  </a:lnTo>
                  <a:lnTo>
                    <a:pt x="42" y="108"/>
                  </a:lnTo>
                  <a:lnTo>
                    <a:pt x="48" y="106"/>
                  </a:lnTo>
                  <a:lnTo>
                    <a:pt x="53" y="104"/>
                  </a:lnTo>
                  <a:lnTo>
                    <a:pt x="59" y="102"/>
                  </a:lnTo>
                  <a:lnTo>
                    <a:pt x="63" y="98"/>
                  </a:lnTo>
                  <a:lnTo>
                    <a:pt x="67" y="94"/>
                  </a:lnTo>
                  <a:lnTo>
                    <a:pt x="69" y="91"/>
                  </a:lnTo>
                  <a:lnTo>
                    <a:pt x="71" y="87"/>
                  </a:lnTo>
                  <a:lnTo>
                    <a:pt x="71" y="83"/>
                  </a:lnTo>
                  <a:lnTo>
                    <a:pt x="73" y="77"/>
                  </a:lnTo>
                  <a:lnTo>
                    <a:pt x="80" y="64"/>
                  </a:lnTo>
                  <a:lnTo>
                    <a:pt x="90" y="52"/>
                  </a:lnTo>
                  <a:lnTo>
                    <a:pt x="97" y="44"/>
                  </a:lnTo>
                  <a:lnTo>
                    <a:pt x="107" y="41"/>
                  </a:lnTo>
                  <a:lnTo>
                    <a:pt x="119" y="37"/>
                  </a:lnTo>
                  <a:lnTo>
                    <a:pt x="128" y="37"/>
                  </a:lnTo>
                  <a:lnTo>
                    <a:pt x="138" y="39"/>
                  </a:lnTo>
                  <a:lnTo>
                    <a:pt x="147" y="42"/>
                  </a:lnTo>
                  <a:lnTo>
                    <a:pt x="155" y="46"/>
                  </a:lnTo>
                  <a:lnTo>
                    <a:pt x="165" y="54"/>
                  </a:lnTo>
                  <a:lnTo>
                    <a:pt x="172" y="62"/>
                  </a:lnTo>
                  <a:lnTo>
                    <a:pt x="178" y="69"/>
                  </a:lnTo>
                  <a:lnTo>
                    <a:pt x="184" y="79"/>
                  </a:lnTo>
                  <a:lnTo>
                    <a:pt x="188" y="89"/>
                  </a:lnTo>
                  <a:lnTo>
                    <a:pt x="191" y="98"/>
                  </a:lnTo>
                  <a:lnTo>
                    <a:pt x="193" y="108"/>
                  </a:lnTo>
                  <a:lnTo>
                    <a:pt x="191" y="119"/>
                  </a:lnTo>
                  <a:lnTo>
                    <a:pt x="191" y="133"/>
                  </a:lnTo>
                  <a:lnTo>
                    <a:pt x="190" y="146"/>
                  </a:lnTo>
                  <a:lnTo>
                    <a:pt x="188" y="160"/>
                  </a:lnTo>
                  <a:lnTo>
                    <a:pt x="184" y="173"/>
                  </a:lnTo>
                  <a:lnTo>
                    <a:pt x="180" y="185"/>
                  </a:lnTo>
                  <a:lnTo>
                    <a:pt x="174" y="198"/>
                  </a:lnTo>
                  <a:lnTo>
                    <a:pt x="170" y="210"/>
                  </a:lnTo>
                  <a:lnTo>
                    <a:pt x="195" y="229"/>
                  </a:lnTo>
                  <a:lnTo>
                    <a:pt x="203" y="215"/>
                  </a:lnTo>
                  <a:lnTo>
                    <a:pt x="209" y="200"/>
                  </a:lnTo>
                  <a:lnTo>
                    <a:pt x="214" y="187"/>
                  </a:lnTo>
                  <a:lnTo>
                    <a:pt x="220" y="171"/>
                  </a:lnTo>
                  <a:lnTo>
                    <a:pt x="224" y="156"/>
                  </a:lnTo>
                  <a:lnTo>
                    <a:pt x="226" y="139"/>
                  </a:lnTo>
                  <a:lnTo>
                    <a:pt x="228" y="123"/>
                  </a:lnTo>
                  <a:lnTo>
                    <a:pt x="230" y="108"/>
                  </a:lnTo>
                  <a:lnTo>
                    <a:pt x="228" y="94"/>
                  </a:lnTo>
                  <a:lnTo>
                    <a:pt x="226" y="81"/>
                  </a:lnTo>
                  <a:lnTo>
                    <a:pt x="222" y="69"/>
                  </a:lnTo>
                  <a:lnTo>
                    <a:pt x="216" y="58"/>
                  </a:lnTo>
                  <a:lnTo>
                    <a:pt x="211" y="44"/>
                  </a:lnTo>
                  <a:lnTo>
                    <a:pt x="201" y="33"/>
                  </a:lnTo>
                  <a:lnTo>
                    <a:pt x="190" y="21"/>
                  </a:lnTo>
                  <a:lnTo>
                    <a:pt x="174" y="10"/>
                  </a:lnTo>
                  <a:lnTo>
                    <a:pt x="161" y="4"/>
                  </a:lnTo>
                  <a:lnTo>
                    <a:pt x="145" y="0"/>
                  </a:lnTo>
                  <a:lnTo>
                    <a:pt x="132" y="0"/>
                  </a:lnTo>
                  <a:lnTo>
                    <a:pt x="117" y="2"/>
                  </a:lnTo>
                  <a:lnTo>
                    <a:pt x="103" y="6"/>
                  </a:lnTo>
                  <a:lnTo>
                    <a:pt x="90" y="14"/>
                  </a:lnTo>
                  <a:lnTo>
                    <a:pt x="74" y="23"/>
                  </a:lnTo>
                  <a:lnTo>
                    <a:pt x="59" y="37"/>
                  </a:lnTo>
                  <a:lnTo>
                    <a:pt x="55" y="37"/>
                  </a:lnTo>
                  <a:lnTo>
                    <a:pt x="50" y="39"/>
                  </a:lnTo>
                  <a:lnTo>
                    <a:pt x="44" y="41"/>
                  </a:lnTo>
                  <a:lnTo>
                    <a:pt x="40" y="44"/>
                  </a:lnTo>
                  <a:lnTo>
                    <a:pt x="34" y="46"/>
                  </a:lnTo>
                  <a:lnTo>
                    <a:pt x="30" y="48"/>
                  </a:lnTo>
                  <a:lnTo>
                    <a:pt x="25" y="50"/>
                  </a:lnTo>
                  <a:lnTo>
                    <a:pt x="21" y="54"/>
                  </a:lnTo>
                  <a:lnTo>
                    <a:pt x="19" y="56"/>
                  </a:lnTo>
                  <a:lnTo>
                    <a:pt x="17" y="58"/>
                  </a:lnTo>
                  <a:lnTo>
                    <a:pt x="15" y="62"/>
                  </a:lnTo>
                  <a:lnTo>
                    <a:pt x="13" y="66"/>
                  </a:lnTo>
                  <a:lnTo>
                    <a:pt x="11" y="67"/>
                  </a:lnTo>
                  <a:lnTo>
                    <a:pt x="9" y="71"/>
                  </a:lnTo>
                  <a:lnTo>
                    <a:pt x="7" y="75"/>
                  </a:lnTo>
                  <a:lnTo>
                    <a:pt x="5" y="77"/>
                  </a:lnTo>
                  <a:lnTo>
                    <a:pt x="5" y="83"/>
                  </a:lnTo>
                  <a:lnTo>
                    <a:pt x="5" y="89"/>
                  </a:lnTo>
                  <a:lnTo>
                    <a:pt x="5" y="94"/>
                  </a:lnTo>
                  <a:lnTo>
                    <a:pt x="5" y="102"/>
                  </a:lnTo>
                  <a:lnTo>
                    <a:pt x="3" y="110"/>
                  </a:lnTo>
                  <a:lnTo>
                    <a:pt x="3" y="117"/>
                  </a:lnTo>
                  <a:lnTo>
                    <a:pt x="2" y="125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3761" y="2940"/>
              <a:ext cx="151" cy="202"/>
            </a:xfrm>
            <a:custGeom>
              <a:avLst/>
              <a:gdLst>
                <a:gd name="T0" fmla="*/ 98 w 151"/>
                <a:gd name="T1" fmla="*/ 11 h 202"/>
                <a:gd name="T2" fmla="*/ 86 w 151"/>
                <a:gd name="T3" fmla="*/ 6 h 202"/>
                <a:gd name="T4" fmla="*/ 75 w 151"/>
                <a:gd name="T5" fmla="*/ 2 h 202"/>
                <a:gd name="T6" fmla="*/ 65 w 151"/>
                <a:gd name="T7" fmla="*/ 0 h 202"/>
                <a:gd name="T8" fmla="*/ 55 w 151"/>
                <a:gd name="T9" fmla="*/ 2 h 202"/>
                <a:gd name="T10" fmla="*/ 48 w 151"/>
                <a:gd name="T11" fmla="*/ 4 h 202"/>
                <a:gd name="T12" fmla="*/ 38 w 151"/>
                <a:gd name="T13" fmla="*/ 9 h 202"/>
                <a:gd name="T14" fmla="*/ 30 w 151"/>
                <a:gd name="T15" fmla="*/ 15 h 202"/>
                <a:gd name="T16" fmla="*/ 23 w 151"/>
                <a:gd name="T17" fmla="*/ 21 h 202"/>
                <a:gd name="T18" fmla="*/ 17 w 151"/>
                <a:gd name="T19" fmla="*/ 29 h 202"/>
                <a:gd name="T20" fmla="*/ 11 w 151"/>
                <a:gd name="T21" fmla="*/ 38 h 202"/>
                <a:gd name="T22" fmla="*/ 6 w 151"/>
                <a:gd name="T23" fmla="*/ 46 h 202"/>
                <a:gd name="T24" fmla="*/ 2 w 151"/>
                <a:gd name="T25" fmla="*/ 56 h 202"/>
                <a:gd name="T26" fmla="*/ 0 w 151"/>
                <a:gd name="T27" fmla="*/ 63 h 202"/>
                <a:gd name="T28" fmla="*/ 0 w 151"/>
                <a:gd name="T29" fmla="*/ 73 h 202"/>
                <a:gd name="T30" fmla="*/ 0 w 151"/>
                <a:gd name="T31" fmla="*/ 82 h 202"/>
                <a:gd name="T32" fmla="*/ 2 w 151"/>
                <a:gd name="T33" fmla="*/ 94 h 202"/>
                <a:gd name="T34" fmla="*/ 15 w 151"/>
                <a:gd name="T35" fmla="*/ 111 h 202"/>
                <a:gd name="T36" fmla="*/ 29 w 151"/>
                <a:gd name="T37" fmla="*/ 129 h 202"/>
                <a:gd name="T38" fmla="*/ 44 w 151"/>
                <a:gd name="T39" fmla="*/ 142 h 202"/>
                <a:gd name="T40" fmla="*/ 59 w 151"/>
                <a:gd name="T41" fmla="*/ 156 h 202"/>
                <a:gd name="T42" fmla="*/ 77 w 151"/>
                <a:gd name="T43" fmla="*/ 169 h 202"/>
                <a:gd name="T44" fmla="*/ 94 w 151"/>
                <a:gd name="T45" fmla="*/ 181 h 202"/>
                <a:gd name="T46" fmla="*/ 113 w 151"/>
                <a:gd name="T47" fmla="*/ 192 h 202"/>
                <a:gd name="T48" fmla="*/ 130 w 151"/>
                <a:gd name="T49" fmla="*/ 202 h 202"/>
                <a:gd name="T50" fmla="*/ 136 w 151"/>
                <a:gd name="T51" fmla="*/ 200 h 202"/>
                <a:gd name="T52" fmla="*/ 140 w 151"/>
                <a:gd name="T53" fmla="*/ 198 h 202"/>
                <a:gd name="T54" fmla="*/ 144 w 151"/>
                <a:gd name="T55" fmla="*/ 196 h 202"/>
                <a:gd name="T56" fmla="*/ 147 w 151"/>
                <a:gd name="T57" fmla="*/ 192 h 202"/>
                <a:gd name="T58" fmla="*/ 149 w 151"/>
                <a:gd name="T59" fmla="*/ 186 h 202"/>
                <a:gd name="T60" fmla="*/ 151 w 151"/>
                <a:gd name="T61" fmla="*/ 182 h 202"/>
                <a:gd name="T62" fmla="*/ 151 w 151"/>
                <a:gd name="T63" fmla="*/ 177 h 202"/>
                <a:gd name="T64" fmla="*/ 149 w 151"/>
                <a:gd name="T65" fmla="*/ 171 h 202"/>
                <a:gd name="T66" fmla="*/ 138 w 151"/>
                <a:gd name="T67" fmla="*/ 161 h 202"/>
                <a:gd name="T68" fmla="*/ 126 w 151"/>
                <a:gd name="T69" fmla="*/ 152 h 202"/>
                <a:gd name="T70" fmla="*/ 115 w 151"/>
                <a:gd name="T71" fmla="*/ 142 h 202"/>
                <a:gd name="T72" fmla="*/ 103 w 151"/>
                <a:gd name="T73" fmla="*/ 132 h 202"/>
                <a:gd name="T74" fmla="*/ 92 w 151"/>
                <a:gd name="T75" fmla="*/ 125 h 202"/>
                <a:gd name="T76" fmla="*/ 80 w 151"/>
                <a:gd name="T77" fmla="*/ 115 h 202"/>
                <a:gd name="T78" fmla="*/ 69 w 151"/>
                <a:gd name="T79" fmla="*/ 106 h 202"/>
                <a:gd name="T80" fmla="*/ 57 w 151"/>
                <a:gd name="T81" fmla="*/ 96 h 202"/>
                <a:gd name="T82" fmla="*/ 52 w 151"/>
                <a:gd name="T83" fmla="*/ 81 h 202"/>
                <a:gd name="T84" fmla="*/ 50 w 151"/>
                <a:gd name="T85" fmla="*/ 69 h 202"/>
                <a:gd name="T86" fmla="*/ 52 w 151"/>
                <a:gd name="T87" fmla="*/ 57 h 202"/>
                <a:gd name="T88" fmla="*/ 53 w 151"/>
                <a:gd name="T89" fmla="*/ 50 h 202"/>
                <a:gd name="T90" fmla="*/ 59 w 151"/>
                <a:gd name="T91" fmla="*/ 44 h 202"/>
                <a:gd name="T92" fmla="*/ 67 w 151"/>
                <a:gd name="T93" fmla="*/ 40 h 202"/>
                <a:gd name="T94" fmla="*/ 78 w 151"/>
                <a:gd name="T95" fmla="*/ 40 h 202"/>
                <a:gd name="T96" fmla="*/ 92 w 151"/>
                <a:gd name="T97" fmla="*/ 42 h 202"/>
                <a:gd name="T98" fmla="*/ 98 w 151"/>
                <a:gd name="T99" fmla="*/ 11 h 2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1"/>
                <a:gd name="T151" fmla="*/ 0 h 202"/>
                <a:gd name="T152" fmla="*/ 151 w 151"/>
                <a:gd name="T153" fmla="*/ 202 h 2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1" h="202">
                  <a:moveTo>
                    <a:pt x="98" y="11"/>
                  </a:moveTo>
                  <a:lnTo>
                    <a:pt x="86" y="6"/>
                  </a:lnTo>
                  <a:lnTo>
                    <a:pt x="75" y="2"/>
                  </a:lnTo>
                  <a:lnTo>
                    <a:pt x="65" y="0"/>
                  </a:lnTo>
                  <a:lnTo>
                    <a:pt x="55" y="2"/>
                  </a:lnTo>
                  <a:lnTo>
                    <a:pt x="48" y="4"/>
                  </a:lnTo>
                  <a:lnTo>
                    <a:pt x="38" y="9"/>
                  </a:lnTo>
                  <a:lnTo>
                    <a:pt x="30" y="15"/>
                  </a:lnTo>
                  <a:lnTo>
                    <a:pt x="23" y="21"/>
                  </a:lnTo>
                  <a:lnTo>
                    <a:pt x="17" y="29"/>
                  </a:lnTo>
                  <a:lnTo>
                    <a:pt x="11" y="38"/>
                  </a:lnTo>
                  <a:lnTo>
                    <a:pt x="6" y="46"/>
                  </a:lnTo>
                  <a:lnTo>
                    <a:pt x="2" y="56"/>
                  </a:lnTo>
                  <a:lnTo>
                    <a:pt x="0" y="63"/>
                  </a:lnTo>
                  <a:lnTo>
                    <a:pt x="0" y="73"/>
                  </a:lnTo>
                  <a:lnTo>
                    <a:pt x="0" y="82"/>
                  </a:lnTo>
                  <a:lnTo>
                    <a:pt x="2" y="94"/>
                  </a:lnTo>
                  <a:lnTo>
                    <a:pt x="15" y="111"/>
                  </a:lnTo>
                  <a:lnTo>
                    <a:pt x="29" y="129"/>
                  </a:lnTo>
                  <a:lnTo>
                    <a:pt x="44" y="142"/>
                  </a:lnTo>
                  <a:lnTo>
                    <a:pt x="59" y="156"/>
                  </a:lnTo>
                  <a:lnTo>
                    <a:pt x="77" y="169"/>
                  </a:lnTo>
                  <a:lnTo>
                    <a:pt x="94" y="181"/>
                  </a:lnTo>
                  <a:lnTo>
                    <a:pt x="113" y="192"/>
                  </a:lnTo>
                  <a:lnTo>
                    <a:pt x="130" y="202"/>
                  </a:lnTo>
                  <a:lnTo>
                    <a:pt x="136" y="200"/>
                  </a:lnTo>
                  <a:lnTo>
                    <a:pt x="140" y="198"/>
                  </a:lnTo>
                  <a:lnTo>
                    <a:pt x="144" y="196"/>
                  </a:lnTo>
                  <a:lnTo>
                    <a:pt x="147" y="192"/>
                  </a:lnTo>
                  <a:lnTo>
                    <a:pt x="149" y="186"/>
                  </a:lnTo>
                  <a:lnTo>
                    <a:pt x="151" y="182"/>
                  </a:lnTo>
                  <a:lnTo>
                    <a:pt x="151" y="177"/>
                  </a:lnTo>
                  <a:lnTo>
                    <a:pt x="149" y="171"/>
                  </a:lnTo>
                  <a:lnTo>
                    <a:pt x="138" y="161"/>
                  </a:lnTo>
                  <a:lnTo>
                    <a:pt x="126" y="152"/>
                  </a:lnTo>
                  <a:lnTo>
                    <a:pt x="115" y="142"/>
                  </a:lnTo>
                  <a:lnTo>
                    <a:pt x="103" y="132"/>
                  </a:lnTo>
                  <a:lnTo>
                    <a:pt x="92" y="125"/>
                  </a:lnTo>
                  <a:lnTo>
                    <a:pt x="80" y="115"/>
                  </a:lnTo>
                  <a:lnTo>
                    <a:pt x="69" y="106"/>
                  </a:lnTo>
                  <a:lnTo>
                    <a:pt x="57" y="96"/>
                  </a:lnTo>
                  <a:lnTo>
                    <a:pt x="52" y="81"/>
                  </a:lnTo>
                  <a:lnTo>
                    <a:pt x="50" y="69"/>
                  </a:lnTo>
                  <a:lnTo>
                    <a:pt x="52" y="57"/>
                  </a:lnTo>
                  <a:lnTo>
                    <a:pt x="53" y="50"/>
                  </a:lnTo>
                  <a:lnTo>
                    <a:pt x="59" y="44"/>
                  </a:lnTo>
                  <a:lnTo>
                    <a:pt x="67" y="40"/>
                  </a:lnTo>
                  <a:lnTo>
                    <a:pt x="78" y="40"/>
                  </a:lnTo>
                  <a:lnTo>
                    <a:pt x="92" y="42"/>
                  </a:lnTo>
                  <a:lnTo>
                    <a:pt x="98" y="11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3811" y="2974"/>
              <a:ext cx="151" cy="218"/>
            </a:xfrm>
            <a:custGeom>
              <a:avLst/>
              <a:gdLst>
                <a:gd name="T0" fmla="*/ 84 w 151"/>
                <a:gd name="T1" fmla="*/ 52 h 218"/>
                <a:gd name="T2" fmla="*/ 94 w 151"/>
                <a:gd name="T3" fmla="*/ 0 h 218"/>
                <a:gd name="T4" fmla="*/ 107 w 151"/>
                <a:gd name="T5" fmla="*/ 12 h 218"/>
                <a:gd name="T6" fmla="*/ 117 w 151"/>
                <a:gd name="T7" fmla="*/ 25 h 218"/>
                <a:gd name="T8" fmla="*/ 126 w 151"/>
                <a:gd name="T9" fmla="*/ 41 h 218"/>
                <a:gd name="T10" fmla="*/ 134 w 151"/>
                <a:gd name="T11" fmla="*/ 56 h 218"/>
                <a:gd name="T12" fmla="*/ 142 w 151"/>
                <a:gd name="T13" fmla="*/ 72 h 218"/>
                <a:gd name="T14" fmla="*/ 147 w 151"/>
                <a:gd name="T15" fmla="*/ 87 h 218"/>
                <a:gd name="T16" fmla="*/ 149 w 151"/>
                <a:gd name="T17" fmla="*/ 102 h 218"/>
                <a:gd name="T18" fmla="*/ 151 w 151"/>
                <a:gd name="T19" fmla="*/ 120 h 218"/>
                <a:gd name="T20" fmla="*/ 151 w 151"/>
                <a:gd name="T21" fmla="*/ 135 h 218"/>
                <a:gd name="T22" fmla="*/ 149 w 151"/>
                <a:gd name="T23" fmla="*/ 148 h 218"/>
                <a:gd name="T24" fmla="*/ 145 w 151"/>
                <a:gd name="T25" fmla="*/ 164 h 218"/>
                <a:gd name="T26" fmla="*/ 140 w 151"/>
                <a:gd name="T27" fmla="*/ 177 h 218"/>
                <a:gd name="T28" fmla="*/ 130 w 151"/>
                <a:gd name="T29" fmla="*/ 189 h 218"/>
                <a:gd name="T30" fmla="*/ 119 w 151"/>
                <a:gd name="T31" fmla="*/ 200 h 218"/>
                <a:gd name="T32" fmla="*/ 105 w 151"/>
                <a:gd name="T33" fmla="*/ 210 h 218"/>
                <a:gd name="T34" fmla="*/ 90 w 151"/>
                <a:gd name="T35" fmla="*/ 218 h 218"/>
                <a:gd name="T36" fmla="*/ 78 w 151"/>
                <a:gd name="T37" fmla="*/ 218 h 218"/>
                <a:gd name="T38" fmla="*/ 69 w 151"/>
                <a:gd name="T39" fmla="*/ 218 h 218"/>
                <a:gd name="T40" fmla="*/ 59 w 151"/>
                <a:gd name="T41" fmla="*/ 218 h 218"/>
                <a:gd name="T42" fmla="*/ 51 w 151"/>
                <a:gd name="T43" fmla="*/ 216 h 218"/>
                <a:gd name="T44" fmla="*/ 42 w 151"/>
                <a:gd name="T45" fmla="*/ 212 h 218"/>
                <a:gd name="T46" fmla="*/ 34 w 151"/>
                <a:gd name="T47" fmla="*/ 208 h 218"/>
                <a:gd name="T48" fmla="*/ 28 w 151"/>
                <a:gd name="T49" fmla="*/ 204 h 218"/>
                <a:gd name="T50" fmla="*/ 21 w 151"/>
                <a:gd name="T51" fmla="*/ 198 h 218"/>
                <a:gd name="T52" fmla="*/ 17 w 151"/>
                <a:gd name="T53" fmla="*/ 191 h 218"/>
                <a:gd name="T54" fmla="*/ 11 w 151"/>
                <a:gd name="T55" fmla="*/ 183 h 218"/>
                <a:gd name="T56" fmla="*/ 7 w 151"/>
                <a:gd name="T57" fmla="*/ 175 h 218"/>
                <a:gd name="T58" fmla="*/ 3 w 151"/>
                <a:gd name="T59" fmla="*/ 166 h 218"/>
                <a:gd name="T60" fmla="*/ 2 w 151"/>
                <a:gd name="T61" fmla="*/ 154 h 218"/>
                <a:gd name="T62" fmla="*/ 0 w 151"/>
                <a:gd name="T63" fmla="*/ 145 h 218"/>
                <a:gd name="T64" fmla="*/ 0 w 151"/>
                <a:gd name="T65" fmla="*/ 133 h 218"/>
                <a:gd name="T66" fmla="*/ 2 w 151"/>
                <a:gd name="T67" fmla="*/ 122 h 218"/>
                <a:gd name="T68" fmla="*/ 42 w 151"/>
                <a:gd name="T69" fmla="*/ 152 h 218"/>
                <a:gd name="T70" fmla="*/ 46 w 151"/>
                <a:gd name="T71" fmla="*/ 164 h 218"/>
                <a:gd name="T72" fmla="*/ 51 w 151"/>
                <a:gd name="T73" fmla="*/ 173 h 218"/>
                <a:gd name="T74" fmla="*/ 57 w 151"/>
                <a:gd name="T75" fmla="*/ 177 h 218"/>
                <a:gd name="T76" fmla="*/ 65 w 151"/>
                <a:gd name="T77" fmla="*/ 179 h 218"/>
                <a:gd name="T78" fmla="*/ 73 w 151"/>
                <a:gd name="T79" fmla="*/ 179 h 218"/>
                <a:gd name="T80" fmla="*/ 80 w 151"/>
                <a:gd name="T81" fmla="*/ 177 h 218"/>
                <a:gd name="T82" fmla="*/ 90 w 151"/>
                <a:gd name="T83" fmla="*/ 173 h 218"/>
                <a:gd name="T84" fmla="*/ 97 w 151"/>
                <a:gd name="T85" fmla="*/ 170 h 218"/>
                <a:gd name="T86" fmla="*/ 105 w 151"/>
                <a:gd name="T87" fmla="*/ 154 h 218"/>
                <a:gd name="T88" fmla="*/ 111 w 151"/>
                <a:gd name="T89" fmla="*/ 139 h 218"/>
                <a:gd name="T90" fmla="*/ 113 w 151"/>
                <a:gd name="T91" fmla="*/ 123 h 218"/>
                <a:gd name="T92" fmla="*/ 111 w 151"/>
                <a:gd name="T93" fmla="*/ 110 h 218"/>
                <a:gd name="T94" fmla="*/ 109 w 151"/>
                <a:gd name="T95" fmla="*/ 95 h 218"/>
                <a:gd name="T96" fmla="*/ 103 w 151"/>
                <a:gd name="T97" fmla="*/ 79 h 218"/>
                <a:gd name="T98" fmla="*/ 94 w 151"/>
                <a:gd name="T99" fmla="*/ 66 h 218"/>
                <a:gd name="T100" fmla="*/ 84 w 151"/>
                <a:gd name="T101" fmla="*/ 52 h 2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1"/>
                <a:gd name="T154" fmla="*/ 0 h 218"/>
                <a:gd name="T155" fmla="*/ 151 w 151"/>
                <a:gd name="T156" fmla="*/ 218 h 2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1" h="218">
                  <a:moveTo>
                    <a:pt x="84" y="52"/>
                  </a:moveTo>
                  <a:lnTo>
                    <a:pt x="94" y="0"/>
                  </a:lnTo>
                  <a:lnTo>
                    <a:pt x="107" y="12"/>
                  </a:lnTo>
                  <a:lnTo>
                    <a:pt x="117" y="25"/>
                  </a:lnTo>
                  <a:lnTo>
                    <a:pt x="126" y="41"/>
                  </a:lnTo>
                  <a:lnTo>
                    <a:pt x="134" y="56"/>
                  </a:lnTo>
                  <a:lnTo>
                    <a:pt x="142" y="72"/>
                  </a:lnTo>
                  <a:lnTo>
                    <a:pt x="147" y="87"/>
                  </a:lnTo>
                  <a:lnTo>
                    <a:pt x="149" y="102"/>
                  </a:lnTo>
                  <a:lnTo>
                    <a:pt x="151" y="120"/>
                  </a:lnTo>
                  <a:lnTo>
                    <a:pt x="151" y="135"/>
                  </a:lnTo>
                  <a:lnTo>
                    <a:pt x="149" y="148"/>
                  </a:lnTo>
                  <a:lnTo>
                    <a:pt x="145" y="164"/>
                  </a:lnTo>
                  <a:lnTo>
                    <a:pt x="140" y="177"/>
                  </a:lnTo>
                  <a:lnTo>
                    <a:pt x="130" y="189"/>
                  </a:lnTo>
                  <a:lnTo>
                    <a:pt x="119" y="200"/>
                  </a:lnTo>
                  <a:lnTo>
                    <a:pt x="105" y="210"/>
                  </a:lnTo>
                  <a:lnTo>
                    <a:pt x="90" y="218"/>
                  </a:lnTo>
                  <a:lnTo>
                    <a:pt x="78" y="218"/>
                  </a:lnTo>
                  <a:lnTo>
                    <a:pt x="69" y="218"/>
                  </a:lnTo>
                  <a:lnTo>
                    <a:pt x="59" y="218"/>
                  </a:lnTo>
                  <a:lnTo>
                    <a:pt x="51" y="216"/>
                  </a:lnTo>
                  <a:lnTo>
                    <a:pt x="42" y="212"/>
                  </a:lnTo>
                  <a:lnTo>
                    <a:pt x="34" y="208"/>
                  </a:lnTo>
                  <a:lnTo>
                    <a:pt x="28" y="204"/>
                  </a:lnTo>
                  <a:lnTo>
                    <a:pt x="21" y="198"/>
                  </a:lnTo>
                  <a:lnTo>
                    <a:pt x="17" y="191"/>
                  </a:lnTo>
                  <a:lnTo>
                    <a:pt x="11" y="183"/>
                  </a:lnTo>
                  <a:lnTo>
                    <a:pt x="7" y="175"/>
                  </a:lnTo>
                  <a:lnTo>
                    <a:pt x="3" y="166"/>
                  </a:lnTo>
                  <a:lnTo>
                    <a:pt x="2" y="154"/>
                  </a:lnTo>
                  <a:lnTo>
                    <a:pt x="0" y="145"/>
                  </a:lnTo>
                  <a:lnTo>
                    <a:pt x="0" y="133"/>
                  </a:lnTo>
                  <a:lnTo>
                    <a:pt x="2" y="122"/>
                  </a:lnTo>
                  <a:lnTo>
                    <a:pt x="42" y="152"/>
                  </a:lnTo>
                  <a:lnTo>
                    <a:pt x="46" y="164"/>
                  </a:lnTo>
                  <a:lnTo>
                    <a:pt x="51" y="173"/>
                  </a:lnTo>
                  <a:lnTo>
                    <a:pt x="57" y="177"/>
                  </a:lnTo>
                  <a:lnTo>
                    <a:pt x="65" y="179"/>
                  </a:lnTo>
                  <a:lnTo>
                    <a:pt x="73" y="179"/>
                  </a:lnTo>
                  <a:lnTo>
                    <a:pt x="80" y="177"/>
                  </a:lnTo>
                  <a:lnTo>
                    <a:pt x="90" y="173"/>
                  </a:lnTo>
                  <a:lnTo>
                    <a:pt x="97" y="170"/>
                  </a:lnTo>
                  <a:lnTo>
                    <a:pt x="105" y="154"/>
                  </a:lnTo>
                  <a:lnTo>
                    <a:pt x="111" y="139"/>
                  </a:lnTo>
                  <a:lnTo>
                    <a:pt x="113" y="123"/>
                  </a:lnTo>
                  <a:lnTo>
                    <a:pt x="111" y="110"/>
                  </a:lnTo>
                  <a:lnTo>
                    <a:pt x="109" y="95"/>
                  </a:lnTo>
                  <a:lnTo>
                    <a:pt x="103" y="79"/>
                  </a:lnTo>
                  <a:lnTo>
                    <a:pt x="94" y="66"/>
                  </a:lnTo>
                  <a:lnTo>
                    <a:pt x="84" y="52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3745" y="3196"/>
              <a:ext cx="196" cy="144"/>
            </a:xfrm>
            <a:custGeom>
              <a:avLst/>
              <a:gdLst>
                <a:gd name="T0" fmla="*/ 135 w 196"/>
                <a:gd name="T1" fmla="*/ 40 h 144"/>
                <a:gd name="T2" fmla="*/ 121 w 196"/>
                <a:gd name="T3" fmla="*/ 75 h 144"/>
                <a:gd name="T4" fmla="*/ 110 w 196"/>
                <a:gd name="T5" fmla="*/ 90 h 144"/>
                <a:gd name="T6" fmla="*/ 98 w 196"/>
                <a:gd name="T7" fmla="*/ 98 h 144"/>
                <a:gd name="T8" fmla="*/ 85 w 196"/>
                <a:gd name="T9" fmla="*/ 103 h 144"/>
                <a:gd name="T10" fmla="*/ 64 w 196"/>
                <a:gd name="T11" fmla="*/ 101 h 144"/>
                <a:gd name="T12" fmla="*/ 43 w 196"/>
                <a:gd name="T13" fmla="*/ 86 h 144"/>
                <a:gd name="T14" fmla="*/ 39 w 196"/>
                <a:gd name="T15" fmla="*/ 73 h 144"/>
                <a:gd name="T16" fmla="*/ 45 w 196"/>
                <a:gd name="T17" fmla="*/ 63 h 144"/>
                <a:gd name="T18" fmla="*/ 58 w 196"/>
                <a:gd name="T19" fmla="*/ 57 h 144"/>
                <a:gd name="T20" fmla="*/ 69 w 196"/>
                <a:gd name="T21" fmla="*/ 57 h 144"/>
                <a:gd name="T22" fmla="*/ 75 w 196"/>
                <a:gd name="T23" fmla="*/ 65 h 144"/>
                <a:gd name="T24" fmla="*/ 79 w 196"/>
                <a:gd name="T25" fmla="*/ 75 h 144"/>
                <a:gd name="T26" fmla="*/ 81 w 196"/>
                <a:gd name="T27" fmla="*/ 86 h 144"/>
                <a:gd name="T28" fmla="*/ 85 w 196"/>
                <a:gd name="T29" fmla="*/ 92 h 144"/>
                <a:gd name="T30" fmla="*/ 93 w 196"/>
                <a:gd name="T31" fmla="*/ 88 h 144"/>
                <a:gd name="T32" fmla="*/ 100 w 196"/>
                <a:gd name="T33" fmla="*/ 84 h 144"/>
                <a:gd name="T34" fmla="*/ 110 w 196"/>
                <a:gd name="T35" fmla="*/ 76 h 144"/>
                <a:gd name="T36" fmla="*/ 110 w 196"/>
                <a:gd name="T37" fmla="*/ 57 h 144"/>
                <a:gd name="T38" fmla="*/ 100 w 196"/>
                <a:gd name="T39" fmla="*/ 32 h 144"/>
                <a:gd name="T40" fmla="*/ 83 w 196"/>
                <a:gd name="T41" fmla="*/ 17 h 144"/>
                <a:gd name="T42" fmla="*/ 60 w 196"/>
                <a:gd name="T43" fmla="*/ 9 h 144"/>
                <a:gd name="T44" fmla="*/ 33 w 196"/>
                <a:gd name="T45" fmla="*/ 13 h 144"/>
                <a:gd name="T46" fmla="*/ 14 w 196"/>
                <a:gd name="T47" fmla="*/ 26 h 144"/>
                <a:gd name="T48" fmla="*/ 2 w 196"/>
                <a:gd name="T49" fmla="*/ 46 h 144"/>
                <a:gd name="T50" fmla="*/ 0 w 196"/>
                <a:gd name="T51" fmla="*/ 75 h 144"/>
                <a:gd name="T52" fmla="*/ 12 w 196"/>
                <a:gd name="T53" fmla="*/ 109 h 144"/>
                <a:gd name="T54" fmla="*/ 31 w 196"/>
                <a:gd name="T55" fmla="*/ 130 h 144"/>
                <a:gd name="T56" fmla="*/ 56 w 196"/>
                <a:gd name="T57" fmla="*/ 142 h 144"/>
                <a:gd name="T58" fmla="*/ 87 w 196"/>
                <a:gd name="T59" fmla="*/ 144 h 144"/>
                <a:gd name="T60" fmla="*/ 123 w 196"/>
                <a:gd name="T61" fmla="*/ 128 h 144"/>
                <a:gd name="T62" fmla="*/ 156 w 196"/>
                <a:gd name="T63" fmla="*/ 98 h 144"/>
                <a:gd name="T64" fmla="*/ 177 w 196"/>
                <a:gd name="T65" fmla="*/ 59 h 144"/>
                <a:gd name="T66" fmla="*/ 190 w 196"/>
                <a:gd name="T67" fmla="*/ 19 h 144"/>
                <a:gd name="T68" fmla="*/ 142 w 196"/>
                <a:gd name="T69" fmla="*/ 9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6"/>
                <a:gd name="T106" fmla="*/ 0 h 144"/>
                <a:gd name="T107" fmla="*/ 196 w 196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6" h="144">
                  <a:moveTo>
                    <a:pt x="142" y="9"/>
                  </a:moveTo>
                  <a:lnTo>
                    <a:pt x="135" y="40"/>
                  </a:lnTo>
                  <a:lnTo>
                    <a:pt x="125" y="65"/>
                  </a:lnTo>
                  <a:lnTo>
                    <a:pt x="121" y="75"/>
                  </a:lnTo>
                  <a:lnTo>
                    <a:pt x="116" y="82"/>
                  </a:lnTo>
                  <a:lnTo>
                    <a:pt x="110" y="90"/>
                  </a:lnTo>
                  <a:lnTo>
                    <a:pt x="104" y="94"/>
                  </a:lnTo>
                  <a:lnTo>
                    <a:pt x="98" y="98"/>
                  </a:lnTo>
                  <a:lnTo>
                    <a:pt x="93" y="101"/>
                  </a:lnTo>
                  <a:lnTo>
                    <a:pt x="85" y="103"/>
                  </a:lnTo>
                  <a:lnTo>
                    <a:pt x="77" y="103"/>
                  </a:lnTo>
                  <a:lnTo>
                    <a:pt x="64" y="101"/>
                  </a:lnTo>
                  <a:lnTo>
                    <a:pt x="46" y="96"/>
                  </a:lnTo>
                  <a:lnTo>
                    <a:pt x="43" y="86"/>
                  </a:lnTo>
                  <a:lnTo>
                    <a:pt x="41" y="80"/>
                  </a:lnTo>
                  <a:lnTo>
                    <a:pt x="39" y="73"/>
                  </a:lnTo>
                  <a:lnTo>
                    <a:pt x="41" y="69"/>
                  </a:lnTo>
                  <a:lnTo>
                    <a:pt x="45" y="63"/>
                  </a:lnTo>
                  <a:lnTo>
                    <a:pt x="50" y="59"/>
                  </a:lnTo>
                  <a:lnTo>
                    <a:pt x="58" y="57"/>
                  </a:lnTo>
                  <a:lnTo>
                    <a:pt x="68" y="55"/>
                  </a:lnTo>
                  <a:lnTo>
                    <a:pt x="69" y="57"/>
                  </a:lnTo>
                  <a:lnTo>
                    <a:pt x="73" y="61"/>
                  </a:lnTo>
                  <a:lnTo>
                    <a:pt x="75" y="65"/>
                  </a:lnTo>
                  <a:lnTo>
                    <a:pt x="77" y="69"/>
                  </a:lnTo>
                  <a:lnTo>
                    <a:pt x="79" y="75"/>
                  </a:lnTo>
                  <a:lnTo>
                    <a:pt x="79" y="80"/>
                  </a:lnTo>
                  <a:lnTo>
                    <a:pt x="81" y="86"/>
                  </a:lnTo>
                  <a:lnTo>
                    <a:pt x="81" y="92"/>
                  </a:lnTo>
                  <a:lnTo>
                    <a:pt x="85" y="92"/>
                  </a:lnTo>
                  <a:lnTo>
                    <a:pt x="89" y="90"/>
                  </a:lnTo>
                  <a:lnTo>
                    <a:pt x="93" y="88"/>
                  </a:lnTo>
                  <a:lnTo>
                    <a:pt x="96" y="86"/>
                  </a:lnTo>
                  <a:lnTo>
                    <a:pt x="100" y="84"/>
                  </a:lnTo>
                  <a:lnTo>
                    <a:pt x="106" y="80"/>
                  </a:lnTo>
                  <a:lnTo>
                    <a:pt x="110" y="76"/>
                  </a:lnTo>
                  <a:lnTo>
                    <a:pt x="114" y="71"/>
                  </a:lnTo>
                  <a:lnTo>
                    <a:pt x="110" y="57"/>
                  </a:lnTo>
                  <a:lnTo>
                    <a:pt x="106" y="44"/>
                  </a:lnTo>
                  <a:lnTo>
                    <a:pt x="100" y="32"/>
                  </a:lnTo>
                  <a:lnTo>
                    <a:pt x="93" y="25"/>
                  </a:lnTo>
                  <a:lnTo>
                    <a:pt x="83" y="17"/>
                  </a:lnTo>
                  <a:lnTo>
                    <a:pt x="73" y="11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3" y="13"/>
                  </a:lnTo>
                  <a:lnTo>
                    <a:pt x="22" y="19"/>
                  </a:lnTo>
                  <a:lnTo>
                    <a:pt x="14" y="26"/>
                  </a:lnTo>
                  <a:lnTo>
                    <a:pt x="6" y="34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75"/>
                  </a:lnTo>
                  <a:lnTo>
                    <a:pt x="4" y="94"/>
                  </a:lnTo>
                  <a:lnTo>
                    <a:pt x="12" y="109"/>
                  </a:lnTo>
                  <a:lnTo>
                    <a:pt x="22" y="121"/>
                  </a:lnTo>
                  <a:lnTo>
                    <a:pt x="31" y="130"/>
                  </a:lnTo>
                  <a:lnTo>
                    <a:pt x="43" y="138"/>
                  </a:lnTo>
                  <a:lnTo>
                    <a:pt x="56" y="142"/>
                  </a:lnTo>
                  <a:lnTo>
                    <a:pt x="71" y="144"/>
                  </a:lnTo>
                  <a:lnTo>
                    <a:pt x="87" y="144"/>
                  </a:lnTo>
                  <a:lnTo>
                    <a:pt x="102" y="142"/>
                  </a:lnTo>
                  <a:lnTo>
                    <a:pt x="123" y="128"/>
                  </a:lnTo>
                  <a:lnTo>
                    <a:pt x="142" y="113"/>
                  </a:lnTo>
                  <a:lnTo>
                    <a:pt x="156" y="98"/>
                  </a:lnTo>
                  <a:lnTo>
                    <a:pt x="167" y="78"/>
                  </a:lnTo>
                  <a:lnTo>
                    <a:pt x="177" y="59"/>
                  </a:lnTo>
                  <a:lnTo>
                    <a:pt x="185" y="40"/>
                  </a:lnTo>
                  <a:lnTo>
                    <a:pt x="190" y="19"/>
                  </a:lnTo>
                  <a:lnTo>
                    <a:pt x="196" y="0"/>
                  </a:lnTo>
                  <a:lnTo>
                    <a:pt x="142" y="9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3663" y="3336"/>
              <a:ext cx="148" cy="56"/>
            </a:xfrm>
            <a:custGeom>
              <a:avLst/>
              <a:gdLst>
                <a:gd name="T0" fmla="*/ 107 w 148"/>
                <a:gd name="T1" fmla="*/ 0 h 56"/>
                <a:gd name="T2" fmla="*/ 148 w 148"/>
                <a:gd name="T3" fmla="*/ 11 h 56"/>
                <a:gd name="T4" fmla="*/ 140 w 148"/>
                <a:gd name="T5" fmla="*/ 19 h 56"/>
                <a:gd name="T6" fmla="*/ 134 w 148"/>
                <a:gd name="T7" fmla="*/ 25 h 56"/>
                <a:gd name="T8" fmla="*/ 125 w 148"/>
                <a:gd name="T9" fmla="*/ 29 h 56"/>
                <a:gd name="T10" fmla="*/ 117 w 148"/>
                <a:gd name="T11" fmla="*/ 33 h 56"/>
                <a:gd name="T12" fmla="*/ 109 w 148"/>
                <a:gd name="T13" fmla="*/ 34 h 56"/>
                <a:gd name="T14" fmla="*/ 100 w 148"/>
                <a:gd name="T15" fmla="*/ 36 h 56"/>
                <a:gd name="T16" fmla="*/ 90 w 148"/>
                <a:gd name="T17" fmla="*/ 36 h 56"/>
                <a:gd name="T18" fmla="*/ 81 w 148"/>
                <a:gd name="T19" fmla="*/ 34 h 56"/>
                <a:gd name="T20" fmla="*/ 67 w 148"/>
                <a:gd name="T21" fmla="*/ 34 h 56"/>
                <a:gd name="T22" fmla="*/ 56 w 148"/>
                <a:gd name="T23" fmla="*/ 34 h 56"/>
                <a:gd name="T24" fmla="*/ 46 w 148"/>
                <a:gd name="T25" fmla="*/ 36 h 56"/>
                <a:gd name="T26" fmla="*/ 36 w 148"/>
                <a:gd name="T27" fmla="*/ 38 h 56"/>
                <a:gd name="T28" fmla="*/ 29 w 148"/>
                <a:gd name="T29" fmla="*/ 42 h 56"/>
                <a:gd name="T30" fmla="*/ 19 w 148"/>
                <a:gd name="T31" fmla="*/ 46 h 56"/>
                <a:gd name="T32" fmla="*/ 11 w 148"/>
                <a:gd name="T33" fmla="*/ 50 h 56"/>
                <a:gd name="T34" fmla="*/ 4 w 148"/>
                <a:gd name="T35" fmla="*/ 56 h 56"/>
                <a:gd name="T36" fmla="*/ 2 w 148"/>
                <a:gd name="T37" fmla="*/ 54 h 56"/>
                <a:gd name="T38" fmla="*/ 0 w 148"/>
                <a:gd name="T39" fmla="*/ 52 h 56"/>
                <a:gd name="T40" fmla="*/ 2 w 148"/>
                <a:gd name="T41" fmla="*/ 50 h 56"/>
                <a:gd name="T42" fmla="*/ 2 w 148"/>
                <a:gd name="T43" fmla="*/ 46 h 56"/>
                <a:gd name="T44" fmla="*/ 6 w 148"/>
                <a:gd name="T45" fmla="*/ 42 h 56"/>
                <a:gd name="T46" fmla="*/ 11 w 148"/>
                <a:gd name="T47" fmla="*/ 36 h 56"/>
                <a:gd name="T48" fmla="*/ 19 w 148"/>
                <a:gd name="T49" fmla="*/ 31 h 56"/>
                <a:gd name="T50" fmla="*/ 29 w 148"/>
                <a:gd name="T51" fmla="*/ 23 h 56"/>
                <a:gd name="T52" fmla="*/ 36 w 148"/>
                <a:gd name="T53" fmla="*/ 17 h 56"/>
                <a:gd name="T54" fmla="*/ 46 w 148"/>
                <a:gd name="T55" fmla="*/ 15 h 56"/>
                <a:gd name="T56" fmla="*/ 56 w 148"/>
                <a:gd name="T57" fmla="*/ 11 h 56"/>
                <a:gd name="T58" fmla="*/ 65 w 148"/>
                <a:gd name="T59" fmla="*/ 9 h 56"/>
                <a:gd name="T60" fmla="*/ 77 w 148"/>
                <a:gd name="T61" fmla="*/ 8 h 56"/>
                <a:gd name="T62" fmla="*/ 86 w 148"/>
                <a:gd name="T63" fmla="*/ 6 h 56"/>
                <a:gd name="T64" fmla="*/ 98 w 148"/>
                <a:gd name="T65" fmla="*/ 4 h 56"/>
                <a:gd name="T66" fmla="*/ 107 w 148"/>
                <a:gd name="T67" fmla="*/ 0 h 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8"/>
                <a:gd name="T103" fmla="*/ 0 h 56"/>
                <a:gd name="T104" fmla="*/ 148 w 148"/>
                <a:gd name="T105" fmla="*/ 56 h 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8" h="56">
                  <a:moveTo>
                    <a:pt x="107" y="0"/>
                  </a:moveTo>
                  <a:lnTo>
                    <a:pt x="148" y="11"/>
                  </a:lnTo>
                  <a:lnTo>
                    <a:pt x="140" y="19"/>
                  </a:lnTo>
                  <a:lnTo>
                    <a:pt x="134" y="25"/>
                  </a:lnTo>
                  <a:lnTo>
                    <a:pt x="125" y="29"/>
                  </a:lnTo>
                  <a:lnTo>
                    <a:pt x="117" y="33"/>
                  </a:lnTo>
                  <a:lnTo>
                    <a:pt x="109" y="34"/>
                  </a:lnTo>
                  <a:lnTo>
                    <a:pt x="100" y="36"/>
                  </a:lnTo>
                  <a:lnTo>
                    <a:pt x="90" y="36"/>
                  </a:lnTo>
                  <a:lnTo>
                    <a:pt x="81" y="34"/>
                  </a:lnTo>
                  <a:lnTo>
                    <a:pt x="67" y="34"/>
                  </a:lnTo>
                  <a:lnTo>
                    <a:pt x="56" y="34"/>
                  </a:lnTo>
                  <a:lnTo>
                    <a:pt x="46" y="36"/>
                  </a:lnTo>
                  <a:lnTo>
                    <a:pt x="36" y="38"/>
                  </a:lnTo>
                  <a:lnTo>
                    <a:pt x="29" y="42"/>
                  </a:lnTo>
                  <a:lnTo>
                    <a:pt x="19" y="46"/>
                  </a:lnTo>
                  <a:lnTo>
                    <a:pt x="11" y="50"/>
                  </a:lnTo>
                  <a:lnTo>
                    <a:pt x="4" y="56"/>
                  </a:lnTo>
                  <a:lnTo>
                    <a:pt x="2" y="54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2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9" y="31"/>
                  </a:lnTo>
                  <a:lnTo>
                    <a:pt x="29" y="23"/>
                  </a:lnTo>
                  <a:lnTo>
                    <a:pt x="36" y="17"/>
                  </a:lnTo>
                  <a:lnTo>
                    <a:pt x="46" y="15"/>
                  </a:lnTo>
                  <a:lnTo>
                    <a:pt x="56" y="11"/>
                  </a:lnTo>
                  <a:lnTo>
                    <a:pt x="65" y="9"/>
                  </a:lnTo>
                  <a:lnTo>
                    <a:pt x="77" y="8"/>
                  </a:lnTo>
                  <a:lnTo>
                    <a:pt x="86" y="6"/>
                  </a:lnTo>
                  <a:lnTo>
                    <a:pt x="98" y="4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3410" y="2832"/>
              <a:ext cx="230" cy="229"/>
            </a:xfrm>
            <a:custGeom>
              <a:avLst/>
              <a:gdLst>
                <a:gd name="T0" fmla="*/ 230 w 230"/>
                <a:gd name="T1" fmla="*/ 133 h 229"/>
                <a:gd name="T2" fmla="*/ 230 w 230"/>
                <a:gd name="T3" fmla="*/ 139 h 229"/>
                <a:gd name="T4" fmla="*/ 228 w 230"/>
                <a:gd name="T5" fmla="*/ 142 h 229"/>
                <a:gd name="T6" fmla="*/ 226 w 230"/>
                <a:gd name="T7" fmla="*/ 142 h 229"/>
                <a:gd name="T8" fmla="*/ 217 w 230"/>
                <a:gd name="T9" fmla="*/ 135 h 229"/>
                <a:gd name="T10" fmla="*/ 207 w 230"/>
                <a:gd name="T11" fmla="*/ 125 h 229"/>
                <a:gd name="T12" fmla="*/ 197 w 230"/>
                <a:gd name="T13" fmla="*/ 115 h 229"/>
                <a:gd name="T14" fmla="*/ 186 w 230"/>
                <a:gd name="T15" fmla="*/ 108 h 229"/>
                <a:gd name="T16" fmla="*/ 174 w 230"/>
                <a:gd name="T17" fmla="*/ 104 h 229"/>
                <a:gd name="T18" fmla="*/ 167 w 230"/>
                <a:gd name="T19" fmla="*/ 98 h 229"/>
                <a:gd name="T20" fmla="*/ 161 w 230"/>
                <a:gd name="T21" fmla="*/ 91 h 229"/>
                <a:gd name="T22" fmla="*/ 157 w 230"/>
                <a:gd name="T23" fmla="*/ 83 h 229"/>
                <a:gd name="T24" fmla="*/ 149 w 230"/>
                <a:gd name="T25" fmla="*/ 64 h 229"/>
                <a:gd name="T26" fmla="*/ 130 w 230"/>
                <a:gd name="T27" fmla="*/ 44 h 229"/>
                <a:gd name="T28" fmla="*/ 111 w 230"/>
                <a:gd name="T29" fmla="*/ 37 h 229"/>
                <a:gd name="T30" fmla="*/ 92 w 230"/>
                <a:gd name="T31" fmla="*/ 39 h 229"/>
                <a:gd name="T32" fmla="*/ 73 w 230"/>
                <a:gd name="T33" fmla="*/ 46 h 229"/>
                <a:gd name="T34" fmla="*/ 57 w 230"/>
                <a:gd name="T35" fmla="*/ 62 h 229"/>
                <a:gd name="T36" fmla="*/ 46 w 230"/>
                <a:gd name="T37" fmla="*/ 79 h 229"/>
                <a:gd name="T38" fmla="*/ 38 w 230"/>
                <a:gd name="T39" fmla="*/ 98 h 229"/>
                <a:gd name="T40" fmla="*/ 36 w 230"/>
                <a:gd name="T41" fmla="*/ 119 h 229"/>
                <a:gd name="T42" fmla="*/ 40 w 230"/>
                <a:gd name="T43" fmla="*/ 146 h 229"/>
                <a:gd name="T44" fmla="*/ 46 w 230"/>
                <a:gd name="T45" fmla="*/ 173 h 229"/>
                <a:gd name="T46" fmla="*/ 53 w 230"/>
                <a:gd name="T47" fmla="*/ 198 h 229"/>
                <a:gd name="T48" fmla="*/ 32 w 230"/>
                <a:gd name="T49" fmla="*/ 229 h 229"/>
                <a:gd name="T50" fmla="*/ 19 w 230"/>
                <a:gd name="T51" fmla="*/ 200 h 229"/>
                <a:gd name="T52" fmla="*/ 9 w 230"/>
                <a:gd name="T53" fmla="*/ 171 h 229"/>
                <a:gd name="T54" fmla="*/ 2 w 230"/>
                <a:gd name="T55" fmla="*/ 139 h 229"/>
                <a:gd name="T56" fmla="*/ 0 w 230"/>
                <a:gd name="T57" fmla="*/ 108 h 229"/>
                <a:gd name="T58" fmla="*/ 4 w 230"/>
                <a:gd name="T59" fmla="*/ 81 h 229"/>
                <a:gd name="T60" fmla="*/ 11 w 230"/>
                <a:gd name="T61" fmla="*/ 58 h 229"/>
                <a:gd name="T62" fmla="*/ 29 w 230"/>
                <a:gd name="T63" fmla="*/ 33 h 229"/>
                <a:gd name="T64" fmla="*/ 55 w 230"/>
                <a:gd name="T65" fmla="*/ 10 h 229"/>
                <a:gd name="T66" fmla="*/ 82 w 230"/>
                <a:gd name="T67" fmla="*/ 0 h 229"/>
                <a:gd name="T68" fmla="*/ 111 w 230"/>
                <a:gd name="T69" fmla="*/ 2 h 229"/>
                <a:gd name="T70" fmla="*/ 140 w 230"/>
                <a:gd name="T71" fmla="*/ 14 h 229"/>
                <a:gd name="T72" fmla="*/ 169 w 230"/>
                <a:gd name="T73" fmla="*/ 37 h 229"/>
                <a:gd name="T74" fmla="*/ 180 w 230"/>
                <a:gd name="T75" fmla="*/ 39 h 229"/>
                <a:gd name="T76" fmla="*/ 190 w 230"/>
                <a:gd name="T77" fmla="*/ 44 h 229"/>
                <a:gd name="T78" fmla="*/ 199 w 230"/>
                <a:gd name="T79" fmla="*/ 48 h 229"/>
                <a:gd name="T80" fmla="*/ 209 w 230"/>
                <a:gd name="T81" fmla="*/ 54 h 229"/>
                <a:gd name="T82" fmla="*/ 213 w 230"/>
                <a:gd name="T83" fmla="*/ 58 h 229"/>
                <a:gd name="T84" fmla="*/ 217 w 230"/>
                <a:gd name="T85" fmla="*/ 66 h 229"/>
                <a:gd name="T86" fmla="*/ 220 w 230"/>
                <a:gd name="T87" fmla="*/ 71 h 229"/>
                <a:gd name="T88" fmla="*/ 222 w 230"/>
                <a:gd name="T89" fmla="*/ 77 h 229"/>
                <a:gd name="T90" fmla="*/ 224 w 230"/>
                <a:gd name="T91" fmla="*/ 89 h 229"/>
                <a:gd name="T92" fmla="*/ 224 w 230"/>
                <a:gd name="T93" fmla="*/ 102 h 229"/>
                <a:gd name="T94" fmla="*/ 226 w 230"/>
                <a:gd name="T95" fmla="*/ 117 h 229"/>
                <a:gd name="T96" fmla="*/ 230 w 230"/>
                <a:gd name="T97" fmla="*/ 131 h 2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0"/>
                <a:gd name="T148" fmla="*/ 0 h 229"/>
                <a:gd name="T149" fmla="*/ 230 w 230"/>
                <a:gd name="T150" fmla="*/ 229 h 2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0" h="229">
                  <a:moveTo>
                    <a:pt x="230" y="131"/>
                  </a:moveTo>
                  <a:lnTo>
                    <a:pt x="230" y="133"/>
                  </a:lnTo>
                  <a:lnTo>
                    <a:pt x="230" y="135"/>
                  </a:lnTo>
                  <a:lnTo>
                    <a:pt x="230" y="139"/>
                  </a:lnTo>
                  <a:lnTo>
                    <a:pt x="230" y="140"/>
                  </a:lnTo>
                  <a:lnTo>
                    <a:pt x="228" y="142"/>
                  </a:lnTo>
                  <a:lnTo>
                    <a:pt x="226" y="142"/>
                  </a:lnTo>
                  <a:lnTo>
                    <a:pt x="222" y="139"/>
                  </a:lnTo>
                  <a:lnTo>
                    <a:pt x="217" y="135"/>
                  </a:lnTo>
                  <a:lnTo>
                    <a:pt x="211" y="131"/>
                  </a:lnTo>
                  <a:lnTo>
                    <a:pt x="207" y="125"/>
                  </a:lnTo>
                  <a:lnTo>
                    <a:pt x="201" y="121"/>
                  </a:lnTo>
                  <a:lnTo>
                    <a:pt x="197" y="115"/>
                  </a:lnTo>
                  <a:lnTo>
                    <a:pt x="192" y="112"/>
                  </a:lnTo>
                  <a:lnTo>
                    <a:pt x="186" y="108"/>
                  </a:lnTo>
                  <a:lnTo>
                    <a:pt x="182" y="106"/>
                  </a:lnTo>
                  <a:lnTo>
                    <a:pt x="174" y="104"/>
                  </a:lnTo>
                  <a:lnTo>
                    <a:pt x="170" y="102"/>
                  </a:lnTo>
                  <a:lnTo>
                    <a:pt x="167" y="98"/>
                  </a:lnTo>
                  <a:lnTo>
                    <a:pt x="163" y="94"/>
                  </a:lnTo>
                  <a:lnTo>
                    <a:pt x="161" y="91"/>
                  </a:lnTo>
                  <a:lnTo>
                    <a:pt x="159" y="87"/>
                  </a:lnTo>
                  <a:lnTo>
                    <a:pt x="157" y="83"/>
                  </a:lnTo>
                  <a:lnTo>
                    <a:pt x="157" y="77"/>
                  </a:lnTo>
                  <a:lnTo>
                    <a:pt x="149" y="64"/>
                  </a:lnTo>
                  <a:lnTo>
                    <a:pt x="140" y="52"/>
                  </a:lnTo>
                  <a:lnTo>
                    <a:pt x="130" y="44"/>
                  </a:lnTo>
                  <a:lnTo>
                    <a:pt x="121" y="41"/>
                  </a:lnTo>
                  <a:lnTo>
                    <a:pt x="111" y="37"/>
                  </a:lnTo>
                  <a:lnTo>
                    <a:pt x="101" y="37"/>
                  </a:lnTo>
                  <a:lnTo>
                    <a:pt x="92" y="39"/>
                  </a:lnTo>
                  <a:lnTo>
                    <a:pt x="82" y="42"/>
                  </a:lnTo>
                  <a:lnTo>
                    <a:pt x="73" y="46"/>
                  </a:lnTo>
                  <a:lnTo>
                    <a:pt x="65" y="54"/>
                  </a:lnTo>
                  <a:lnTo>
                    <a:pt x="57" y="62"/>
                  </a:lnTo>
                  <a:lnTo>
                    <a:pt x="50" y="69"/>
                  </a:lnTo>
                  <a:lnTo>
                    <a:pt x="46" y="79"/>
                  </a:lnTo>
                  <a:lnTo>
                    <a:pt x="40" y="89"/>
                  </a:lnTo>
                  <a:lnTo>
                    <a:pt x="38" y="98"/>
                  </a:lnTo>
                  <a:lnTo>
                    <a:pt x="36" y="108"/>
                  </a:lnTo>
                  <a:lnTo>
                    <a:pt x="36" y="119"/>
                  </a:lnTo>
                  <a:lnTo>
                    <a:pt x="38" y="133"/>
                  </a:lnTo>
                  <a:lnTo>
                    <a:pt x="40" y="146"/>
                  </a:lnTo>
                  <a:lnTo>
                    <a:pt x="42" y="160"/>
                  </a:lnTo>
                  <a:lnTo>
                    <a:pt x="46" y="173"/>
                  </a:lnTo>
                  <a:lnTo>
                    <a:pt x="50" y="185"/>
                  </a:lnTo>
                  <a:lnTo>
                    <a:pt x="53" y="198"/>
                  </a:lnTo>
                  <a:lnTo>
                    <a:pt x="59" y="210"/>
                  </a:lnTo>
                  <a:lnTo>
                    <a:pt x="32" y="229"/>
                  </a:lnTo>
                  <a:lnTo>
                    <a:pt x="25" y="215"/>
                  </a:lnTo>
                  <a:lnTo>
                    <a:pt x="19" y="200"/>
                  </a:lnTo>
                  <a:lnTo>
                    <a:pt x="13" y="187"/>
                  </a:lnTo>
                  <a:lnTo>
                    <a:pt x="9" y="171"/>
                  </a:lnTo>
                  <a:lnTo>
                    <a:pt x="6" y="156"/>
                  </a:lnTo>
                  <a:lnTo>
                    <a:pt x="2" y="139"/>
                  </a:lnTo>
                  <a:lnTo>
                    <a:pt x="0" y="123"/>
                  </a:lnTo>
                  <a:lnTo>
                    <a:pt x="0" y="108"/>
                  </a:lnTo>
                  <a:lnTo>
                    <a:pt x="2" y="94"/>
                  </a:lnTo>
                  <a:lnTo>
                    <a:pt x="4" y="81"/>
                  </a:lnTo>
                  <a:lnTo>
                    <a:pt x="7" y="69"/>
                  </a:lnTo>
                  <a:lnTo>
                    <a:pt x="11" y="58"/>
                  </a:lnTo>
                  <a:lnTo>
                    <a:pt x="19" y="44"/>
                  </a:lnTo>
                  <a:lnTo>
                    <a:pt x="29" y="33"/>
                  </a:lnTo>
                  <a:lnTo>
                    <a:pt x="40" y="21"/>
                  </a:lnTo>
                  <a:lnTo>
                    <a:pt x="55" y="10"/>
                  </a:lnTo>
                  <a:lnTo>
                    <a:pt x="69" y="4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1" y="2"/>
                  </a:lnTo>
                  <a:lnTo>
                    <a:pt x="126" y="6"/>
                  </a:lnTo>
                  <a:lnTo>
                    <a:pt x="140" y="14"/>
                  </a:lnTo>
                  <a:lnTo>
                    <a:pt x="153" y="23"/>
                  </a:lnTo>
                  <a:lnTo>
                    <a:pt x="169" y="37"/>
                  </a:lnTo>
                  <a:lnTo>
                    <a:pt x="174" y="37"/>
                  </a:lnTo>
                  <a:lnTo>
                    <a:pt x="180" y="39"/>
                  </a:lnTo>
                  <a:lnTo>
                    <a:pt x="184" y="41"/>
                  </a:lnTo>
                  <a:lnTo>
                    <a:pt x="190" y="44"/>
                  </a:lnTo>
                  <a:lnTo>
                    <a:pt x="194" y="46"/>
                  </a:lnTo>
                  <a:lnTo>
                    <a:pt x="199" y="48"/>
                  </a:lnTo>
                  <a:lnTo>
                    <a:pt x="203" y="50"/>
                  </a:lnTo>
                  <a:lnTo>
                    <a:pt x="209" y="54"/>
                  </a:lnTo>
                  <a:lnTo>
                    <a:pt x="211" y="56"/>
                  </a:lnTo>
                  <a:lnTo>
                    <a:pt x="213" y="58"/>
                  </a:lnTo>
                  <a:lnTo>
                    <a:pt x="215" y="62"/>
                  </a:lnTo>
                  <a:lnTo>
                    <a:pt x="217" y="66"/>
                  </a:lnTo>
                  <a:lnTo>
                    <a:pt x="218" y="67"/>
                  </a:lnTo>
                  <a:lnTo>
                    <a:pt x="220" y="71"/>
                  </a:lnTo>
                  <a:lnTo>
                    <a:pt x="220" y="75"/>
                  </a:lnTo>
                  <a:lnTo>
                    <a:pt x="222" y="77"/>
                  </a:lnTo>
                  <a:lnTo>
                    <a:pt x="224" y="83"/>
                  </a:lnTo>
                  <a:lnTo>
                    <a:pt x="224" y="89"/>
                  </a:lnTo>
                  <a:lnTo>
                    <a:pt x="224" y="94"/>
                  </a:lnTo>
                  <a:lnTo>
                    <a:pt x="224" y="102"/>
                  </a:lnTo>
                  <a:lnTo>
                    <a:pt x="224" y="110"/>
                  </a:lnTo>
                  <a:lnTo>
                    <a:pt x="226" y="117"/>
                  </a:lnTo>
                  <a:lnTo>
                    <a:pt x="228" y="125"/>
                  </a:lnTo>
                  <a:lnTo>
                    <a:pt x="230" y="131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3398" y="2940"/>
              <a:ext cx="152" cy="202"/>
            </a:xfrm>
            <a:custGeom>
              <a:avLst/>
              <a:gdLst>
                <a:gd name="T0" fmla="*/ 54 w 152"/>
                <a:gd name="T1" fmla="*/ 11 h 202"/>
                <a:gd name="T2" fmla="*/ 65 w 152"/>
                <a:gd name="T3" fmla="*/ 6 h 202"/>
                <a:gd name="T4" fmla="*/ 77 w 152"/>
                <a:gd name="T5" fmla="*/ 2 h 202"/>
                <a:gd name="T6" fmla="*/ 87 w 152"/>
                <a:gd name="T7" fmla="*/ 0 h 202"/>
                <a:gd name="T8" fmla="*/ 96 w 152"/>
                <a:gd name="T9" fmla="*/ 2 h 202"/>
                <a:gd name="T10" fmla="*/ 104 w 152"/>
                <a:gd name="T11" fmla="*/ 4 h 202"/>
                <a:gd name="T12" fmla="*/ 112 w 152"/>
                <a:gd name="T13" fmla="*/ 9 h 202"/>
                <a:gd name="T14" fmla="*/ 119 w 152"/>
                <a:gd name="T15" fmla="*/ 15 h 202"/>
                <a:gd name="T16" fmla="*/ 127 w 152"/>
                <a:gd name="T17" fmla="*/ 21 h 202"/>
                <a:gd name="T18" fmla="*/ 135 w 152"/>
                <a:gd name="T19" fmla="*/ 29 h 202"/>
                <a:gd name="T20" fmla="*/ 140 w 152"/>
                <a:gd name="T21" fmla="*/ 38 h 202"/>
                <a:gd name="T22" fmla="*/ 144 w 152"/>
                <a:gd name="T23" fmla="*/ 46 h 202"/>
                <a:gd name="T24" fmla="*/ 148 w 152"/>
                <a:gd name="T25" fmla="*/ 56 h 202"/>
                <a:gd name="T26" fmla="*/ 150 w 152"/>
                <a:gd name="T27" fmla="*/ 63 h 202"/>
                <a:gd name="T28" fmla="*/ 152 w 152"/>
                <a:gd name="T29" fmla="*/ 73 h 202"/>
                <a:gd name="T30" fmla="*/ 152 w 152"/>
                <a:gd name="T31" fmla="*/ 82 h 202"/>
                <a:gd name="T32" fmla="*/ 150 w 152"/>
                <a:gd name="T33" fmla="*/ 94 h 202"/>
                <a:gd name="T34" fmla="*/ 136 w 152"/>
                <a:gd name="T35" fmla="*/ 111 h 202"/>
                <a:gd name="T36" fmla="*/ 123 w 152"/>
                <a:gd name="T37" fmla="*/ 129 h 202"/>
                <a:gd name="T38" fmla="*/ 108 w 152"/>
                <a:gd name="T39" fmla="*/ 142 h 202"/>
                <a:gd name="T40" fmla="*/ 90 w 152"/>
                <a:gd name="T41" fmla="*/ 156 h 202"/>
                <a:gd name="T42" fmla="*/ 73 w 152"/>
                <a:gd name="T43" fmla="*/ 169 h 202"/>
                <a:gd name="T44" fmla="*/ 56 w 152"/>
                <a:gd name="T45" fmla="*/ 181 h 202"/>
                <a:gd name="T46" fmla="*/ 39 w 152"/>
                <a:gd name="T47" fmla="*/ 192 h 202"/>
                <a:gd name="T48" fmla="*/ 19 w 152"/>
                <a:gd name="T49" fmla="*/ 202 h 202"/>
                <a:gd name="T50" fmla="*/ 16 w 152"/>
                <a:gd name="T51" fmla="*/ 200 h 202"/>
                <a:gd name="T52" fmla="*/ 12 w 152"/>
                <a:gd name="T53" fmla="*/ 198 h 202"/>
                <a:gd name="T54" fmla="*/ 6 w 152"/>
                <a:gd name="T55" fmla="*/ 196 h 202"/>
                <a:gd name="T56" fmla="*/ 4 w 152"/>
                <a:gd name="T57" fmla="*/ 192 h 202"/>
                <a:gd name="T58" fmla="*/ 0 w 152"/>
                <a:gd name="T59" fmla="*/ 186 h 202"/>
                <a:gd name="T60" fmla="*/ 0 w 152"/>
                <a:gd name="T61" fmla="*/ 182 h 202"/>
                <a:gd name="T62" fmla="*/ 0 w 152"/>
                <a:gd name="T63" fmla="*/ 177 h 202"/>
                <a:gd name="T64" fmla="*/ 2 w 152"/>
                <a:gd name="T65" fmla="*/ 171 h 202"/>
                <a:gd name="T66" fmla="*/ 14 w 152"/>
                <a:gd name="T67" fmla="*/ 161 h 202"/>
                <a:gd name="T68" fmla="*/ 25 w 152"/>
                <a:gd name="T69" fmla="*/ 152 h 202"/>
                <a:gd name="T70" fmla="*/ 37 w 152"/>
                <a:gd name="T71" fmla="*/ 142 h 202"/>
                <a:gd name="T72" fmla="*/ 48 w 152"/>
                <a:gd name="T73" fmla="*/ 132 h 202"/>
                <a:gd name="T74" fmla="*/ 60 w 152"/>
                <a:gd name="T75" fmla="*/ 125 h 202"/>
                <a:gd name="T76" fmla="*/ 71 w 152"/>
                <a:gd name="T77" fmla="*/ 115 h 202"/>
                <a:gd name="T78" fmla="*/ 83 w 152"/>
                <a:gd name="T79" fmla="*/ 106 h 202"/>
                <a:gd name="T80" fmla="*/ 94 w 152"/>
                <a:gd name="T81" fmla="*/ 96 h 202"/>
                <a:gd name="T82" fmla="*/ 98 w 152"/>
                <a:gd name="T83" fmla="*/ 81 h 202"/>
                <a:gd name="T84" fmla="*/ 100 w 152"/>
                <a:gd name="T85" fmla="*/ 69 h 202"/>
                <a:gd name="T86" fmla="*/ 100 w 152"/>
                <a:gd name="T87" fmla="*/ 57 h 202"/>
                <a:gd name="T88" fmla="*/ 96 w 152"/>
                <a:gd name="T89" fmla="*/ 50 h 202"/>
                <a:gd name="T90" fmla="*/ 90 w 152"/>
                <a:gd name="T91" fmla="*/ 44 h 202"/>
                <a:gd name="T92" fmla="*/ 83 w 152"/>
                <a:gd name="T93" fmla="*/ 40 h 202"/>
                <a:gd name="T94" fmla="*/ 73 w 152"/>
                <a:gd name="T95" fmla="*/ 40 h 202"/>
                <a:gd name="T96" fmla="*/ 60 w 152"/>
                <a:gd name="T97" fmla="*/ 42 h 202"/>
                <a:gd name="T98" fmla="*/ 54 w 152"/>
                <a:gd name="T99" fmla="*/ 11 h 2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2"/>
                <a:gd name="T151" fmla="*/ 0 h 202"/>
                <a:gd name="T152" fmla="*/ 152 w 152"/>
                <a:gd name="T153" fmla="*/ 202 h 2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2" h="202">
                  <a:moveTo>
                    <a:pt x="54" y="11"/>
                  </a:moveTo>
                  <a:lnTo>
                    <a:pt x="65" y="6"/>
                  </a:lnTo>
                  <a:lnTo>
                    <a:pt x="77" y="2"/>
                  </a:lnTo>
                  <a:lnTo>
                    <a:pt x="87" y="0"/>
                  </a:lnTo>
                  <a:lnTo>
                    <a:pt x="96" y="2"/>
                  </a:lnTo>
                  <a:lnTo>
                    <a:pt x="104" y="4"/>
                  </a:lnTo>
                  <a:lnTo>
                    <a:pt x="112" y="9"/>
                  </a:lnTo>
                  <a:lnTo>
                    <a:pt x="119" y="15"/>
                  </a:lnTo>
                  <a:lnTo>
                    <a:pt x="127" y="21"/>
                  </a:lnTo>
                  <a:lnTo>
                    <a:pt x="135" y="29"/>
                  </a:lnTo>
                  <a:lnTo>
                    <a:pt x="140" y="38"/>
                  </a:lnTo>
                  <a:lnTo>
                    <a:pt x="144" y="46"/>
                  </a:lnTo>
                  <a:lnTo>
                    <a:pt x="148" y="56"/>
                  </a:lnTo>
                  <a:lnTo>
                    <a:pt x="150" y="63"/>
                  </a:lnTo>
                  <a:lnTo>
                    <a:pt x="152" y="73"/>
                  </a:lnTo>
                  <a:lnTo>
                    <a:pt x="152" y="82"/>
                  </a:lnTo>
                  <a:lnTo>
                    <a:pt x="150" y="94"/>
                  </a:lnTo>
                  <a:lnTo>
                    <a:pt x="136" y="111"/>
                  </a:lnTo>
                  <a:lnTo>
                    <a:pt x="123" y="129"/>
                  </a:lnTo>
                  <a:lnTo>
                    <a:pt x="108" y="142"/>
                  </a:lnTo>
                  <a:lnTo>
                    <a:pt x="90" y="156"/>
                  </a:lnTo>
                  <a:lnTo>
                    <a:pt x="73" y="169"/>
                  </a:lnTo>
                  <a:lnTo>
                    <a:pt x="56" y="181"/>
                  </a:lnTo>
                  <a:lnTo>
                    <a:pt x="39" y="192"/>
                  </a:lnTo>
                  <a:lnTo>
                    <a:pt x="19" y="202"/>
                  </a:lnTo>
                  <a:lnTo>
                    <a:pt x="16" y="200"/>
                  </a:lnTo>
                  <a:lnTo>
                    <a:pt x="12" y="198"/>
                  </a:lnTo>
                  <a:lnTo>
                    <a:pt x="6" y="196"/>
                  </a:lnTo>
                  <a:lnTo>
                    <a:pt x="4" y="192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2" y="171"/>
                  </a:lnTo>
                  <a:lnTo>
                    <a:pt x="14" y="161"/>
                  </a:lnTo>
                  <a:lnTo>
                    <a:pt x="25" y="152"/>
                  </a:lnTo>
                  <a:lnTo>
                    <a:pt x="37" y="142"/>
                  </a:lnTo>
                  <a:lnTo>
                    <a:pt x="48" y="132"/>
                  </a:lnTo>
                  <a:lnTo>
                    <a:pt x="60" y="125"/>
                  </a:lnTo>
                  <a:lnTo>
                    <a:pt x="71" y="115"/>
                  </a:lnTo>
                  <a:lnTo>
                    <a:pt x="83" y="106"/>
                  </a:lnTo>
                  <a:lnTo>
                    <a:pt x="94" y="96"/>
                  </a:lnTo>
                  <a:lnTo>
                    <a:pt x="98" y="81"/>
                  </a:lnTo>
                  <a:lnTo>
                    <a:pt x="100" y="69"/>
                  </a:lnTo>
                  <a:lnTo>
                    <a:pt x="100" y="57"/>
                  </a:lnTo>
                  <a:lnTo>
                    <a:pt x="96" y="50"/>
                  </a:lnTo>
                  <a:lnTo>
                    <a:pt x="90" y="44"/>
                  </a:lnTo>
                  <a:lnTo>
                    <a:pt x="83" y="40"/>
                  </a:lnTo>
                  <a:lnTo>
                    <a:pt x="73" y="40"/>
                  </a:lnTo>
                  <a:lnTo>
                    <a:pt x="60" y="42"/>
                  </a:lnTo>
                  <a:lnTo>
                    <a:pt x="54" y="11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3346" y="2974"/>
              <a:ext cx="152" cy="218"/>
            </a:xfrm>
            <a:custGeom>
              <a:avLst/>
              <a:gdLst>
                <a:gd name="T0" fmla="*/ 70 w 152"/>
                <a:gd name="T1" fmla="*/ 52 h 218"/>
                <a:gd name="T2" fmla="*/ 58 w 152"/>
                <a:gd name="T3" fmla="*/ 0 h 218"/>
                <a:gd name="T4" fmla="*/ 47 w 152"/>
                <a:gd name="T5" fmla="*/ 12 h 218"/>
                <a:gd name="T6" fmla="*/ 35 w 152"/>
                <a:gd name="T7" fmla="*/ 25 h 218"/>
                <a:gd name="T8" fmla="*/ 25 w 152"/>
                <a:gd name="T9" fmla="*/ 41 h 218"/>
                <a:gd name="T10" fmla="*/ 18 w 152"/>
                <a:gd name="T11" fmla="*/ 56 h 218"/>
                <a:gd name="T12" fmla="*/ 12 w 152"/>
                <a:gd name="T13" fmla="*/ 72 h 218"/>
                <a:gd name="T14" fmla="*/ 6 w 152"/>
                <a:gd name="T15" fmla="*/ 87 h 218"/>
                <a:gd name="T16" fmla="*/ 2 w 152"/>
                <a:gd name="T17" fmla="*/ 102 h 218"/>
                <a:gd name="T18" fmla="*/ 0 w 152"/>
                <a:gd name="T19" fmla="*/ 120 h 218"/>
                <a:gd name="T20" fmla="*/ 0 w 152"/>
                <a:gd name="T21" fmla="*/ 135 h 218"/>
                <a:gd name="T22" fmla="*/ 2 w 152"/>
                <a:gd name="T23" fmla="*/ 148 h 218"/>
                <a:gd name="T24" fmla="*/ 8 w 152"/>
                <a:gd name="T25" fmla="*/ 164 h 218"/>
                <a:gd name="T26" fmla="*/ 14 w 152"/>
                <a:gd name="T27" fmla="*/ 177 h 218"/>
                <a:gd name="T28" fmla="*/ 22 w 152"/>
                <a:gd name="T29" fmla="*/ 189 h 218"/>
                <a:gd name="T30" fmla="*/ 33 w 152"/>
                <a:gd name="T31" fmla="*/ 200 h 218"/>
                <a:gd name="T32" fmla="*/ 47 w 152"/>
                <a:gd name="T33" fmla="*/ 210 h 218"/>
                <a:gd name="T34" fmla="*/ 64 w 152"/>
                <a:gd name="T35" fmla="*/ 218 h 218"/>
                <a:gd name="T36" fmla="*/ 73 w 152"/>
                <a:gd name="T37" fmla="*/ 218 h 218"/>
                <a:gd name="T38" fmla="*/ 83 w 152"/>
                <a:gd name="T39" fmla="*/ 218 h 218"/>
                <a:gd name="T40" fmla="*/ 93 w 152"/>
                <a:gd name="T41" fmla="*/ 218 h 218"/>
                <a:gd name="T42" fmla="*/ 102 w 152"/>
                <a:gd name="T43" fmla="*/ 216 h 218"/>
                <a:gd name="T44" fmla="*/ 110 w 152"/>
                <a:gd name="T45" fmla="*/ 212 h 218"/>
                <a:gd name="T46" fmla="*/ 117 w 152"/>
                <a:gd name="T47" fmla="*/ 208 h 218"/>
                <a:gd name="T48" fmla="*/ 125 w 152"/>
                <a:gd name="T49" fmla="*/ 204 h 218"/>
                <a:gd name="T50" fmla="*/ 131 w 152"/>
                <a:gd name="T51" fmla="*/ 198 h 218"/>
                <a:gd name="T52" fmla="*/ 137 w 152"/>
                <a:gd name="T53" fmla="*/ 191 h 218"/>
                <a:gd name="T54" fmla="*/ 142 w 152"/>
                <a:gd name="T55" fmla="*/ 183 h 218"/>
                <a:gd name="T56" fmla="*/ 146 w 152"/>
                <a:gd name="T57" fmla="*/ 175 h 218"/>
                <a:gd name="T58" fmla="*/ 148 w 152"/>
                <a:gd name="T59" fmla="*/ 166 h 218"/>
                <a:gd name="T60" fmla="*/ 152 w 152"/>
                <a:gd name="T61" fmla="*/ 154 h 218"/>
                <a:gd name="T62" fmla="*/ 152 w 152"/>
                <a:gd name="T63" fmla="*/ 145 h 218"/>
                <a:gd name="T64" fmla="*/ 152 w 152"/>
                <a:gd name="T65" fmla="*/ 133 h 218"/>
                <a:gd name="T66" fmla="*/ 152 w 152"/>
                <a:gd name="T67" fmla="*/ 122 h 218"/>
                <a:gd name="T68" fmla="*/ 112 w 152"/>
                <a:gd name="T69" fmla="*/ 152 h 218"/>
                <a:gd name="T70" fmla="*/ 108 w 152"/>
                <a:gd name="T71" fmla="*/ 164 h 218"/>
                <a:gd name="T72" fmla="*/ 102 w 152"/>
                <a:gd name="T73" fmla="*/ 173 h 218"/>
                <a:gd name="T74" fmla="*/ 94 w 152"/>
                <a:gd name="T75" fmla="*/ 177 h 218"/>
                <a:gd name="T76" fmla="*/ 89 w 152"/>
                <a:gd name="T77" fmla="*/ 179 h 218"/>
                <a:gd name="T78" fmla="*/ 81 w 152"/>
                <a:gd name="T79" fmla="*/ 179 h 218"/>
                <a:gd name="T80" fmla="*/ 71 w 152"/>
                <a:gd name="T81" fmla="*/ 177 h 218"/>
                <a:gd name="T82" fmla="*/ 64 w 152"/>
                <a:gd name="T83" fmla="*/ 173 h 218"/>
                <a:gd name="T84" fmla="*/ 54 w 152"/>
                <a:gd name="T85" fmla="*/ 170 h 218"/>
                <a:gd name="T86" fmla="*/ 47 w 152"/>
                <a:gd name="T87" fmla="*/ 154 h 218"/>
                <a:gd name="T88" fmla="*/ 43 w 152"/>
                <a:gd name="T89" fmla="*/ 139 h 218"/>
                <a:gd name="T90" fmla="*/ 41 w 152"/>
                <a:gd name="T91" fmla="*/ 123 h 218"/>
                <a:gd name="T92" fmla="*/ 41 w 152"/>
                <a:gd name="T93" fmla="*/ 110 h 218"/>
                <a:gd name="T94" fmla="*/ 45 w 152"/>
                <a:gd name="T95" fmla="*/ 95 h 218"/>
                <a:gd name="T96" fmla="*/ 50 w 152"/>
                <a:gd name="T97" fmla="*/ 79 h 218"/>
                <a:gd name="T98" fmla="*/ 58 w 152"/>
                <a:gd name="T99" fmla="*/ 66 h 218"/>
                <a:gd name="T100" fmla="*/ 70 w 152"/>
                <a:gd name="T101" fmla="*/ 52 h 2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2"/>
                <a:gd name="T154" fmla="*/ 0 h 218"/>
                <a:gd name="T155" fmla="*/ 152 w 152"/>
                <a:gd name="T156" fmla="*/ 218 h 2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2" h="218">
                  <a:moveTo>
                    <a:pt x="70" y="52"/>
                  </a:moveTo>
                  <a:lnTo>
                    <a:pt x="58" y="0"/>
                  </a:lnTo>
                  <a:lnTo>
                    <a:pt x="47" y="12"/>
                  </a:lnTo>
                  <a:lnTo>
                    <a:pt x="35" y="25"/>
                  </a:lnTo>
                  <a:lnTo>
                    <a:pt x="25" y="41"/>
                  </a:lnTo>
                  <a:lnTo>
                    <a:pt x="18" y="56"/>
                  </a:lnTo>
                  <a:lnTo>
                    <a:pt x="12" y="72"/>
                  </a:lnTo>
                  <a:lnTo>
                    <a:pt x="6" y="87"/>
                  </a:lnTo>
                  <a:lnTo>
                    <a:pt x="2" y="102"/>
                  </a:lnTo>
                  <a:lnTo>
                    <a:pt x="0" y="120"/>
                  </a:lnTo>
                  <a:lnTo>
                    <a:pt x="0" y="135"/>
                  </a:lnTo>
                  <a:lnTo>
                    <a:pt x="2" y="148"/>
                  </a:lnTo>
                  <a:lnTo>
                    <a:pt x="8" y="164"/>
                  </a:lnTo>
                  <a:lnTo>
                    <a:pt x="14" y="177"/>
                  </a:lnTo>
                  <a:lnTo>
                    <a:pt x="22" y="189"/>
                  </a:lnTo>
                  <a:lnTo>
                    <a:pt x="33" y="200"/>
                  </a:lnTo>
                  <a:lnTo>
                    <a:pt x="47" y="210"/>
                  </a:lnTo>
                  <a:lnTo>
                    <a:pt x="64" y="218"/>
                  </a:lnTo>
                  <a:lnTo>
                    <a:pt x="73" y="218"/>
                  </a:lnTo>
                  <a:lnTo>
                    <a:pt x="83" y="218"/>
                  </a:lnTo>
                  <a:lnTo>
                    <a:pt x="93" y="218"/>
                  </a:lnTo>
                  <a:lnTo>
                    <a:pt x="102" y="216"/>
                  </a:lnTo>
                  <a:lnTo>
                    <a:pt x="110" y="212"/>
                  </a:lnTo>
                  <a:lnTo>
                    <a:pt x="117" y="208"/>
                  </a:lnTo>
                  <a:lnTo>
                    <a:pt x="125" y="204"/>
                  </a:lnTo>
                  <a:lnTo>
                    <a:pt x="131" y="198"/>
                  </a:lnTo>
                  <a:lnTo>
                    <a:pt x="137" y="191"/>
                  </a:lnTo>
                  <a:lnTo>
                    <a:pt x="142" y="183"/>
                  </a:lnTo>
                  <a:lnTo>
                    <a:pt x="146" y="175"/>
                  </a:lnTo>
                  <a:lnTo>
                    <a:pt x="148" y="166"/>
                  </a:lnTo>
                  <a:lnTo>
                    <a:pt x="152" y="154"/>
                  </a:lnTo>
                  <a:lnTo>
                    <a:pt x="152" y="145"/>
                  </a:lnTo>
                  <a:lnTo>
                    <a:pt x="152" y="133"/>
                  </a:lnTo>
                  <a:lnTo>
                    <a:pt x="152" y="122"/>
                  </a:lnTo>
                  <a:lnTo>
                    <a:pt x="112" y="152"/>
                  </a:lnTo>
                  <a:lnTo>
                    <a:pt x="108" y="164"/>
                  </a:lnTo>
                  <a:lnTo>
                    <a:pt x="102" y="173"/>
                  </a:lnTo>
                  <a:lnTo>
                    <a:pt x="94" y="177"/>
                  </a:lnTo>
                  <a:lnTo>
                    <a:pt x="89" y="179"/>
                  </a:lnTo>
                  <a:lnTo>
                    <a:pt x="81" y="179"/>
                  </a:lnTo>
                  <a:lnTo>
                    <a:pt x="71" y="177"/>
                  </a:lnTo>
                  <a:lnTo>
                    <a:pt x="64" y="173"/>
                  </a:lnTo>
                  <a:lnTo>
                    <a:pt x="54" y="170"/>
                  </a:lnTo>
                  <a:lnTo>
                    <a:pt x="47" y="154"/>
                  </a:lnTo>
                  <a:lnTo>
                    <a:pt x="43" y="139"/>
                  </a:lnTo>
                  <a:lnTo>
                    <a:pt x="41" y="123"/>
                  </a:lnTo>
                  <a:lnTo>
                    <a:pt x="41" y="110"/>
                  </a:lnTo>
                  <a:lnTo>
                    <a:pt x="45" y="95"/>
                  </a:lnTo>
                  <a:lnTo>
                    <a:pt x="50" y="79"/>
                  </a:lnTo>
                  <a:lnTo>
                    <a:pt x="58" y="66"/>
                  </a:lnTo>
                  <a:lnTo>
                    <a:pt x="70" y="52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3369" y="3196"/>
              <a:ext cx="196" cy="144"/>
            </a:xfrm>
            <a:custGeom>
              <a:avLst/>
              <a:gdLst>
                <a:gd name="T0" fmla="*/ 62 w 196"/>
                <a:gd name="T1" fmla="*/ 40 h 144"/>
                <a:gd name="T2" fmla="*/ 75 w 196"/>
                <a:gd name="T3" fmla="*/ 75 h 144"/>
                <a:gd name="T4" fmla="*/ 85 w 196"/>
                <a:gd name="T5" fmla="*/ 90 h 144"/>
                <a:gd name="T6" fmla="*/ 98 w 196"/>
                <a:gd name="T7" fmla="*/ 98 h 144"/>
                <a:gd name="T8" fmla="*/ 112 w 196"/>
                <a:gd name="T9" fmla="*/ 103 h 144"/>
                <a:gd name="T10" fmla="*/ 133 w 196"/>
                <a:gd name="T11" fmla="*/ 101 h 144"/>
                <a:gd name="T12" fmla="*/ 154 w 196"/>
                <a:gd name="T13" fmla="*/ 86 h 144"/>
                <a:gd name="T14" fmla="*/ 156 w 196"/>
                <a:gd name="T15" fmla="*/ 73 h 144"/>
                <a:gd name="T16" fmla="*/ 152 w 196"/>
                <a:gd name="T17" fmla="*/ 63 h 144"/>
                <a:gd name="T18" fmla="*/ 139 w 196"/>
                <a:gd name="T19" fmla="*/ 57 h 144"/>
                <a:gd name="T20" fmla="*/ 125 w 196"/>
                <a:gd name="T21" fmla="*/ 57 h 144"/>
                <a:gd name="T22" fmla="*/ 121 w 196"/>
                <a:gd name="T23" fmla="*/ 65 h 144"/>
                <a:gd name="T24" fmla="*/ 118 w 196"/>
                <a:gd name="T25" fmla="*/ 75 h 144"/>
                <a:gd name="T26" fmla="*/ 116 w 196"/>
                <a:gd name="T27" fmla="*/ 86 h 144"/>
                <a:gd name="T28" fmla="*/ 112 w 196"/>
                <a:gd name="T29" fmla="*/ 92 h 144"/>
                <a:gd name="T30" fmla="*/ 104 w 196"/>
                <a:gd name="T31" fmla="*/ 88 h 144"/>
                <a:gd name="T32" fmla="*/ 94 w 196"/>
                <a:gd name="T33" fmla="*/ 84 h 144"/>
                <a:gd name="T34" fmla="*/ 87 w 196"/>
                <a:gd name="T35" fmla="*/ 76 h 144"/>
                <a:gd name="T36" fmla="*/ 85 w 196"/>
                <a:gd name="T37" fmla="*/ 57 h 144"/>
                <a:gd name="T38" fmla="*/ 96 w 196"/>
                <a:gd name="T39" fmla="*/ 32 h 144"/>
                <a:gd name="T40" fmla="*/ 112 w 196"/>
                <a:gd name="T41" fmla="*/ 17 h 144"/>
                <a:gd name="T42" fmla="*/ 137 w 196"/>
                <a:gd name="T43" fmla="*/ 9 h 144"/>
                <a:gd name="T44" fmla="*/ 164 w 196"/>
                <a:gd name="T45" fmla="*/ 13 h 144"/>
                <a:gd name="T46" fmla="*/ 183 w 196"/>
                <a:gd name="T47" fmla="*/ 26 h 144"/>
                <a:gd name="T48" fmla="*/ 194 w 196"/>
                <a:gd name="T49" fmla="*/ 46 h 144"/>
                <a:gd name="T50" fmla="*/ 196 w 196"/>
                <a:gd name="T51" fmla="*/ 75 h 144"/>
                <a:gd name="T52" fmla="*/ 185 w 196"/>
                <a:gd name="T53" fmla="*/ 109 h 144"/>
                <a:gd name="T54" fmla="*/ 164 w 196"/>
                <a:gd name="T55" fmla="*/ 130 h 144"/>
                <a:gd name="T56" fmla="*/ 139 w 196"/>
                <a:gd name="T57" fmla="*/ 142 h 144"/>
                <a:gd name="T58" fmla="*/ 110 w 196"/>
                <a:gd name="T59" fmla="*/ 144 h 144"/>
                <a:gd name="T60" fmla="*/ 71 w 196"/>
                <a:gd name="T61" fmla="*/ 128 h 144"/>
                <a:gd name="T62" fmla="*/ 39 w 196"/>
                <a:gd name="T63" fmla="*/ 98 h 144"/>
                <a:gd name="T64" fmla="*/ 18 w 196"/>
                <a:gd name="T65" fmla="*/ 59 h 144"/>
                <a:gd name="T66" fmla="*/ 4 w 196"/>
                <a:gd name="T67" fmla="*/ 19 h 144"/>
                <a:gd name="T68" fmla="*/ 54 w 196"/>
                <a:gd name="T69" fmla="*/ 9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6"/>
                <a:gd name="T106" fmla="*/ 0 h 144"/>
                <a:gd name="T107" fmla="*/ 196 w 196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6" h="144">
                  <a:moveTo>
                    <a:pt x="54" y="9"/>
                  </a:moveTo>
                  <a:lnTo>
                    <a:pt x="62" y="40"/>
                  </a:lnTo>
                  <a:lnTo>
                    <a:pt x="70" y="65"/>
                  </a:lnTo>
                  <a:lnTo>
                    <a:pt x="75" y="75"/>
                  </a:lnTo>
                  <a:lnTo>
                    <a:pt x="81" y="82"/>
                  </a:lnTo>
                  <a:lnTo>
                    <a:pt x="85" y="90"/>
                  </a:lnTo>
                  <a:lnTo>
                    <a:pt x="91" y="94"/>
                  </a:lnTo>
                  <a:lnTo>
                    <a:pt x="98" y="98"/>
                  </a:lnTo>
                  <a:lnTo>
                    <a:pt x="104" y="101"/>
                  </a:lnTo>
                  <a:lnTo>
                    <a:pt x="112" y="103"/>
                  </a:lnTo>
                  <a:lnTo>
                    <a:pt x="118" y="103"/>
                  </a:lnTo>
                  <a:lnTo>
                    <a:pt x="133" y="101"/>
                  </a:lnTo>
                  <a:lnTo>
                    <a:pt x="148" y="96"/>
                  </a:lnTo>
                  <a:lnTo>
                    <a:pt x="154" y="86"/>
                  </a:lnTo>
                  <a:lnTo>
                    <a:pt x="156" y="80"/>
                  </a:lnTo>
                  <a:lnTo>
                    <a:pt x="156" y="73"/>
                  </a:lnTo>
                  <a:lnTo>
                    <a:pt x="156" y="69"/>
                  </a:lnTo>
                  <a:lnTo>
                    <a:pt x="152" y="63"/>
                  </a:lnTo>
                  <a:lnTo>
                    <a:pt x="146" y="59"/>
                  </a:lnTo>
                  <a:lnTo>
                    <a:pt x="139" y="57"/>
                  </a:lnTo>
                  <a:lnTo>
                    <a:pt x="129" y="55"/>
                  </a:lnTo>
                  <a:lnTo>
                    <a:pt x="125" y="57"/>
                  </a:lnTo>
                  <a:lnTo>
                    <a:pt x="123" y="61"/>
                  </a:lnTo>
                  <a:lnTo>
                    <a:pt x="121" y="65"/>
                  </a:lnTo>
                  <a:lnTo>
                    <a:pt x="119" y="69"/>
                  </a:lnTo>
                  <a:lnTo>
                    <a:pt x="118" y="75"/>
                  </a:lnTo>
                  <a:lnTo>
                    <a:pt x="116" y="80"/>
                  </a:lnTo>
                  <a:lnTo>
                    <a:pt x="116" y="86"/>
                  </a:lnTo>
                  <a:lnTo>
                    <a:pt x="116" y="92"/>
                  </a:lnTo>
                  <a:lnTo>
                    <a:pt x="112" y="92"/>
                  </a:lnTo>
                  <a:lnTo>
                    <a:pt x="108" y="90"/>
                  </a:lnTo>
                  <a:lnTo>
                    <a:pt x="104" y="88"/>
                  </a:lnTo>
                  <a:lnTo>
                    <a:pt x="98" y="86"/>
                  </a:lnTo>
                  <a:lnTo>
                    <a:pt x="94" y="84"/>
                  </a:lnTo>
                  <a:lnTo>
                    <a:pt x="91" y="80"/>
                  </a:lnTo>
                  <a:lnTo>
                    <a:pt x="87" y="76"/>
                  </a:lnTo>
                  <a:lnTo>
                    <a:pt x="83" y="71"/>
                  </a:lnTo>
                  <a:lnTo>
                    <a:pt x="85" y="57"/>
                  </a:lnTo>
                  <a:lnTo>
                    <a:pt x="91" y="44"/>
                  </a:lnTo>
                  <a:lnTo>
                    <a:pt x="96" y="32"/>
                  </a:lnTo>
                  <a:lnTo>
                    <a:pt x="104" y="25"/>
                  </a:lnTo>
                  <a:lnTo>
                    <a:pt x="112" y="17"/>
                  </a:lnTo>
                  <a:lnTo>
                    <a:pt x="123" y="11"/>
                  </a:lnTo>
                  <a:lnTo>
                    <a:pt x="137" y="9"/>
                  </a:lnTo>
                  <a:lnTo>
                    <a:pt x="150" y="9"/>
                  </a:lnTo>
                  <a:lnTo>
                    <a:pt x="164" y="13"/>
                  </a:lnTo>
                  <a:lnTo>
                    <a:pt x="173" y="19"/>
                  </a:lnTo>
                  <a:lnTo>
                    <a:pt x="183" y="26"/>
                  </a:lnTo>
                  <a:lnTo>
                    <a:pt x="190" y="34"/>
                  </a:lnTo>
                  <a:lnTo>
                    <a:pt x="194" y="46"/>
                  </a:lnTo>
                  <a:lnTo>
                    <a:pt x="196" y="59"/>
                  </a:lnTo>
                  <a:lnTo>
                    <a:pt x="196" y="75"/>
                  </a:lnTo>
                  <a:lnTo>
                    <a:pt x="192" y="94"/>
                  </a:lnTo>
                  <a:lnTo>
                    <a:pt x="185" y="109"/>
                  </a:lnTo>
                  <a:lnTo>
                    <a:pt x="175" y="121"/>
                  </a:lnTo>
                  <a:lnTo>
                    <a:pt x="164" y="130"/>
                  </a:lnTo>
                  <a:lnTo>
                    <a:pt x="152" y="138"/>
                  </a:lnTo>
                  <a:lnTo>
                    <a:pt x="139" y="142"/>
                  </a:lnTo>
                  <a:lnTo>
                    <a:pt x="125" y="144"/>
                  </a:lnTo>
                  <a:lnTo>
                    <a:pt x="110" y="144"/>
                  </a:lnTo>
                  <a:lnTo>
                    <a:pt x="93" y="142"/>
                  </a:lnTo>
                  <a:lnTo>
                    <a:pt x="71" y="128"/>
                  </a:lnTo>
                  <a:lnTo>
                    <a:pt x="54" y="113"/>
                  </a:lnTo>
                  <a:lnTo>
                    <a:pt x="39" y="98"/>
                  </a:lnTo>
                  <a:lnTo>
                    <a:pt x="27" y="78"/>
                  </a:lnTo>
                  <a:lnTo>
                    <a:pt x="18" y="59"/>
                  </a:lnTo>
                  <a:lnTo>
                    <a:pt x="12" y="40"/>
                  </a:lnTo>
                  <a:lnTo>
                    <a:pt x="4" y="19"/>
                  </a:lnTo>
                  <a:lnTo>
                    <a:pt x="0" y="0"/>
                  </a:lnTo>
                  <a:lnTo>
                    <a:pt x="54" y="9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3500" y="3336"/>
              <a:ext cx="146" cy="56"/>
            </a:xfrm>
            <a:custGeom>
              <a:avLst/>
              <a:gdLst>
                <a:gd name="T0" fmla="*/ 40 w 146"/>
                <a:gd name="T1" fmla="*/ 0 h 56"/>
                <a:gd name="T2" fmla="*/ 0 w 146"/>
                <a:gd name="T3" fmla="*/ 11 h 56"/>
                <a:gd name="T4" fmla="*/ 6 w 146"/>
                <a:gd name="T5" fmla="*/ 19 h 56"/>
                <a:gd name="T6" fmla="*/ 13 w 146"/>
                <a:gd name="T7" fmla="*/ 25 h 56"/>
                <a:gd name="T8" fmla="*/ 21 w 146"/>
                <a:gd name="T9" fmla="*/ 29 h 56"/>
                <a:gd name="T10" fmla="*/ 29 w 146"/>
                <a:gd name="T11" fmla="*/ 33 h 56"/>
                <a:gd name="T12" fmla="*/ 38 w 146"/>
                <a:gd name="T13" fmla="*/ 34 h 56"/>
                <a:gd name="T14" fmla="*/ 48 w 146"/>
                <a:gd name="T15" fmla="*/ 36 h 56"/>
                <a:gd name="T16" fmla="*/ 57 w 146"/>
                <a:gd name="T17" fmla="*/ 36 h 56"/>
                <a:gd name="T18" fmla="*/ 67 w 146"/>
                <a:gd name="T19" fmla="*/ 34 h 56"/>
                <a:gd name="T20" fmla="*/ 80 w 146"/>
                <a:gd name="T21" fmla="*/ 34 h 56"/>
                <a:gd name="T22" fmla="*/ 92 w 146"/>
                <a:gd name="T23" fmla="*/ 34 h 56"/>
                <a:gd name="T24" fmla="*/ 102 w 146"/>
                <a:gd name="T25" fmla="*/ 36 h 56"/>
                <a:gd name="T26" fmla="*/ 111 w 146"/>
                <a:gd name="T27" fmla="*/ 38 h 56"/>
                <a:gd name="T28" fmla="*/ 119 w 146"/>
                <a:gd name="T29" fmla="*/ 42 h 56"/>
                <a:gd name="T30" fmla="*/ 127 w 146"/>
                <a:gd name="T31" fmla="*/ 46 h 56"/>
                <a:gd name="T32" fmla="*/ 136 w 146"/>
                <a:gd name="T33" fmla="*/ 50 h 56"/>
                <a:gd name="T34" fmla="*/ 144 w 146"/>
                <a:gd name="T35" fmla="*/ 56 h 56"/>
                <a:gd name="T36" fmla="*/ 146 w 146"/>
                <a:gd name="T37" fmla="*/ 54 h 56"/>
                <a:gd name="T38" fmla="*/ 146 w 146"/>
                <a:gd name="T39" fmla="*/ 52 h 56"/>
                <a:gd name="T40" fmla="*/ 146 w 146"/>
                <a:gd name="T41" fmla="*/ 50 h 56"/>
                <a:gd name="T42" fmla="*/ 144 w 146"/>
                <a:gd name="T43" fmla="*/ 46 h 56"/>
                <a:gd name="T44" fmla="*/ 142 w 146"/>
                <a:gd name="T45" fmla="*/ 42 h 56"/>
                <a:gd name="T46" fmla="*/ 136 w 146"/>
                <a:gd name="T47" fmla="*/ 36 h 56"/>
                <a:gd name="T48" fmla="*/ 128 w 146"/>
                <a:gd name="T49" fmla="*/ 31 h 56"/>
                <a:gd name="T50" fmla="*/ 117 w 146"/>
                <a:gd name="T51" fmla="*/ 23 h 56"/>
                <a:gd name="T52" fmla="*/ 109 w 146"/>
                <a:gd name="T53" fmla="*/ 17 h 56"/>
                <a:gd name="T54" fmla="*/ 102 w 146"/>
                <a:gd name="T55" fmla="*/ 15 h 56"/>
                <a:gd name="T56" fmla="*/ 92 w 146"/>
                <a:gd name="T57" fmla="*/ 11 h 56"/>
                <a:gd name="T58" fmla="*/ 80 w 146"/>
                <a:gd name="T59" fmla="*/ 9 h 56"/>
                <a:gd name="T60" fmla="*/ 71 w 146"/>
                <a:gd name="T61" fmla="*/ 8 h 56"/>
                <a:gd name="T62" fmla="*/ 59 w 146"/>
                <a:gd name="T63" fmla="*/ 6 h 56"/>
                <a:gd name="T64" fmla="*/ 50 w 146"/>
                <a:gd name="T65" fmla="*/ 4 h 56"/>
                <a:gd name="T66" fmla="*/ 40 w 146"/>
                <a:gd name="T67" fmla="*/ 0 h 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6"/>
                <a:gd name="T103" fmla="*/ 0 h 56"/>
                <a:gd name="T104" fmla="*/ 146 w 146"/>
                <a:gd name="T105" fmla="*/ 56 h 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6" h="56">
                  <a:moveTo>
                    <a:pt x="40" y="0"/>
                  </a:moveTo>
                  <a:lnTo>
                    <a:pt x="0" y="11"/>
                  </a:lnTo>
                  <a:lnTo>
                    <a:pt x="6" y="19"/>
                  </a:lnTo>
                  <a:lnTo>
                    <a:pt x="13" y="25"/>
                  </a:lnTo>
                  <a:lnTo>
                    <a:pt x="21" y="29"/>
                  </a:lnTo>
                  <a:lnTo>
                    <a:pt x="29" y="33"/>
                  </a:lnTo>
                  <a:lnTo>
                    <a:pt x="38" y="34"/>
                  </a:lnTo>
                  <a:lnTo>
                    <a:pt x="48" y="36"/>
                  </a:lnTo>
                  <a:lnTo>
                    <a:pt x="57" y="36"/>
                  </a:lnTo>
                  <a:lnTo>
                    <a:pt x="67" y="34"/>
                  </a:lnTo>
                  <a:lnTo>
                    <a:pt x="80" y="34"/>
                  </a:lnTo>
                  <a:lnTo>
                    <a:pt x="92" y="34"/>
                  </a:lnTo>
                  <a:lnTo>
                    <a:pt x="102" y="36"/>
                  </a:lnTo>
                  <a:lnTo>
                    <a:pt x="111" y="38"/>
                  </a:lnTo>
                  <a:lnTo>
                    <a:pt x="119" y="42"/>
                  </a:lnTo>
                  <a:lnTo>
                    <a:pt x="127" y="46"/>
                  </a:lnTo>
                  <a:lnTo>
                    <a:pt x="136" y="50"/>
                  </a:lnTo>
                  <a:lnTo>
                    <a:pt x="144" y="56"/>
                  </a:lnTo>
                  <a:lnTo>
                    <a:pt x="146" y="54"/>
                  </a:lnTo>
                  <a:lnTo>
                    <a:pt x="146" y="52"/>
                  </a:lnTo>
                  <a:lnTo>
                    <a:pt x="146" y="50"/>
                  </a:lnTo>
                  <a:lnTo>
                    <a:pt x="144" y="46"/>
                  </a:lnTo>
                  <a:lnTo>
                    <a:pt x="142" y="42"/>
                  </a:lnTo>
                  <a:lnTo>
                    <a:pt x="136" y="36"/>
                  </a:lnTo>
                  <a:lnTo>
                    <a:pt x="128" y="31"/>
                  </a:lnTo>
                  <a:lnTo>
                    <a:pt x="117" y="23"/>
                  </a:lnTo>
                  <a:lnTo>
                    <a:pt x="109" y="17"/>
                  </a:lnTo>
                  <a:lnTo>
                    <a:pt x="102" y="15"/>
                  </a:lnTo>
                  <a:lnTo>
                    <a:pt x="92" y="11"/>
                  </a:lnTo>
                  <a:lnTo>
                    <a:pt x="80" y="9"/>
                  </a:lnTo>
                  <a:lnTo>
                    <a:pt x="71" y="8"/>
                  </a:lnTo>
                  <a:lnTo>
                    <a:pt x="59" y="6"/>
                  </a:lnTo>
                  <a:lnTo>
                    <a:pt x="50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3602" y="3242"/>
              <a:ext cx="15" cy="38"/>
            </a:xfrm>
            <a:custGeom>
              <a:avLst/>
              <a:gdLst>
                <a:gd name="T0" fmla="*/ 9 w 15"/>
                <a:gd name="T1" fmla="*/ 0 h 38"/>
                <a:gd name="T2" fmla="*/ 11 w 15"/>
                <a:gd name="T3" fmla="*/ 30 h 38"/>
                <a:gd name="T4" fmla="*/ 11 w 15"/>
                <a:gd name="T5" fmla="*/ 32 h 38"/>
                <a:gd name="T6" fmla="*/ 11 w 15"/>
                <a:gd name="T7" fmla="*/ 34 h 38"/>
                <a:gd name="T8" fmla="*/ 11 w 15"/>
                <a:gd name="T9" fmla="*/ 34 h 38"/>
                <a:gd name="T10" fmla="*/ 11 w 15"/>
                <a:gd name="T11" fmla="*/ 34 h 38"/>
                <a:gd name="T12" fmla="*/ 11 w 15"/>
                <a:gd name="T13" fmla="*/ 36 h 38"/>
                <a:gd name="T14" fmla="*/ 11 w 15"/>
                <a:gd name="T15" fmla="*/ 36 h 38"/>
                <a:gd name="T16" fmla="*/ 11 w 15"/>
                <a:gd name="T17" fmla="*/ 36 h 38"/>
                <a:gd name="T18" fmla="*/ 13 w 15"/>
                <a:gd name="T19" fmla="*/ 36 h 38"/>
                <a:gd name="T20" fmla="*/ 13 w 15"/>
                <a:gd name="T21" fmla="*/ 36 h 38"/>
                <a:gd name="T22" fmla="*/ 13 w 15"/>
                <a:gd name="T23" fmla="*/ 36 h 38"/>
                <a:gd name="T24" fmla="*/ 15 w 15"/>
                <a:gd name="T25" fmla="*/ 36 h 38"/>
                <a:gd name="T26" fmla="*/ 15 w 15"/>
                <a:gd name="T27" fmla="*/ 36 h 38"/>
                <a:gd name="T28" fmla="*/ 2 w 15"/>
                <a:gd name="T29" fmla="*/ 38 h 38"/>
                <a:gd name="T30" fmla="*/ 2 w 15"/>
                <a:gd name="T31" fmla="*/ 36 h 38"/>
                <a:gd name="T32" fmla="*/ 3 w 15"/>
                <a:gd name="T33" fmla="*/ 36 h 38"/>
                <a:gd name="T34" fmla="*/ 3 w 15"/>
                <a:gd name="T35" fmla="*/ 36 h 38"/>
                <a:gd name="T36" fmla="*/ 5 w 15"/>
                <a:gd name="T37" fmla="*/ 36 h 38"/>
                <a:gd name="T38" fmla="*/ 5 w 15"/>
                <a:gd name="T39" fmla="*/ 36 h 38"/>
                <a:gd name="T40" fmla="*/ 5 w 15"/>
                <a:gd name="T41" fmla="*/ 36 h 38"/>
                <a:gd name="T42" fmla="*/ 5 w 15"/>
                <a:gd name="T43" fmla="*/ 36 h 38"/>
                <a:gd name="T44" fmla="*/ 5 w 15"/>
                <a:gd name="T45" fmla="*/ 36 h 38"/>
                <a:gd name="T46" fmla="*/ 5 w 15"/>
                <a:gd name="T47" fmla="*/ 34 h 38"/>
                <a:gd name="T48" fmla="*/ 5 w 15"/>
                <a:gd name="T49" fmla="*/ 34 h 38"/>
                <a:gd name="T50" fmla="*/ 5 w 15"/>
                <a:gd name="T51" fmla="*/ 32 h 38"/>
                <a:gd name="T52" fmla="*/ 5 w 15"/>
                <a:gd name="T53" fmla="*/ 32 h 38"/>
                <a:gd name="T54" fmla="*/ 5 w 15"/>
                <a:gd name="T55" fmla="*/ 11 h 38"/>
                <a:gd name="T56" fmla="*/ 5 w 15"/>
                <a:gd name="T57" fmla="*/ 9 h 38"/>
                <a:gd name="T58" fmla="*/ 5 w 15"/>
                <a:gd name="T59" fmla="*/ 7 h 38"/>
                <a:gd name="T60" fmla="*/ 5 w 15"/>
                <a:gd name="T61" fmla="*/ 5 h 38"/>
                <a:gd name="T62" fmla="*/ 5 w 15"/>
                <a:gd name="T63" fmla="*/ 5 h 38"/>
                <a:gd name="T64" fmla="*/ 5 w 15"/>
                <a:gd name="T65" fmla="*/ 5 h 38"/>
                <a:gd name="T66" fmla="*/ 5 w 15"/>
                <a:gd name="T67" fmla="*/ 4 h 38"/>
                <a:gd name="T68" fmla="*/ 5 w 15"/>
                <a:gd name="T69" fmla="*/ 4 h 38"/>
                <a:gd name="T70" fmla="*/ 5 w 15"/>
                <a:gd name="T71" fmla="*/ 4 h 38"/>
                <a:gd name="T72" fmla="*/ 5 w 15"/>
                <a:gd name="T73" fmla="*/ 4 h 38"/>
                <a:gd name="T74" fmla="*/ 5 w 15"/>
                <a:gd name="T75" fmla="*/ 4 h 38"/>
                <a:gd name="T76" fmla="*/ 3 w 15"/>
                <a:gd name="T77" fmla="*/ 4 h 38"/>
                <a:gd name="T78" fmla="*/ 3 w 15"/>
                <a:gd name="T79" fmla="*/ 4 h 38"/>
                <a:gd name="T80" fmla="*/ 3 w 15"/>
                <a:gd name="T81" fmla="*/ 4 h 38"/>
                <a:gd name="T82" fmla="*/ 3 w 15"/>
                <a:gd name="T83" fmla="*/ 4 h 38"/>
                <a:gd name="T84" fmla="*/ 2 w 15"/>
                <a:gd name="T85" fmla="*/ 4 h 38"/>
                <a:gd name="T86" fmla="*/ 2 w 15"/>
                <a:gd name="T87" fmla="*/ 4 h 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"/>
                <a:gd name="T133" fmla="*/ 0 h 38"/>
                <a:gd name="T134" fmla="*/ 15 w 15"/>
                <a:gd name="T135" fmla="*/ 38 h 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" h="38">
                  <a:moveTo>
                    <a:pt x="0" y="4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1" y="30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5" y="36"/>
                  </a:lnTo>
                  <a:lnTo>
                    <a:pt x="15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3" name="Freeform 53"/>
            <p:cNvSpPr>
              <a:spLocks noEditPoints="1"/>
            </p:cNvSpPr>
            <p:nvPr/>
          </p:nvSpPr>
          <p:spPr bwMode="auto">
            <a:xfrm>
              <a:off x="3627" y="3242"/>
              <a:ext cx="24" cy="38"/>
            </a:xfrm>
            <a:custGeom>
              <a:avLst/>
              <a:gdLst>
                <a:gd name="T0" fmla="*/ 1 w 24"/>
                <a:gd name="T1" fmla="*/ 38 h 38"/>
                <a:gd name="T2" fmla="*/ 3 w 24"/>
                <a:gd name="T3" fmla="*/ 36 h 38"/>
                <a:gd name="T4" fmla="*/ 7 w 24"/>
                <a:gd name="T5" fmla="*/ 36 h 38"/>
                <a:gd name="T6" fmla="*/ 9 w 24"/>
                <a:gd name="T7" fmla="*/ 34 h 38"/>
                <a:gd name="T8" fmla="*/ 11 w 24"/>
                <a:gd name="T9" fmla="*/ 32 h 38"/>
                <a:gd name="T10" fmla="*/ 13 w 24"/>
                <a:gd name="T11" fmla="*/ 30 h 38"/>
                <a:gd name="T12" fmla="*/ 15 w 24"/>
                <a:gd name="T13" fmla="*/ 27 h 38"/>
                <a:gd name="T14" fmla="*/ 17 w 24"/>
                <a:gd name="T15" fmla="*/ 23 h 38"/>
                <a:gd name="T16" fmla="*/ 17 w 24"/>
                <a:gd name="T17" fmla="*/ 21 h 38"/>
                <a:gd name="T18" fmla="*/ 13 w 24"/>
                <a:gd name="T19" fmla="*/ 23 h 38"/>
                <a:gd name="T20" fmla="*/ 11 w 24"/>
                <a:gd name="T21" fmla="*/ 25 h 38"/>
                <a:gd name="T22" fmla="*/ 7 w 24"/>
                <a:gd name="T23" fmla="*/ 25 h 38"/>
                <a:gd name="T24" fmla="*/ 5 w 24"/>
                <a:gd name="T25" fmla="*/ 23 h 38"/>
                <a:gd name="T26" fmla="*/ 3 w 24"/>
                <a:gd name="T27" fmla="*/ 21 h 38"/>
                <a:gd name="T28" fmla="*/ 1 w 24"/>
                <a:gd name="T29" fmla="*/ 19 h 38"/>
                <a:gd name="T30" fmla="*/ 0 w 24"/>
                <a:gd name="T31" fmla="*/ 15 h 38"/>
                <a:gd name="T32" fmla="*/ 0 w 24"/>
                <a:gd name="T33" fmla="*/ 11 h 38"/>
                <a:gd name="T34" fmla="*/ 1 w 24"/>
                <a:gd name="T35" fmla="*/ 7 h 38"/>
                <a:gd name="T36" fmla="*/ 1 w 24"/>
                <a:gd name="T37" fmla="*/ 5 h 38"/>
                <a:gd name="T38" fmla="*/ 5 w 24"/>
                <a:gd name="T39" fmla="*/ 2 h 38"/>
                <a:gd name="T40" fmla="*/ 7 w 24"/>
                <a:gd name="T41" fmla="*/ 0 h 38"/>
                <a:gd name="T42" fmla="*/ 11 w 24"/>
                <a:gd name="T43" fmla="*/ 0 h 38"/>
                <a:gd name="T44" fmla="*/ 15 w 24"/>
                <a:gd name="T45" fmla="*/ 0 h 38"/>
                <a:gd name="T46" fmla="*/ 19 w 24"/>
                <a:gd name="T47" fmla="*/ 2 h 38"/>
                <a:gd name="T48" fmla="*/ 21 w 24"/>
                <a:gd name="T49" fmla="*/ 4 h 38"/>
                <a:gd name="T50" fmla="*/ 23 w 24"/>
                <a:gd name="T51" fmla="*/ 7 h 38"/>
                <a:gd name="T52" fmla="*/ 24 w 24"/>
                <a:gd name="T53" fmla="*/ 13 h 38"/>
                <a:gd name="T54" fmla="*/ 24 w 24"/>
                <a:gd name="T55" fmla="*/ 17 h 38"/>
                <a:gd name="T56" fmla="*/ 23 w 24"/>
                <a:gd name="T57" fmla="*/ 23 h 38"/>
                <a:gd name="T58" fmla="*/ 21 w 24"/>
                <a:gd name="T59" fmla="*/ 27 h 38"/>
                <a:gd name="T60" fmla="*/ 19 w 24"/>
                <a:gd name="T61" fmla="*/ 30 h 38"/>
                <a:gd name="T62" fmla="*/ 15 w 24"/>
                <a:gd name="T63" fmla="*/ 34 h 38"/>
                <a:gd name="T64" fmla="*/ 11 w 24"/>
                <a:gd name="T65" fmla="*/ 36 h 38"/>
                <a:gd name="T66" fmla="*/ 7 w 24"/>
                <a:gd name="T67" fmla="*/ 38 h 38"/>
                <a:gd name="T68" fmla="*/ 3 w 24"/>
                <a:gd name="T69" fmla="*/ 38 h 38"/>
                <a:gd name="T70" fmla="*/ 19 w 24"/>
                <a:gd name="T71" fmla="*/ 19 h 38"/>
                <a:gd name="T72" fmla="*/ 19 w 24"/>
                <a:gd name="T73" fmla="*/ 17 h 38"/>
                <a:gd name="T74" fmla="*/ 19 w 24"/>
                <a:gd name="T75" fmla="*/ 15 h 38"/>
                <a:gd name="T76" fmla="*/ 19 w 24"/>
                <a:gd name="T77" fmla="*/ 13 h 38"/>
                <a:gd name="T78" fmla="*/ 19 w 24"/>
                <a:gd name="T79" fmla="*/ 11 h 38"/>
                <a:gd name="T80" fmla="*/ 19 w 24"/>
                <a:gd name="T81" fmla="*/ 7 h 38"/>
                <a:gd name="T82" fmla="*/ 17 w 24"/>
                <a:gd name="T83" fmla="*/ 5 h 38"/>
                <a:gd name="T84" fmla="*/ 17 w 24"/>
                <a:gd name="T85" fmla="*/ 4 h 38"/>
                <a:gd name="T86" fmla="*/ 15 w 24"/>
                <a:gd name="T87" fmla="*/ 2 h 38"/>
                <a:gd name="T88" fmla="*/ 13 w 24"/>
                <a:gd name="T89" fmla="*/ 2 h 38"/>
                <a:gd name="T90" fmla="*/ 13 w 24"/>
                <a:gd name="T91" fmla="*/ 2 h 38"/>
                <a:gd name="T92" fmla="*/ 11 w 24"/>
                <a:gd name="T93" fmla="*/ 2 h 38"/>
                <a:gd name="T94" fmla="*/ 9 w 24"/>
                <a:gd name="T95" fmla="*/ 2 h 38"/>
                <a:gd name="T96" fmla="*/ 7 w 24"/>
                <a:gd name="T97" fmla="*/ 2 h 38"/>
                <a:gd name="T98" fmla="*/ 5 w 24"/>
                <a:gd name="T99" fmla="*/ 4 h 38"/>
                <a:gd name="T100" fmla="*/ 5 w 24"/>
                <a:gd name="T101" fmla="*/ 7 h 38"/>
                <a:gd name="T102" fmla="*/ 5 w 24"/>
                <a:gd name="T103" fmla="*/ 9 h 38"/>
                <a:gd name="T104" fmla="*/ 5 w 24"/>
                <a:gd name="T105" fmla="*/ 13 h 38"/>
                <a:gd name="T106" fmla="*/ 7 w 24"/>
                <a:gd name="T107" fmla="*/ 17 h 38"/>
                <a:gd name="T108" fmla="*/ 7 w 24"/>
                <a:gd name="T109" fmla="*/ 19 h 38"/>
                <a:gd name="T110" fmla="*/ 9 w 24"/>
                <a:gd name="T111" fmla="*/ 21 h 38"/>
                <a:gd name="T112" fmla="*/ 11 w 24"/>
                <a:gd name="T113" fmla="*/ 21 h 38"/>
                <a:gd name="T114" fmla="*/ 13 w 24"/>
                <a:gd name="T115" fmla="*/ 21 h 38"/>
                <a:gd name="T116" fmla="*/ 13 w 24"/>
                <a:gd name="T117" fmla="*/ 21 h 38"/>
                <a:gd name="T118" fmla="*/ 15 w 24"/>
                <a:gd name="T119" fmla="*/ 21 h 38"/>
                <a:gd name="T120" fmla="*/ 17 w 24"/>
                <a:gd name="T121" fmla="*/ 21 h 38"/>
                <a:gd name="T122" fmla="*/ 17 w 24"/>
                <a:gd name="T123" fmla="*/ 19 h 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"/>
                <a:gd name="T187" fmla="*/ 0 h 38"/>
                <a:gd name="T188" fmla="*/ 24 w 24"/>
                <a:gd name="T189" fmla="*/ 38 h 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" h="38">
                  <a:moveTo>
                    <a:pt x="1" y="38"/>
                  </a:moveTo>
                  <a:lnTo>
                    <a:pt x="1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1" y="32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7"/>
                  </a:lnTo>
                  <a:lnTo>
                    <a:pt x="1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4" y="11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4" y="17"/>
                  </a:lnTo>
                  <a:lnTo>
                    <a:pt x="24" y="19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9" y="30"/>
                  </a:lnTo>
                  <a:lnTo>
                    <a:pt x="17" y="32"/>
                  </a:lnTo>
                  <a:lnTo>
                    <a:pt x="15" y="34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1" y="38"/>
                  </a:lnTo>
                  <a:close/>
                  <a:moveTo>
                    <a:pt x="19" y="19"/>
                  </a:moveTo>
                  <a:lnTo>
                    <a:pt x="19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4" name="Freeform 54"/>
            <p:cNvSpPr>
              <a:spLocks noEditPoints="1"/>
            </p:cNvSpPr>
            <p:nvPr/>
          </p:nvSpPr>
          <p:spPr bwMode="auto">
            <a:xfrm>
              <a:off x="3655" y="3242"/>
              <a:ext cx="25" cy="38"/>
            </a:xfrm>
            <a:custGeom>
              <a:avLst/>
              <a:gdLst>
                <a:gd name="T0" fmla="*/ 25 w 25"/>
                <a:gd name="T1" fmla="*/ 25 h 38"/>
                <a:gd name="T2" fmla="*/ 25 w 25"/>
                <a:gd name="T3" fmla="*/ 29 h 38"/>
                <a:gd name="T4" fmla="*/ 19 w 25"/>
                <a:gd name="T5" fmla="*/ 29 h 38"/>
                <a:gd name="T6" fmla="*/ 19 w 25"/>
                <a:gd name="T7" fmla="*/ 38 h 38"/>
                <a:gd name="T8" fmla="*/ 16 w 25"/>
                <a:gd name="T9" fmla="*/ 38 h 38"/>
                <a:gd name="T10" fmla="*/ 16 w 25"/>
                <a:gd name="T11" fmla="*/ 29 h 38"/>
                <a:gd name="T12" fmla="*/ 0 w 25"/>
                <a:gd name="T13" fmla="*/ 29 h 38"/>
                <a:gd name="T14" fmla="*/ 0 w 25"/>
                <a:gd name="T15" fmla="*/ 25 h 38"/>
                <a:gd name="T16" fmla="*/ 18 w 25"/>
                <a:gd name="T17" fmla="*/ 0 h 38"/>
                <a:gd name="T18" fmla="*/ 19 w 25"/>
                <a:gd name="T19" fmla="*/ 0 h 38"/>
                <a:gd name="T20" fmla="*/ 19 w 25"/>
                <a:gd name="T21" fmla="*/ 25 h 38"/>
                <a:gd name="T22" fmla="*/ 25 w 25"/>
                <a:gd name="T23" fmla="*/ 25 h 38"/>
                <a:gd name="T24" fmla="*/ 16 w 25"/>
                <a:gd name="T25" fmla="*/ 25 h 38"/>
                <a:gd name="T26" fmla="*/ 16 w 25"/>
                <a:gd name="T27" fmla="*/ 5 h 38"/>
                <a:gd name="T28" fmla="*/ 2 w 25"/>
                <a:gd name="T29" fmla="*/ 25 h 38"/>
                <a:gd name="T30" fmla="*/ 16 w 25"/>
                <a:gd name="T31" fmla="*/ 25 h 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38"/>
                <a:gd name="T50" fmla="*/ 25 w 25"/>
                <a:gd name="T51" fmla="*/ 38 h 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38">
                  <a:moveTo>
                    <a:pt x="25" y="25"/>
                  </a:moveTo>
                  <a:lnTo>
                    <a:pt x="25" y="29"/>
                  </a:lnTo>
                  <a:lnTo>
                    <a:pt x="19" y="29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6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25"/>
                  </a:lnTo>
                  <a:lnTo>
                    <a:pt x="25" y="25"/>
                  </a:lnTo>
                  <a:close/>
                  <a:moveTo>
                    <a:pt x="16" y="25"/>
                  </a:moveTo>
                  <a:lnTo>
                    <a:pt x="16" y="5"/>
                  </a:lnTo>
                  <a:lnTo>
                    <a:pt x="2" y="25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3686" y="3242"/>
              <a:ext cx="21" cy="38"/>
            </a:xfrm>
            <a:custGeom>
              <a:avLst/>
              <a:gdLst>
                <a:gd name="T0" fmla="*/ 8 w 21"/>
                <a:gd name="T1" fmla="*/ 4 h 38"/>
                <a:gd name="T2" fmla="*/ 10 w 21"/>
                <a:gd name="T3" fmla="*/ 11 h 38"/>
                <a:gd name="T4" fmla="*/ 13 w 21"/>
                <a:gd name="T5" fmla="*/ 13 h 38"/>
                <a:gd name="T6" fmla="*/ 17 w 21"/>
                <a:gd name="T7" fmla="*/ 15 h 38"/>
                <a:gd name="T8" fmla="*/ 19 w 21"/>
                <a:gd name="T9" fmla="*/ 19 h 38"/>
                <a:gd name="T10" fmla="*/ 21 w 21"/>
                <a:gd name="T11" fmla="*/ 21 h 38"/>
                <a:gd name="T12" fmla="*/ 21 w 21"/>
                <a:gd name="T13" fmla="*/ 25 h 38"/>
                <a:gd name="T14" fmla="*/ 21 w 21"/>
                <a:gd name="T15" fmla="*/ 27 h 38"/>
                <a:gd name="T16" fmla="*/ 19 w 21"/>
                <a:gd name="T17" fmla="*/ 29 h 38"/>
                <a:gd name="T18" fmla="*/ 19 w 21"/>
                <a:gd name="T19" fmla="*/ 30 h 38"/>
                <a:gd name="T20" fmla="*/ 17 w 21"/>
                <a:gd name="T21" fmla="*/ 32 h 38"/>
                <a:gd name="T22" fmla="*/ 17 w 21"/>
                <a:gd name="T23" fmla="*/ 34 h 38"/>
                <a:gd name="T24" fmla="*/ 15 w 21"/>
                <a:gd name="T25" fmla="*/ 36 h 38"/>
                <a:gd name="T26" fmla="*/ 13 w 21"/>
                <a:gd name="T27" fmla="*/ 36 h 38"/>
                <a:gd name="T28" fmla="*/ 11 w 21"/>
                <a:gd name="T29" fmla="*/ 38 h 38"/>
                <a:gd name="T30" fmla="*/ 10 w 21"/>
                <a:gd name="T31" fmla="*/ 38 h 38"/>
                <a:gd name="T32" fmla="*/ 6 w 21"/>
                <a:gd name="T33" fmla="*/ 38 h 38"/>
                <a:gd name="T34" fmla="*/ 4 w 21"/>
                <a:gd name="T35" fmla="*/ 38 h 38"/>
                <a:gd name="T36" fmla="*/ 2 w 21"/>
                <a:gd name="T37" fmla="*/ 38 h 38"/>
                <a:gd name="T38" fmla="*/ 0 w 21"/>
                <a:gd name="T39" fmla="*/ 38 h 38"/>
                <a:gd name="T40" fmla="*/ 0 w 21"/>
                <a:gd name="T41" fmla="*/ 36 h 38"/>
                <a:gd name="T42" fmla="*/ 0 w 21"/>
                <a:gd name="T43" fmla="*/ 36 h 38"/>
                <a:gd name="T44" fmla="*/ 0 w 21"/>
                <a:gd name="T45" fmla="*/ 34 h 38"/>
                <a:gd name="T46" fmla="*/ 0 w 21"/>
                <a:gd name="T47" fmla="*/ 34 h 38"/>
                <a:gd name="T48" fmla="*/ 0 w 21"/>
                <a:gd name="T49" fmla="*/ 34 h 38"/>
                <a:gd name="T50" fmla="*/ 0 w 21"/>
                <a:gd name="T51" fmla="*/ 32 h 38"/>
                <a:gd name="T52" fmla="*/ 0 w 21"/>
                <a:gd name="T53" fmla="*/ 32 h 38"/>
                <a:gd name="T54" fmla="*/ 2 w 21"/>
                <a:gd name="T55" fmla="*/ 32 h 38"/>
                <a:gd name="T56" fmla="*/ 2 w 21"/>
                <a:gd name="T57" fmla="*/ 32 h 38"/>
                <a:gd name="T58" fmla="*/ 2 w 21"/>
                <a:gd name="T59" fmla="*/ 32 h 38"/>
                <a:gd name="T60" fmla="*/ 2 w 21"/>
                <a:gd name="T61" fmla="*/ 32 h 38"/>
                <a:gd name="T62" fmla="*/ 4 w 21"/>
                <a:gd name="T63" fmla="*/ 34 h 38"/>
                <a:gd name="T64" fmla="*/ 4 w 21"/>
                <a:gd name="T65" fmla="*/ 34 h 38"/>
                <a:gd name="T66" fmla="*/ 6 w 21"/>
                <a:gd name="T67" fmla="*/ 34 h 38"/>
                <a:gd name="T68" fmla="*/ 8 w 21"/>
                <a:gd name="T69" fmla="*/ 36 h 38"/>
                <a:gd name="T70" fmla="*/ 10 w 21"/>
                <a:gd name="T71" fmla="*/ 36 h 38"/>
                <a:gd name="T72" fmla="*/ 11 w 21"/>
                <a:gd name="T73" fmla="*/ 36 h 38"/>
                <a:gd name="T74" fmla="*/ 13 w 21"/>
                <a:gd name="T75" fmla="*/ 34 h 38"/>
                <a:gd name="T76" fmla="*/ 15 w 21"/>
                <a:gd name="T77" fmla="*/ 32 h 38"/>
                <a:gd name="T78" fmla="*/ 17 w 21"/>
                <a:gd name="T79" fmla="*/ 30 h 38"/>
                <a:gd name="T80" fmla="*/ 17 w 21"/>
                <a:gd name="T81" fmla="*/ 29 h 38"/>
                <a:gd name="T82" fmla="*/ 17 w 21"/>
                <a:gd name="T83" fmla="*/ 25 h 38"/>
                <a:gd name="T84" fmla="*/ 15 w 21"/>
                <a:gd name="T85" fmla="*/ 23 h 38"/>
                <a:gd name="T86" fmla="*/ 15 w 21"/>
                <a:gd name="T87" fmla="*/ 21 h 38"/>
                <a:gd name="T88" fmla="*/ 13 w 21"/>
                <a:gd name="T89" fmla="*/ 19 h 38"/>
                <a:gd name="T90" fmla="*/ 11 w 21"/>
                <a:gd name="T91" fmla="*/ 17 h 38"/>
                <a:gd name="T92" fmla="*/ 8 w 21"/>
                <a:gd name="T93" fmla="*/ 15 h 38"/>
                <a:gd name="T94" fmla="*/ 6 w 21"/>
                <a:gd name="T95" fmla="*/ 15 h 38"/>
                <a:gd name="T96" fmla="*/ 2 w 21"/>
                <a:gd name="T97" fmla="*/ 15 h 38"/>
                <a:gd name="T98" fmla="*/ 21 w 21"/>
                <a:gd name="T99" fmla="*/ 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"/>
                <a:gd name="T151" fmla="*/ 0 h 38"/>
                <a:gd name="T152" fmla="*/ 21 w 21"/>
                <a:gd name="T153" fmla="*/ 38 h 3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" h="38">
                  <a:moveTo>
                    <a:pt x="21" y="0"/>
                  </a:moveTo>
                  <a:lnTo>
                    <a:pt x="19" y="4"/>
                  </a:lnTo>
                  <a:lnTo>
                    <a:pt x="8" y="4"/>
                  </a:lnTo>
                  <a:lnTo>
                    <a:pt x="6" y="9"/>
                  </a:lnTo>
                  <a:lnTo>
                    <a:pt x="8" y="9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9" y="30"/>
                  </a:lnTo>
                  <a:lnTo>
                    <a:pt x="19" y="32"/>
                  </a:lnTo>
                  <a:lnTo>
                    <a:pt x="17" y="32"/>
                  </a:lnTo>
                  <a:lnTo>
                    <a:pt x="17" y="34"/>
                  </a:lnTo>
                  <a:lnTo>
                    <a:pt x="15" y="34"/>
                  </a:lnTo>
                  <a:lnTo>
                    <a:pt x="15" y="36"/>
                  </a:lnTo>
                  <a:lnTo>
                    <a:pt x="13" y="36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1" y="34"/>
                  </a:lnTo>
                  <a:lnTo>
                    <a:pt x="13" y="34"/>
                  </a:lnTo>
                  <a:lnTo>
                    <a:pt x="15" y="32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17" y="29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3" y="19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8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3602" y="3242"/>
              <a:ext cx="15" cy="38"/>
            </a:xfrm>
            <a:custGeom>
              <a:avLst/>
              <a:gdLst>
                <a:gd name="T0" fmla="*/ 9 w 15"/>
                <a:gd name="T1" fmla="*/ 0 h 38"/>
                <a:gd name="T2" fmla="*/ 11 w 15"/>
                <a:gd name="T3" fmla="*/ 30 h 38"/>
                <a:gd name="T4" fmla="*/ 11 w 15"/>
                <a:gd name="T5" fmla="*/ 32 h 38"/>
                <a:gd name="T6" fmla="*/ 11 w 15"/>
                <a:gd name="T7" fmla="*/ 34 h 38"/>
                <a:gd name="T8" fmla="*/ 11 w 15"/>
                <a:gd name="T9" fmla="*/ 34 h 38"/>
                <a:gd name="T10" fmla="*/ 11 w 15"/>
                <a:gd name="T11" fmla="*/ 34 h 38"/>
                <a:gd name="T12" fmla="*/ 11 w 15"/>
                <a:gd name="T13" fmla="*/ 36 h 38"/>
                <a:gd name="T14" fmla="*/ 11 w 15"/>
                <a:gd name="T15" fmla="*/ 36 h 38"/>
                <a:gd name="T16" fmla="*/ 11 w 15"/>
                <a:gd name="T17" fmla="*/ 36 h 38"/>
                <a:gd name="T18" fmla="*/ 13 w 15"/>
                <a:gd name="T19" fmla="*/ 36 h 38"/>
                <a:gd name="T20" fmla="*/ 13 w 15"/>
                <a:gd name="T21" fmla="*/ 36 h 38"/>
                <a:gd name="T22" fmla="*/ 13 w 15"/>
                <a:gd name="T23" fmla="*/ 36 h 38"/>
                <a:gd name="T24" fmla="*/ 15 w 15"/>
                <a:gd name="T25" fmla="*/ 36 h 38"/>
                <a:gd name="T26" fmla="*/ 15 w 15"/>
                <a:gd name="T27" fmla="*/ 36 h 38"/>
                <a:gd name="T28" fmla="*/ 2 w 15"/>
                <a:gd name="T29" fmla="*/ 38 h 38"/>
                <a:gd name="T30" fmla="*/ 2 w 15"/>
                <a:gd name="T31" fmla="*/ 36 h 38"/>
                <a:gd name="T32" fmla="*/ 3 w 15"/>
                <a:gd name="T33" fmla="*/ 36 h 38"/>
                <a:gd name="T34" fmla="*/ 3 w 15"/>
                <a:gd name="T35" fmla="*/ 36 h 38"/>
                <a:gd name="T36" fmla="*/ 5 w 15"/>
                <a:gd name="T37" fmla="*/ 36 h 38"/>
                <a:gd name="T38" fmla="*/ 5 w 15"/>
                <a:gd name="T39" fmla="*/ 36 h 38"/>
                <a:gd name="T40" fmla="*/ 5 w 15"/>
                <a:gd name="T41" fmla="*/ 36 h 38"/>
                <a:gd name="T42" fmla="*/ 5 w 15"/>
                <a:gd name="T43" fmla="*/ 36 h 38"/>
                <a:gd name="T44" fmla="*/ 5 w 15"/>
                <a:gd name="T45" fmla="*/ 36 h 38"/>
                <a:gd name="T46" fmla="*/ 5 w 15"/>
                <a:gd name="T47" fmla="*/ 34 h 38"/>
                <a:gd name="T48" fmla="*/ 5 w 15"/>
                <a:gd name="T49" fmla="*/ 34 h 38"/>
                <a:gd name="T50" fmla="*/ 5 w 15"/>
                <a:gd name="T51" fmla="*/ 32 h 38"/>
                <a:gd name="T52" fmla="*/ 5 w 15"/>
                <a:gd name="T53" fmla="*/ 32 h 38"/>
                <a:gd name="T54" fmla="*/ 5 w 15"/>
                <a:gd name="T55" fmla="*/ 11 h 38"/>
                <a:gd name="T56" fmla="*/ 5 w 15"/>
                <a:gd name="T57" fmla="*/ 9 h 38"/>
                <a:gd name="T58" fmla="*/ 5 w 15"/>
                <a:gd name="T59" fmla="*/ 7 h 38"/>
                <a:gd name="T60" fmla="*/ 5 w 15"/>
                <a:gd name="T61" fmla="*/ 5 h 38"/>
                <a:gd name="T62" fmla="*/ 5 w 15"/>
                <a:gd name="T63" fmla="*/ 5 h 38"/>
                <a:gd name="T64" fmla="*/ 5 w 15"/>
                <a:gd name="T65" fmla="*/ 5 h 38"/>
                <a:gd name="T66" fmla="*/ 5 w 15"/>
                <a:gd name="T67" fmla="*/ 4 h 38"/>
                <a:gd name="T68" fmla="*/ 5 w 15"/>
                <a:gd name="T69" fmla="*/ 4 h 38"/>
                <a:gd name="T70" fmla="*/ 5 w 15"/>
                <a:gd name="T71" fmla="*/ 4 h 38"/>
                <a:gd name="T72" fmla="*/ 5 w 15"/>
                <a:gd name="T73" fmla="*/ 4 h 38"/>
                <a:gd name="T74" fmla="*/ 5 w 15"/>
                <a:gd name="T75" fmla="*/ 4 h 38"/>
                <a:gd name="T76" fmla="*/ 3 w 15"/>
                <a:gd name="T77" fmla="*/ 4 h 38"/>
                <a:gd name="T78" fmla="*/ 3 w 15"/>
                <a:gd name="T79" fmla="*/ 4 h 38"/>
                <a:gd name="T80" fmla="*/ 3 w 15"/>
                <a:gd name="T81" fmla="*/ 4 h 38"/>
                <a:gd name="T82" fmla="*/ 3 w 15"/>
                <a:gd name="T83" fmla="*/ 4 h 38"/>
                <a:gd name="T84" fmla="*/ 2 w 15"/>
                <a:gd name="T85" fmla="*/ 4 h 38"/>
                <a:gd name="T86" fmla="*/ 2 w 15"/>
                <a:gd name="T87" fmla="*/ 4 h 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"/>
                <a:gd name="T133" fmla="*/ 0 h 38"/>
                <a:gd name="T134" fmla="*/ 15 w 15"/>
                <a:gd name="T135" fmla="*/ 38 h 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" h="38">
                  <a:moveTo>
                    <a:pt x="0" y="4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1" y="30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5" y="36"/>
                  </a:lnTo>
                  <a:lnTo>
                    <a:pt x="15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3627" y="3242"/>
              <a:ext cx="24" cy="38"/>
            </a:xfrm>
            <a:custGeom>
              <a:avLst/>
              <a:gdLst>
                <a:gd name="T0" fmla="*/ 1 w 24"/>
                <a:gd name="T1" fmla="*/ 38 h 38"/>
                <a:gd name="T2" fmla="*/ 3 w 24"/>
                <a:gd name="T3" fmla="*/ 38 h 38"/>
                <a:gd name="T4" fmla="*/ 3 w 24"/>
                <a:gd name="T5" fmla="*/ 36 h 38"/>
                <a:gd name="T6" fmla="*/ 5 w 24"/>
                <a:gd name="T7" fmla="*/ 36 h 38"/>
                <a:gd name="T8" fmla="*/ 7 w 24"/>
                <a:gd name="T9" fmla="*/ 36 h 38"/>
                <a:gd name="T10" fmla="*/ 9 w 24"/>
                <a:gd name="T11" fmla="*/ 34 h 38"/>
                <a:gd name="T12" fmla="*/ 11 w 24"/>
                <a:gd name="T13" fmla="*/ 34 h 38"/>
                <a:gd name="T14" fmla="*/ 13 w 24"/>
                <a:gd name="T15" fmla="*/ 32 h 38"/>
                <a:gd name="T16" fmla="*/ 13 w 24"/>
                <a:gd name="T17" fmla="*/ 30 h 38"/>
                <a:gd name="T18" fmla="*/ 15 w 24"/>
                <a:gd name="T19" fmla="*/ 29 h 38"/>
                <a:gd name="T20" fmla="*/ 17 w 24"/>
                <a:gd name="T21" fmla="*/ 27 h 38"/>
                <a:gd name="T22" fmla="*/ 17 w 24"/>
                <a:gd name="T23" fmla="*/ 23 h 38"/>
                <a:gd name="T24" fmla="*/ 17 w 24"/>
                <a:gd name="T25" fmla="*/ 21 h 38"/>
                <a:gd name="T26" fmla="*/ 15 w 24"/>
                <a:gd name="T27" fmla="*/ 23 h 38"/>
                <a:gd name="T28" fmla="*/ 13 w 24"/>
                <a:gd name="T29" fmla="*/ 23 h 38"/>
                <a:gd name="T30" fmla="*/ 11 w 24"/>
                <a:gd name="T31" fmla="*/ 25 h 38"/>
                <a:gd name="T32" fmla="*/ 9 w 24"/>
                <a:gd name="T33" fmla="*/ 25 h 38"/>
                <a:gd name="T34" fmla="*/ 7 w 24"/>
                <a:gd name="T35" fmla="*/ 25 h 38"/>
                <a:gd name="T36" fmla="*/ 5 w 24"/>
                <a:gd name="T37" fmla="*/ 23 h 38"/>
                <a:gd name="T38" fmla="*/ 3 w 24"/>
                <a:gd name="T39" fmla="*/ 23 h 38"/>
                <a:gd name="T40" fmla="*/ 3 w 24"/>
                <a:gd name="T41" fmla="*/ 21 h 38"/>
                <a:gd name="T42" fmla="*/ 1 w 24"/>
                <a:gd name="T43" fmla="*/ 19 h 38"/>
                <a:gd name="T44" fmla="*/ 1 w 24"/>
                <a:gd name="T45" fmla="*/ 17 h 38"/>
                <a:gd name="T46" fmla="*/ 0 w 24"/>
                <a:gd name="T47" fmla="*/ 15 h 38"/>
                <a:gd name="T48" fmla="*/ 0 w 24"/>
                <a:gd name="T49" fmla="*/ 13 h 38"/>
                <a:gd name="T50" fmla="*/ 0 w 24"/>
                <a:gd name="T51" fmla="*/ 9 h 38"/>
                <a:gd name="T52" fmla="*/ 1 w 24"/>
                <a:gd name="T53" fmla="*/ 7 h 38"/>
                <a:gd name="T54" fmla="*/ 1 w 24"/>
                <a:gd name="T55" fmla="*/ 5 h 38"/>
                <a:gd name="T56" fmla="*/ 3 w 24"/>
                <a:gd name="T57" fmla="*/ 4 h 38"/>
                <a:gd name="T58" fmla="*/ 5 w 24"/>
                <a:gd name="T59" fmla="*/ 2 h 38"/>
                <a:gd name="T60" fmla="*/ 7 w 24"/>
                <a:gd name="T61" fmla="*/ 0 h 38"/>
                <a:gd name="T62" fmla="*/ 9 w 24"/>
                <a:gd name="T63" fmla="*/ 0 h 38"/>
                <a:gd name="T64" fmla="*/ 11 w 24"/>
                <a:gd name="T65" fmla="*/ 0 h 38"/>
                <a:gd name="T66" fmla="*/ 15 w 24"/>
                <a:gd name="T67" fmla="*/ 0 h 38"/>
                <a:gd name="T68" fmla="*/ 17 w 24"/>
                <a:gd name="T69" fmla="*/ 0 h 38"/>
                <a:gd name="T70" fmla="*/ 19 w 24"/>
                <a:gd name="T71" fmla="*/ 2 h 38"/>
                <a:gd name="T72" fmla="*/ 21 w 24"/>
                <a:gd name="T73" fmla="*/ 4 h 38"/>
                <a:gd name="T74" fmla="*/ 23 w 24"/>
                <a:gd name="T75" fmla="*/ 5 h 38"/>
                <a:gd name="T76" fmla="*/ 23 w 24"/>
                <a:gd name="T77" fmla="*/ 7 h 38"/>
                <a:gd name="T78" fmla="*/ 24 w 24"/>
                <a:gd name="T79" fmla="*/ 11 h 38"/>
                <a:gd name="T80" fmla="*/ 24 w 24"/>
                <a:gd name="T81" fmla="*/ 15 h 38"/>
                <a:gd name="T82" fmla="*/ 24 w 24"/>
                <a:gd name="T83" fmla="*/ 17 h 38"/>
                <a:gd name="T84" fmla="*/ 23 w 24"/>
                <a:gd name="T85" fmla="*/ 21 h 38"/>
                <a:gd name="T86" fmla="*/ 23 w 24"/>
                <a:gd name="T87" fmla="*/ 23 h 38"/>
                <a:gd name="T88" fmla="*/ 21 w 24"/>
                <a:gd name="T89" fmla="*/ 27 h 38"/>
                <a:gd name="T90" fmla="*/ 19 w 24"/>
                <a:gd name="T91" fmla="*/ 29 h 38"/>
                <a:gd name="T92" fmla="*/ 17 w 24"/>
                <a:gd name="T93" fmla="*/ 32 h 38"/>
                <a:gd name="T94" fmla="*/ 15 w 24"/>
                <a:gd name="T95" fmla="*/ 34 h 38"/>
                <a:gd name="T96" fmla="*/ 13 w 24"/>
                <a:gd name="T97" fmla="*/ 36 h 38"/>
                <a:gd name="T98" fmla="*/ 9 w 24"/>
                <a:gd name="T99" fmla="*/ 36 h 38"/>
                <a:gd name="T100" fmla="*/ 7 w 24"/>
                <a:gd name="T101" fmla="*/ 38 h 38"/>
                <a:gd name="T102" fmla="*/ 5 w 24"/>
                <a:gd name="T103" fmla="*/ 38 h 38"/>
                <a:gd name="T104" fmla="*/ 1 w 24"/>
                <a:gd name="T105" fmla="*/ 38 h 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"/>
                <a:gd name="T160" fmla="*/ 0 h 38"/>
                <a:gd name="T161" fmla="*/ 24 w 24"/>
                <a:gd name="T162" fmla="*/ 38 h 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" h="38">
                  <a:moveTo>
                    <a:pt x="1" y="38"/>
                  </a:moveTo>
                  <a:lnTo>
                    <a:pt x="1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1" y="32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7"/>
                  </a:lnTo>
                  <a:lnTo>
                    <a:pt x="1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4" y="11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4" y="17"/>
                  </a:lnTo>
                  <a:lnTo>
                    <a:pt x="24" y="19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9" y="30"/>
                  </a:lnTo>
                  <a:lnTo>
                    <a:pt x="17" y="32"/>
                  </a:lnTo>
                  <a:lnTo>
                    <a:pt x="15" y="34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1" y="38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3632" y="3242"/>
              <a:ext cx="14" cy="21"/>
            </a:xfrm>
            <a:custGeom>
              <a:avLst/>
              <a:gdLst>
                <a:gd name="T0" fmla="*/ 14 w 14"/>
                <a:gd name="T1" fmla="*/ 19 h 21"/>
                <a:gd name="T2" fmla="*/ 14 w 14"/>
                <a:gd name="T3" fmla="*/ 17 h 21"/>
                <a:gd name="T4" fmla="*/ 14 w 14"/>
                <a:gd name="T5" fmla="*/ 15 h 21"/>
                <a:gd name="T6" fmla="*/ 14 w 14"/>
                <a:gd name="T7" fmla="*/ 13 h 21"/>
                <a:gd name="T8" fmla="*/ 14 w 14"/>
                <a:gd name="T9" fmla="*/ 13 h 21"/>
                <a:gd name="T10" fmla="*/ 14 w 14"/>
                <a:gd name="T11" fmla="*/ 11 h 21"/>
                <a:gd name="T12" fmla="*/ 14 w 14"/>
                <a:gd name="T13" fmla="*/ 9 h 21"/>
                <a:gd name="T14" fmla="*/ 14 w 14"/>
                <a:gd name="T15" fmla="*/ 7 h 21"/>
                <a:gd name="T16" fmla="*/ 12 w 14"/>
                <a:gd name="T17" fmla="*/ 7 h 21"/>
                <a:gd name="T18" fmla="*/ 12 w 14"/>
                <a:gd name="T19" fmla="*/ 5 h 21"/>
                <a:gd name="T20" fmla="*/ 12 w 14"/>
                <a:gd name="T21" fmla="*/ 4 h 21"/>
                <a:gd name="T22" fmla="*/ 10 w 14"/>
                <a:gd name="T23" fmla="*/ 4 h 21"/>
                <a:gd name="T24" fmla="*/ 10 w 14"/>
                <a:gd name="T25" fmla="*/ 2 h 21"/>
                <a:gd name="T26" fmla="*/ 8 w 14"/>
                <a:gd name="T27" fmla="*/ 2 h 21"/>
                <a:gd name="T28" fmla="*/ 8 w 14"/>
                <a:gd name="T29" fmla="*/ 2 h 21"/>
                <a:gd name="T30" fmla="*/ 6 w 14"/>
                <a:gd name="T31" fmla="*/ 2 h 21"/>
                <a:gd name="T32" fmla="*/ 6 w 14"/>
                <a:gd name="T33" fmla="*/ 2 h 21"/>
                <a:gd name="T34" fmla="*/ 4 w 14"/>
                <a:gd name="T35" fmla="*/ 2 h 21"/>
                <a:gd name="T36" fmla="*/ 4 w 14"/>
                <a:gd name="T37" fmla="*/ 2 h 21"/>
                <a:gd name="T38" fmla="*/ 2 w 14"/>
                <a:gd name="T39" fmla="*/ 2 h 21"/>
                <a:gd name="T40" fmla="*/ 2 w 14"/>
                <a:gd name="T41" fmla="*/ 4 h 21"/>
                <a:gd name="T42" fmla="*/ 0 w 14"/>
                <a:gd name="T43" fmla="*/ 5 h 21"/>
                <a:gd name="T44" fmla="*/ 0 w 14"/>
                <a:gd name="T45" fmla="*/ 7 h 21"/>
                <a:gd name="T46" fmla="*/ 0 w 14"/>
                <a:gd name="T47" fmla="*/ 9 h 21"/>
                <a:gd name="T48" fmla="*/ 0 w 14"/>
                <a:gd name="T49" fmla="*/ 11 h 21"/>
                <a:gd name="T50" fmla="*/ 0 w 14"/>
                <a:gd name="T51" fmla="*/ 13 h 21"/>
                <a:gd name="T52" fmla="*/ 0 w 14"/>
                <a:gd name="T53" fmla="*/ 17 h 21"/>
                <a:gd name="T54" fmla="*/ 2 w 14"/>
                <a:gd name="T55" fmla="*/ 19 h 21"/>
                <a:gd name="T56" fmla="*/ 2 w 14"/>
                <a:gd name="T57" fmla="*/ 19 h 21"/>
                <a:gd name="T58" fmla="*/ 4 w 14"/>
                <a:gd name="T59" fmla="*/ 21 h 21"/>
                <a:gd name="T60" fmla="*/ 4 w 14"/>
                <a:gd name="T61" fmla="*/ 21 h 21"/>
                <a:gd name="T62" fmla="*/ 6 w 14"/>
                <a:gd name="T63" fmla="*/ 21 h 21"/>
                <a:gd name="T64" fmla="*/ 8 w 14"/>
                <a:gd name="T65" fmla="*/ 21 h 21"/>
                <a:gd name="T66" fmla="*/ 8 w 14"/>
                <a:gd name="T67" fmla="*/ 21 h 21"/>
                <a:gd name="T68" fmla="*/ 8 w 14"/>
                <a:gd name="T69" fmla="*/ 21 h 21"/>
                <a:gd name="T70" fmla="*/ 10 w 14"/>
                <a:gd name="T71" fmla="*/ 21 h 21"/>
                <a:gd name="T72" fmla="*/ 10 w 14"/>
                <a:gd name="T73" fmla="*/ 21 h 21"/>
                <a:gd name="T74" fmla="*/ 12 w 14"/>
                <a:gd name="T75" fmla="*/ 21 h 21"/>
                <a:gd name="T76" fmla="*/ 12 w 14"/>
                <a:gd name="T77" fmla="*/ 19 h 21"/>
                <a:gd name="T78" fmla="*/ 14 w 14"/>
                <a:gd name="T79" fmla="*/ 19 h 2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"/>
                <a:gd name="T121" fmla="*/ 0 h 21"/>
                <a:gd name="T122" fmla="*/ 14 w 14"/>
                <a:gd name="T123" fmla="*/ 21 h 2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" h="21">
                  <a:moveTo>
                    <a:pt x="14" y="19"/>
                  </a:moveTo>
                  <a:lnTo>
                    <a:pt x="14" y="19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4" y="19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3655" y="3242"/>
              <a:ext cx="25" cy="38"/>
            </a:xfrm>
            <a:custGeom>
              <a:avLst/>
              <a:gdLst>
                <a:gd name="T0" fmla="*/ 25 w 25"/>
                <a:gd name="T1" fmla="*/ 25 h 38"/>
                <a:gd name="T2" fmla="*/ 25 w 25"/>
                <a:gd name="T3" fmla="*/ 29 h 38"/>
                <a:gd name="T4" fmla="*/ 19 w 25"/>
                <a:gd name="T5" fmla="*/ 29 h 38"/>
                <a:gd name="T6" fmla="*/ 19 w 25"/>
                <a:gd name="T7" fmla="*/ 38 h 38"/>
                <a:gd name="T8" fmla="*/ 16 w 25"/>
                <a:gd name="T9" fmla="*/ 38 h 38"/>
                <a:gd name="T10" fmla="*/ 16 w 25"/>
                <a:gd name="T11" fmla="*/ 29 h 38"/>
                <a:gd name="T12" fmla="*/ 0 w 25"/>
                <a:gd name="T13" fmla="*/ 29 h 38"/>
                <a:gd name="T14" fmla="*/ 0 w 25"/>
                <a:gd name="T15" fmla="*/ 25 h 38"/>
                <a:gd name="T16" fmla="*/ 18 w 25"/>
                <a:gd name="T17" fmla="*/ 0 h 38"/>
                <a:gd name="T18" fmla="*/ 19 w 25"/>
                <a:gd name="T19" fmla="*/ 0 h 38"/>
                <a:gd name="T20" fmla="*/ 19 w 25"/>
                <a:gd name="T21" fmla="*/ 25 h 38"/>
                <a:gd name="T22" fmla="*/ 25 w 25"/>
                <a:gd name="T23" fmla="*/ 25 h 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38"/>
                <a:gd name="T38" fmla="*/ 25 w 25"/>
                <a:gd name="T39" fmla="*/ 38 h 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38">
                  <a:moveTo>
                    <a:pt x="25" y="25"/>
                  </a:moveTo>
                  <a:lnTo>
                    <a:pt x="25" y="29"/>
                  </a:lnTo>
                  <a:lnTo>
                    <a:pt x="19" y="29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6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25"/>
                  </a:lnTo>
                  <a:lnTo>
                    <a:pt x="25" y="25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3657" y="3247"/>
              <a:ext cx="14" cy="20"/>
            </a:xfrm>
            <a:custGeom>
              <a:avLst/>
              <a:gdLst>
                <a:gd name="T0" fmla="*/ 14 w 14"/>
                <a:gd name="T1" fmla="*/ 20 h 20"/>
                <a:gd name="T2" fmla="*/ 14 w 14"/>
                <a:gd name="T3" fmla="*/ 0 h 20"/>
                <a:gd name="T4" fmla="*/ 0 w 14"/>
                <a:gd name="T5" fmla="*/ 20 h 20"/>
                <a:gd name="T6" fmla="*/ 14 w 14"/>
                <a:gd name="T7" fmla="*/ 2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0"/>
                <a:gd name="T14" fmla="*/ 14 w 1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0">
                  <a:moveTo>
                    <a:pt x="14" y="20"/>
                  </a:moveTo>
                  <a:lnTo>
                    <a:pt x="14" y="0"/>
                  </a:lnTo>
                  <a:lnTo>
                    <a:pt x="0" y="20"/>
                  </a:lnTo>
                  <a:lnTo>
                    <a:pt x="14" y="20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3686" y="3242"/>
              <a:ext cx="21" cy="38"/>
            </a:xfrm>
            <a:custGeom>
              <a:avLst/>
              <a:gdLst>
                <a:gd name="T0" fmla="*/ 8 w 21"/>
                <a:gd name="T1" fmla="*/ 4 h 38"/>
                <a:gd name="T2" fmla="*/ 10 w 21"/>
                <a:gd name="T3" fmla="*/ 11 h 38"/>
                <a:gd name="T4" fmla="*/ 13 w 21"/>
                <a:gd name="T5" fmla="*/ 13 h 38"/>
                <a:gd name="T6" fmla="*/ 17 w 21"/>
                <a:gd name="T7" fmla="*/ 15 h 38"/>
                <a:gd name="T8" fmla="*/ 19 w 21"/>
                <a:gd name="T9" fmla="*/ 19 h 38"/>
                <a:gd name="T10" fmla="*/ 21 w 21"/>
                <a:gd name="T11" fmla="*/ 21 h 38"/>
                <a:gd name="T12" fmla="*/ 21 w 21"/>
                <a:gd name="T13" fmla="*/ 25 h 38"/>
                <a:gd name="T14" fmla="*/ 21 w 21"/>
                <a:gd name="T15" fmla="*/ 27 h 38"/>
                <a:gd name="T16" fmla="*/ 19 w 21"/>
                <a:gd name="T17" fmla="*/ 29 h 38"/>
                <a:gd name="T18" fmla="*/ 19 w 21"/>
                <a:gd name="T19" fmla="*/ 30 h 38"/>
                <a:gd name="T20" fmla="*/ 17 w 21"/>
                <a:gd name="T21" fmla="*/ 32 h 38"/>
                <a:gd name="T22" fmla="*/ 17 w 21"/>
                <a:gd name="T23" fmla="*/ 34 h 38"/>
                <a:gd name="T24" fmla="*/ 15 w 21"/>
                <a:gd name="T25" fmla="*/ 36 h 38"/>
                <a:gd name="T26" fmla="*/ 13 w 21"/>
                <a:gd name="T27" fmla="*/ 36 h 38"/>
                <a:gd name="T28" fmla="*/ 11 w 21"/>
                <a:gd name="T29" fmla="*/ 38 h 38"/>
                <a:gd name="T30" fmla="*/ 10 w 21"/>
                <a:gd name="T31" fmla="*/ 38 h 38"/>
                <a:gd name="T32" fmla="*/ 6 w 21"/>
                <a:gd name="T33" fmla="*/ 38 h 38"/>
                <a:gd name="T34" fmla="*/ 4 w 21"/>
                <a:gd name="T35" fmla="*/ 38 h 38"/>
                <a:gd name="T36" fmla="*/ 2 w 21"/>
                <a:gd name="T37" fmla="*/ 38 h 38"/>
                <a:gd name="T38" fmla="*/ 0 w 21"/>
                <a:gd name="T39" fmla="*/ 38 h 38"/>
                <a:gd name="T40" fmla="*/ 0 w 21"/>
                <a:gd name="T41" fmla="*/ 36 h 38"/>
                <a:gd name="T42" fmla="*/ 0 w 21"/>
                <a:gd name="T43" fmla="*/ 36 h 38"/>
                <a:gd name="T44" fmla="*/ 0 w 21"/>
                <a:gd name="T45" fmla="*/ 34 h 38"/>
                <a:gd name="T46" fmla="*/ 0 w 21"/>
                <a:gd name="T47" fmla="*/ 34 h 38"/>
                <a:gd name="T48" fmla="*/ 0 w 21"/>
                <a:gd name="T49" fmla="*/ 34 h 38"/>
                <a:gd name="T50" fmla="*/ 0 w 21"/>
                <a:gd name="T51" fmla="*/ 32 h 38"/>
                <a:gd name="T52" fmla="*/ 0 w 21"/>
                <a:gd name="T53" fmla="*/ 32 h 38"/>
                <a:gd name="T54" fmla="*/ 2 w 21"/>
                <a:gd name="T55" fmla="*/ 32 h 38"/>
                <a:gd name="T56" fmla="*/ 2 w 21"/>
                <a:gd name="T57" fmla="*/ 32 h 38"/>
                <a:gd name="T58" fmla="*/ 2 w 21"/>
                <a:gd name="T59" fmla="*/ 32 h 38"/>
                <a:gd name="T60" fmla="*/ 2 w 21"/>
                <a:gd name="T61" fmla="*/ 32 h 38"/>
                <a:gd name="T62" fmla="*/ 4 w 21"/>
                <a:gd name="T63" fmla="*/ 34 h 38"/>
                <a:gd name="T64" fmla="*/ 4 w 21"/>
                <a:gd name="T65" fmla="*/ 34 h 38"/>
                <a:gd name="T66" fmla="*/ 6 w 21"/>
                <a:gd name="T67" fmla="*/ 34 h 38"/>
                <a:gd name="T68" fmla="*/ 8 w 21"/>
                <a:gd name="T69" fmla="*/ 36 h 38"/>
                <a:gd name="T70" fmla="*/ 10 w 21"/>
                <a:gd name="T71" fmla="*/ 36 h 38"/>
                <a:gd name="T72" fmla="*/ 11 w 21"/>
                <a:gd name="T73" fmla="*/ 36 h 38"/>
                <a:gd name="T74" fmla="*/ 13 w 21"/>
                <a:gd name="T75" fmla="*/ 34 h 38"/>
                <a:gd name="T76" fmla="*/ 15 w 21"/>
                <a:gd name="T77" fmla="*/ 32 h 38"/>
                <a:gd name="T78" fmla="*/ 17 w 21"/>
                <a:gd name="T79" fmla="*/ 30 h 38"/>
                <a:gd name="T80" fmla="*/ 17 w 21"/>
                <a:gd name="T81" fmla="*/ 29 h 38"/>
                <a:gd name="T82" fmla="*/ 17 w 21"/>
                <a:gd name="T83" fmla="*/ 25 h 38"/>
                <a:gd name="T84" fmla="*/ 15 w 21"/>
                <a:gd name="T85" fmla="*/ 23 h 38"/>
                <a:gd name="T86" fmla="*/ 15 w 21"/>
                <a:gd name="T87" fmla="*/ 21 h 38"/>
                <a:gd name="T88" fmla="*/ 13 w 21"/>
                <a:gd name="T89" fmla="*/ 19 h 38"/>
                <a:gd name="T90" fmla="*/ 11 w 21"/>
                <a:gd name="T91" fmla="*/ 17 h 38"/>
                <a:gd name="T92" fmla="*/ 8 w 21"/>
                <a:gd name="T93" fmla="*/ 15 h 38"/>
                <a:gd name="T94" fmla="*/ 6 w 21"/>
                <a:gd name="T95" fmla="*/ 15 h 38"/>
                <a:gd name="T96" fmla="*/ 2 w 21"/>
                <a:gd name="T97" fmla="*/ 15 h 38"/>
                <a:gd name="T98" fmla="*/ 21 w 21"/>
                <a:gd name="T99" fmla="*/ 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"/>
                <a:gd name="T151" fmla="*/ 0 h 38"/>
                <a:gd name="T152" fmla="*/ 21 w 21"/>
                <a:gd name="T153" fmla="*/ 38 h 3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" h="38">
                  <a:moveTo>
                    <a:pt x="21" y="0"/>
                  </a:moveTo>
                  <a:lnTo>
                    <a:pt x="19" y="4"/>
                  </a:lnTo>
                  <a:lnTo>
                    <a:pt x="8" y="4"/>
                  </a:lnTo>
                  <a:lnTo>
                    <a:pt x="6" y="9"/>
                  </a:lnTo>
                  <a:lnTo>
                    <a:pt x="8" y="9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9" y="30"/>
                  </a:lnTo>
                  <a:lnTo>
                    <a:pt x="19" y="32"/>
                  </a:lnTo>
                  <a:lnTo>
                    <a:pt x="17" y="32"/>
                  </a:lnTo>
                  <a:lnTo>
                    <a:pt x="17" y="34"/>
                  </a:lnTo>
                  <a:lnTo>
                    <a:pt x="15" y="34"/>
                  </a:lnTo>
                  <a:lnTo>
                    <a:pt x="15" y="36"/>
                  </a:lnTo>
                  <a:lnTo>
                    <a:pt x="13" y="36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1" y="34"/>
                  </a:lnTo>
                  <a:lnTo>
                    <a:pt x="13" y="34"/>
                  </a:lnTo>
                  <a:lnTo>
                    <a:pt x="15" y="32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17" y="29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3" y="19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8" y="0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2" name="Freeform 62"/>
            <p:cNvSpPr>
              <a:spLocks noEditPoints="1"/>
            </p:cNvSpPr>
            <p:nvPr/>
          </p:nvSpPr>
          <p:spPr bwMode="auto">
            <a:xfrm>
              <a:off x="3600" y="3013"/>
              <a:ext cx="40" cy="38"/>
            </a:xfrm>
            <a:custGeom>
              <a:avLst/>
              <a:gdLst>
                <a:gd name="T0" fmla="*/ 11 w 40"/>
                <a:gd name="T1" fmla="*/ 25 h 38"/>
                <a:gd name="T2" fmla="*/ 9 w 40"/>
                <a:gd name="T3" fmla="*/ 33 h 38"/>
                <a:gd name="T4" fmla="*/ 7 w 40"/>
                <a:gd name="T5" fmla="*/ 33 h 38"/>
                <a:gd name="T6" fmla="*/ 7 w 40"/>
                <a:gd name="T7" fmla="*/ 34 h 38"/>
                <a:gd name="T8" fmla="*/ 7 w 40"/>
                <a:gd name="T9" fmla="*/ 34 h 38"/>
                <a:gd name="T10" fmla="*/ 7 w 40"/>
                <a:gd name="T11" fmla="*/ 34 h 38"/>
                <a:gd name="T12" fmla="*/ 7 w 40"/>
                <a:gd name="T13" fmla="*/ 36 h 38"/>
                <a:gd name="T14" fmla="*/ 7 w 40"/>
                <a:gd name="T15" fmla="*/ 36 h 38"/>
                <a:gd name="T16" fmla="*/ 7 w 40"/>
                <a:gd name="T17" fmla="*/ 36 h 38"/>
                <a:gd name="T18" fmla="*/ 9 w 40"/>
                <a:gd name="T19" fmla="*/ 36 h 38"/>
                <a:gd name="T20" fmla="*/ 9 w 40"/>
                <a:gd name="T21" fmla="*/ 36 h 38"/>
                <a:gd name="T22" fmla="*/ 11 w 40"/>
                <a:gd name="T23" fmla="*/ 36 h 38"/>
                <a:gd name="T24" fmla="*/ 11 w 40"/>
                <a:gd name="T25" fmla="*/ 38 h 38"/>
                <a:gd name="T26" fmla="*/ 11 w 40"/>
                <a:gd name="T27" fmla="*/ 38 h 38"/>
                <a:gd name="T28" fmla="*/ 0 w 40"/>
                <a:gd name="T29" fmla="*/ 38 h 38"/>
                <a:gd name="T30" fmla="*/ 2 w 40"/>
                <a:gd name="T31" fmla="*/ 36 h 38"/>
                <a:gd name="T32" fmla="*/ 2 w 40"/>
                <a:gd name="T33" fmla="*/ 36 h 38"/>
                <a:gd name="T34" fmla="*/ 4 w 40"/>
                <a:gd name="T35" fmla="*/ 36 h 38"/>
                <a:gd name="T36" fmla="*/ 4 w 40"/>
                <a:gd name="T37" fmla="*/ 36 h 38"/>
                <a:gd name="T38" fmla="*/ 4 w 40"/>
                <a:gd name="T39" fmla="*/ 36 h 38"/>
                <a:gd name="T40" fmla="*/ 5 w 40"/>
                <a:gd name="T41" fmla="*/ 34 h 38"/>
                <a:gd name="T42" fmla="*/ 5 w 40"/>
                <a:gd name="T43" fmla="*/ 33 h 38"/>
                <a:gd name="T44" fmla="*/ 5 w 40"/>
                <a:gd name="T45" fmla="*/ 31 h 38"/>
                <a:gd name="T46" fmla="*/ 21 w 40"/>
                <a:gd name="T47" fmla="*/ 0 h 38"/>
                <a:gd name="T48" fmla="*/ 34 w 40"/>
                <a:gd name="T49" fmla="*/ 33 h 38"/>
                <a:gd name="T50" fmla="*/ 36 w 40"/>
                <a:gd name="T51" fmla="*/ 34 h 38"/>
                <a:gd name="T52" fmla="*/ 36 w 40"/>
                <a:gd name="T53" fmla="*/ 34 h 38"/>
                <a:gd name="T54" fmla="*/ 36 w 40"/>
                <a:gd name="T55" fmla="*/ 36 h 38"/>
                <a:gd name="T56" fmla="*/ 38 w 40"/>
                <a:gd name="T57" fmla="*/ 36 h 38"/>
                <a:gd name="T58" fmla="*/ 38 w 40"/>
                <a:gd name="T59" fmla="*/ 36 h 38"/>
                <a:gd name="T60" fmla="*/ 40 w 40"/>
                <a:gd name="T61" fmla="*/ 36 h 38"/>
                <a:gd name="T62" fmla="*/ 40 w 40"/>
                <a:gd name="T63" fmla="*/ 38 h 38"/>
                <a:gd name="T64" fmla="*/ 40 w 40"/>
                <a:gd name="T65" fmla="*/ 38 h 38"/>
                <a:gd name="T66" fmla="*/ 25 w 40"/>
                <a:gd name="T67" fmla="*/ 38 h 38"/>
                <a:gd name="T68" fmla="*/ 27 w 40"/>
                <a:gd name="T69" fmla="*/ 36 h 38"/>
                <a:gd name="T70" fmla="*/ 27 w 40"/>
                <a:gd name="T71" fmla="*/ 36 h 38"/>
                <a:gd name="T72" fmla="*/ 28 w 40"/>
                <a:gd name="T73" fmla="*/ 36 h 38"/>
                <a:gd name="T74" fmla="*/ 28 w 40"/>
                <a:gd name="T75" fmla="*/ 36 h 38"/>
                <a:gd name="T76" fmla="*/ 28 w 40"/>
                <a:gd name="T77" fmla="*/ 36 h 38"/>
                <a:gd name="T78" fmla="*/ 28 w 40"/>
                <a:gd name="T79" fmla="*/ 36 h 38"/>
                <a:gd name="T80" fmla="*/ 28 w 40"/>
                <a:gd name="T81" fmla="*/ 36 h 38"/>
                <a:gd name="T82" fmla="*/ 30 w 40"/>
                <a:gd name="T83" fmla="*/ 34 h 38"/>
                <a:gd name="T84" fmla="*/ 28 w 40"/>
                <a:gd name="T85" fmla="*/ 34 h 38"/>
                <a:gd name="T86" fmla="*/ 28 w 40"/>
                <a:gd name="T87" fmla="*/ 33 h 38"/>
                <a:gd name="T88" fmla="*/ 28 w 40"/>
                <a:gd name="T89" fmla="*/ 33 h 38"/>
                <a:gd name="T90" fmla="*/ 28 w 40"/>
                <a:gd name="T91" fmla="*/ 31 h 38"/>
                <a:gd name="T92" fmla="*/ 25 w 40"/>
                <a:gd name="T93" fmla="*/ 23 h 38"/>
                <a:gd name="T94" fmla="*/ 11 w 40"/>
                <a:gd name="T95" fmla="*/ 23 h 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0"/>
                <a:gd name="T145" fmla="*/ 0 h 38"/>
                <a:gd name="T146" fmla="*/ 40 w 40"/>
                <a:gd name="T147" fmla="*/ 38 h 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0" h="38">
                  <a:moveTo>
                    <a:pt x="27" y="25"/>
                  </a:moveTo>
                  <a:lnTo>
                    <a:pt x="11" y="25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34" y="31"/>
                  </a:lnTo>
                  <a:lnTo>
                    <a:pt x="34" y="33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27" y="25"/>
                  </a:lnTo>
                  <a:close/>
                  <a:moveTo>
                    <a:pt x="25" y="23"/>
                  </a:moveTo>
                  <a:lnTo>
                    <a:pt x="19" y="8"/>
                  </a:lnTo>
                  <a:lnTo>
                    <a:pt x="11" y="23"/>
                  </a:lnTo>
                  <a:lnTo>
                    <a:pt x="25" y="23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3" name="Freeform 63"/>
            <p:cNvSpPr>
              <a:spLocks noEditPoints="1"/>
            </p:cNvSpPr>
            <p:nvPr/>
          </p:nvSpPr>
          <p:spPr bwMode="auto">
            <a:xfrm>
              <a:off x="3642" y="3003"/>
              <a:ext cx="40" cy="50"/>
            </a:xfrm>
            <a:custGeom>
              <a:avLst/>
              <a:gdLst>
                <a:gd name="T0" fmla="*/ 38 w 40"/>
                <a:gd name="T1" fmla="*/ 12 h 50"/>
                <a:gd name="T2" fmla="*/ 36 w 40"/>
                <a:gd name="T3" fmla="*/ 12 h 50"/>
                <a:gd name="T4" fmla="*/ 34 w 40"/>
                <a:gd name="T5" fmla="*/ 14 h 50"/>
                <a:gd name="T6" fmla="*/ 34 w 40"/>
                <a:gd name="T7" fmla="*/ 16 h 50"/>
                <a:gd name="T8" fmla="*/ 34 w 40"/>
                <a:gd name="T9" fmla="*/ 37 h 50"/>
                <a:gd name="T10" fmla="*/ 34 w 40"/>
                <a:gd name="T11" fmla="*/ 43 h 50"/>
                <a:gd name="T12" fmla="*/ 31 w 40"/>
                <a:gd name="T13" fmla="*/ 44 h 50"/>
                <a:gd name="T14" fmla="*/ 27 w 40"/>
                <a:gd name="T15" fmla="*/ 48 h 50"/>
                <a:gd name="T16" fmla="*/ 21 w 40"/>
                <a:gd name="T17" fmla="*/ 50 h 50"/>
                <a:gd name="T18" fmla="*/ 15 w 40"/>
                <a:gd name="T19" fmla="*/ 48 h 50"/>
                <a:gd name="T20" fmla="*/ 9 w 40"/>
                <a:gd name="T21" fmla="*/ 46 h 50"/>
                <a:gd name="T22" fmla="*/ 8 w 40"/>
                <a:gd name="T23" fmla="*/ 43 h 50"/>
                <a:gd name="T24" fmla="*/ 6 w 40"/>
                <a:gd name="T25" fmla="*/ 39 h 50"/>
                <a:gd name="T26" fmla="*/ 6 w 40"/>
                <a:gd name="T27" fmla="*/ 31 h 50"/>
                <a:gd name="T28" fmla="*/ 6 w 40"/>
                <a:gd name="T29" fmla="*/ 14 h 50"/>
                <a:gd name="T30" fmla="*/ 4 w 40"/>
                <a:gd name="T31" fmla="*/ 12 h 50"/>
                <a:gd name="T32" fmla="*/ 2 w 40"/>
                <a:gd name="T33" fmla="*/ 12 h 50"/>
                <a:gd name="T34" fmla="*/ 15 w 40"/>
                <a:gd name="T35" fmla="*/ 10 h 50"/>
                <a:gd name="T36" fmla="*/ 13 w 40"/>
                <a:gd name="T37" fmla="*/ 12 h 50"/>
                <a:gd name="T38" fmla="*/ 11 w 40"/>
                <a:gd name="T39" fmla="*/ 12 h 50"/>
                <a:gd name="T40" fmla="*/ 11 w 40"/>
                <a:gd name="T41" fmla="*/ 16 h 50"/>
                <a:gd name="T42" fmla="*/ 11 w 40"/>
                <a:gd name="T43" fmla="*/ 35 h 50"/>
                <a:gd name="T44" fmla="*/ 11 w 40"/>
                <a:gd name="T45" fmla="*/ 37 h 50"/>
                <a:gd name="T46" fmla="*/ 11 w 40"/>
                <a:gd name="T47" fmla="*/ 41 h 50"/>
                <a:gd name="T48" fmla="*/ 13 w 40"/>
                <a:gd name="T49" fmla="*/ 43 h 50"/>
                <a:gd name="T50" fmla="*/ 13 w 40"/>
                <a:gd name="T51" fmla="*/ 44 h 50"/>
                <a:gd name="T52" fmla="*/ 17 w 40"/>
                <a:gd name="T53" fmla="*/ 46 h 50"/>
                <a:gd name="T54" fmla="*/ 19 w 40"/>
                <a:gd name="T55" fmla="*/ 46 h 50"/>
                <a:gd name="T56" fmla="*/ 25 w 40"/>
                <a:gd name="T57" fmla="*/ 46 h 50"/>
                <a:gd name="T58" fmla="*/ 29 w 40"/>
                <a:gd name="T59" fmla="*/ 44 h 50"/>
                <a:gd name="T60" fmla="*/ 31 w 40"/>
                <a:gd name="T61" fmla="*/ 43 h 50"/>
                <a:gd name="T62" fmla="*/ 32 w 40"/>
                <a:gd name="T63" fmla="*/ 39 h 50"/>
                <a:gd name="T64" fmla="*/ 32 w 40"/>
                <a:gd name="T65" fmla="*/ 33 h 50"/>
                <a:gd name="T66" fmla="*/ 32 w 40"/>
                <a:gd name="T67" fmla="*/ 14 h 50"/>
                <a:gd name="T68" fmla="*/ 31 w 40"/>
                <a:gd name="T69" fmla="*/ 12 h 50"/>
                <a:gd name="T70" fmla="*/ 29 w 40"/>
                <a:gd name="T71" fmla="*/ 12 h 50"/>
                <a:gd name="T72" fmla="*/ 27 w 40"/>
                <a:gd name="T73" fmla="*/ 0 h 50"/>
                <a:gd name="T74" fmla="*/ 29 w 40"/>
                <a:gd name="T75" fmla="*/ 0 h 50"/>
                <a:gd name="T76" fmla="*/ 29 w 40"/>
                <a:gd name="T77" fmla="*/ 2 h 50"/>
                <a:gd name="T78" fmla="*/ 29 w 40"/>
                <a:gd name="T79" fmla="*/ 4 h 50"/>
                <a:gd name="T80" fmla="*/ 29 w 40"/>
                <a:gd name="T81" fmla="*/ 4 h 50"/>
                <a:gd name="T82" fmla="*/ 29 w 40"/>
                <a:gd name="T83" fmla="*/ 6 h 50"/>
                <a:gd name="T84" fmla="*/ 27 w 40"/>
                <a:gd name="T85" fmla="*/ 6 h 50"/>
                <a:gd name="T86" fmla="*/ 25 w 40"/>
                <a:gd name="T87" fmla="*/ 6 h 50"/>
                <a:gd name="T88" fmla="*/ 25 w 40"/>
                <a:gd name="T89" fmla="*/ 6 h 50"/>
                <a:gd name="T90" fmla="*/ 23 w 40"/>
                <a:gd name="T91" fmla="*/ 4 h 50"/>
                <a:gd name="T92" fmla="*/ 23 w 40"/>
                <a:gd name="T93" fmla="*/ 2 h 50"/>
                <a:gd name="T94" fmla="*/ 25 w 40"/>
                <a:gd name="T95" fmla="*/ 0 h 50"/>
                <a:gd name="T96" fmla="*/ 25 w 40"/>
                <a:gd name="T97" fmla="*/ 0 h 50"/>
                <a:gd name="T98" fmla="*/ 17 w 40"/>
                <a:gd name="T99" fmla="*/ 0 h 50"/>
                <a:gd name="T100" fmla="*/ 19 w 40"/>
                <a:gd name="T101" fmla="*/ 0 h 50"/>
                <a:gd name="T102" fmla="*/ 19 w 40"/>
                <a:gd name="T103" fmla="*/ 2 h 50"/>
                <a:gd name="T104" fmla="*/ 19 w 40"/>
                <a:gd name="T105" fmla="*/ 4 h 50"/>
                <a:gd name="T106" fmla="*/ 19 w 40"/>
                <a:gd name="T107" fmla="*/ 4 h 50"/>
                <a:gd name="T108" fmla="*/ 19 w 40"/>
                <a:gd name="T109" fmla="*/ 6 h 50"/>
                <a:gd name="T110" fmla="*/ 17 w 40"/>
                <a:gd name="T111" fmla="*/ 6 h 50"/>
                <a:gd name="T112" fmla="*/ 15 w 40"/>
                <a:gd name="T113" fmla="*/ 6 h 50"/>
                <a:gd name="T114" fmla="*/ 13 w 40"/>
                <a:gd name="T115" fmla="*/ 6 h 50"/>
                <a:gd name="T116" fmla="*/ 13 w 40"/>
                <a:gd name="T117" fmla="*/ 4 h 50"/>
                <a:gd name="T118" fmla="*/ 13 w 40"/>
                <a:gd name="T119" fmla="*/ 2 h 50"/>
                <a:gd name="T120" fmla="*/ 13 w 40"/>
                <a:gd name="T121" fmla="*/ 0 h 50"/>
                <a:gd name="T122" fmla="*/ 15 w 40"/>
                <a:gd name="T123" fmla="*/ 0 h 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"/>
                <a:gd name="T187" fmla="*/ 0 h 50"/>
                <a:gd name="T188" fmla="*/ 40 w 40"/>
                <a:gd name="T189" fmla="*/ 50 h 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" h="50">
                  <a:moveTo>
                    <a:pt x="27" y="12"/>
                  </a:moveTo>
                  <a:lnTo>
                    <a:pt x="27" y="10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4" y="18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4" y="37"/>
                  </a:lnTo>
                  <a:lnTo>
                    <a:pt x="34" y="39"/>
                  </a:lnTo>
                  <a:lnTo>
                    <a:pt x="34" y="41"/>
                  </a:lnTo>
                  <a:lnTo>
                    <a:pt x="34" y="43"/>
                  </a:lnTo>
                  <a:lnTo>
                    <a:pt x="32" y="43"/>
                  </a:lnTo>
                  <a:lnTo>
                    <a:pt x="32" y="44"/>
                  </a:lnTo>
                  <a:lnTo>
                    <a:pt x="31" y="44"/>
                  </a:lnTo>
                  <a:lnTo>
                    <a:pt x="31" y="46"/>
                  </a:lnTo>
                  <a:lnTo>
                    <a:pt x="29" y="46"/>
                  </a:lnTo>
                  <a:lnTo>
                    <a:pt x="29" y="48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1" y="50"/>
                  </a:lnTo>
                  <a:lnTo>
                    <a:pt x="19" y="50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3" y="48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6" y="43"/>
                  </a:lnTo>
                  <a:lnTo>
                    <a:pt x="6" y="41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11" y="33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1" y="39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1" y="43"/>
                  </a:lnTo>
                  <a:lnTo>
                    <a:pt x="31" y="41"/>
                  </a:lnTo>
                  <a:lnTo>
                    <a:pt x="32" y="39"/>
                  </a:lnTo>
                  <a:lnTo>
                    <a:pt x="32" y="37"/>
                  </a:lnTo>
                  <a:lnTo>
                    <a:pt x="32" y="35"/>
                  </a:lnTo>
                  <a:lnTo>
                    <a:pt x="32" y="33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29" y="12"/>
                  </a:lnTo>
                  <a:lnTo>
                    <a:pt x="27" y="12"/>
                  </a:lnTo>
                  <a:close/>
                  <a:moveTo>
                    <a:pt x="27" y="0"/>
                  </a:moveTo>
                  <a:lnTo>
                    <a:pt x="27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27" y="0"/>
                  </a:lnTo>
                  <a:close/>
                  <a:moveTo>
                    <a:pt x="17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3600" y="3013"/>
              <a:ext cx="40" cy="38"/>
            </a:xfrm>
            <a:custGeom>
              <a:avLst/>
              <a:gdLst>
                <a:gd name="T0" fmla="*/ 11 w 40"/>
                <a:gd name="T1" fmla="*/ 25 h 38"/>
                <a:gd name="T2" fmla="*/ 9 w 40"/>
                <a:gd name="T3" fmla="*/ 33 h 38"/>
                <a:gd name="T4" fmla="*/ 7 w 40"/>
                <a:gd name="T5" fmla="*/ 33 h 38"/>
                <a:gd name="T6" fmla="*/ 7 w 40"/>
                <a:gd name="T7" fmla="*/ 34 h 38"/>
                <a:gd name="T8" fmla="*/ 7 w 40"/>
                <a:gd name="T9" fmla="*/ 34 h 38"/>
                <a:gd name="T10" fmla="*/ 7 w 40"/>
                <a:gd name="T11" fmla="*/ 34 h 38"/>
                <a:gd name="T12" fmla="*/ 7 w 40"/>
                <a:gd name="T13" fmla="*/ 36 h 38"/>
                <a:gd name="T14" fmla="*/ 7 w 40"/>
                <a:gd name="T15" fmla="*/ 36 h 38"/>
                <a:gd name="T16" fmla="*/ 7 w 40"/>
                <a:gd name="T17" fmla="*/ 36 h 38"/>
                <a:gd name="T18" fmla="*/ 9 w 40"/>
                <a:gd name="T19" fmla="*/ 36 h 38"/>
                <a:gd name="T20" fmla="*/ 9 w 40"/>
                <a:gd name="T21" fmla="*/ 36 h 38"/>
                <a:gd name="T22" fmla="*/ 11 w 40"/>
                <a:gd name="T23" fmla="*/ 36 h 38"/>
                <a:gd name="T24" fmla="*/ 11 w 40"/>
                <a:gd name="T25" fmla="*/ 38 h 38"/>
                <a:gd name="T26" fmla="*/ 11 w 40"/>
                <a:gd name="T27" fmla="*/ 38 h 38"/>
                <a:gd name="T28" fmla="*/ 0 w 40"/>
                <a:gd name="T29" fmla="*/ 38 h 38"/>
                <a:gd name="T30" fmla="*/ 2 w 40"/>
                <a:gd name="T31" fmla="*/ 36 h 38"/>
                <a:gd name="T32" fmla="*/ 2 w 40"/>
                <a:gd name="T33" fmla="*/ 36 h 38"/>
                <a:gd name="T34" fmla="*/ 4 w 40"/>
                <a:gd name="T35" fmla="*/ 36 h 38"/>
                <a:gd name="T36" fmla="*/ 4 w 40"/>
                <a:gd name="T37" fmla="*/ 36 h 38"/>
                <a:gd name="T38" fmla="*/ 4 w 40"/>
                <a:gd name="T39" fmla="*/ 36 h 38"/>
                <a:gd name="T40" fmla="*/ 5 w 40"/>
                <a:gd name="T41" fmla="*/ 34 h 38"/>
                <a:gd name="T42" fmla="*/ 5 w 40"/>
                <a:gd name="T43" fmla="*/ 33 h 38"/>
                <a:gd name="T44" fmla="*/ 5 w 40"/>
                <a:gd name="T45" fmla="*/ 31 h 38"/>
                <a:gd name="T46" fmla="*/ 21 w 40"/>
                <a:gd name="T47" fmla="*/ 0 h 38"/>
                <a:gd name="T48" fmla="*/ 34 w 40"/>
                <a:gd name="T49" fmla="*/ 33 h 38"/>
                <a:gd name="T50" fmla="*/ 36 w 40"/>
                <a:gd name="T51" fmla="*/ 34 h 38"/>
                <a:gd name="T52" fmla="*/ 36 w 40"/>
                <a:gd name="T53" fmla="*/ 34 h 38"/>
                <a:gd name="T54" fmla="*/ 36 w 40"/>
                <a:gd name="T55" fmla="*/ 36 h 38"/>
                <a:gd name="T56" fmla="*/ 38 w 40"/>
                <a:gd name="T57" fmla="*/ 36 h 38"/>
                <a:gd name="T58" fmla="*/ 38 w 40"/>
                <a:gd name="T59" fmla="*/ 36 h 38"/>
                <a:gd name="T60" fmla="*/ 40 w 40"/>
                <a:gd name="T61" fmla="*/ 36 h 38"/>
                <a:gd name="T62" fmla="*/ 40 w 40"/>
                <a:gd name="T63" fmla="*/ 38 h 38"/>
                <a:gd name="T64" fmla="*/ 40 w 40"/>
                <a:gd name="T65" fmla="*/ 38 h 38"/>
                <a:gd name="T66" fmla="*/ 25 w 40"/>
                <a:gd name="T67" fmla="*/ 38 h 38"/>
                <a:gd name="T68" fmla="*/ 27 w 40"/>
                <a:gd name="T69" fmla="*/ 36 h 38"/>
                <a:gd name="T70" fmla="*/ 27 w 40"/>
                <a:gd name="T71" fmla="*/ 36 h 38"/>
                <a:gd name="T72" fmla="*/ 28 w 40"/>
                <a:gd name="T73" fmla="*/ 36 h 38"/>
                <a:gd name="T74" fmla="*/ 28 w 40"/>
                <a:gd name="T75" fmla="*/ 36 h 38"/>
                <a:gd name="T76" fmla="*/ 28 w 40"/>
                <a:gd name="T77" fmla="*/ 36 h 38"/>
                <a:gd name="T78" fmla="*/ 28 w 40"/>
                <a:gd name="T79" fmla="*/ 36 h 38"/>
                <a:gd name="T80" fmla="*/ 28 w 40"/>
                <a:gd name="T81" fmla="*/ 36 h 38"/>
                <a:gd name="T82" fmla="*/ 30 w 40"/>
                <a:gd name="T83" fmla="*/ 34 h 38"/>
                <a:gd name="T84" fmla="*/ 28 w 40"/>
                <a:gd name="T85" fmla="*/ 34 h 38"/>
                <a:gd name="T86" fmla="*/ 28 w 40"/>
                <a:gd name="T87" fmla="*/ 33 h 38"/>
                <a:gd name="T88" fmla="*/ 28 w 40"/>
                <a:gd name="T89" fmla="*/ 33 h 38"/>
                <a:gd name="T90" fmla="*/ 28 w 40"/>
                <a:gd name="T91" fmla="*/ 31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0"/>
                <a:gd name="T139" fmla="*/ 0 h 38"/>
                <a:gd name="T140" fmla="*/ 40 w 40"/>
                <a:gd name="T141" fmla="*/ 38 h 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0" h="38">
                  <a:moveTo>
                    <a:pt x="27" y="25"/>
                  </a:moveTo>
                  <a:lnTo>
                    <a:pt x="11" y="25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34" y="31"/>
                  </a:lnTo>
                  <a:lnTo>
                    <a:pt x="34" y="33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27" y="25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3611" y="3021"/>
              <a:ext cx="14" cy="15"/>
            </a:xfrm>
            <a:custGeom>
              <a:avLst/>
              <a:gdLst>
                <a:gd name="T0" fmla="*/ 14 w 14"/>
                <a:gd name="T1" fmla="*/ 15 h 15"/>
                <a:gd name="T2" fmla="*/ 8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5"/>
                <a:gd name="T14" fmla="*/ 14 w 14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5">
                  <a:moveTo>
                    <a:pt x="14" y="15"/>
                  </a:moveTo>
                  <a:lnTo>
                    <a:pt x="8" y="0"/>
                  </a:lnTo>
                  <a:lnTo>
                    <a:pt x="0" y="15"/>
                  </a:lnTo>
                  <a:lnTo>
                    <a:pt x="14" y="15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3642" y="3013"/>
              <a:ext cx="40" cy="40"/>
            </a:xfrm>
            <a:custGeom>
              <a:avLst/>
              <a:gdLst>
                <a:gd name="T0" fmla="*/ 40 w 40"/>
                <a:gd name="T1" fmla="*/ 0 h 40"/>
                <a:gd name="T2" fmla="*/ 38 w 40"/>
                <a:gd name="T3" fmla="*/ 2 h 40"/>
                <a:gd name="T4" fmla="*/ 36 w 40"/>
                <a:gd name="T5" fmla="*/ 2 h 40"/>
                <a:gd name="T6" fmla="*/ 36 w 40"/>
                <a:gd name="T7" fmla="*/ 2 h 40"/>
                <a:gd name="T8" fmla="*/ 34 w 40"/>
                <a:gd name="T9" fmla="*/ 4 h 40"/>
                <a:gd name="T10" fmla="*/ 34 w 40"/>
                <a:gd name="T11" fmla="*/ 6 h 40"/>
                <a:gd name="T12" fmla="*/ 34 w 40"/>
                <a:gd name="T13" fmla="*/ 8 h 40"/>
                <a:gd name="T14" fmla="*/ 34 w 40"/>
                <a:gd name="T15" fmla="*/ 25 h 40"/>
                <a:gd name="T16" fmla="*/ 34 w 40"/>
                <a:gd name="T17" fmla="*/ 29 h 40"/>
                <a:gd name="T18" fmla="*/ 34 w 40"/>
                <a:gd name="T19" fmla="*/ 33 h 40"/>
                <a:gd name="T20" fmla="*/ 32 w 40"/>
                <a:gd name="T21" fmla="*/ 34 h 40"/>
                <a:gd name="T22" fmla="*/ 31 w 40"/>
                <a:gd name="T23" fmla="*/ 36 h 40"/>
                <a:gd name="T24" fmla="*/ 29 w 40"/>
                <a:gd name="T25" fmla="*/ 38 h 40"/>
                <a:gd name="T26" fmla="*/ 25 w 40"/>
                <a:gd name="T27" fmla="*/ 38 h 40"/>
                <a:gd name="T28" fmla="*/ 21 w 40"/>
                <a:gd name="T29" fmla="*/ 40 h 40"/>
                <a:gd name="T30" fmla="*/ 17 w 40"/>
                <a:gd name="T31" fmla="*/ 38 h 40"/>
                <a:gd name="T32" fmla="*/ 13 w 40"/>
                <a:gd name="T33" fmla="*/ 38 h 40"/>
                <a:gd name="T34" fmla="*/ 11 w 40"/>
                <a:gd name="T35" fmla="*/ 36 h 40"/>
                <a:gd name="T36" fmla="*/ 8 w 40"/>
                <a:gd name="T37" fmla="*/ 34 h 40"/>
                <a:gd name="T38" fmla="*/ 8 w 40"/>
                <a:gd name="T39" fmla="*/ 33 h 40"/>
                <a:gd name="T40" fmla="*/ 6 w 40"/>
                <a:gd name="T41" fmla="*/ 31 h 40"/>
                <a:gd name="T42" fmla="*/ 6 w 40"/>
                <a:gd name="T43" fmla="*/ 29 h 40"/>
                <a:gd name="T44" fmla="*/ 6 w 40"/>
                <a:gd name="T45" fmla="*/ 23 h 40"/>
                <a:gd name="T46" fmla="*/ 6 w 40"/>
                <a:gd name="T47" fmla="*/ 6 h 40"/>
                <a:gd name="T48" fmla="*/ 6 w 40"/>
                <a:gd name="T49" fmla="*/ 4 h 40"/>
                <a:gd name="T50" fmla="*/ 4 w 40"/>
                <a:gd name="T51" fmla="*/ 2 h 40"/>
                <a:gd name="T52" fmla="*/ 4 w 40"/>
                <a:gd name="T53" fmla="*/ 2 h 40"/>
                <a:gd name="T54" fmla="*/ 2 w 40"/>
                <a:gd name="T55" fmla="*/ 2 h 40"/>
                <a:gd name="T56" fmla="*/ 2 w 40"/>
                <a:gd name="T57" fmla="*/ 2 h 40"/>
                <a:gd name="T58" fmla="*/ 15 w 40"/>
                <a:gd name="T59" fmla="*/ 0 h 40"/>
                <a:gd name="T60" fmla="*/ 13 w 40"/>
                <a:gd name="T61" fmla="*/ 2 h 40"/>
                <a:gd name="T62" fmla="*/ 13 w 40"/>
                <a:gd name="T63" fmla="*/ 2 h 40"/>
                <a:gd name="T64" fmla="*/ 11 w 40"/>
                <a:gd name="T65" fmla="*/ 2 h 40"/>
                <a:gd name="T66" fmla="*/ 11 w 40"/>
                <a:gd name="T67" fmla="*/ 4 h 40"/>
                <a:gd name="T68" fmla="*/ 11 w 40"/>
                <a:gd name="T69" fmla="*/ 6 h 40"/>
                <a:gd name="T70" fmla="*/ 11 w 40"/>
                <a:gd name="T71" fmla="*/ 8 h 40"/>
                <a:gd name="T72" fmla="*/ 11 w 40"/>
                <a:gd name="T73" fmla="*/ 25 h 40"/>
                <a:gd name="T74" fmla="*/ 11 w 40"/>
                <a:gd name="T75" fmla="*/ 27 h 40"/>
                <a:gd name="T76" fmla="*/ 11 w 40"/>
                <a:gd name="T77" fmla="*/ 29 h 40"/>
                <a:gd name="T78" fmla="*/ 11 w 40"/>
                <a:gd name="T79" fmla="*/ 31 h 40"/>
                <a:gd name="T80" fmla="*/ 11 w 40"/>
                <a:gd name="T81" fmla="*/ 33 h 40"/>
                <a:gd name="T82" fmla="*/ 13 w 40"/>
                <a:gd name="T83" fmla="*/ 34 h 40"/>
                <a:gd name="T84" fmla="*/ 13 w 40"/>
                <a:gd name="T85" fmla="*/ 34 h 40"/>
                <a:gd name="T86" fmla="*/ 15 w 40"/>
                <a:gd name="T87" fmla="*/ 36 h 40"/>
                <a:gd name="T88" fmla="*/ 17 w 40"/>
                <a:gd name="T89" fmla="*/ 36 h 40"/>
                <a:gd name="T90" fmla="*/ 19 w 40"/>
                <a:gd name="T91" fmla="*/ 36 h 40"/>
                <a:gd name="T92" fmla="*/ 21 w 40"/>
                <a:gd name="T93" fmla="*/ 36 h 40"/>
                <a:gd name="T94" fmla="*/ 23 w 40"/>
                <a:gd name="T95" fmla="*/ 36 h 40"/>
                <a:gd name="T96" fmla="*/ 25 w 40"/>
                <a:gd name="T97" fmla="*/ 36 h 40"/>
                <a:gd name="T98" fmla="*/ 29 w 40"/>
                <a:gd name="T99" fmla="*/ 34 h 40"/>
                <a:gd name="T100" fmla="*/ 31 w 40"/>
                <a:gd name="T101" fmla="*/ 33 h 40"/>
                <a:gd name="T102" fmla="*/ 31 w 40"/>
                <a:gd name="T103" fmla="*/ 33 h 40"/>
                <a:gd name="T104" fmla="*/ 32 w 40"/>
                <a:gd name="T105" fmla="*/ 29 h 40"/>
                <a:gd name="T106" fmla="*/ 32 w 40"/>
                <a:gd name="T107" fmla="*/ 27 h 40"/>
                <a:gd name="T108" fmla="*/ 32 w 40"/>
                <a:gd name="T109" fmla="*/ 23 h 40"/>
                <a:gd name="T110" fmla="*/ 32 w 40"/>
                <a:gd name="T111" fmla="*/ 6 h 40"/>
                <a:gd name="T112" fmla="*/ 32 w 40"/>
                <a:gd name="T113" fmla="*/ 4 h 40"/>
                <a:gd name="T114" fmla="*/ 32 w 40"/>
                <a:gd name="T115" fmla="*/ 2 h 40"/>
                <a:gd name="T116" fmla="*/ 31 w 40"/>
                <a:gd name="T117" fmla="*/ 2 h 40"/>
                <a:gd name="T118" fmla="*/ 29 w 40"/>
                <a:gd name="T119" fmla="*/ 2 h 40"/>
                <a:gd name="T120" fmla="*/ 27 w 40"/>
                <a:gd name="T121" fmla="*/ 2 h 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"/>
                <a:gd name="T184" fmla="*/ 0 h 40"/>
                <a:gd name="T185" fmla="*/ 40 w 40"/>
                <a:gd name="T186" fmla="*/ 40 h 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" h="40">
                  <a:moveTo>
                    <a:pt x="27" y="2"/>
                  </a:moveTo>
                  <a:lnTo>
                    <a:pt x="27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4" y="23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4" y="29"/>
                  </a:lnTo>
                  <a:lnTo>
                    <a:pt x="34" y="31"/>
                  </a:lnTo>
                  <a:lnTo>
                    <a:pt x="34" y="33"/>
                  </a:lnTo>
                  <a:lnTo>
                    <a:pt x="32" y="33"/>
                  </a:lnTo>
                  <a:lnTo>
                    <a:pt x="32" y="34"/>
                  </a:lnTo>
                  <a:lnTo>
                    <a:pt x="31" y="34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7" y="38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13" y="33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19" y="36"/>
                  </a:lnTo>
                  <a:lnTo>
                    <a:pt x="21" y="36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9" y="34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3665" y="3003"/>
              <a:ext cx="6" cy="6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6 w 6"/>
                <a:gd name="T5" fmla="*/ 0 h 6"/>
                <a:gd name="T6" fmla="*/ 6 w 6"/>
                <a:gd name="T7" fmla="*/ 0 h 6"/>
                <a:gd name="T8" fmla="*/ 6 w 6"/>
                <a:gd name="T9" fmla="*/ 2 h 6"/>
                <a:gd name="T10" fmla="*/ 6 w 6"/>
                <a:gd name="T11" fmla="*/ 2 h 6"/>
                <a:gd name="T12" fmla="*/ 6 w 6"/>
                <a:gd name="T13" fmla="*/ 2 h 6"/>
                <a:gd name="T14" fmla="*/ 6 w 6"/>
                <a:gd name="T15" fmla="*/ 2 h 6"/>
                <a:gd name="T16" fmla="*/ 6 w 6"/>
                <a:gd name="T17" fmla="*/ 4 h 6"/>
                <a:gd name="T18" fmla="*/ 6 w 6"/>
                <a:gd name="T19" fmla="*/ 4 h 6"/>
                <a:gd name="T20" fmla="*/ 6 w 6"/>
                <a:gd name="T21" fmla="*/ 4 h 6"/>
                <a:gd name="T22" fmla="*/ 6 w 6"/>
                <a:gd name="T23" fmla="*/ 6 h 6"/>
                <a:gd name="T24" fmla="*/ 6 w 6"/>
                <a:gd name="T25" fmla="*/ 6 h 6"/>
                <a:gd name="T26" fmla="*/ 6 w 6"/>
                <a:gd name="T27" fmla="*/ 6 h 6"/>
                <a:gd name="T28" fmla="*/ 4 w 6"/>
                <a:gd name="T29" fmla="*/ 6 h 6"/>
                <a:gd name="T30" fmla="*/ 4 w 6"/>
                <a:gd name="T31" fmla="*/ 6 h 6"/>
                <a:gd name="T32" fmla="*/ 4 w 6"/>
                <a:gd name="T33" fmla="*/ 6 h 6"/>
                <a:gd name="T34" fmla="*/ 2 w 6"/>
                <a:gd name="T35" fmla="*/ 6 h 6"/>
                <a:gd name="T36" fmla="*/ 2 w 6"/>
                <a:gd name="T37" fmla="*/ 6 h 6"/>
                <a:gd name="T38" fmla="*/ 2 w 6"/>
                <a:gd name="T39" fmla="*/ 6 h 6"/>
                <a:gd name="T40" fmla="*/ 2 w 6"/>
                <a:gd name="T41" fmla="*/ 6 h 6"/>
                <a:gd name="T42" fmla="*/ 0 w 6"/>
                <a:gd name="T43" fmla="*/ 4 h 6"/>
                <a:gd name="T44" fmla="*/ 0 w 6"/>
                <a:gd name="T45" fmla="*/ 4 h 6"/>
                <a:gd name="T46" fmla="*/ 0 w 6"/>
                <a:gd name="T47" fmla="*/ 4 h 6"/>
                <a:gd name="T48" fmla="*/ 0 w 6"/>
                <a:gd name="T49" fmla="*/ 2 h 6"/>
                <a:gd name="T50" fmla="*/ 0 w 6"/>
                <a:gd name="T51" fmla="*/ 2 h 6"/>
                <a:gd name="T52" fmla="*/ 0 w 6"/>
                <a:gd name="T53" fmla="*/ 2 h 6"/>
                <a:gd name="T54" fmla="*/ 2 w 6"/>
                <a:gd name="T55" fmla="*/ 2 h 6"/>
                <a:gd name="T56" fmla="*/ 2 w 6"/>
                <a:gd name="T57" fmla="*/ 0 h 6"/>
                <a:gd name="T58" fmla="*/ 2 w 6"/>
                <a:gd name="T59" fmla="*/ 0 h 6"/>
                <a:gd name="T60" fmla="*/ 2 w 6"/>
                <a:gd name="T61" fmla="*/ 0 h 6"/>
                <a:gd name="T62" fmla="*/ 4 w 6"/>
                <a:gd name="T63" fmla="*/ 0 h 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"/>
                <a:gd name="T97" fmla="*/ 0 h 6"/>
                <a:gd name="T98" fmla="*/ 6 w 6"/>
                <a:gd name="T99" fmla="*/ 6 h 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3655" y="3003"/>
              <a:ext cx="6" cy="6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4 w 6"/>
                <a:gd name="T5" fmla="*/ 0 h 6"/>
                <a:gd name="T6" fmla="*/ 6 w 6"/>
                <a:gd name="T7" fmla="*/ 0 h 6"/>
                <a:gd name="T8" fmla="*/ 6 w 6"/>
                <a:gd name="T9" fmla="*/ 2 h 6"/>
                <a:gd name="T10" fmla="*/ 6 w 6"/>
                <a:gd name="T11" fmla="*/ 2 h 6"/>
                <a:gd name="T12" fmla="*/ 6 w 6"/>
                <a:gd name="T13" fmla="*/ 2 h 6"/>
                <a:gd name="T14" fmla="*/ 6 w 6"/>
                <a:gd name="T15" fmla="*/ 2 h 6"/>
                <a:gd name="T16" fmla="*/ 6 w 6"/>
                <a:gd name="T17" fmla="*/ 4 h 6"/>
                <a:gd name="T18" fmla="*/ 6 w 6"/>
                <a:gd name="T19" fmla="*/ 4 h 6"/>
                <a:gd name="T20" fmla="*/ 6 w 6"/>
                <a:gd name="T21" fmla="*/ 4 h 6"/>
                <a:gd name="T22" fmla="*/ 6 w 6"/>
                <a:gd name="T23" fmla="*/ 6 h 6"/>
                <a:gd name="T24" fmla="*/ 6 w 6"/>
                <a:gd name="T25" fmla="*/ 6 h 6"/>
                <a:gd name="T26" fmla="*/ 4 w 6"/>
                <a:gd name="T27" fmla="*/ 6 h 6"/>
                <a:gd name="T28" fmla="*/ 4 w 6"/>
                <a:gd name="T29" fmla="*/ 6 h 6"/>
                <a:gd name="T30" fmla="*/ 4 w 6"/>
                <a:gd name="T31" fmla="*/ 6 h 6"/>
                <a:gd name="T32" fmla="*/ 2 w 6"/>
                <a:gd name="T33" fmla="*/ 6 h 6"/>
                <a:gd name="T34" fmla="*/ 2 w 6"/>
                <a:gd name="T35" fmla="*/ 6 h 6"/>
                <a:gd name="T36" fmla="*/ 2 w 6"/>
                <a:gd name="T37" fmla="*/ 6 h 6"/>
                <a:gd name="T38" fmla="*/ 2 w 6"/>
                <a:gd name="T39" fmla="*/ 6 h 6"/>
                <a:gd name="T40" fmla="*/ 0 w 6"/>
                <a:gd name="T41" fmla="*/ 6 h 6"/>
                <a:gd name="T42" fmla="*/ 0 w 6"/>
                <a:gd name="T43" fmla="*/ 4 h 6"/>
                <a:gd name="T44" fmla="*/ 0 w 6"/>
                <a:gd name="T45" fmla="*/ 4 h 6"/>
                <a:gd name="T46" fmla="*/ 0 w 6"/>
                <a:gd name="T47" fmla="*/ 4 h 6"/>
                <a:gd name="T48" fmla="*/ 0 w 6"/>
                <a:gd name="T49" fmla="*/ 2 h 6"/>
                <a:gd name="T50" fmla="*/ 0 w 6"/>
                <a:gd name="T51" fmla="*/ 2 h 6"/>
                <a:gd name="T52" fmla="*/ 0 w 6"/>
                <a:gd name="T53" fmla="*/ 2 h 6"/>
                <a:gd name="T54" fmla="*/ 0 w 6"/>
                <a:gd name="T55" fmla="*/ 2 h 6"/>
                <a:gd name="T56" fmla="*/ 2 w 6"/>
                <a:gd name="T57" fmla="*/ 0 h 6"/>
                <a:gd name="T58" fmla="*/ 2 w 6"/>
                <a:gd name="T59" fmla="*/ 0 h 6"/>
                <a:gd name="T60" fmla="*/ 2 w 6"/>
                <a:gd name="T61" fmla="*/ 0 h 6"/>
                <a:gd name="T62" fmla="*/ 2 w 6"/>
                <a:gd name="T63" fmla="*/ 0 h 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"/>
                <a:gd name="T97" fmla="*/ 0 h 6"/>
                <a:gd name="T98" fmla="*/ 6 w 6"/>
                <a:gd name="T99" fmla="*/ 6 h 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3500" y="3157"/>
              <a:ext cx="29" cy="39"/>
            </a:xfrm>
            <a:custGeom>
              <a:avLst/>
              <a:gdLst>
                <a:gd name="T0" fmla="*/ 17 w 29"/>
                <a:gd name="T1" fmla="*/ 17 h 39"/>
                <a:gd name="T2" fmla="*/ 19 w 29"/>
                <a:gd name="T3" fmla="*/ 17 h 39"/>
                <a:gd name="T4" fmla="*/ 19 w 29"/>
                <a:gd name="T5" fmla="*/ 17 h 39"/>
                <a:gd name="T6" fmla="*/ 21 w 29"/>
                <a:gd name="T7" fmla="*/ 15 h 39"/>
                <a:gd name="T8" fmla="*/ 21 w 29"/>
                <a:gd name="T9" fmla="*/ 15 h 39"/>
                <a:gd name="T10" fmla="*/ 23 w 29"/>
                <a:gd name="T11" fmla="*/ 14 h 39"/>
                <a:gd name="T12" fmla="*/ 23 w 29"/>
                <a:gd name="T13" fmla="*/ 25 h 39"/>
                <a:gd name="T14" fmla="*/ 23 w 29"/>
                <a:gd name="T15" fmla="*/ 23 h 39"/>
                <a:gd name="T16" fmla="*/ 21 w 29"/>
                <a:gd name="T17" fmla="*/ 23 h 39"/>
                <a:gd name="T18" fmla="*/ 21 w 29"/>
                <a:gd name="T19" fmla="*/ 21 h 39"/>
                <a:gd name="T20" fmla="*/ 21 w 29"/>
                <a:gd name="T21" fmla="*/ 21 h 39"/>
                <a:gd name="T22" fmla="*/ 21 w 29"/>
                <a:gd name="T23" fmla="*/ 21 h 39"/>
                <a:gd name="T24" fmla="*/ 19 w 29"/>
                <a:gd name="T25" fmla="*/ 19 h 39"/>
                <a:gd name="T26" fmla="*/ 19 w 29"/>
                <a:gd name="T27" fmla="*/ 19 h 39"/>
                <a:gd name="T28" fmla="*/ 17 w 29"/>
                <a:gd name="T29" fmla="*/ 19 h 39"/>
                <a:gd name="T30" fmla="*/ 10 w 29"/>
                <a:gd name="T31" fmla="*/ 31 h 39"/>
                <a:gd name="T32" fmla="*/ 10 w 29"/>
                <a:gd name="T33" fmla="*/ 33 h 39"/>
                <a:gd name="T34" fmla="*/ 10 w 29"/>
                <a:gd name="T35" fmla="*/ 35 h 39"/>
                <a:gd name="T36" fmla="*/ 11 w 29"/>
                <a:gd name="T37" fmla="*/ 35 h 39"/>
                <a:gd name="T38" fmla="*/ 11 w 29"/>
                <a:gd name="T39" fmla="*/ 37 h 39"/>
                <a:gd name="T40" fmla="*/ 11 w 29"/>
                <a:gd name="T41" fmla="*/ 37 h 39"/>
                <a:gd name="T42" fmla="*/ 11 w 29"/>
                <a:gd name="T43" fmla="*/ 37 h 39"/>
                <a:gd name="T44" fmla="*/ 13 w 29"/>
                <a:gd name="T45" fmla="*/ 37 h 39"/>
                <a:gd name="T46" fmla="*/ 13 w 29"/>
                <a:gd name="T47" fmla="*/ 37 h 39"/>
                <a:gd name="T48" fmla="*/ 0 w 29"/>
                <a:gd name="T49" fmla="*/ 39 h 39"/>
                <a:gd name="T50" fmla="*/ 2 w 29"/>
                <a:gd name="T51" fmla="*/ 37 h 39"/>
                <a:gd name="T52" fmla="*/ 2 w 29"/>
                <a:gd name="T53" fmla="*/ 37 h 39"/>
                <a:gd name="T54" fmla="*/ 4 w 29"/>
                <a:gd name="T55" fmla="*/ 37 h 39"/>
                <a:gd name="T56" fmla="*/ 4 w 29"/>
                <a:gd name="T57" fmla="*/ 35 h 39"/>
                <a:gd name="T58" fmla="*/ 4 w 29"/>
                <a:gd name="T59" fmla="*/ 35 h 39"/>
                <a:gd name="T60" fmla="*/ 4 w 29"/>
                <a:gd name="T61" fmla="*/ 31 h 39"/>
                <a:gd name="T62" fmla="*/ 4 w 29"/>
                <a:gd name="T63" fmla="*/ 6 h 39"/>
                <a:gd name="T64" fmla="*/ 4 w 29"/>
                <a:gd name="T65" fmla="*/ 4 h 39"/>
                <a:gd name="T66" fmla="*/ 4 w 29"/>
                <a:gd name="T67" fmla="*/ 4 h 39"/>
                <a:gd name="T68" fmla="*/ 4 w 29"/>
                <a:gd name="T69" fmla="*/ 2 h 39"/>
                <a:gd name="T70" fmla="*/ 4 w 29"/>
                <a:gd name="T71" fmla="*/ 2 h 39"/>
                <a:gd name="T72" fmla="*/ 4 w 29"/>
                <a:gd name="T73" fmla="*/ 2 h 39"/>
                <a:gd name="T74" fmla="*/ 2 w 29"/>
                <a:gd name="T75" fmla="*/ 2 h 39"/>
                <a:gd name="T76" fmla="*/ 2 w 29"/>
                <a:gd name="T77" fmla="*/ 2 h 39"/>
                <a:gd name="T78" fmla="*/ 0 w 29"/>
                <a:gd name="T79" fmla="*/ 0 h 39"/>
                <a:gd name="T80" fmla="*/ 27 w 29"/>
                <a:gd name="T81" fmla="*/ 8 h 39"/>
                <a:gd name="T82" fmla="*/ 27 w 29"/>
                <a:gd name="T83" fmla="*/ 6 h 39"/>
                <a:gd name="T84" fmla="*/ 27 w 29"/>
                <a:gd name="T85" fmla="*/ 6 h 39"/>
                <a:gd name="T86" fmla="*/ 25 w 29"/>
                <a:gd name="T87" fmla="*/ 4 h 39"/>
                <a:gd name="T88" fmla="*/ 25 w 29"/>
                <a:gd name="T89" fmla="*/ 4 h 39"/>
                <a:gd name="T90" fmla="*/ 23 w 29"/>
                <a:gd name="T91" fmla="*/ 2 h 39"/>
                <a:gd name="T92" fmla="*/ 23 w 29"/>
                <a:gd name="T93" fmla="*/ 2 h 39"/>
                <a:gd name="T94" fmla="*/ 21 w 29"/>
                <a:gd name="T95" fmla="*/ 2 h 39"/>
                <a:gd name="T96" fmla="*/ 19 w 29"/>
                <a:gd name="T97" fmla="*/ 2 h 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"/>
                <a:gd name="T148" fmla="*/ 0 h 39"/>
                <a:gd name="T149" fmla="*/ 29 w 29"/>
                <a:gd name="T150" fmla="*/ 39 h 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" h="39">
                  <a:moveTo>
                    <a:pt x="10" y="2"/>
                  </a:moveTo>
                  <a:lnTo>
                    <a:pt x="10" y="17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0" y="19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0" name="Freeform 70"/>
            <p:cNvSpPr>
              <a:spLocks noEditPoints="1"/>
            </p:cNvSpPr>
            <p:nvPr/>
          </p:nvSpPr>
          <p:spPr bwMode="auto">
            <a:xfrm>
              <a:off x="3527" y="3157"/>
              <a:ext cx="40" cy="39"/>
            </a:xfrm>
            <a:custGeom>
              <a:avLst/>
              <a:gdLst>
                <a:gd name="T0" fmla="*/ 11 w 40"/>
                <a:gd name="T1" fmla="*/ 25 h 39"/>
                <a:gd name="T2" fmla="*/ 7 w 40"/>
                <a:gd name="T3" fmla="*/ 33 h 39"/>
                <a:gd name="T4" fmla="*/ 7 w 40"/>
                <a:gd name="T5" fmla="*/ 33 h 39"/>
                <a:gd name="T6" fmla="*/ 7 w 40"/>
                <a:gd name="T7" fmla="*/ 35 h 39"/>
                <a:gd name="T8" fmla="*/ 7 w 40"/>
                <a:gd name="T9" fmla="*/ 35 h 39"/>
                <a:gd name="T10" fmla="*/ 7 w 40"/>
                <a:gd name="T11" fmla="*/ 35 h 39"/>
                <a:gd name="T12" fmla="*/ 7 w 40"/>
                <a:gd name="T13" fmla="*/ 35 h 39"/>
                <a:gd name="T14" fmla="*/ 7 w 40"/>
                <a:gd name="T15" fmla="*/ 37 h 39"/>
                <a:gd name="T16" fmla="*/ 7 w 40"/>
                <a:gd name="T17" fmla="*/ 37 h 39"/>
                <a:gd name="T18" fmla="*/ 7 w 40"/>
                <a:gd name="T19" fmla="*/ 37 h 39"/>
                <a:gd name="T20" fmla="*/ 9 w 40"/>
                <a:gd name="T21" fmla="*/ 37 h 39"/>
                <a:gd name="T22" fmla="*/ 9 w 40"/>
                <a:gd name="T23" fmla="*/ 37 h 39"/>
                <a:gd name="T24" fmla="*/ 11 w 40"/>
                <a:gd name="T25" fmla="*/ 37 h 39"/>
                <a:gd name="T26" fmla="*/ 11 w 40"/>
                <a:gd name="T27" fmla="*/ 39 h 39"/>
                <a:gd name="T28" fmla="*/ 0 w 40"/>
                <a:gd name="T29" fmla="*/ 37 h 39"/>
                <a:gd name="T30" fmla="*/ 0 w 40"/>
                <a:gd name="T31" fmla="*/ 37 h 39"/>
                <a:gd name="T32" fmla="*/ 2 w 40"/>
                <a:gd name="T33" fmla="*/ 37 h 39"/>
                <a:gd name="T34" fmla="*/ 2 w 40"/>
                <a:gd name="T35" fmla="*/ 37 h 39"/>
                <a:gd name="T36" fmla="*/ 4 w 40"/>
                <a:gd name="T37" fmla="*/ 37 h 39"/>
                <a:gd name="T38" fmla="*/ 4 w 40"/>
                <a:gd name="T39" fmla="*/ 35 h 39"/>
                <a:gd name="T40" fmla="*/ 4 w 40"/>
                <a:gd name="T41" fmla="*/ 35 h 39"/>
                <a:gd name="T42" fmla="*/ 6 w 40"/>
                <a:gd name="T43" fmla="*/ 33 h 39"/>
                <a:gd name="T44" fmla="*/ 6 w 40"/>
                <a:gd name="T45" fmla="*/ 31 h 39"/>
                <a:gd name="T46" fmla="*/ 21 w 40"/>
                <a:gd name="T47" fmla="*/ 0 h 39"/>
                <a:gd name="T48" fmla="*/ 34 w 40"/>
                <a:gd name="T49" fmla="*/ 33 h 39"/>
                <a:gd name="T50" fmla="*/ 34 w 40"/>
                <a:gd name="T51" fmla="*/ 33 h 39"/>
                <a:gd name="T52" fmla="*/ 36 w 40"/>
                <a:gd name="T53" fmla="*/ 35 h 39"/>
                <a:gd name="T54" fmla="*/ 36 w 40"/>
                <a:gd name="T55" fmla="*/ 37 h 39"/>
                <a:gd name="T56" fmla="*/ 36 w 40"/>
                <a:gd name="T57" fmla="*/ 37 h 39"/>
                <a:gd name="T58" fmla="*/ 38 w 40"/>
                <a:gd name="T59" fmla="*/ 37 h 39"/>
                <a:gd name="T60" fmla="*/ 38 w 40"/>
                <a:gd name="T61" fmla="*/ 37 h 39"/>
                <a:gd name="T62" fmla="*/ 40 w 40"/>
                <a:gd name="T63" fmla="*/ 37 h 39"/>
                <a:gd name="T64" fmla="*/ 40 w 40"/>
                <a:gd name="T65" fmla="*/ 39 h 39"/>
                <a:gd name="T66" fmla="*/ 25 w 40"/>
                <a:gd name="T67" fmla="*/ 37 h 39"/>
                <a:gd name="T68" fmla="*/ 27 w 40"/>
                <a:gd name="T69" fmla="*/ 37 h 39"/>
                <a:gd name="T70" fmla="*/ 27 w 40"/>
                <a:gd name="T71" fmla="*/ 37 h 39"/>
                <a:gd name="T72" fmla="*/ 29 w 40"/>
                <a:gd name="T73" fmla="*/ 37 h 39"/>
                <a:gd name="T74" fmla="*/ 29 w 40"/>
                <a:gd name="T75" fmla="*/ 37 h 39"/>
                <a:gd name="T76" fmla="*/ 29 w 40"/>
                <a:gd name="T77" fmla="*/ 37 h 39"/>
                <a:gd name="T78" fmla="*/ 29 w 40"/>
                <a:gd name="T79" fmla="*/ 37 h 39"/>
                <a:gd name="T80" fmla="*/ 29 w 40"/>
                <a:gd name="T81" fmla="*/ 35 h 39"/>
                <a:gd name="T82" fmla="*/ 29 w 40"/>
                <a:gd name="T83" fmla="*/ 35 h 39"/>
                <a:gd name="T84" fmla="*/ 29 w 40"/>
                <a:gd name="T85" fmla="*/ 35 h 39"/>
                <a:gd name="T86" fmla="*/ 29 w 40"/>
                <a:gd name="T87" fmla="*/ 33 h 39"/>
                <a:gd name="T88" fmla="*/ 29 w 40"/>
                <a:gd name="T89" fmla="*/ 33 h 39"/>
                <a:gd name="T90" fmla="*/ 29 w 40"/>
                <a:gd name="T91" fmla="*/ 31 h 39"/>
                <a:gd name="T92" fmla="*/ 25 w 40"/>
                <a:gd name="T93" fmla="*/ 23 h 39"/>
                <a:gd name="T94" fmla="*/ 11 w 40"/>
                <a:gd name="T95" fmla="*/ 23 h 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0"/>
                <a:gd name="T145" fmla="*/ 0 h 39"/>
                <a:gd name="T146" fmla="*/ 40 w 40"/>
                <a:gd name="T147" fmla="*/ 39 h 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0" h="39">
                  <a:moveTo>
                    <a:pt x="25" y="25"/>
                  </a:moveTo>
                  <a:lnTo>
                    <a:pt x="11" y="25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7" y="35"/>
                  </a:lnTo>
                  <a:lnTo>
                    <a:pt x="7" y="37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11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34" y="31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6" y="35"/>
                  </a:lnTo>
                  <a:lnTo>
                    <a:pt x="36" y="37"/>
                  </a:lnTo>
                  <a:lnTo>
                    <a:pt x="38" y="37"/>
                  </a:lnTo>
                  <a:lnTo>
                    <a:pt x="40" y="37"/>
                  </a:lnTo>
                  <a:lnTo>
                    <a:pt x="40" y="39"/>
                  </a:lnTo>
                  <a:lnTo>
                    <a:pt x="25" y="39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25" y="25"/>
                  </a:lnTo>
                  <a:close/>
                  <a:moveTo>
                    <a:pt x="25" y="23"/>
                  </a:moveTo>
                  <a:lnTo>
                    <a:pt x="19" y="8"/>
                  </a:lnTo>
                  <a:lnTo>
                    <a:pt x="11" y="23"/>
                  </a:lnTo>
                  <a:lnTo>
                    <a:pt x="25" y="23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3569" y="3157"/>
              <a:ext cx="40" cy="39"/>
            </a:xfrm>
            <a:custGeom>
              <a:avLst/>
              <a:gdLst>
                <a:gd name="T0" fmla="*/ 33 w 40"/>
                <a:gd name="T1" fmla="*/ 33 h 39"/>
                <a:gd name="T2" fmla="*/ 35 w 40"/>
                <a:gd name="T3" fmla="*/ 35 h 39"/>
                <a:gd name="T4" fmla="*/ 36 w 40"/>
                <a:gd name="T5" fmla="*/ 37 h 39"/>
                <a:gd name="T6" fmla="*/ 40 w 40"/>
                <a:gd name="T7" fmla="*/ 37 h 39"/>
                <a:gd name="T8" fmla="*/ 23 w 40"/>
                <a:gd name="T9" fmla="*/ 39 h 39"/>
                <a:gd name="T10" fmla="*/ 23 w 40"/>
                <a:gd name="T11" fmla="*/ 37 h 39"/>
                <a:gd name="T12" fmla="*/ 25 w 40"/>
                <a:gd name="T13" fmla="*/ 37 h 39"/>
                <a:gd name="T14" fmla="*/ 25 w 40"/>
                <a:gd name="T15" fmla="*/ 37 h 39"/>
                <a:gd name="T16" fmla="*/ 27 w 40"/>
                <a:gd name="T17" fmla="*/ 37 h 39"/>
                <a:gd name="T18" fmla="*/ 27 w 40"/>
                <a:gd name="T19" fmla="*/ 35 h 39"/>
                <a:gd name="T20" fmla="*/ 25 w 40"/>
                <a:gd name="T21" fmla="*/ 35 h 39"/>
                <a:gd name="T22" fmla="*/ 25 w 40"/>
                <a:gd name="T23" fmla="*/ 35 h 39"/>
                <a:gd name="T24" fmla="*/ 25 w 40"/>
                <a:gd name="T25" fmla="*/ 33 h 39"/>
                <a:gd name="T26" fmla="*/ 11 w 40"/>
                <a:gd name="T27" fmla="*/ 33 h 39"/>
                <a:gd name="T28" fmla="*/ 11 w 40"/>
                <a:gd name="T29" fmla="*/ 35 h 39"/>
                <a:gd name="T30" fmla="*/ 11 w 40"/>
                <a:gd name="T31" fmla="*/ 35 h 39"/>
                <a:gd name="T32" fmla="*/ 11 w 40"/>
                <a:gd name="T33" fmla="*/ 37 h 39"/>
                <a:gd name="T34" fmla="*/ 13 w 40"/>
                <a:gd name="T35" fmla="*/ 37 h 39"/>
                <a:gd name="T36" fmla="*/ 13 w 40"/>
                <a:gd name="T37" fmla="*/ 37 h 39"/>
                <a:gd name="T38" fmla="*/ 15 w 40"/>
                <a:gd name="T39" fmla="*/ 37 h 39"/>
                <a:gd name="T40" fmla="*/ 2 w 40"/>
                <a:gd name="T41" fmla="*/ 37 h 39"/>
                <a:gd name="T42" fmla="*/ 4 w 40"/>
                <a:gd name="T43" fmla="*/ 37 h 39"/>
                <a:gd name="T44" fmla="*/ 4 w 40"/>
                <a:gd name="T45" fmla="*/ 37 h 39"/>
                <a:gd name="T46" fmla="*/ 6 w 40"/>
                <a:gd name="T47" fmla="*/ 35 h 39"/>
                <a:gd name="T48" fmla="*/ 6 w 40"/>
                <a:gd name="T49" fmla="*/ 31 h 39"/>
                <a:gd name="T50" fmla="*/ 6 w 40"/>
                <a:gd name="T51" fmla="*/ 6 h 39"/>
                <a:gd name="T52" fmla="*/ 6 w 40"/>
                <a:gd name="T53" fmla="*/ 4 h 39"/>
                <a:gd name="T54" fmla="*/ 4 w 40"/>
                <a:gd name="T55" fmla="*/ 2 h 39"/>
                <a:gd name="T56" fmla="*/ 4 w 40"/>
                <a:gd name="T57" fmla="*/ 2 h 39"/>
                <a:gd name="T58" fmla="*/ 2 w 40"/>
                <a:gd name="T59" fmla="*/ 2 h 39"/>
                <a:gd name="T60" fmla="*/ 2 w 40"/>
                <a:gd name="T61" fmla="*/ 2 h 39"/>
                <a:gd name="T62" fmla="*/ 15 w 40"/>
                <a:gd name="T63" fmla="*/ 0 h 39"/>
                <a:gd name="T64" fmla="*/ 13 w 40"/>
                <a:gd name="T65" fmla="*/ 2 h 39"/>
                <a:gd name="T66" fmla="*/ 13 w 40"/>
                <a:gd name="T67" fmla="*/ 2 h 39"/>
                <a:gd name="T68" fmla="*/ 11 w 40"/>
                <a:gd name="T69" fmla="*/ 2 h 39"/>
                <a:gd name="T70" fmla="*/ 11 w 40"/>
                <a:gd name="T71" fmla="*/ 2 h 39"/>
                <a:gd name="T72" fmla="*/ 11 w 40"/>
                <a:gd name="T73" fmla="*/ 4 h 39"/>
                <a:gd name="T74" fmla="*/ 11 w 40"/>
                <a:gd name="T75" fmla="*/ 6 h 39"/>
                <a:gd name="T76" fmla="*/ 11 w 40"/>
                <a:gd name="T77" fmla="*/ 19 h 39"/>
                <a:gd name="T78" fmla="*/ 13 w 40"/>
                <a:gd name="T79" fmla="*/ 17 h 39"/>
                <a:gd name="T80" fmla="*/ 17 w 40"/>
                <a:gd name="T81" fmla="*/ 14 h 39"/>
                <a:gd name="T82" fmla="*/ 23 w 40"/>
                <a:gd name="T83" fmla="*/ 8 h 39"/>
                <a:gd name="T84" fmla="*/ 25 w 40"/>
                <a:gd name="T85" fmla="*/ 4 h 39"/>
                <a:gd name="T86" fmla="*/ 25 w 40"/>
                <a:gd name="T87" fmla="*/ 4 h 39"/>
                <a:gd name="T88" fmla="*/ 25 w 40"/>
                <a:gd name="T89" fmla="*/ 2 h 39"/>
                <a:gd name="T90" fmla="*/ 25 w 40"/>
                <a:gd name="T91" fmla="*/ 2 h 39"/>
                <a:gd name="T92" fmla="*/ 25 w 40"/>
                <a:gd name="T93" fmla="*/ 2 h 39"/>
                <a:gd name="T94" fmla="*/ 23 w 40"/>
                <a:gd name="T95" fmla="*/ 2 h 39"/>
                <a:gd name="T96" fmla="*/ 21 w 40"/>
                <a:gd name="T97" fmla="*/ 2 h 39"/>
                <a:gd name="T98" fmla="*/ 36 w 40"/>
                <a:gd name="T99" fmla="*/ 2 h 39"/>
                <a:gd name="T100" fmla="*/ 35 w 40"/>
                <a:gd name="T101" fmla="*/ 2 h 39"/>
                <a:gd name="T102" fmla="*/ 33 w 40"/>
                <a:gd name="T103" fmla="*/ 2 h 39"/>
                <a:gd name="T104" fmla="*/ 33 w 40"/>
                <a:gd name="T105" fmla="*/ 2 h 39"/>
                <a:gd name="T106" fmla="*/ 31 w 40"/>
                <a:gd name="T107" fmla="*/ 2 h 39"/>
                <a:gd name="T108" fmla="*/ 29 w 40"/>
                <a:gd name="T109" fmla="*/ 4 h 39"/>
                <a:gd name="T110" fmla="*/ 27 w 40"/>
                <a:gd name="T111" fmla="*/ 6 h 39"/>
                <a:gd name="T112" fmla="*/ 25 w 40"/>
                <a:gd name="T113" fmla="*/ 8 h 39"/>
                <a:gd name="T114" fmla="*/ 15 w 40"/>
                <a:gd name="T115" fmla="*/ 17 h 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0"/>
                <a:gd name="T175" fmla="*/ 0 h 39"/>
                <a:gd name="T176" fmla="*/ 40 w 40"/>
                <a:gd name="T177" fmla="*/ 39 h 3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0" h="39">
                  <a:moveTo>
                    <a:pt x="15" y="17"/>
                  </a:moveTo>
                  <a:lnTo>
                    <a:pt x="31" y="31"/>
                  </a:lnTo>
                  <a:lnTo>
                    <a:pt x="31" y="33"/>
                  </a:lnTo>
                  <a:lnTo>
                    <a:pt x="33" y="33"/>
                  </a:lnTo>
                  <a:lnTo>
                    <a:pt x="33" y="35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6" y="37"/>
                  </a:lnTo>
                  <a:lnTo>
                    <a:pt x="38" y="37"/>
                  </a:lnTo>
                  <a:lnTo>
                    <a:pt x="40" y="37"/>
                  </a:lnTo>
                  <a:lnTo>
                    <a:pt x="40" y="39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5" y="35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11" y="19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1" y="12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" name="Freeform 72"/>
            <p:cNvSpPr>
              <a:spLocks noEditPoints="1"/>
            </p:cNvSpPr>
            <p:nvPr/>
          </p:nvSpPr>
          <p:spPr bwMode="auto">
            <a:xfrm>
              <a:off x="3609" y="3147"/>
              <a:ext cx="42" cy="49"/>
            </a:xfrm>
            <a:custGeom>
              <a:avLst/>
              <a:gdLst>
                <a:gd name="T0" fmla="*/ 41 w 42"/>
                <a:gd name="T1" fmla="*/ 12 h 49"/>
                <a:gd name="T2" fmla="*/ 39 w 42"/>
                <a:gd name="T3" fmla="*/ 12 h 49"/>
                <a:gd name="T4" fmla="*/ 37 w 42"/>
                <a:gd name="T5" fmla="*/ 14 h 49"/>
                <a:gd name="T6" fmla="*/ 37 w 42"/>
                <a:gd name="T7" fmla="*/ 16 h 49"/>
                <a:gd name="T8" fmla="*/ 37 w 42"/>
                <a:gd name="T9" fmla="*/ 37 h 49"/>
                <a:gd name="T10" fmla="*/ 35 w 42"/>
                <a:gd name="T11" fmla="*/ 41 h 49"/>
                <a:gd name="T12" fmla="*/ 33 w 42"/>
                <a:gd name="T13" fmla="*/ 45 h 49"/>
                <a:gd name="T14" fmla="*/ 29 w 42"/>
                <a:gd name="T15" fmla="*/ 49 h 49"/>
                <a:gd name="T16" fmla="*/ 23 w 42"/>
                <a:gd name="T17" fmla="*/ 49 h 49"/>
                <a:gd name="T18" fmla="*/ 16 w 42"/>
                <a:gd name="T19" fmla="*/ 49 h 49"/>
                <a:gd name="T20" fmla="*/ 12 w 42"/>
                <a:gd name="T21" fmla="*/ 47 h 49"/>
                <a:gd name="T22" fmla="*/ 8 w 42"/>
                <a:gd name="T23" fmla="*/ 43 h 49"/>
                <a:gd name="T24" fmla="*/ 6 w 42"/>
                <a:gd name="T25" fmla="*/ 39 h 49"/>
                <a:gd name="T26" fmla="*/ 6 w 42"/>
                <a:gd name="T27" fmla="*/ 31 h 49"/>
                <a:gd name="T28" fmla="*/ 6 w 42"/>
                <a:gd name="T29" fmla="*/ 14 h 49"/>
                <a:gd name="T30" fmla="*/ 6 w 42"/>
                <a:gd name="T31" fmla="*/ 12 h 49"/>
                <a:gd name="T32" fmla="*/ 4 w 42"/>
                <a:gd name="T33" fmla="*/ 12 h 49"/>
                <a:gd name="T34" fmla="*/ 18 w 42"/>
                <a:gd name="T35" fmla="*/ 10 h 49"/>
                <a:gd name="T36" fmla="*/ 14 w 42"/>
                <a:gd name="T37" fmla="*/ 12 h 49"/>
                <a:gd name="T38" fmla="*/ 12 w 42"/>
                <a:gd name="T39" fmla="*/ 12 h 49"/>
                <a:gd name="T40" fmla="*/ 12 w 42"/>
                <a:gd name="T41" fmla="*/ 14 h 49"/>
                <a:gd name="T42" fmla="*/ 12 w 42"/>
                <a:gd name="T43" fmla="*/ 33 h 49"/>
                <a:gd name="T44" fmla="*/ 12 w 42"/>
                <a:gd name="T45" fmla="*/ 37 h 49"/>
                <a:gd name="T46" fmla="*/ 12 w 42"/>
                <a:gd name="T47" fmla="*/ 41 h 49"/>
                <a:gd name="T48" fmla="*/ 14 w 42"/>
                <a:gd name="T49" fmla="*/ 43 h 49"/>
                <a:gd name="T50" fmla="*/ 16 w 42"/>
                <a:gd name="T51" fmla="*/ 45 h 49"/>
                <a:gd name="T52" fmla="*/ 18 w 42"/>
                <a:gd name="T53" fmla="*/ 47 h 49"/>
                <a:gd name="T54" fmla="*/ 21 w 42"/>
                <a:gd name="T55" fmla="*/ 47 h 49"/>
                <a:gd name="T56" fmla="*/ 25 w 42"/>
                <a:gd name="T57" fmla="*/ 47 h 49"/>
                <a:gd name="T58" fmla="*/ 29 w 42"/>
                <a:gd name="T59" fmla="*/ 45 h 49"/>
                <a:gd name="T60" fmla="*/ 31 w 42"/>
                <a:gd name="T61" fmla="*/ 43 h 49"/>
                <a:gd name="T62" fmla="*/ 33 w 42"/>
                <a:gd name="T63" fmla="*/ 39 h 49"/>
                <a:gd name="T64" fmla="*/ 33 w 42"/>
                <a:gd name="T65" fmla="*/ 33 h 49"/>
                <a:gd name="T66" fmla="*/ 33 w 42"/>
                <a:gd name="T67" fmla="*/ 14 h 49"/>
                <a:gd name="T68" fmla="*/ 33 w 42"/>
                <a:gd name="T69" fmla="*/ 12 h 49"/>
                <a:gd name="T70" fmla="*/ 31 w 42"/>
                <a:gd name="T71" fmla="*/ 12 h 49"/>
                <a:gd name="T72" fmla="*/ 27 w 42"/>
                <a:gd name="T73" fmla="*/ 0 h 49"/>
                <a:gd name="T74" fmla="*/ 29 w 42"/>
                <a:gd name="T75" fmla="*/ 0 h 49"/>
                <a:gd name="T76" fmla="*/ 31 w 42"/>
                <a:gd name="T77" fmla="*/ 2 h 49"/>
                <a:gd name="T78" fmla="*/ 31 w 42"/>
                <a:gd name="T79" fmla="*/ 2 h 49"/>
                <a:gd name="T80" fmla="*/ 31 w 42"/>
                <a:gd name="T81" fmla="*/ 4 h 49"/>
                <a:gd name="T82" fmla="*/ 29 w 42"/>
                <a:gd name="T83" fmla="*/ 6 h 49"/>
                <a:gd name="T84" fmla="*/ 27 w 42"/>
                <a:gd name="T85" fmla="*/ 6 h 49"/>
                <a:gd name="T86" fmla="*/ 27 w 42"/>
                <a:gd name="T87" fmla="*/ 6 h 49"/>
                <a:gd name="T88" fmla="*/ 25 w 42"/>
                <a:gd name="T89" fmla="*/ 4 h 49"/>
                <a:gd name="T90" fmla="*/ 25 w 42"/>
                <a:gd name="T91" fmla="*/ 4 h 49"/>
                <a:gd name="T92" fmla="*/ 25 w 42"/>
                <a:gd name="T93" fmla="*/ 2 h 49"/>
                <a:gd name="T94" fmla="*/ 25 w 42"/>
                <a:gd name="T95" fmla="*/ 0 h 49"/>
                <a:gd name="T96" fmla="*/ 27 w 42"/>
                <a:gd name="T97" fmla="*/ 0 h 49"/>
                <a:gd name="T98" fmla="*/ 18 w 42"/>
                <a:gd name="T99" fmla="*/ 0 h 49"/>
                <a:gd name="T100" fmla="*/ 19 w 42"/>
                <a:gd name="T101" fmla="*/ 0 h 49"/>
                <a:gd name="T102" fmla="*/ 21 w 42"/>
                <a:gd name="T103" fmla="*/ 2 h 49"/>
                <a:gd name="T104" fmla="*/ 21 w 42"/>
                <a:gd name="T105" fmla="*/ 2 h 49"/>
                <a:gd name="T106" fmla="*/ 21 w 42"/>
                <a:gd name="T107" fmla="*/ 4 h 49"/>
                <a:gd name="T108" fmla="*/ 19 w 42"/>
                <a:gd name="T109" fmla="*/ 6 h 49"/>
                <a:gd name="T110" fmla="*/ 18 w 42"/>
                <a:gd name="T111" fmla="*/ 6 h 49"/>
                <a:gd name="T112" fmla="*/ 16 w 42"/>
                <a:gd name="T113" fmla="*/ 6 h 49"/>
                <a:gd name="T114" fmla="*/ 16 w 42"/>
                <a:gd name="T115" fmla="*/ 4 h 49"/>
                <a:gd name="T116" fmla="*/ 16 w 42"/>
                <a:gd name="T117" fmla="*/ 4 h 49"/>
                <a:gd name="T118" fmla="*/ 16 w 42"/>
                <a:gd name="T119" fmla="*/ 2 h 49"/>
                <a:gd name="T120" fmla="*/ 16 w 42"/>
                <a:gd name="T121" fmla="*/ 0 h 49"/>
                <a:gd name="T122" fmla="*/ 18 w 42"/>
                <a:gd name="T123" fmla="*/ 0 h 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2"/>
                <a:gd name="T187" fmla="*/ 0 h 49"/>
                <a:gd name="T188" fmla="*/ 42 w 42"/>
                <a:gd name="T189" fmla="*/ 49 h 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2" h="49">
                  <a:moveTo>
                    <a:pt x="29" y="12"/>
                  </a:moveTo>
                  <a:lnTo>
                    <a:pt x="29" y="10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1" y="12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7" y="14"/>
                  </a:lnTo>
                  <a:lnTo>
                    <a:pt x="37" y="16"/>
                  </a:lnTo>
                  <a:lnTo>
                    <a:pt x="37" y="18"/>
                  </a:lnTo>
                  <a:lnTo>
                    <a:pt x="37" y="33"/>
                  </a:lnTo>
                  <a:lnTo>
                    <a:pt x="37" y="35"/>
                  </a:lnTo>
                  <a:lnTo>
                    <a:pt x="37" y="37"/>
                  </a:lnTo>
                  <a:lnTo>
                    <a:pt x="35" y="39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35" y="45"/>
                  </a:lnTo>
                  <a:lnTo>
                    <a:pt x="33" y="45"/>
                  </a:lnTo>
                  <a:lnTo>
                    <a:pt x="33" y="47"/>
                  </a:lnTo>
                  <a:lnTo>
                    <a:pt x="31" y="47"/>
                  </a:lnTo>
                  <a:lnTo>
                    <a:pt x="29" y="47"/>
                  </a:lnTo>
                  <a:lnTo>
                    <a:pt x="29" y="49"/>
                  </a:lnTo>
                  <a:lnTo>
                    <a:pt x="27" y="49"/>
                  </a:lnTo>
                  <a:lnTo>
                    <a:pt x="25" y="49"/>
                  </a:lnTo>
                  <a:lnTo>
                    <a:pt x="23" y="49"/>
                  </a:lnTo>
                  <a:lnTo>
                    <a:pt x="21" y="49"/>
                  </a:lnTo>
                  <a:lnTo>
                    <a:pt x="19" y="49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2" y="47"/>
                  </a:lnTo>
                  <a:lnTo>
                    <a:pt x="10" y="47"/>
                  </a:lnTo>
                  <a:lnTo>
                    <a:pt x="10" y="45"/>
                  </a:lnTo>
                  <a:lnTo>
                    <a:pt x="8" y="45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2" y="41"/>
                  </a:lnTo>
                  <a:lnTo>
                    <a:pt x="14" y="41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3" y="47"/>
                  </a:lnTo>
                  <a:lnTo>
                    <a:pt x="25" y="47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3"/>
                  </a:lnTo>
                  <a:lnTo>
                    <a:pt x="33" y="41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3" y="18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29" y="12"/>
                  </a:lnTo>
                  <a:close/>
                  <a:moveTo>
                    <a:pt x="27" y="0"/>
                  </a:move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27" y="0"/>
                  </a:lnTo>
                  <a:close/>
                  <a:moveTo>
                    <a:pt x="18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3653" y="3157"/>
              <a:ext cx="33" cy="39"/>
            </a:xfrm>
            <a:custGeom>
              <a:avLst/>
              <a:gdLst>
                <a:gd name="T0" fmla="*/ 33 w 33"/>
                <a:gd name="T1" fmla="*/ 27 h 39"/>
                <a:gd name="T2" fmla="*/ 0 w 33"/>
                <a:gd name="T3" fmla="*/ 39 h 39"/>
                <a:gd name="T4" fmla="*/ 0 w 33"/>
                <a:gd name="T5" fmla="*/ 37 h 39"/>
                <a:gd name="T6" fmla="*/ 2 w 33"/>
                <a:gd name="T7" fmla="*/ 37 h 39"/>
                <a:gd name="T8" fmla="*/ 2 w 33"/>
                <a:gd name="T9" fmla="*/ 37 h 39"/>
                <a:gd name="T10" fmla="*/ 4 w 33"/>
                <a:gd name="T11" fmla="*/ 37 h 39"/>
                <a:gd name="T12" fmla="*/ 4 w 33"/>
                <a:gd name="T13" fmla="*/ 37 h 39"/>
                <a:gd name="T14" fmla="*/ 4 w 33"/>
                <a:gd name="T15" fmla="*/ 35 h 39"/>
                <a:gd name="T16" fmla="*/ 4 w 33"/>
                <a:gd name="T17" fmla="*/ 35 h 39"/>
                <a:gd name="T18" fmla="*/ 4 w 33"/>
                <a:gd name="T19" fmla="*/ 33 h 39"/>
                <a:gd name="T20" fmla="*/ 4 w 33"/>
                <a:gd name="T21" fmla="*/ 31 h 39"/>
                <a:gd name="T22" fmla="*/ 4 w 33"/>
                <a:gd name="T23" fmla="*/ 6 h 39"/>
                <a:gd name="T24" fmla="*/ 4 w 33"/>
                <a:gd name="T25" fmla="*/ 4 h 39"/>
                <a:gd name="T26" fmla="*/ 4 w 33"/>
                <a:gd name="T27" fmla="*/ 4 h 39"/>
                <a:gd name="T28" fmla="*/ 4 w 33"/>
                <a:gd name="T29" fmla="*/ 2 h 39"/>
                <a:gd name="T30" fmla="*/ 4 w 33"/>
                <a:gd name="T31" fmla="*/ 2 h 39"/>
                <a:gd name="T32" fmla="*/ 2 w 33"/>
                <a:gd name="T33" fmla="*/ 2 h 39"/>
                <a:gd name="T34" fmla="*/ 2 w 33"/>
                <a:gd name="T35" fmla="*/ 2 h 39"/>
                <a:gd name="T36" fmla="*/ 2 w 33"/>
                <a:gd name="T37" fmla="*/ 2 h 39"/>
                <a:gd name="T38" fmla="*/ 0 w 33"/>
                <a:gd name="T39" fmla="*/ 2 h 39"/>
                <a:gd name="T40" fmla="*/ 18 w 33"/>
                <a:gd name="T41" fmla="*/ 0 h 39"/>
                <a:gd name="T42" fmla="*/ 16 w 33"/>
                <a:gd name="T43" fmla="*/ 2 h 39"/>
                <a:gd name="T44" fmla="*/ 14 w 33"/>
                <a:gd name="T45" fmla="*/ 2 h 39"/>
                <a:gd name="T46" fmla="*/ 14 w 33"/>
                <a:gd name="T47" fmla="*/ 2 h 39"/>
                <a:gd name="T48" fmla="*/ 12 w 33"/>
                <a:gd name="T49" fmla="*/ 2 h 39"/>
                <a:gd name="T50" fmla="*/ 12 w 33"/>
                <a:gd name="T51" fmla="*/ 2 h 39"/>
                <a:gd name="T52" fmla="*/ 12 w 33"/>
                <a:gd name="T53" fmla="*/ 2 h 39"/>
                <a:gd name="T54" fmla="*/ 12 w 33"/>
                <a:gd name="T55" fmla="*/ 2 h 39"/>
                <a:gd name="T56" fmla="*/ 10 w 33"/>
                <a:gd name="T57" fmla="*/ 2 h 39"/>
                <a:gd name="T58" fmla="*/ 10 w 33"/>
                <a:gd name="T59" fmla="*/ 4 h 39"/>
                <a:gd name="T60" fmla="*/ 10 w 33"/>
                <a:gd name="T61" fmla="*/ 4 h 39"/>
                <a:gd name="T62" fmla="*/ 10 w 33"/>
                <a:gd name="T63" fmla="*/ 6 h 39"/>
                <a:gd name="T64" fmla="*/ 10 w 33"/>
                <a:gd name="T65" fmla="*/ 6 h 39"/>
                <a:gd name="T66" fmla="*/ 10 w 33"/>
                <a:gd name="T67" fmla="*/ 31 h 39"/>
                <a:gd name="T68" fmla="*/ 10 w 33"/>
                <a:gd name="T69" fmla="*/ 33 h 39"/>
                <a:gd name="T70" fmla="*/ 10 w 33"/>
                <a:gd name="T71" fmla="*/ 33 h 39"/>
                <a:gd name="T72" fmla="*/ 10 w 33"/>
                <a:gd name="T73" fmla="*/ 35 h 39"/>
                <a:gd name="T74" fmla="*/ 10 w 33"/>
                <a:gd name="T75" fmla="*/ 35 h 39"/>
                <a:gd name="T76" fmla="*/ 12 w 33"/>
                <a:gd name="T77" fmla="*/ 35 h 39"/>
                <a:gd name="T78" fmla="*/ 12 w 33"/>
                <a:gd name="T79" fmla="*/ 35 h 39"/>
                <a:gd name="T80" fmla="*/ 12 w 33"/>
                <a:gd name="T81" fmla="*/ 35 h 39"/>
                <a:gd name="T82" fmla="*/ 12 w 33"/>
                <a:gd name="T83" fmla="*/ 35 h 39"/>
                <a:gd name="T84" fmla="*/ 12 w 33"/>
                <a:gd name="T85" fmla="*/ 37 h 39"/>
                <a:gd name="T86" fmla="*/ 14 w 33"/>
                <a:gd name="T87" fmla="*/ 37 h 39"/>
                <a:gd name="T88" fmla="*/ 14 w 33"/>
                <a:gd name="T89" fmla="*/ 37 h 39"/>
                <a:gd name="T90" fmla="*/ 16 w 33"/>
                <a:gd name="T91" fmla="*/ 37 h 39"/>
                <a:gd name="T92" fmla="*/ 20 w 33"/>
                <a:gd name="T93" fmla="*/ 37 h 39"/>
                <a:gd name="T94" fmla="*/ 21 w 33"/>
                <a:gd name="T95" fmla="*/ 37 h 39"/>
                <a:gd name="T96" fmla="*/ 23 w 33"/>
                <a:gd name="T97" fmla="*/ 37 h 39"/>
                <a:gd name="T98" fmla="*/ 25 w 33"/>
                <a:gd name="T99" fmla="*/ 35 h 39"/>
                <a:gd name="T100" fmla="*/ 25 w 33"/>
                <a:gd name="T101" fmla="*/ 35 h 39"/>
                <a:gd name="T102" fmla="*/ 27 w 33"/>
                <a:gd name="T103" fmla="*/ 35 h 39"/>
                <a:gd name="T104" fmla="*/ 27 w 33"/>
                <a:gd name="T105" fmla="*/ 35 h 39"/>
                <a:gd name="T106" fmla="*/ 27 w 33"/>
                <a:gd name="T107" fmla="*/ 33 h 39"/>
                <a:gd name="T108" fmla="*/ 29 w 33"/>
                <a:gd name="T109" fmla="*/ 33 h 39"/>
                <a:gd name="T110" fmla="*/ 29 w 33"/>
                <a:gd name="T111" fmla="*/ 31 h 39"/>
                <a:gd name="T112" fmla="*/ 31 w 33"/>
                <a:gd name="T113" fmla="*/ 31 h 39"/>
                <a:gd name="T114" fmla="*/ 31 w 33"/>
                <a:gd name="T115" fmla="*/ 29 h 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3"/>
                <a:gd name="T175" fmla="*/ 0 h 39"/>
                <a:gd name="T176" fmla="*/ 33 w 33"/>
                <a:gd name="T177" fmla="*/ 39 h 3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3" h="39">
                  <a:moveTo>
                    <a:pt x="31" y="27"/>
                  </a:moveTo>
                  <a:lnTo>
                    <a:pt x="33" y="27"/>
                  </a:lnTo>
                  <a:lnTo>
                    <a:pt x="29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1" y="29"/>
                  </a:lnTo>
                  <a:lnTo>
                    <a:pt x="31" y="27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3682" y="3157"/>
              <a:ext cx="33" cy="39"/>
            </a:xfrm>
            <a:custGeom>
              <a:avLst/>
              <a:gdLst>
                <a:gd name="T0" fmla="*/ 33 w 33"/>
                <a:gd name="T1" fmla="*/ 10 h 39"/>
                <a:gd name="T2" fmla="*/ 33 w 33"/>
                <a:gd name="T3" fmla="*/ 8 h 39"/>
                <a:gd name="T4" fmla="*/ 31 w 33"/>
                <a:gd name="T5" fmla="*/ 8 h 39"/>
                <a:gd name="T6" fmla="*/ 31 w 33"/>
                <a:gd name="T7" fmla="*/ 6 h 39"/>
                <a:gd name="T8" fmla="*/ 31 w 33"/>
                <a:gd name="T9" fmla="*/ 6 h 39"/>
                <a:gd name="T10" fmla="*/ 31 w 33"/>
                <a:gd name="T11" fmla="*/ 6 h 39"/>
                <a:gd name="T12" fmla="*/ 31 w 33"/>
                <a:gd name="T13" fmla="*/ 4 h 39"/>
                <a:gd name="T14" fmla="*/ 29 w 33"/>
                <a:gd name="T15" fmla="*/ 4 h 39"/>
                <a:gd name="T16" fmla="*/ 29 w 33"/>
                <a:gd name="T17" fmla="*/ 4 h 39"/>
                <a:gd name="T18" fmla="*/ 29 w 33"/>
                <a:gd name="T19" fmla="*/ 4 h 39"/>
                <a:gd name="T20" fmla="*/ 27 w 33"/>
                <a:gd name="T21" fmla="*/ 2 h 39"/>
                <a:gd name="T22" fmla="*/ 27 w 33"/>
                <a:gd name="T23" fmla="*/ 2 h 39"/>
                <a:gd name="T24" fmla="*/ 25 w 33"/>
                <a:gd name="T25" fmla="*/ 2 h 39"/>
                <a:gd name="T26" fmla="*/ 19 w 33"/>
                <a:gd name="T27" fmla="*/ 2 h 39"/>
                <a:gd name="T28" fmla="*/ 19 w 33"/>
                <a:gd name="T29" fmla="*/ 33 h 39"/>
                <a:gd name="T30" fmla="*/ 19 w 33"/>
                <a:gd name="T31" fmla="*/ 35 h 39"/>
                <a:gd name="T32" fmla="*/ 19 w 33"/>
                <a:gd name="T33" fmla="*/ 35 h 39"/>
                <a:gd name="T34" fmla="*/ 19 w 33"/>
                <a:gd name="T35" fmla="*/ 37 h 39"/>
                <a:gd name="T36" fmla="*/ 21 w 33"/>
                <a:gd name="T37" fmla="*/ 37 h 39"/>
                <a:gd name="T38" fmla="*/ 21 w 33"/>
                <a:gd name="T39" fmla="*/ 37 h 39"/>
                <a:gd name="T40" fmla="*/ 23 w 33"/>
                <a:gd name="T41" fmla="*/ 37 h 39"/>
                <a:gd name="T42" fmla="*/ 23 w 33"/>
                <a:gd name="T43" fmla="*/ 37 h 39"/>
                <a:gd name="T44" fmla="*/ 25 w 33"/>
                <a:gd name="T45" fmla="*/ 37 h 39"/>
                <a:gd name="T46" fmla="*/ 10 w 33"/>
                <a:gd name="T47" fmla="*/ 39 h 39"/>
                <a:gd name="T48" fmla="*/ 10 w 33"/>
                <a:gd name="T49" fmla="*/ 37 h 39"/>
                <a:gd name="T50" fmla="*/ 12 w 33"/>
                <a:gd name="T51" fmla="*/ 37 h 39"/>
                <a:gd name="T52" fmla="*/ 12 w 33"/>
                <a:gd name="T53" fmla="*/ 37 h 39"/>
                <a:gd name="T54" fmla="*/ 14 w 33"/>
                <a:gd name="T55" fmla="*/ 37 h 39"/>
                <a:gd name="T56" fmla="*/ 14 w 33"/>
                <a:gd name="T57" fmla="*/ 37 h 39"/>
                <a:gd name="T58" fmla="*/ 14 w 33"/>
                <a:gd name="T59" fmla="*/ 35 h 39"/>
                <a:gd name="T60" fmla="*/ 14 w 33"/>
                <a:gd name="T61" fmla="*/ 35 h 39"/>
                <a:gd name="T62" fmla="*/ 14 w 33"/>
                <a:gd name="T63" fmla="*/ 33 h 39"/>
                <a:gd name="T64" fmla="*/ 14 w 33"/>
                <a:gd name="T65" fmla="*/ 31 h 39"/>
                <a:gd name="T66" fmla="*/ 10 w 33"/>
                <a:gd name="T67" fmla="*/ 2 h 39"/>
                <a:gd name="T68" fmla="*/ 8 w 33"/>
                <a:gd name="T69" fmla="*/ 2 h 39"/>
                <a:gd name="T70" fmla="*/ 8 w 33"/>
                <a:gd name="T71" fmla="*/ 2 h 39"/>
                <a:gd name="T72" fmla="*/ 6 w 33"/>
                <a:gd name="T73" fmla="*/ 2 h 39"/>
                <a:gd name="T74" fmla="*/ 6 w 33"/>
                <a:gd name="T75" fmla="*/ 2 h 39"/>
                <a:gd name="T76" fmla="*/ 6 w 33"/>
                <a:gd name="T77" fmla="*/ 4 h 39"/>
                <a:gd name="T78" fmla="*/ 4 w 33"/>
                <a:gd name="T79" fmla="*/ 4 h 39"/>
                <a:gd name="T80" fmla="*/ 4 w 33"/>
                <a:gd name="T81" fmla="*/ 4 h 39"/>
                <a:gd name="T82" fmla="*/ 4 w 33"/>
                <a:gd name="T83" fmla="*/ 6 h 39"/>
                <a:gd name="T84" fmla="*/ 2 w 33"/>
                <a:gd name="T85" fmla="*/ 6 h 39"/>
                <a:gd name="T86" fmla="*/ 2 w 33"/>
                <a:gd name="T87" fmla="*/ 6 h 39"/>
                <a:gd name="T88" fmla="*/ 2 w 33"/>
                <a:gd name="T89" fmla="*/ 8 h 39"/>
                <a:gd name="T90" fmla="*/ 2 w 33"/>
                <a:gd name="T91" fmla="*/ 10 h 39"/>
                <a:gd name="T92" fmla="*/ 2 w 33"/>
                <a:gd name="T93" fmla="*/ 0 h 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3"/>
                <a:gd name="T142" fmla="*/ 0 h 39"/>
                <a:gd name="T143" fmla="*/ 33 w 33"/>
                <a:gd name="T144" fmla="*/ 39 h 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3" h="39">
                  <a:moveTo>
                    <a:pt x="33" y="0"/>
                  </a:moveTo>
                  <a:lnTo>
                    <a:pt x="33" y="10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19" y="2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9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4" y="35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3719" y="3157"/>
              <a:ext cx="32" cy="39"/>
            </a:xfrm>
            <a:custGeom>
              <a:avLst/>
              <a:gdLst>
                <a:gd name="T0" fmla="*/ 19 w 32"/>
                <a:gd name="T1" fmla="*/ 17 h 39"/>
                <a:gd name="T2" fmla="*/ 21 w 32"/>
                <a:gd name="T3" fmla="*/ 17 h 39"/>
                <a:gd name="T4" fmla="*/ 23 w 32"/>
                <a:gd name="T5" fmla="*/ 17 h 39"/>
                <a:gd name="T6" fmla="*/ 23 w 32"/>
                <a:gd name="T7" fmla="*/ 15 h 39"/>
                <a:gd name="T8" fmla="*/ 23 w 32"/>
                <a:gd name="T9" fmla="*/ 15 h 39"/>
                <a:gd name="T10" fmla="*/ 25 w 32"/>
                <a:gd name="T11" fmla="*/ 12 h 39"/>
                <a:gd name="T12" fmla="*/ 25 w 32"/>
                <a:gd name="T13" fmla="*/ 25 h 39"/>
                <a:gd name="T14" fmla="*/ 25 w 32"/>
                <a:gd name="T15" fmla="*/ 23 h 39"/>
                <a:gd name="T16" fmla="*/ 23 w 32"/>
                <a:gd name="T17" fmla="*/ 23 h 39"/>
                <a:gd name="T18" fmla="*/ 23 w 32"/>
                <a:gd name="T19" fmla="*/ 21 h 39"/>
                <a:gd name="T20" fmla="*/ 23 w 32"/>
                <a:gd name="T21" fmla="*/ 21 h 39"/>
                <a:gd name="T22" fmla="*/ 23 w 32"/>
                <a:gd name="T23" fmla="*/ 19 h 39"/>
                <a:gd name="T24" fmla="*/ 21 w 32"/>
                <a:gd name="T25" fmla="*/ 19 h 39"/>
                <a:gd name="T26" fmla="*/ 21 w 32"/>
                <a:gd name="T27" fmla="*/ 19 h 39"/>
                <a:gd name="T28" fmla="*/ 19 w 32"/>
                <a:gd name="T29" fmla="*/ 19 h 39"/>
                <a:gd name="T30" fmla="*/ 9 w 32"/>
                <a:gd name="T31" fmla="*/ 33 h 39"/>
                <a:gd name="T32" fmla="*/ 9 w 32"/>
                <a:gd name="T33" fmla="*/ 33 h 39"/>
                <a:gd name="T34" fmla="*/ 9 w 32"/>
                <a:gd name="T35" fmla="*/ 35 h 39"/>
                <a:gd name="T36" fmla="*/ 9 w 32"/>
                <a:gd name="T37" fmla="*/ 35 h 39"/>
                <a:gd name="T38" fmla="*/ 11 w 32"/>
                <a:gd name="T39" fmla="*/ 35 h 39"/>
                <a:gd name="T40" fmla="*/ 11 w 32"/>
                <a:gd name="T41" fmla="*/ 37 h 39"/>
                <a:gd name="T42" fmla="*/ 11 w 32"/>
                <a:gd name="T43" fmla="*/ 37 h 39"/>
                <a:gd name="T44" fmla="*/ 11 w 32"/>
                <a:gd name="T45" fmla="*/ 37 h 39"/>
                <a:gd name="T46" fmla="*/ 13 w 32"/>
                <a:gd name="T47" fmla="*/ 37 h 39"/>
                <a:gd name="T48" fmla="*/ 21 w 32"/>
                <a:gd name="T49" fmla="*/ 37 h 39"/>
                <a:gd name="T50" fmla="*/ 23 w 32"/>
                <a:gd name="T51" fmla="*/ 37 h 39"/>
                <a:gd name="T52" fmla="*/ 25 w 32"/>
                <a:gd name="T53" fmla="*/ 37 h 39"/>
                <a:gd name="T54" fmla="*/ 25 w 32"/>
                <a:gd name="T55" fmla="*/ 35 h 39"/>
                <a:gd name="T56" fmla="*/ 26 w 32"/>
                <a:gd name="T57" fmla="*/ 35 h 39"/>
                <a:gd name="T58" fmla="*/ 26 w 32"/>
                <a:gd name="T59" fmla="*/ 33 h 39"/>
                <a:gd name="T60" fmla="*/ 28 w 32"/>
                <a:gd name="T61" fmla="*/ 33 h 39"/>
                <a:gd name="T62" fmla="*/ 30 w 32"/>
                <a:gd name="T63" fmla="*/ 29 h 39"/>
                <a:gd name="T64" fmla="*/ 28 w 32"/>
                <a:gd name="T65" fmla="*/ 39 h 39"/>
                <a:gd name="T66" fmla="*/ 0 w 32"/>
                <a:gd name="T67" fmla="*/ 37 h 39"/>
                <a:gd name="T68" fmla="*/ 2 w 32"/>
                <a:gd name="T69" fmla="*/ 37 h 39"/>
                <a:gd name="T70" fmla="*/ 2 w 32"/>
                <a:gd name="T71" fmla="*/ 37 h 39"/>
                <a:gd name="T72" fmla="*/ 3 w 32"/>
                <a:gd name="T73" fmla="*/ 37 h 39"/>
                <a:gd name="T74" fmla="*/ 3 w 32"/>
                <a:gd name="T75" fmla="*/ 37 h 39"/>
                <a:gd name="T76" fmla="*/ 3 w 32"/>
                <a:gd name="T77" fmla="*/ 35 h 39"/>
                <a:gd name="T78" fmla="*/ 3 w 32"/>
                <a:gd name="T79" fmla="*/ 35 h 39"/>
                <a:gd name="T80" fmla="*/ 3 w 32"/>
                <a:gd name="T81" fmla="*/ 33 h 39"/>
                <a:gd name="T82" fmla="*/ 3 w 32"/>
                <a:gd name="T83" fmla="*/ 31 h 39"/>
                <a:gd name="T84" fmla="*/ 3 w 32"/>
                <a:gd name="T85" fmla="*/ 6 h 39"/>
                <a:gd name="T86" fmla="*/ 3 w 32"/>
                <a:gd name="T87" fmla="*/ 4 h 39"/>
                <a:gd name="T88" fmla="*/ 3 w 32"/>
                <a:gd name="T89" fmla="*/ 2 h 39"/>
                <a:gd name="T90" fmla="*/ 3 w 32"/>
                <a:gd name="T91" fmla="*/ 2 h 39"/>
                <a:gd name="T92" fmla="*/ 2 w 32"/>
                <a:gd name="T93" fmla="*/ 2 h 39"/>
                <a:gd name="T94" fmla="*/ 0 w 32"/>
                <a:gd name="T95" fmla="*/ 2 h 39"/>
                <a:gd name="T96" fmla="*/ 28 w 32"/>
                <a:gd name="T97" fmla="*/ 8 h 39"/>
                <a:gd name="T98" fmla="*/ 26 w 32"/>
                <a:gd name="T99" fmla="*/ 8 h 39"/>
                <a:gd name="T100" fmla="*/ 26 w 32"/>
                <a:gd name="T101" fmla="*/ 6 h 39"/>
                <a:gd name="T102" fmla="*/ 26 w 32"/>
                <a:gd name="T103" fmla="*/ 4 h 39"/>
                <a:gd name="T104" fmla="*/ 26 w 32"/>
                <a:gd name="T105" fmla="*/ 4 h 39"/>
                <a:gd name="T106" fmla="*/ 25 w 32"/>
                <a:gd name="T107" fmla="*/ 2 h 39"/>
                <a:gd name="T108" fmla="*/ 25 w 32"/>
                <a:gd name="T109" fmla="*/ 2 h 39"/>
                <a:gd name="T110" fmla="*/ 23 w 32"/>
                <a:gd name="T111" fmla="*/ 2 h 39"/>
                <a:gd name="T112" fmla="*/ 21 w 32"/>
                <a:gd name="T113" fmla="*/ 2 h 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"/>
                <a:gd name="T172" fmla="*/ 0 h 39"/>
                <a:gd name="T173" fmla="*/ 32 w 32"/>
                <a:gd name="T174" fmla="*/ 39 h 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" h="39">
                  <a:moveTo>
                    <a:pt x="9" y="2"/>
                  </a:moveTo>
                  <a:lnTo>
                    <a:pt x="9" y="17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9" y="19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6" y="35"/>
                  </a:lnTo>
                  <a:lnTo>
                    <a:pt x="26" y="33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30" y="31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28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3755" y="3157"/>
              <a:ext cx="25" cy="39"/>
            </a:xfrm>
            <a:custGeom>
              <a:avLst/>
              <a:gdLst>
                <a:gd name="T0" fmla="*/ 21 w 25"/>
                <a:gd name="T1" fmla="*/ 10 h 39"/>
                <a:gd name="T2" fmla="*/ 21 w 25"/>
                <a:gd name="T3" fmla="*/ 8 h 39"/>
                <a:gd name="T4" fmla="*/ 19 w 25"/>
                <a:gd name="T5" fmla="*/ 4 h 39"/>
                <a:gd name="T6" fmla="*/ 15 w 25"/>
                <a:gd name="T7" fmla="*/ 2 h 39"/>
                <a:gd name="T8" fmla="*/ 13 w 25"/>
                <a:gd name="T9" fmla="*/ 2 h 39"/>
                <a:gd name="T10" fmla="*/ 10 w 25"/>
                <a:gd name="T11" fmla="*/ 2 h 39"/>
                <a:gd name="T12" fmla="*/ 8 w 25"/>
                <a:gd name="T13" fmla="*/ 4 h 39"/>
                <a:gd name="T14" fmla="*/ 6 w 25"/>
                <a:gd name="T15" fmla="*/ 6 h 39"/>
                <a:gd name="T16" fmla="*/ 6 w 25"/>
                <a:gd name="T17" fmla="*/ 8 h 39"/>
                <a:gd name="T18" fmla="*/ 6 w 25"/>
                <a:gd name="T19" fmla="*/ 10 h 39"/>
                <a:gd name="T20" fmla="*/ 10 w 25"/>
                <a:gd name="T21" fmla="*/ 14 h 39"/>
                <a:gd name="T22" fmla="*/ 15 w 25"/>
                <a:gd name="T23" fmla="*/ 17 h 39"/>
                <a:gd name="T24" fmla="*/ 21 w 25"/>
                <a:gd name="T25" fmla="*/ 19 h 39"/>
                <a:gd name="T26" fmla="*/ 23 w 25"/>
                <a:gd name="T27" fmla="*/ 21 h 39"/>
                <a:gd name="T28" fmla="*/ 25 w 25"/>
                <a:gd name="T29" fmla="*/ 25 h 39"/>
                <a:gd name="T30" fmla="*/ 25 w 25"/>
                <a:gd name="T31" fmla="*/ 27 h 39"/>
                <a:gd name="T32" fmla="*/ 25 w 25"/>
                <a:gd name="T33" fmla="*/ 31 h 39"/>
                <a:gd name="T34" fmla="*/ 23 w 25"/>
                <a:gd name="T35" fmla="*/ 35 h 39"/>
                <a:gd name="T36" fmla="*/ 19 w 25"/>
                <a:gd name="T37" fmla="*/ 39 h 39"/>
                <a:gd name="T38" fmla="*/ 13 w 25"/>
                <a:gd name="T39" fmla="*/ 39 h 39"/>
                <a:gd name="T40" fmla="*/ 12 w 25"/>
                <a:gd name="T41" fmla="*/ 39 h 39"/>
                <a:gd name="T42" fmla="*/ 10 w 25"/>
                <a:gd name="T43" fmla="*/ 39 h 39"/>
                <a:gd name="T44" fmla="*/ 8 w 25"/>
                <a:gd name="T45" fmla="*/ 39 h 39"/>
                <a:gd name="T46" fmla="*/ 4 w 25"/>
                <a:gd name="T47" fmla="*/ 37 h 39"/>
                <a:gd name="T48" fmla="*/ 4 w 25"/>
                <a:gd name="T49" fmla="*/ 37 h 39"/>
                <a:gd name="T50" fmla="*/ 2 w 25"/>
                <a:gd name="T51" fmla="*/ 37 h 39"/>
                <a:gd name="T52" fmla="*/ 2 w 25"/>
                <a:gd name="T53" fmla="*/ 39 h 39"/>
                <a:gd name="T54" fmla="*/ 0 w 25"/>
                <a:gd name="T55" fmla="*/ 39 h 39"/>
                <a:gd name="T56" fmla="*/ 2 w 25"/>
                <a:gd name="T57" fmla="*/ 29 h 39"/>
                <a:gd name="T58" fmla="*/ 4 w 25"/>
                <a:gd name="T59" fmla="*/ 33 h 39"/>
                <a:gd name="T60" fmla="*/ 6 w 25"/>
                <a:gd name="T61" fmla="*/ 35 h 39"/>
                <a:gd name="T62" fmla="*/ 10 w 25"/>
                <a:gd name="T63" fmla="*/ 37 h 39"/>
                <a:gd name="T64" fmla="*/ 12 w 25"/>
                <a:gd name="T65" fmla="*/ 37 h 39"/>
                <a:gd name="T66" fmla="*/ 17 w 25"/>
                <a:gd name="T67" fmla="*/ 37 h 39"/>
                <a:gd name="T68" fmla="*/ 19 w 25"/>
                <a:gd name="T69" fmla="*/ 35 h 39"/>
                <a:gd name="T70" fmla="*/ 21 w 25"/>
                <a:gd name="T71" fmla="*/ 33 h 39"/>
                <a:gd name="T72" fmla="*/ 21 w 25"/>
                <a:gd name="T73" fmla="*/ 29 h 39"/>
                <a:gd name="T74" fmla="*/ 19 w 25"/>
                <a:gd name="T75" fmla="*/ 27 h 39"/>
                <a:gd name="T76" fmla="*/ 19 w 25"/>
                <a:gd name="T77" fmla="*/ 27 h 39"/>
                <a:gd name="T78" fmla="*/ 17 w 25"/>
                <a:gd name="T79" fmla="*/ 25 h 39"/>
                <a:gd name="T80" fmla="*/ 13 w 25"/>
                <a:gd name="T81" fmla="*/ 23 h 39"/>
                <a:gd name="T82" fmla="*/ 8 w 25"/>
                <a:gd name="T83" fmla="*/ 19 h 39"/>
                <a:gd name="T84" fmla="*/ 4 w 25"/>
                <a:gd name="T85" fmla="*/ 17 h 39"/>
                <a:gd name="T86" fmla="*/ 2 w 25"/>
                <a:gd name="T87" fmla="*/ 15 h 39"/>
                <a:gd name="T88" fmla="*/ 0 w 25"/>
                <a:gd name="T89" fmla="*/ 12 h 39"/>
                <a:gd name="T90" fmla="*/ 0 w 25"/>
                <a:gd name="T91" fmla="*/ 10 h 39"/>
                <a:gd name="T92" fmla="*/ 2 w 25"/>
                <a:gd name="T93" fmla="*/ 4 h 39"/>
                <a:gd name="T94" fmla="*/ 6 w 25"/>
                <a:gd name="T95" fmla="*/ 0 h 39"/>
                <a:gd name="T96" fmla="*/ 10 w 25"/>
                <a:gd name="T97" fmla="*/ 0 h 39"/>
                <a:gd name="T98" fmla="*/ 15 w 25"/>
                <a:gd name="T99" fmla="*/ 0 h 39"/>
                <a:gd name="T100" fmla="*/ 19 w 25"/>
                <a:gd name="T101" fmla="*/ 0 h 39"/>
                <a:gd name="T102" fmla="*/ 19 w 25"/>
                <a:gd name="T103" fmla="*/ 2 h 39"/>
                <a:gd name="T104" fmla="*/ 21 w 25"/>
                <a:gd name="T105" fmla="*/ 2 h 39"/>
                <a:gd name="T106" fmla="*/ 21 w 25"/>
                <a:gd name="T107" fmla="*/ 0 h 39"/>
                <a:gd name="T108" fmla="*/ 21 w 25"/>
                <a:gd name="T109" fmla="*/ 0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5"/>
                <a:gd name="T166" fmla="*/ 0 h 39"/>
                <a:gd name="T167" fmla="*/ 25 w 25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5" h="39">
                  <a:moveTo>
                    <a:pt x="23" y="0"/>
                  </a:moveTo>
                  <a:lnTo>
                    <a:pt x="23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19" y="39"/>
                  </a:lnTo>
                  <a:lnTo>
                    <a:pt x="17" y="39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8" y="39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4" y="37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7" y="37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29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7" name="Freeform 77"/>
            <p:cNvSpPr>
              <a:spLocks noEditPoints="1"/>
            </p:cNvSpPr>
            <p:nvPr/>
          </p:nvSpPr>
          <p:spPr bwMode="auto">
            <a:xfrm>
              <a:off x="3786" y="3147"/>
              <a:ext cx="15" cy="49"/>
            </a:xfrm>
            <a:custGeom>
              <a:avLst/>
              <a:gdLst>
                <a:gd name="T0" fmla="*/ 0 w 15"/>
                <a:gd name="T1" fmla="*/ 49 h 49"/>
                <a:gd name="T2" fmla="*/ 2 w 15"/>
                <a:gd name="T3" fmla="*/ 47 h 49"/>
                <a:gd name="T4" fmla="*/ 4 w 15"/>
                <a:gd name="T5" fmla="*/ 47 h 49"/>
                <a:gd name="T6" fmla="*/ 4 w 15"/>
                <a:gd name="T7" fmla="*/ 47 h 49"/>
                <a:gd name="T8" fmla="*/ 4 w 15"/>
                <a:gd name="T9" fmla="*/ 45 h 49"/>
                <a:gd name="T10" fmla="*/ 5 w 15"/>
                <a:gd name="T11" fmla="*/ 45 h 49"/>
                <a:gd name="T12" fmla="*/ 5 w 15"/>
                <a:gd name="T13" fmla="*/ 41 h 49"/>
                <a:gd name="T14" fmla="*/ 5 w 15"/>
                <a:gd name="T15" fmla="*/ 16 h 49"/>
                <a:gd name="T16" fmla="*/ 5 w 15"/>
                <a:gd name="T17" fmla="*/ 14 h 49"/>
                <a:gd name="T18" fmla="*/ 4 w 15"/>
                <a:gd name="T19" fmla="*/ 14 h 49"/>
                <a:gd name="T20" fmla="*/ 4 w 15"/>
                <a:gd name="T21" fmla="*/ 12 h 49"/>
                <a:gd name="T22" fmla="*/ 4 w 15"/>
                <a:gd name="T23" fmla="*/ 12 h 49"/>
                <a:gd name="T24" fmla="*/ 4 w 15"/>
                <a:gd name="T25" fmla="*/ 12 h 49"/>
                <a:gd name="T26" fmla="*/ 2 w 15"/>
                <a:gd name="T27" fmla="*/ 12 h 49"/>
                <a:gd name="T28" fmla="*/ 2 w 15"/>
                <a:gd name="T29" fmla="*/ 12 h 49"/>
                <a:gd name="T30" fmla="*/ 0 w 15"/>
                <a:gd name="T31" fmla="*/ 10 h 49"/>
                <a:gd name="T32" fmla="*/ 15 w 15"/>
                <a:gd name="T33" fmla="*/ 12 h 49"/>
                <a:gd name="T34" fmla="*/ 13 w 15"/>
                <a:gd name="T35" fmla="*/ 12 h 49"/>
                <a:gd name="T36" fmla="*/ 11 w 15"/>
                <a:gd name="T37" fmla="*/ 12 h 49"/>
                <a:gd name="T38" fmla="*/ 11 w 15"/>
                <a:gd name="T39" fmla="*/ 12 h 49"/>
                <a:gd name="T40" fmla="*/ 11 w 15"/>
                <a:gd name="T41" fmla="*/ 14 h 49"/>
                <a:gd name="T42" fmla="*/ 11 w 15"/>
                <a:gd name="T43" fmla="*/ 16 h 49"/>
                <a:gd name="T44" fmla="*/ 11 w 15"/>
                <a:gd name="T45" fmla="*/ 43 h 49"/>
                <a:gd name="T46" fmla="*/ 11 w 15"/>
                <a:gd name="T47" fmla="*/ 45 h 49"/>
                <a:gd name="T48" fmla="*/ 11 w 15"/>
                <a:gd name="T49" fmla="*/ 45 h 49"/>
                <a:gd name="T50" fmla="*/ 11 w 15"/>
                <a:gd name="T51" fmla="*/ 47 h 49"/>
                <a:gd name="T52" fmla="*/ 11 w 15"/>
                <a:gd name="T53" fmla="*/ 47 h 49"/>
                <a:gd name="T54" fmla="*/ 11 w 15"/>
                <a:gd name="T55" fmla="*/ 47 h 49"/>
                <a:gd name="T56" fmla="*/ 13 w 15"/>
                <a:gd name="T57" fmla="*/ 47 h 49"/>
                <a:gd name="T58" fmla="*/ 13 w 15"/>
                <a:gd name="T59" fmla="*/ 47 h 49"/>
                <a:gd name="T60" fmla="*/ 15 w 15"/>
                <a:gd name="T61" fmla="*/ 47 h 49"/>
                <a:gd name="T62" fmla="*/ 7 w 15"/>
                <a:gd name="T63" fmla="*/ 0 h 49"/>
                <a:gd name="T64" fmla="*/ 9 w 15"/>
                <a:gd name="T65" fmla="*/ 0 h 49"/>
                <a:gd name="T66" fmla="*/ 9 w 15"/>
                <a:gd name="T67" fmla="*/ 0 h 49"/>
                <a:gd name="T68" fmla="*/ 11 w 15"/>
                <a:gd name="T69" fmla="*/ 2 h 49"/>
                <a:gd name="T70" fmla="*/ 11 w 15"/>
                <a:gd name="T71" fmla="*/ 2 h 49"/>
                <a:gd name="T72" fmla="*/ 11 w 15"/>
                <a:gd name="T73" fmla="*/ 4 h 49"/>
                <a:gd name="T74" fmla="*/ 11 w 15"/>
                <a:gd name="T75" fmla="*/ 4 h 49"/>
                <a:gd name="T76" fmla="*/ 9 w 15"/>
                <a:gd name="T77" fmla="*/ 4 h 49"/>
                <a:gd name="T78" fmla="*/ 9 w 15"/>
                <a:gd name="T79" fmla="*/ 6 h 49"/>
                <a:gd name="T80" fmla="*/ 9 w 15"/>
                <a:gd name="T81" fmla="*/ 6 h 49"/>
                <a:gd name="T82" fmla="*/ 7 w 15"/>
                <a:gd name="T83" fmla="*/ 6 h 49"/>
                <a:gd name="T84" fmla="*/ 7 w 15"/>
                <a:gd name="T85" fmla="*/ 6 h 49"/>
                <a:gd name="T86" fmla="*/ 5 w 15"/>
                <a:gd name="T87" fmla="*/ 6 h 49"/>
                <a:gd name="T88" fmla="*/ 5 w 15"/>
                <a:gd name="T89" fmla="*/ 4 h 49"/>
                <a:gd name="T90" fmla="*/ 5 w 15"/>
                <a:gd name="T91" fmla="*/ 4 h 49"/>
                <a:gd name="T92" fmla="*/ 5 w 15"/>
                <a:gd name="T93" fmla="*/ 4 h 49"/>
                <a:gd name="T94" fmla="*/ 5 w 15"/>
                <a:gd name="T95" fmla="*/ 2 h 49"/>
                <a:gd name="T96" fmla="*/ 5 w 15"/>
                <a:gd name="T97" fmla="*/ 2 h 49"/>
                <a:gd name="T98" fmla="*/ 5 w 15"/>
                <a:gd name="T99" fmla="*/ 0 h 49"/>
                <a:gd name="T100" fmla="*/ 5 w 15"/>
                <a:gd name="T101" fmla="*/ 0 h 49"/>
                <a:gd name="T102" fmla="*/ 7 w 15"/>
                <a:gd name="T103" fmla="*/ 0 h 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"/>
                <a:gd name="T157" fmla="*/ 0 h 49"/>
                <a:gd name="T158" fmla="*/ 15 w 15"/>
                <a:gd name="T159" fmla="*/ 49 h 4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" h="49">
                  <a:moveTo>
                    <a:pt x="15" y="47"/>
                  </a:moveTo>
                  <a:lnTo>
                    <a:pt x="15" y="49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2" y="47"/>
                  </a:lnTo>
                  <a:lnTo>
                    <a:pt x="4" y="47"/>
                  </a:lnTo>
                  <a:lnTo>
                    <a:pt x="4" y="45"/>
                  </a:lnTo>
                  <a:lnTo>
                    <a:pt x="5" y="45"/>
                  </a:lnTo>
                  <a:lnTo>
                    <a:pt x="5" y="43"/>
                  </a:lnTo>
                  <a:lnTo>
                    <a:pt x="5" y="41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1" y="45"/>
                  </a:lnTo>
                  <a:lnTo>
                    <a:pt x="11" y="47"/>
                  </a:lnTo>
                  <a:lnTo>
                    <a:pt x="13" y="47"/>
                  </a:lnTo>
                  <a:lnTo>
                    <a:pt x="15" y="47"/>
                  </a:lnTo>
                  <a:close/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9" y="4"/>
                  </a:lnTo>
                  <a:lnTo>
                    <a:pt x="9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3500" y="3157"/>
              <a:ext cx="29" cy="39"/>
            </a:xfrm>
            <a:custGeom>
              <a:avLst/>
              <a:gdLst>
                <a:gd name="T0" fmla="*/ 17 w 29"/>
                <a:gd name="T1" fmla="*/ 17 h 39"/>
                <a:gd name="T2" fmla="*/ 19 w 29"/>
                <a:gd name="T3" fmla="*/ 17 h 39"/>
                <a:gd name="T4" fmla="*/ 19 w 29"/>
                <a:gd name="T5" fmla="*/ 17 h 39"/>
                <a:gd name="T6" fmla="*/ 21 w 29"/>
                <a:gd name="T7" fmla="*/ 15 h 39"/>
                <a:gd name="T8" fmla="*/ 21 w 29"/>
                <a:gd name="T9" fmla="*/ 15 h 39"/>
                <a:gd name="T10" fmla="*/ 23 w 29"/>
                <a:gd name="T11" fmla="*/ 14 h 39"/>
                <a:gd name="T12" fmla="*/ 23 w 29"/>
                <a:gd name="T13" fmla="*/ 25 h 39"/>
                <a:gd name="T14" fmla="*/ 23 w 29"/>
                <a:gd name="T15" fmla="*/ 23 h 39"/>
                <a:gd name="T16" fmla="*/ 21 w 29"/>
                <a:gd name="T17" fmla="*/ 23 h 39"/>
                <a:gd name="T18" fmla="*/ 21 w 29"/>
                <a:gd name="T19" fmla="*/ 21 h 39"/>
                <a:gd name="T20" fmla="*/ 21 w 29"/>
                <a:gd name="T21" fmla="*/ 21 h 39"/>
                <a:gd name="T22" fmla="*/ 21 w 29"/>
                <a:gd name="T23" fmla="*/ 21 h 39"/>
                <a:gd name="T24" fmla="*/ 19 w 29"/>
                <a:gd name="T25" fmla="*/ 19 h 39"/>
                <a:gd name="T26" fmla="*/ 19 w 29"/>
                <a:gd name="T27" fmla="*/ 19 h 39"/>
                <a:gd name="T28" fmla="*/ 17 w 29"/>
                <a:gd name="T29" fmla="*/ 19 h 39"/>
                <a:gd name="T30" fmla="*/ 10 w 29"/>
                <a:gd name="T31" fmla="*/ 31 h 39"/>
                <a:gd name="T32" fmla="*/ 10 w 29"/>
                <a:gd name="T33" fmla="*/ 33 h 39"/>
                <a:gd name="T34" fmla="*/ 10 w 29"/>
                <a:gd name="T35" fmla="*/ 35 h 39"/>
                <a:gd name="T36" fmla="*/ 11 w 29"/>
                <a:gd name="T37" fmla="*/ 35 h 39"/>
                <a:gd name="T38" fmla="*/ 11 w 29"/>
                <a:gd name="T39" fmla="*/ 37 h 39"/>
                <a:gd name="T40" fmla="*/ 11 w 29"/>
                <a:gd name="T41" fmla="*/ 37 h 39"/>
                <a:gd name="T42" fmla="*/ 11 w 29"/>
                <a:gd name="T43" fmla="*/ 37 h 39"/>
                <a:gd name="T44" fmla="*/ 13 w 29"/>
                <a:gd name="T45" fmla="*/ 37 h 39"/>
                <a:gd name="T46" fmla="*/ 13 w 29"/>
                <a:gd name="T47" fmla="*/ 37 h 39"/>
                <a:gd name="T48" fmla="*/ 0 w 29"/>
                <a:gd name="T49" fmla="*/ 39 h 39"/>
                <a:gd name="T50" fmla="*/ 2 w 29"/>
                <a:gd name="T51" fmla="*/ 37 h 39"/>
                <a:gd name="T52" fmla="*/ 2 w 29"/>
                <a:gd name="T53" fmla="*/ 37 h 39"/>
                <a:gd name="T54" fmla="*/ 4 w 29"/>
                <a:gd name="T55" fmla="*/ 37 h 39"/>
                <a:gd name="T56" fmla="*/ 4 w 29"/>
                <a:gd name="T57" fmla="*/ 35 h 39"/>
                <a:gd name="T58" fmla="*/ 4 w 29"/>
                <a:gd name="T59" fmla="*/ 35 h 39"/>
                <a:gd name="T60" fmla="*/ 4 w 29"/>
                <a:gd name="T61" fmla="*/ 31 h 39"/>
                <a:gd name="T62" fmla="*/ 4 w 29"/>
                <a:gd name="T63" fmla="*/ 6 h 39"/>
                <a:gd name="T64" fmla="*/ 4 w 29"/>
                <a:gd name="T65" fmla="*/ 4 h 39"/>
                <a:gd name="T66" fmla="*/ 4 w 29"/>
                <a:gd name="T67" fmla="*/ 4 h 39"/>
                <a:gd name="T68" fmla="*/ 4 w 29"/>
                <a:gd name="T69" fmla="*/ 2 h 39"/>
                <a:gd name="T70" fmla="*/ 4 w 29"/>
                <a:gd name="T71" fmla="*/ 2 h 39"/>
                <a:gd name="T72" fmla="*/ 4 w 29"/>
                <a:gd name="T73" fmla="*/ 2 h 39"/>
                <a:gd name="T74" fmla="*/ 2 w 29"/>
                <a:gd name="T75" fmla="*/ 2 h 39"/>
                <a:gd name="T76" fmla="*/ 2 w 29"/>
                <a:gd name="T77" fmla="*/ 2 h 39"/>
                <a:gd name="T78" fmla="*/ 0 w 29"/>
                <a:gd name="T79" fmla="*/ 0 h 39"/>
                <a:gd name="T80" fmla="*/ 27 w 29"/>
                <a:gd name="T81" fmla="*/ 8 h 39"/>
                <a:gd name="T82" fmla="*/ 27 w 29"/>
                <a:gd name="T83" fmla="*/ 6 h 39"/>
                <a:gd name="T84" fmla="*/ 27 w 29"/>
                <a:gd name="T85" fmla="*/ 6 h 39"/>
                <a:gd name="T86" fmla="*/ 25 w 29"/>
                <a:gd name="T87" fmla="*/ 4 h 39"/>
                <a:gd name="T88" fmla="*/ 25 w 29"/>
                <a:gd name="T89" fmla="*/ 4 h 39"/>
                <a:gd name="T90" fmla="*/ 23 w 29"/>
                <a:gd name="T91" fmla="*/ 2 h 39"/>
                <a:gd name="T92" fmla="*/ 23 w 29"/>
                <a:gd name="T93" fmla="*/ 2 h 39"/>
                <a:gd name="T94" fmla="*/ 21 w 29"/>
                <a:gd name="T95" fmla="*/ 2 h 39"/>
                <a:gd name="T96" fmla="*/ 19 w 29"/>
                <a:gd name="T97" fmla="*/ 2 h 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"/>
                <a:gd name="T148" fmla="*/ 0 h 39"/>
                <a:gd name="T149" fmla="*/ 29 w 29"/>
                <a:gd name="T150" fmla="*/ 39 h 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" h="39">
                  <a:moveTo>
                    <a:pt x="10" y="2"/>
                  </a:moveTo>
                  <a:lnTo>
                    <a:pt x="10" y="17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0" y="19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0" y="2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3527" y="3157"/>
              <a:ext cx="40" cy="39"/>
            </a:xfrm>
            <a:custGeom>
              <a:avLst/>
              <a:gdLst>
                <a:gd name="T0" fmla="*/ 11 w 40"/>
                <a:gd name="T1" fmla="*/ 25 h 39"/>
                <a:gd name="T2" fmla="*/ 7 w 40"/>
                <a:gd name="T3" fmla="*/ 33 h 39"/>
                <a:gd name="T4" fmla="*/ 7 w 40"/>
                <a:gd name="T5" fmla="*/ 33 h 39"/>
                <a:gd name="T6" fmla="*/ 7 w 40"/>
                <a:gd name="T7" fmla="*/ 35 h 39"/>
                <a:gd name="T8" fmla="*/ 7 w 40"/>
                <a:gd name="T9" fmla="*/ 35 h 39"/>
                <a:gd name="T10" fmla="*/ 7 w 40"/>
                <a:gd name="T11" fmla="*/ 35 h 39"/>
                <a:gd name="T12" fmla="*/ 7 w 40"/>
                <a:gd name="T13" fmla="*/ 35 h 39"/>
                <a:gd name="T14" fmla="*/ 7 w 40"/>
                <a:gd name="T15" fmla="*/ 37 h 39"/>
                <a:gd name="T16" fmla="*/ 7 w 40"/>
                <a:gd name="T17" fmla="*/ 37 h 39"/>
                <a:gd name="T18" fmla="*/ 7 w 40"/>
                <a:gd name="T19" fmla="*/ 37 h 39"/>
                <a:gd name="T20" fmla="*/ 9 w 40"/>
                <a:gd name="T21" fmla="*/ 37 h 39"/>
                <a:gd name="T22" fmla="*/ 9 w 40"/>
                <a:gd name="T23" fmla="*/ 37 h 39"/>
                <a:gd name="T24" fmla="*/ 11 w 40"/>
                <a:gd name="T25" fmla="*/ 37 h 39"/>
                <a:gd name="T26" fmla="*/ 11 w 40"/>
                <a:gd name="T27" fmla="*/ 39 h 39"/>
                <a:gd name="T28" fmla="*/ 0 w 40"/>
                <a:gd name="T29" fmla="*/ 37 h 39"/>
                <a:gd name="T30" fmla="*/ 0 w 40"/>
                <a:gd name="T31" fmla="*/ 37 h 39"/>
                <a:gd name="T32" fmla="*/ 2 w 40"/>
                <a:gd name="T33" fmla="*/ 37 h 39"/>
                <a:gd name="T34" fmla="*/ 2 w 40"/>
                <a:gd name="T35" fmla="*/ 37 h 39"/>
                <a:gd name="T36" fmla="*/ 4 w 40"/>
                <a:gd name="T37" fmla="*/ 37 h 39"/>
                <a:gd name="T38" fmla="*/ 4 w 40"/>
                <a:gd name="T39" fmla="*/ 35 h 39"/>
                <a:gd name="T40" fmla="*/ 4 w 40"/>
                <a:gd name="T41" fmla="*/ 35 h 39"/>
                <a:gd name="T42" fmla="*/ 6 w 40"/>
                <a:gd name="T43" fmla="*/ 33 h 39"/>
                <a:gd name="T44" fmla="*/ 6 w 40"/>
                <a:gd name="T45" fmla="*/ 31 h 39"/>
                <a:gd name="T46" fmla="*/ 21 w 40"/>
                <a:gd name="T47" fmla="*/ 0 h 39"/>
                <a:gd name="T48" fmla="*/ 34 w 40"/>
                <a:gd name="T49" fmla="*/ 33 h 39"/>
                <a:gd name="T50" fmla="*/ 34 w 40"/>
                <a:gd name="T51" fmla="*/ 33 h 39"/>
                <a:gd name="T52" fmla="*/ 36 w 40"/>
                <a:gd name="T53" fmla="*/ 35 h 39"/>
                <a:gd name="T54" fmla="*/ 36 w 40"/>
                <a:gd name="T55" fmla="*/ 37 h 39"/>
                <a:gd name="T56" fmla="*/ 36 w 40"/>
                <a:gd name="T57" fmla="*/ 37 h 39"/>
                <a:gd name="T58" fmla="*/ 38 w 40"/>
                <a:gd name="T59" fmla="*/ 37 h 39"/>
                <a:gd name="T60" fmla="*/ 38 w 40"/>
                <a:gd name="T61" fmla="*/ 37 h 39"/>
                <a:gd name="T62" fmla="*/ 40 w 40"/>
                <a:gd name="T63" fmla="*/ 37 h 39"/>
                <a:gd name="T64" fmla="*/ 40 w 40"/>
                <a:gd name="T65" fmla="*/ 39 h 39"/>
                <a:gd name="T66" fmla="*/ 25 w 40"/>
                <a:gd name="T67" fmla="*/ 37 h 39"/>
                <a:gd name="T68" fmla="*/ 27 w 40"/>
                <a:gd name="T69" fmla="*/ 37 h 39"/>
                <a:gd name="T70" fmla="*/ 27 w 40"/>
                <a:gd name="T71" fmla="*/ 37 h 39"/>
                <a:gd name="T72" fmla="*/ 29 w 40"/>
                <a:gd name="T73" fmla="*/ 37 h 39"/>
                <a:gd name="T74" fmla="*/ 29 w 40"/>
                <a:gd name="T75" fmla="*/ 37 h 39"/>
                <a:gd name="T76" fmla="*/ 29 w 40"/>
                <a:gd name="T77" fmla="*/ 37 h 39"/>
                <a:gd name="T78" fmla="*/ 29 w 40"/>
                <a:gd name="T79" fmla="*/ 37 h 39"/>
                <a:gd name="T80" fmla="*/ 29 w 40"/>
                <a:gd name="T81" fmla="*/ 35 h 39"/>
                <a:gd name="T82" fmla="*/ 29 w 40"/>
                <a:gd name="T83" fmla="*/ 35 h 39"/>
                <a:gd name="T84" fmla="*/ 29 w 40"/>
                <a:gd name="T85" fmla="*/ 35 h 39"/>
                <a:gd name="T86" fmla="*/ 29 w 40"/>
                <a:gd name="T87" fmla="*/ 33 h 39"/>
                <a:gd name="T88" fmla="*/ 29 w 40"/>
                <a:gd name="T89" fmla="*/ 33 h 39"/>
                <a:gd name="T90" fmla="*/ 29 w 40"/>
                <a:gd name="T91" fmla="*/ 31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0"/>
                <a:gd name="T139" fmla="*/ 0 h 39"/>
                <a:gd name="T140" fmla="*/ 40 w 40"/>
                <a:gd name="T141" fmla="*/ 39 h 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0" h="39">
                  <a:moveTo>
                    <a:pt x="25" y="25"/>
                  </a:moveTo>
                  <a:lnTo>
                    <a:pt x="11" y="25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7" y="35"/>
                  </a:lnTo>
                  <a:lnTo>
                    <a:pt x="7" y="37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11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34" y="31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6" y="35"/>
                  </a:lnTo>
                  <a:lnTo>
                    <a:pt x="36" y="37"/>
                  </a:lnTo>
                  <a:lnTo>
                    <a:pt x="38" y="37"/>
                  </a:lnTo>
                  <a:lnTo>
                    <a:pt x="40" y="37"/>
                  </a:lnTo>
                  <a:lnTo>
                    <a:pt x="40" y="39"/>
                  </a:lnTo>
                  <a:lnTo>
                    <a:pt x="25" y="39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25" y="25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3538" y="3165"/>
              <a:ext cx="14" cy="15"/>
            </a:xfrm>
            <a:custGeom>
              <a:avLst/>
              <a:gdLst>
                <a:gd name="T0" fmla="*/ 14 w 14"/>
                <a:gd name="T1" fmla="*/ 15 h 15"/>
                <a:gd name="T2" fmla="*/ 8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5"/>
                <a:gd name="T14" fmla="*/ 14 w 14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5">
                  <a:moveTo>
                    <a:pt x="14" y="15"/>
                  </a:moveTo>
                  <a:lnTo>
                    <a:pt x="8" y="0"/>
                  </a:lnTo>
                  <a:lnTo>
                    <a:pt x="0" y="15"/>
                  </a:lnTo>
                  <a:lnTo>
                    <a:pt x="14" y="15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3569" y="3157"/>
              <a:ext cx="40" cy="39"/>
            </a:xfrm>
            <a:custGeom>
              <a:avLst/>
              <a:gdLst>
                <a:gd name="T0" fmla="*/ 33 w 40"/>
                <a:gd name="T1" fmla="*/ 33 h 39"/>
                <a:gd name="T2" fmla="*/ 35 w 40"/>
                <a:gd name="T3" fmla="*/ 35 h 39"/>
                <a:gd name="T4" fmla="*/ 36 w 40"/>
                <a:gd name="T5" fmla="*/ 37 h 39"/>
                <a:gd name="T6" fmla="*/ 40 w 40"/>
                <a:gd name="T7" fmla="*/ 37 h 39"/>
                <a:gd name="T8" fmla="*/ 23 w 40"/>
                <a:gd name="T9" fmla="*/ 39 h 39"/>
                <a:gd name="T10" fmla="*/ 23 w 40"/>
                <a:gd name="T11" fmla="*/ 37 h 39"/>
                <a:gd name="T12" fmla="*/ 25 w 40"/>
                <a:gd name="T13" fmla="*/ 37 h 39"/>
                <a:gd name="T14" fmla="*/ 25 w 40"/>
                <a:gd name="T15" fmla="*/ 37 h 39"/>
                <a:gd name="T16" fmla="*/ 27 w 40"/>
                <a:gd name="T17" fmla="*/ 37 h 39"/>
                <a:gd name="T18" fmla="*/ 27 w 40"/>
                <a:gd name="T19" fmla="*/ 35 h 39"/>
                <a:gd name="T20" fmla="*/ 25 w 40"/>
                <a:gd name="T21" fmla="*/ 35 h 39"/>
                <a:gd name="T22" fmla="*/ 25 w 40"/>
                <a:gd name="T23" fmla="*/ 35 h 39"/>
                <a:gd name="T24" fmla="*/ 25 w 40"/>
                <a:gd name="T25" fmla="*/ 33 h 39"/>
                <a:gd name="T26" fmla="*/ 11 w 40"/>
                <a:gd name="T27" fmla="*/ 33 h 39"/>
                <a:gd name="T28" fmla="*/ 11 w 40"/>
                <a:gd name="T29" fmla="*/ 35 h 39"/>
                <a:gd name="T30" fmla="*/ 11 w 40"/>
                <a:gd name="T31" fmla="*/ 35 h 39"/>
                <a:gd name="T32" fmla="*/ 11 w 40"/>
                <a:gd name="T33" fmla="*/ 37 h 39"/>
                <a:gd name="T34" fmla="*/ 13 w 40"/>
                <a:gd name="T35" fmla="*/ 37 h 39"/>
                <a:gd name="T36" fmla="*/ 13 w 40"/>
                <a:gd name="T37" fmla="*/ 37 h 39"/>
                <a:gd name="T38" fmla="*/ 15 w 40"/>
                <a:gd name="T39" fmla="*/ 37 h 39"/>
                <a:gd name="T40" fmla="*/ 2 w 40"/>
                <a:gd name="T41" fmla="*/ 37 h 39"/>
                <a:gd name="T42" fmla="*/ 4 w 40"/>
                <a:gd name="T43" fmla="*/ 37 h 39"/>
                <a:gd name="T44" fmla="*/ 4 w 40"/>
                <a:gd name="T45" fmla="*/ 37 h 39"/>
                <a:gd name="T46" fmla="*/ 6 w 40"/>
                <a:gd name="T47" fmla="*/ 35 h 39"/>
                <a:gd name="T48" fmla="*/ 6 w 40"/>
                <a:gd name="T49" fmla="*/ 31 h 39"/>
                <a:gd name="T50" fmla="*/ 6 w 40"/>
                <a:gd name="T51" fmla="*/ 6 h 39"/>
                <a:gd name="T52" fmla="*/ 6 w 40"/>
                <a:gd name="T53" fmla="*/ 4 h 39"/>
                <a:gd name="T54" fmla="*/ 4 w 40"/>
                <a:gd name="T55" fmla="*/ 2 h 39"/>
                <a:gd name="T56" fmla="*/ 4 w 40"/>
                <a:gd name="T57" fmla="*/ 2 h 39"/>
                <a:gd name="T58" fmla="*/ 2 w 40"/>
                <a:gd name="T59" fmla="*/ 2 h 39"/>
                <a:gd name="T60" fmla="*/ 2 w 40"/>
                <a:gd name="T61" fmla="*/ 2 h 39"/>
                <a:gd name="T62" fmla="*/ 15 w 40"/>
                <a:gd name="T63" fmla="*/ 0 h 39"/>
                <a:gd name="T64" fmla="*/ 13 w 40"/>
                <a:gd name="T65" fmla="*/ 2 h 39"/>
                <a:gd name="T66" fmla="*/ 13 w 40"/>
                <a:gd name="T67" fmla="*/ 2 h 39"/>
                <a:gd name="T68" fmla="*/ 11 w 40"/>
                <a:gd name="T69" fmla="*/ 2 h 39"/>
                <a:gd name="T70" fmla="*/ 11 w 40"/>
                <a:gd name="T71" fmla="*/ 2 h 39"/>
                <a:gd name="T72" fmla="*/ 11 w 40"/>
                <a:gd name="T73" fmla="*/ 4 h 39"/>
                <a:gd name="T74" fmla="*/ 11 w 40"/>
                <a:gd name="T75" fmla="*/ 6 h 39"/>
                <a:gd name="T76" fmla="*/ 11 w 40"/>
                <a:gd name="T77" fmla="*/ 19 h 39"/>
                <a:gd name="T78" fmla="*/ 13 w 40"/>
                <a:gd name="T79" fmla="*/ 17 h 39"/>
                <a:gd name="T80" fmla="*/ 17 w 40"/>
                <a:gd name="T81" fmla="*/ 14 h 39"/>
                <a:gd name="T82" fmla="*/ 23 w 40"/>
                <a:gd name="T83" fmla="*/ 8 h 39"/>
                <a:gd name="T84" fmla="*/ 25 w 40"/>
                <a:gd name="T85" fmla="*/ 4 h 39"/>
                <a:gd name="T86" fmla="*/ 25 w 40"/>
                <a:gd name="T87" fmla="*/ 4 h 39"/>
                <a:gd name="T88" fmla="*/ 25 w 40"/>
                <a:gd name="T89" fmla="*/ 2 h 39"/>
                <a:gd name="T90" fmla="*/ 25 w 40"/>
                <a:gd name="T91" fmla="*/ 2 h 39"/>
                <a:gd name="T92" fmla="*/ 25 w 40"/>
                <a:gd name="T93" fmla="*/ 2 h 39"/>
                <a:gd name="T94" fmla="*/ 23 w 40"/>
                <a:gd name="T95" fmla="*/ 2 h 39"/>
                <a:gd name="T96" fmla="*/ 21 w 40"/>
                <a:gd name="T97" fmla="*/ 2 h 39"/>
                <a:gd name="T98" fmla="*/ 36 w 40"/>
                <a:gd name="T99" fmla="*/ 2 h 39"/>
                <a:gd name="T100" fmla="*/ 35 w 40"/>
                <a:gd name="T101" fmla="*/ 2 h 39"/>
                <a:gd name="T102" fmla="*/ 33 w 40"/>
                <a:gd name="T103" fmla="*/ 2 h 39"/>
                <a:gd name="T104" fmla="*/ 33 w 40"/>
                <a:gd name="T105" fmla="*/ 2 h 39"/>
                <a:gd name="T106" fmla="*/ 31 w 40"/>
                <a:gd name="T107" fmla="*/ 2 h 39"/>
                <a:gd name="T108" fmla="*/ 29 w 40"/>
                <a:gd name="T109" fmla="*/ 4 h 39"/>
                <a:gd name="T110" fmla="*/ 27 w 40"/>
                <a:gd name="T111" fmla="*/ 6 h 39"/>
                <a:gd name="T112" fmla="*/ 25 w 40"/>
                <a:gd name="T113" fmla="*/ 8 h 39"/>
                <a:gd name="T114" fmla="*/ 15 w 40"/>
                <a:gd name="T115" fmla="*/ 17 h 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0"/>
                <a:gd name="T175" fmla="*/ 0 h 39"/>
                <a:gd name="T176" fmla="*/ 40 w 40"/>
                <a:gd name="T177" fmla="*/ 39 h 3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0" h="39">
                  <a:moveTo>
                    <a:pt x="15" y="17"/>
                  </a:moveTo>
                  <a:lnTo>
                    <a:pt x="31" y="31"/>
                  </a:lnTo>
                  <a:lnTo>
                    <a:pt x="31" y="33"/>
                  </a:lnTo>
                  <a:lnTo>
                    <a:pt x="33" y="33"/>
                  </a:lnTo>
                  <a:lnTo>
                    <a:pt x="33" y="35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6" y="37"/>
                  </a:lnTo>
                  <a:lnTo>
                    <a:pt x="38" y="37"/>
                  </a:lnTo>
                  <a:lnTo>
                    <a:pt x="40" y="37"/>
                  </a:lnTo>
                  <a:lnTo>
                    <a:pt x="40" y="39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5" y="35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11" y="19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1" y="12"/>
                  </a:lnTo>
                  <a:lnTo>
                    <a:pt x="15" y="17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3609" y="3157"/>
              <a:ext cx="42" cy="39"/>
            </a:xfrm>
            <a:custGeom>
              <a:avLst/>
              <a:gdLst>
                <a:gd name="T0" fmla="*/ 42 w 42"/>
                <a:gd name="T1" fmla="*/ 0 h 39"/>
                <a:gd name="T2" fmla="*/ 41 w 42"/>
                <a:gd name="T3" fmla="*/ 2 h 39"/>
                <a:gd name="T4" fmla="*/ 39 w 42"/>
                <a:gd name="T5" fmla="*/ 2 h 39"/>
                <a:gd name="T6" fmla="*/ 37 w 42"/>
                <a:gd name="T7" fmla="*/ 2 h 39"/>
                <a:gd name="T8" fmla="*/ 37 w 42"/>
                <a:gd name="T9" fmla="*/ 4 h 39"/>
                <a:gd name="T10" fmla="*/ 37 w 42"/>
                <a:gd name="T11" fmla="*/ 6 h 39"/>
                <a:gd name="T12" fmla="*/ 37 w 42"/>
                <a:gd name="T13" fmla="*/ 8 h 39"/>
                <a:gd name="T14" fmla="*/ 37 w 42"/>
                <a:gd name="T15" fmla="*/ 25 h 39"/>
                <a:gd name="T16" fmla="*/ 35 w 42"/>
                <a:gd name="T17" fmla="*/ 29 h 39"/>
                <a:gd name="T18" fmla="*/ 35 w 42"/>
                <a:gd name="T19" fmla="*/ 31 h 39"/>
                <a:gd name="T20" fmla="*/ 35 w 42"/>
                <a:gd name="T21" fmla="*/ 35 h 39"/>
                <a:gd name="T22" fmla="*/ 33 w 42"/>
                <a:gd name="T23" fmla="*/ 37 h 39"/>
                <a:gd name="T24" fmla="*/ 29 w 42"/>
                <a:gd name="T25" fmla="*/ 37 h 39"/>
                <a:gd name="T26" fmla="*/ 27 w 42"/>
                <a:gd name="T27" fmla="*/ 39 h 39"/>
                <a:gd name="T28" fmla="*/ 23 w 42"/>
                <a:gd name="T29" fmla="*/ 39 h 39"/>
                <a:gd name="T30" fmla="*/ 19 w 42"/>
                <a:gd name="T31" fmla="*/ 39 h 39"/>
                <a:gd name="T32" fmla="*/ 16 w 42"/>
                <a:gd name="T33" fmla="*/ 39 h 39"/>
                <a:gd name="T34" fmla="*/ 12 w 42"/>
                <a:gd name="T35" fmla="*/ 37 h 39"/>
                <a:gd name="T36" fmla="*/ 10 w 42"/>
                <a:gd name="T37" fmla="*/ 35 h 39"/>
                <a:gd name="T38" fmla="*/ 8 w 42"/>
                <a:gd name="T39" fmla="*/ 33 h 39"/>
                <a:gd name="T40" fmla="*/ 8 w 42"/>
                <a:gd name="T41" fmla="*/ 31 h 39"/>
                <a:gd name="T42" fmla="*/ 6 w 42"/>
                <a:gd name="T43" fmla="*/ 27 h 39"/>
                <a:gd name="T44" fmla="*/ 6 w 42"/>
                <a:gd name="T45" fmla="*/ 23 h 39"/>
                <a:gd name="T46" fmla="*/ 6 w 42"/>
                <a:gd name="T47" fmla="*/ 6 h 39"/>
                <a:gd name="T48" fmla="*/ 6 w 42"/>
                <a:gd name="T49" fmla="*/ 4 h 39"/>
                <a:gd name="T50" fmla="*/ 6 w 42"/>
                <a:gd name="T51" fmla="*/ 2 h 39"/>
                <a:gd name="T52" fmla="*/ 4 w 42"/>
                <a:gd name="T53" fmla="*/ 2 h 39"/>
                <a:gd name="T54" fmla="*/ 4 w 42"/>
                <a:gd name="T55" fmla="*/ 2 h 39"/>
                <a:gd name="T56" fmla="*/ 2 w 42"/>
                <a:gd name="T57" fmla="*/ 2 h 39"/>
                <a:gd name="T58" fmla="*/ 18 w 42"/>
                <a:gd name="T59" fmla="*/ 0 h 39"/>
                <a:gd name="T60" fmla="*/ 16 w 42"/>
                <a:gd name="T61" fmla="*/ 2 h 39"/>
                <a:gd name="T62" fmla="*/ 14 w 42"/>
                <a:gd name="T63" fmla="*/ 2 h 39"/>
                <a:gd name="T64" fmla="*/ 14 w 42"/>
                <a:gd name="T65" fmla="*/ 2 h 39"/>
                <a:gd name="T66" fmla="*/ 12 w 42"/>
                <a:gd name="T67" fmla="*/ 4 h 39"/>
                <a:gd name="T68" fmla="*/ 12 w 42"/>
                <a:gd name="T69" fmla="*/ 4 h 39"/>
                <a:gd name="T70" fmla="*/ 12 w 42"/>
                <a:gd name="T71" fmla="*/ 8 h 39"/>
                <a:gd name="T72" fmla="*/ 12 w 42"/>
                <a:gd name="T73" fmla="*/ 25 h 39"/>
                <a:gd name="T74" fmla="*/ 12 w 42"/>
                <a:gd name="T75" fmla="*/ 27 h 39"/>
                <a:gd name="T76" fmla="*/ 12 w 42"/>
                <a:gd name="T77" fmla="*/ 29 h 39"/>
                <a:gd name="T78" fmla="*/ 12 w 42"/>
                <a:gd name="T79" fmla="*/ 31 h 39"/>
                <a:gd name="T80" fmla="*/ 14 w 42"/>
                <a:gd name="T81" fmla="*/ 33 h 39"/>
                <a:gd name="T82" fmla="*/ 14 w 42"/>
                <a:gd name="T83" fmla="*/ 33 h 39"/>
                <a:gd name="T84" fmla="*/ 16 w 42"/>
                <a:gd name="T85" fmla="*/ 35 h 39"/>
                <a:gd name="T86" fmla="*/ 16 w 42"/>
                <a:gd name="T87" fmla="*/ 35 h 39"/>
                <a:gd name="T88" fmla="*/ 18 w 42"/>
                <a:gd name="T89" fmla="*/ 37 h 39"/>
                <a:gd name="T90" fmla="*/ 19 w 42"/>
                <a:gd name="T91" fmla="*/ 37 h 39"/>
                <a:gd name="T92" fmla="*/ 21 w 42"/>
                <a:gd name="T93" fmla="*/ 37 h 39"/>
                <a:gd name="T94" fmla="*/ 25 w 42"/>
                <a:gd name="T95" fmla="*/ 37 h 39"/>
                <a:gd name="T96" fmla="*/ 27 w 42"/>
                <a:gd name="T97" fmla="*/ 37 h 39"/>
                <a:gd name="T98" fmla="*/ 29 w 42"/>
                <a:gd name="T99" fmla="*/ 35 h 39"/>
                <a:gd name="T100" fmla="*/ 31 w 42"/>
                <a:gd name="T101" fmla="*/ 33 h 39"/>
                <a:gd name="T102" fmla="*/ 33 w 42"/>
                <a:gd name="T103" fmla="*/ 31 h 39"/>
                <a:gd name="T104" fmla="*/ 33 w 42"/>
                <a:gd name="T105" fmla="*/ 29 h 39"/>
                <a:gd name="T106" fmla="*/ 33 w 42"/>
                <a:gd name="T107" fmla="*/ 27 h 39"/>
                <a:gd name="T108" fmla="*/ 33 w 42"/>
                <a:gd name="T109" fmla="*/ 23 h 39"/>
                <a:gd name="T110" fmla="*/ 33 w 42"/>
                <a:gd name="T111" fmla="*/ 6 h 39"/>
                <a:gd name="T112" fmla="*/ 33 w 42"/>
                <a:gd name="T113" fmla="*/ 4 h 39"/>
                <a:gd name="T114" fmla="*/ 33 w 42"/>
                <a:gd name="T115" fmla="*/ 2 h 39"/>
                <a:gd name="T116" fmla="*/ 31 w 42"/>
                <a:gd name="T117" fmla="*/ 2 h 39"/>
                <a:gd name="T118" fmla="*/ 31 w 42"/>
                <a:gd name="T119" fmla="*/ 2 h 39"/>
                <a:gd name="T120" fmla="*/ 29 w 42"/>
                <a:gd name="T121" fmla="*/ 2 h 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"/>
                <a:gd name="T184" fmla="*/ 0 h 39"/>
                <a:gd name="T185" fmla="*/ 42 w 42"/>
                <a:gd name="T186" fmla="*/ 39 h 3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" h="39">
                  <a:moveTo>
                    <a:pt x="29" y="2"/>
                  </a:moveTo>
                  <a:lnTo>
                    <a:pt x="29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7" y="8"/>
                  </a:lnTo>
                  <a:lnTo>
                    <a:pt x="37" y="23"/>
                  </a:lnTo>
                  <a:lnTo>
                    <a:pt x="37" y="25"/>
                  </a:lnTo>
                  <a:lnTo>
                    <a:pt x="37" y="27"/>
                  </a:lnTo>
                  <a:lnTo>
                    <a:pt x="35" y="29"/>
                  </a:lnTo>
                  <a:lnTo>
                    <a:pt x="35" y="31"/>
                  </a:lnTo>
                  <a:lnTo>
                    <a:pt x="35" y="33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33" y="37"/>
                  </a:lnTo>
                  <a:lnTo>
                    <a:pt x="31" y="37"/>
                  </a:lnTo>
                  <a:lnTo>
                    <a:pt x="29" y="37"/>
                  </a:lnTo>
                  <a:lnTo>
                    <a:pt x="29" y="39"/>
                  </a:lnTo>
                  <a:lnTo>
                    <a:pt x="27" y="39"/>
                  </a:lnTo>
                  <a:lnTo>
                    <a:pt x="25" y="39"/>
                  </a:lnTo>
                  <a:lnTo>
                    <a:pt x="23" y="39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8" y="39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9" y="35"/>
                  </a:lnTo>
                  <a:lnTo>
                    <a:pt x="31" y="35"/>
                  </a:lnTo>
                  <a:lnTo>
                    <a:pt x="31" y="33"/>
                  </a:lnTo>
                  <a:lnTo>
                    <a:pt x="33" y="31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3" y="8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2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3634" y="3147"/>
              <a:ext cx="6" cy="6"/>
            </a:xfrm>
            <a:custGeom>
              <a:avLst/>
              <a:gdLst>
                <a:gd name="T0" fmla="*/ 2 w 6"/>
                <a:gd name="T1" fmla="*/ 0 h 6"/>
                <a:gd name="T2" fmla="*/ 4 w 6"/>
                <a:gd name="T3" fmla="*/ 0 h 6"/>
                <a:gd name="T4" fmla="*/ 4 w 6"/>
                <a:gd name="T5" fmla="*/ 0 h 6"/>
                <a:gd name="T6" fmla="*/ 4 w 6"/>
                <a:gd name="T7" fmla="*/ 0 h 6"/>
                <a:gd name="T8" fmla="*/ 6 w 6"/>
                <a:gd name="T9" fmla="*/ 0 h 6"/>
                <a:gd name="T10" fmla="*/ 6 w 6"/>
                <a:gd name="T11" fmla="*/ 2 h 6"/>
                <a:gd name="T12" fmla="*/ 6 w 6"/>
                <a:gd name="T13" fmla="*/ 2 h 6"/>
                <a:gd name="T14" fmla="*/ 6 w 6"/>
                <a:gd name="T15" fmla="*/ 2 h 6"/>
                <a:gd name="T16" fmla="*/ 6 w 6"/>
                <a:gd name="T17" fmla="*/ 4 h 6"/>
                <a:gd name="T18" fmla="*/ 6 w 6"/>
                <a:gd name="T19" fmla="*/ 4 h 6"/>
                <a:gd name="T20" fmla="*/ 6 w 6"/>
                <a:gd name="T21" fmla="*/ 4 h 6"/>
                <a:gd name="T22" fmla="*/ 6 w 6"/>
                <a:gd name="T23" fmla="*/ 4 h 6"/>
                <a:gd name="T24" fmla="*/ 4 w 6"/>
                <a:gd name="T25" fmla="*/ 6 h 6"/>
                <a:gd name="T26" fmla="*/ 4 w 6"/>
                <a:gd name="T27" fmla="*/ 6 h 6"/>
                <a:gd name="T28" fmla="*/ 4 w 6"/>
                <a:gd name="T29" fmla="*/ 6 h 6"/>
                <a:gd name="T30" fmla="*/ 2 w 6"/>
                <a:gd name="T31" fmla="*/ 6 h 6"/>
                <a:gd name="T32" fmla="*/ 2 w 6"/>
                <a:gd name="T33" fmla="*/ 6 h 6"/>
                <a:gd name="T34" fmla="*/ 2 w 6"/>
                <a:gd name="T35" fmla="*/ 6 h 6"/>
                <a:gd name="T36" fmla="*/ 2 w 6"/>
                <a:gd name="T37" fmla="*/ 6 h 6"/>
                <a:gd name="T38" fmla="*/ 0 w 6"/>
                <a:gd name="T39" fmla="*/ 6 h 6"/>
                <a:gd name="T40" fmla="*/ 0 w 6"/>
                <a:gd name="T41" fmla="*/ 4 h 6"/>
                <a:gd name="T42" fmla="*/ 0 w 6"/>
                <a:gd name="T43" fmla="*/ 4 h 6"/>
                <a:gd name="T44" fmla="*/ 0 w 6"/>
                <a:gd name="T45" fmla="*/ 4 h 6"/>
                <a:gd name="T46" fmla="*/ 0 w 6"/>
                <a:gd name="T47" fmla="*/ 4 h 6"/>
                <a:gd name="T48" fmla="*/ 0 w 6"/>
                <a:gd name="T49" fmla="*/ 2 h 6"/>
                <a:gd name="T50" fmla="*/ 0 w 6"/>
                <a:gd name="T51" fmla="*/ 2 h 6"/>
                <a:gd name="T52" fmla="*/ 0 w 6"/>
                <a:gd name="T53" fmla="*/ 2 h 6"/>
                <a:gd name="T54" fmla="*/ 0 w 6"/>
                <a:gd name="T55" fmla="*/ 0 h 6"/>
                <a:gd name="T56" fmla="*/ 0 w 6"/>
                <a:gd name="T57" fmla="*/ 0 h 6"/>
                <a:gd name="T58" fmla="*/ 2 w 6"/>
                <a:gd name="T59" fmla="*/ 0 h 6"/>
                <a:gd name="T60" fmla="*/ 2 w 6"/>
                <a:gd name="T61" fmla="*/ 0 h 6"/>
                <a:gd name="T62" fmla="*/ 2 w 6"/>
                <a:gd name="T63" fmla="*/ 0 h 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"/>
                <a:gd name="T97" fmla="*/ 0 h 6"/>
                <a:gd name="T98" fmla="*/ 6 w 6"/>
                <a:gd name="T99" fmla="*/ 6 h 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" h="6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3623" y="3147"/>
              <a:ext cx="7" cy="6"/>
            </a:xfrm>
            <a:custGeom>
              <a:avLst/>
              <a:gdLst>
                <a:gd name="T0" fmla="*/ 4 w 7"/>
                <a:gd name="T1" fmla="*/ 0 h 6"/>
                <a:gd name="T2" fmla="*/ 5 w 7"/>
                <a:gd name="T3" fmla="*/ 0 h 6"/>
                <a:gd name="T4" fmla="*/ 5 w 7"/>
                <a:gd name="T5" fmla="*/ 0 h 6"/>
                <a:gd name="T6" fmla="*/ 5 w 7"/>
                <a:gd name="T7" fmla="*/ 0 h 6"/>
                <a:gd name="T8" fmla="*/ 5 w 7"/>
                <a:gd name="T9" fmla="*/ 0 h 6"/>
                <a:gd name="T10" fmla="*/ 7 w 7"/>
                <a:gd name="T11" fmla="*/ 2 h 6"/>
                <a:gd name="T12" fmla="*/ 7 w 7"/>
                <a:gd name="T13" fmla="*/ 2 h 6"/>
                <a:gd name="T14" fmla="*/ 7 w 7"/>
                <a:gd name="T15" fmla="*/ 2 h 6"/>
                <a:gd name="T16" fmla="*/ 7 w 7"/>
                <a:gd name="T17" fmla="*/ 4 h 6"/>
                <a:gd name="T18" fmla="*/ 7 w 7"/>
                <a:gd name="T19" fmla="*/ 4 h 6"/>
                <a:gd name="T20" fmla="*/ 7 w 7"/>
                <a:gd name="T21" fmla="*/ 4 h 6"/>
                <a:gd name="T22" fmla="*/ 5 w 7"/>
                <a:gd name="T23" fmla="*/ 4 h 6"/>
                <a:gd name="T24" fmla="*/ 5 w 7"/>
                <a:gd name="T25" fmla="*/ 6 h 6"/>
                <a:gd name="T26" fmla="*/ 5 w 7"/>
                <a:gd name="T27" fmla="*/ 6 h 6"/>
                <a:gd name="T28" fmla="*/ 5 w 7"/>
                <a:gd name="T29" fmla="*/ 6 h 6"/>
                <a:gd name="T30" fmla="*/ 4 w 7"/>
                <a:gd name="T31" fmla="*/ 6 h 6"/>
                <a:gd name="T32" fmla="*/ 4 w 7"/>
                <a:gd name="T33" fmla="*/ 6 h 6"/>
                <a:gd name="T34" fmla="*/ 4 w 7"/>
                <a:gd name="T35" fmla="*/ 6 h 6"/>
                <a:gd name="T36" fmla="*/ 2 w 7"/>
                <a:gd name="T37" fmla="*/ 6 h 6"/>
                <a:gd name="T38" fmla="*/ 2 w 7"/>
                <a:gd name="T39" fmla="*/ 6 h 6"/>
                <a:gd name="T40" fmla="*/ 2 w 7"/>
                <a:gd name="T41" fmla="*/ 4 h 6"/>
                <a:gd name="T42" fmla="*/ 2 w 7"/>
                <a:gd name="T43" fmla="*/ 4 h 6"/>
                <a:gd name="T44" fmla="*/ 2 w 7"/>
                <a:gd name="T45" fmla="*/ 4 h 6"/>
                <a:gd name="T46" fmla="*/ 2 w 7"/>
                <a:gd name="T47" fmla="*/ 4 h 6"/>
                <a:gd name="T48" fmla="*/ 2 w 7"/>
                <a:gd name="T49" fmla="*/ 2 h 6"/>
                <a:gd name="T50" fmla="*/ 2 w 7"/>
                <a:gd name="T51" fmla="*/ 2 h 6"/>
                <a:gd name="T52" fmla="*/ 2 w 7"/>
                <a:gd name="T53" fmla="*/ 2 h 6"/>
                <a:gd name="T54" fmla="*/ 2 w 7"/>
                <a:gd name="T55" fmla="*/ 0 h 6"/>
                <a:gd name="T56" fmla="*/ 2 w 7"/>
                <a:gd name="T57" fmla="*/ 0 h 6"/>
                <a:gd name="T58" fmla="*/ 2 w 7"/>
                <a:gd name="T59" fmla="*/ 0 h 6"/>
                <a:gd name="T60" fmla="*/ 4 w 7"/>
                <a:gd name="T61" fmla="*/ 0 h 6"/>
                <a:gd name="T62" fmla="*/ 4 w 7"/>
                <a:gd name="T63" fmla="*/ 0 h 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"/>
                <a:gd name="T97" fmla="*/ 0 h 6"/>
                <a:gd name="T98" fmla="*/ 7 w 7"/>
                <a:gd name="T99" fmla="*/ 6 h 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" h="6">
                  <a:moveTo>
                    <a:pt x="4" y="0"/>
                  </a:moveTo>
                  <a:lnTo>
                    <a:pt x="4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3653" y="3157"/>
              <a:ext cx="33" cy="39"/>
            </a:xfrm>
            <a:custGeom>
              <a:avLst/>
              <a:gdLst>
                <a:gd name="T0" fmla="*/ 33 w 33"/>
                <a:gd name="T1" fmla="*/ 27 h 39"/>
                <a:gd name="T2" fmla="*/ 0 w 33"/>
                <a:gd name="T3" fmla="*/ 39 h 39"/>
                <a:gd name="T4" fmla="*/ 0 w 33"/>
                <a:gd name="T5" fmla="*/ 37 h 39"/>
                <a:gd name="T6" fmla="*/ 2 w 33"/>
                <a:gd name="T7" fmla="*/ 37 h 39"/>
                <a:gd name="T8" fmla="*/ 2 w 33"/>
                <a:gd name="T9" fmla="*/ 37 h 39"/>
                <a:gd name="T10" fmla="*/ 4 w 33"/>
                <a:gd name="T11" fmla="*/ 37 h 39"/>
                <a:gd name="T12" fmla="*/ 4 w 33"/>
                <a:gd name="T13" fmla="*/ 37 h 39"/>
                <a:gd name="T14" fmla="*/ 4 w 33"/>
                <a:gd name="T15" fmla="*/ 35 h 39"/>
                <a:gd name="T16" fmla="*/ 4 w 33"/>
                <a:gd name="T17" fmla="*/ 35 h 39"/>
                <a:gd name="T18" fmla="*/ 4 w 33"/>
                <a:gd name="T19" fmla="*/ 33 h 39"/>
                <a:gd name="T20" fmla="*/ 4 w 33"/>
                <a:gd name="T21" fmla="*/ 31 h 39"/>
                <a:gd name="T22" fmla="*/ 4 w 33"/>
                <a:gd name="T23" fmla="*/ 6 h 39"/>
                <a:gd name="T24" fmla="*/ 4 w 33"/>
                <a:gd name="T25" fmla="*/ 4 h 39"/>
                <a:gd name="T26" fmla="*/ 4 w 33"/>
                <a:gd name="T27" fmla="*/ 4 h 39"/>
                <a:gd name="T28" fmla="*/ 4 w 33"/>
                <a:gd name="T29" fmla="*/ 2 h 39"/>
                <a:gd name="T30" fmla="*/ 4 w 33"/>
                <a:gd name="T31" fmla="*/ 2 h 39"/>
                <a:gd name="T32" fmla="*/ 2 w 33"/>
                <a:gd name="T33" fmla="*/ 2 h 39"/>
                <a:gd name="T34" fmla="*/ 2 w 33"/>
                <a:gd name="T35" fmla="*/ 2 h 39"/>
                <a:gd name="T36" fmla="*/ 2 w 33"/>
                <a:gd name="T37" fmla="*/ 2 h 39"/>
                <a:gd name="T38" fmla="*/ 0 w 33"/>
                <a:gd name="T39" fmla="*/ 2 h 39"/>
                <a:gd name="T40" fmla="*/ 18 w 33"/>
                <a:gd name="T41" fmla="*/ 0 h 39"/>
                <a:gd name="T42" fmla="*/ 16 w 33"/>
                <a:gd name="T43" fmla="*/ 2 h 39"/>
                <a:gd name="T44" fmla="*/ 14 w 33"/>
                <a:gd name="T45" fmla="*/ 2 h 39"/>
                <a:gd name="T46" fmla="*/ 14 w 33"/>
                <a:gd name="T47" fmla="*/ 2 h 39"/>
                <a:gd name="T48" fmla="*/ 12 w 33"/>
                <a:gd name="T49" fmla="*/ 2 h 39"/>
                <a:gd name="T50" fmla="*/ 12 w 33"/>
                <a:gd name="T51" fmla="*/ 2 h 39"/>
                <a:gd name="T52" fmla="*/ 12 w 33"/>
                <a:gd name="T53" fmla="*/ 2 h 39"/>
                <a:gd name="T54" fmla="*/ 12 w 33"/>
                <a:gd name="T55" fmla="*/ 2 h 39"/>
                <a:gd name="T56" fmla="*/ 10 w 33"/>
                <a:gd name="T57" fmla="*/ 2 h 39"/>
                <a:gd name="T58" fmla="*/ 10 w 33"/>
                <a:gd name="T59" fmla="*/ 4 h 39"/>
                <a:gd name="T60" fmla="*/ 10 w 33"/>
                <a:gd name="T61" fmla="*/ 4 h 39"/>
                <a:gd name="T62" fmla="*/ 10 w 33"/>
                <a:gd name="T63" fmla="*/ 6 h 39"/>
                <a:gd name="T64" fmla="*/ 10 w 33"/>
                <a:gd name="T65" fmla="*/ 6 h 39"/>
                <a:gd name="T66" fmla="*/ 10 w 33"/>
                <a:gd name="T67" fmla="*/ 31 h 39"/>
                <a:gd name="T68" fmla="*/ 10 w 33"/>
                <a:gd name="T69" fmla="*/ 33 h 39"/>
                <a:gd name="T70" fmla="*/ 10 w 33"/>
                <a:gd name="T71" fmla="*/ 33 h 39"/>
                <a:gd name="T72" fmla="*/ 10 w 33"/>
                <a:gd name="T73" fmla="*/ 35 h 39"/>
                <a:gd name="T74" fmla="*/ 10 w 33"/>
                <a:gd name="T75" fmla="*/ 35 h 39"/>
                <a:gd name="T76" fmla="*/ 12 w 33"/>
                <a:gd name="T77" fmla="*/ 35 h 39"/>
                <a:gd name="T78" fmla="*/ 12 w 33"/>
                <a:gd name="T79" fmla="*/ 35 h 39"/>
                <a:gd name="T80" fmla="*/ 12 w 33"/>
                <a:gd name="T81" fmla="*/ 35 h 39"/>
                <a:gd name="T82" fmla="*/ 12 w 33"/>
                <a:gd name="T83" fmla="*/ 35 h 39"/>
                <a:gd name="T84" fmla="*/ 12 w 33"/>
                <a:gd name="T85" fmla="*/ 37 h 39"/>
                <a:gd name="T86" fmla="*/ 14 w 33"/>
                <a:gd name="T87" fmla="*/ 37 h 39"/>
                <a:gd name="T88" fmla="*/ 14 w 33"/>
                <a:gd name="T89" fmla="*/ 37 h 39"/>
                <a:gd name="T90" fmla="*/ 16 w 33"/>
                <a:gd name="T91" fmla="*/ 37 h 39"/>
                <a:gd name="T92" fmla="*/ 20 w 33"/>
                <a:gd name="T93" fmla="*/ 37 h 39"/>
                <a:gd name="T94" fmla="*/ 21 w 33"/>
                <a:gd name="T95" fmla="*/ 37 h 39"/>
                <a:gd name="T96" fmla="*/ 23 w 33"/>
                <a:gd name="T97" fmla="*/ 37 h 39"/>
                <a:gd name="T98" fmla="*/ 25 w 33"/>
                <a:gd name="T99" fmla="*/ 35 h 39"/>
                <a:gd name="T100" fmla="*/ 25 w 33"/>
                <a:gd name="T101" fmla="*/ 35 h 39"/>
                <a:gd name="T102" fmla="*/ 27 w 33"/>
                <a:gd name="T103" fmla="*/ 35 h 39"/>
                <a:gd name="T104" fmla="*/ 27 w 33"/>
                <a:gd name="T105" fmla="*/ 35 h 39"/>
                <a:gd name="T106" fmla="*/ 27 w 33"/>
                <a:gd name="T107" fmla="*/ 33 h 39"/>
                <a:gd name="T108" fmla="*/ 29 w 33"/>
                <a:gd name="T109" fmla="*/ 33 h 39"/>
                <a:gd name="T110" fmla="*/ 29 w 33"/>
                <a:gd name="T111" fmla="*/ 31 h 39"/>
                <a:gd name="T112" fmla="*/ 31 w 33"/>
                <a:gd name="T113" fmla="*/ 31 h 39"/>
                <a:gd name="T114" fmla="*/ 31 w 33"/>
                <a:gd name="T115" fmla="*/ 29 h 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3"/>
                <a:gd name="T175" fmla="*/ 0 h 39"/>
                <a:gd name="T176" fmla="*/ 33 w 33"/>
                <a:gd name="T177" fmla="*/ 39 h 3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3" h="39">
                  <a:moveTo>
                    <a:pt x="31" y="27"/>
                  </a:moveTo>
                  <a:lnTo>
                    <a:pt x="33" y="27"/>
                  </a:lnTo>
                  <a:lnTo>
                    <a:pt x="29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1" y="29"/>
                  </a:lnTo>
                  <a:lnTo>
                    <a:pt x="31" y="27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3682" y="3157"/>
              <a:ext cx="33" cy="39"/>
            </a:xfrm>
            <a:custGeom>
              <a:avLst/>
              <a:gdLst>
                <a:gd name="T0" fmla="*/ 33 w 33"/>
                <a:gd name="T1" fmla="*/ 10 h 39"/>
                <a:gd name="T2" fmla="*/ 33 w 33"/>
                <a:gd name="T3" fmla="*/ 8 h 39"/>
                <a:gd name="T4" fmla="*/ 31 w 33"/>
                <a:gd name="T5" fmla="*/ 8 h 39"/>
                <a:gd name="T6" fmla="*/ 31 w 33"/>
                <a:gd name="T7" fmla="*/ 6 h 39"/>
                <a:gd name="T8" fmla="*/ 31 w 33"/>
                <a:gd name="T9" fmla="*/ 6 h 39"/>
                <a:gd name="T10" fmla="*/ 31 w 33"/>
                <a:gd name="T11" fmla="*/ 6 h 39"/>
                <a:gd name="T12" fmla="*/ 31 w 33"/>
                <a:gd name="T13" fmla="*/ 4 h 39"/>
                <a:gd name="T14" fmla="*/ 29 w 33"/>
                <a:gd name="T15" fmla="*/ 4 h 39"/>
                <a:gd name="T16" fmla="*/ 29 w 33"/>
                <a:gd name="T17" fmla="*/ 4 h 39"/>
                <a:gd name="T18" fmla="*/ 29 w 33"/>
                <a:gd name="T19" fmla="*/ 4 h 39"/>
                <a:gd name="T20" fmla="*/ 27 w 33"/>
                <a:gd name="T21" fmla="*/ 2 h 39"/>
                <a:gd name="T22" fmla="*/ 27 w 33"/>
                <a:gd name="T23" fmla="*/ 2 h 39"/>
                <a:gd name="T24" fmla="*/ 25 w 33"/>
                <a:gd name="T25" fmla="*/ 2 h 39"/>
                <a:gd name="T26" fmla="*/ 19 w 33"/>
                <a:gd name="T27" fmla="*/ 2 h 39"/>
                <a:gd name="T28" fmla="*/ 19 w 33"/>
                <a:gd name="T29" fmla="*/ 33 h 39"/>
                <a:gd name="T30" fmla="*/ 19 w 33"/>
                <a:gd name="T31" fmla="*/ 35 h 39"/>
                <a:gd name="T32" fmla="*/ 19 w 33"/>
                <a:gd name="T33" fmla="*/ 35 h 39"/>
                <a:gd name="T34" fmla="*/ 19 w 33"/>
                <a:gd name="T35" fmla="*/ 37 h 39"/>
                <a:gd name="T36" fmla="*/ 21 w 33"/>
                <a:gd name="T37" fmla="*/ 37 h 39"/>
                <a:gd name="T38" fmla="*/ 21 w 33"/>
                <a:gd name="T39" fmla="*/ 37 h 39"/>
                <a:gd name="T40" fmla="*/ 23 w 33"/>
                <a:gd name="T41" fmla="*/ 37 h 39"/>
                <a:gd name="T42" fmla="*/ 23 w 33"/>
                <a:gd name="T43" fmla="*/ 37 h 39"/>
                <a:gd name="T44" fmla="*/ 25 w 33"/>
                <a:gd name="T45" fmla="*/ 37 h 39"/>
                <a:gd name="T46" fmla="*/ 10 w 33"/>
                <a:gd name="T47" fmla="*/ 39 h 39"/>
                <a:gd name="T48" fmla="*/ 10 w 33"/>
                <a:gd name="T49" fmla="*/ 37 h 39"/>
                <a:gd name="T50" fmla="*/ 12 w 33"/>
                <a:gd name="T51" fmla="*/ 37 h 39"/>
                <a:gd name="T52" fmla="*/ 12 w 33"/>
                <a:gd name="T53" fmla="*/ 37 h 39"/>
                <a:gd name="T54" fmla="*/ 14 w 33"/>
                <a:gd name="T55" fmla="*/ 37 h 39"/>
                <a:gd name="T56" fmla="*/ 14 w 33"/>
                <a:gd name="T57" fmla="*/ 37 h 39"/>
                <a:gd name="T58" fmla="*/ 14 w 33"/>
                <a:gd name="T59" fmla="*/ 35 h 39"/>
                <a:gd name="T60" fmla="*/ 14 w 33"/>
                <a:gd name="T61" fmla="*/ 35 h 39"/>
                <a:gd name="T62" fmla="*/ 14 w 33"/>
                <a:gd name="T63" fmla="*/ 33 h 39"/>
                <a:gd name="T64" fmla="*/ 14 w 33"/>
                <a:gd name="T65" fmla="*/ 31 h 39"/>
                <a:gd name="T66" fmla="*/ 10 w 33"/>
                <a:gd name="T67" fmla="*/ 2 h 39"/>
                <a:gd name="T68" fmla="*/ 8 w 33"/>
                <a:gd name="T69" fmla="*/ 2 h 39"/>
                <a:gd name="T70" fmla="*/ 8 w 33"/>
                <a:gd name="T71" fmla="*/ 2 h 39"/>
                <a:gd name="T72" fmla="*/ 6 w 33"/>
                <a:gd name="T73" fmla="*/ 2 h 39"/>
                <a:gd name="T74" fmla="*/ 6 w 33"/>
                <a:gd name="T75" fmla="*/ 2 h 39"/>
                <a:gd name="T76" fmla="*/ 6 w 33"/>
                <a:gd name="T77" fmla="*/ 4 h 39"/>
                <a:gd name="T78" fmla="*/ 4 w 33"/>
                <a:gd name="T79" fmla="*/ 4 h 39"/>
                <a:gd name="T80" fmla="*/ 4 w 33"/>
                <a:gd name="T81" fmla="*/ 4 h 39"/>
                <a:gd name="T82" fmla="*/ 4 w 33"/>
                <a:gd name="T83" fmla="*/ 6 h 39"/>
                <a:gd name="T84" fmla="*/ 2 w 33"/>
                <a:gd name="T85" fmla="*/ 6 h 39"/>
                <a:gd name="T86" fmla="*/ 2 w 33"/>
                <a:gd name="T87" fmla="*/ 6 h 39"/>
                <a:gd name="T88" fmla="*/ 2 w 33"/>
                <a:gd name="T89" fmla="*/ 8 h 39"/>
                <a:gd name="T90" fmla="*/ 2 w 33"/>
                <a:gd name="T91" fmla="*/ 10 h 39"/>
                <a:gd name="T92" fmla="*/ 2 w 33"/>
                <a:gd name="T93" fmla="*/ 0 h 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3"/>
                <a:gd name="T142" fmla="*/ 0 h 39"/>
                <a:gd name="T143" fmla="*/ 33 w 33"/>
                <a:gd name="T144" fmla="*/ 39 h 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3" h="39">
                  <a:moveTo>
                    <a:pt x="33" y="0"/>
                  </a:moveTo>
                  <a:lnTo>
                    <a:pt x="33" y="10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19" y="2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9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4" y="35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0"/>
                  </a:lnTo>
                  <a:lnTo>
                    <a:pt x="33" y="0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3719" y="3157"/>
              <a:ext cx="32" cy="39"/>
            </a:xfrm>
            <a:custGeom>
              <a:avLst/>
              <a:gdLst>
                <a:gd name="T0" fmla="*/ 19 w 32"/>
                <a:gd name="T1" fmla="*/ 17 h 39"/>
                <a:gd name="T2" fmla="*/ 21 w 32"/>
                <a:gd name="T3" fmla="*/ 17 h 39"/>
                <a:gd name="T4" fmla="*/ 23 w 32"/>
                <a:gd name="T5" fmla="*/ 17 h 39"/>
                <a:gd name="T6" fmla="*/ 23 w 32"/>
                <a:gd name="T7" fmla="*/ 15 h 39"/>
                <a:gd name="T8" fmla="*/ 23 w 32"/>
                <a:gd name="T9" fmla="*/ 15 h 39"/>
                <a:gd name="T10" fmla="*/ 25 w 32"/>
                <a:gd name="T11" fmla="*/ 12 h 39"/>
                <a:gd name="T12" fmla="*/ 25 w 32"/>
                <a:gd name="T13" fmla="*/ 25 h 39"/>
                <a:gd name="T14" fmla="*/ 25 w 32"/>
                <a:gd name="T15" fmla="*/ 23 h 39"/>
                <a:gd name="T16" fmla="*/ 23 w 32"/>
                <a:gd name="T17" fmla="*/ 23 h 39"/>
                <a:gd name="T18" fmla="*/ 23 w 32"/>
                <a:gd name="T19" fmla="*/ 21 h 39"/>
                <a:gd name="T20" fmla="*/ 23 w 32"/>
                <a:gd name="T21" fmla="*/ 21 h 39"/>
                <a:gd name="T22" fmla="*/ 23 w 32"/>
                <a:gd name="T23" fmla="*/ 19 h 39"/>
                <a:gd name="T24" fmla="*/ 21 w 32"/>
                <a:gd name="T25" fmla="*/ 19 h 39"/>
                <a:gd name="T26" fmla="*/ 21 w 32"/>
                <a:gd name="T27" fmla="*/ 19 h 39"/>
                <a:gd name="T28" fmla="*/ 19 w 32"/>
                <a:gd name="T29" fmla="*/ 19 h 39"/>
                <a:gd name="T30" fmla="*/ 9 w 32"/>
                <a:gd name="T31" fmla="*/ 33 h 39"/>
                <a:gd name="T32" fmla="*/ 9 w 32"/>
                <a:gd name="T33" fmla="*/ 33 h 39"/>
                <a:gd name="T34" fmla="*/ 9 w 32"/>
                <a:gd name="T35" fmla="*/ 35 h 39"/>
                <a:gd name="T36" fmla="*/ 9 w 32"/>
                <a:gd name="T37" fmla="*/ 35 h 39"/>
                <a:gd name="T38" fmla="*/ 11 w 32"/>
                <a:gd name="T39" fmla="*/ 35 h 39"/>
                <a:gd name="T40" fmla="*/ 11 w 32"/>
                <a:gd name="T41" fmla="*/ 37 h 39"/>
                <a:gd name="T42" fmla="*/ 11 w 32"/>
                <a:gd name="T43" fmla="*/ 37 h 39"/>
                <a:gd name="T44" fmla="*/ 11 w 32"/>
                <a:gd name="T45" fmla="*/ 37 h 39"/>
                <a:gd name="T46" fmla="*/ 13 w 32"/>
                <a:gd name="T47" fmla="*/ 37 h 39"/>
                <a:gd name="T48" fmla="*/ 21 w 32"/>
                <a:gd name="T49" fmla="*/ 37 h 39"/>
                <a:gd name="T50" fmla="*/ 23 w 32"/>
                <a:gd name="T51" fmla="*/ 37 h 39"/>
                <a:gd name="T52" fmla="*/ 25 w 32"/>
                <a:gd name="T53" fmla="*/ 37 h 39"/>
                <a:gd name="T54" fmla="*/ 25 w 32"/>
                <a:gd name="T55" fmla="*/ 35 h 39"/>
                <a:gd name="T56" fmla="*/ 26 w 32"/>
                <a:gd name="T57" fmla="*/ 35 h 39"/>
                <a:gd name="T58" fmla="*/ 26 w 32"/>
                <a:gd name="T59" fmla="*/ 33 h 39"/>
                <a:gd name="T60" fmla="*/ 28 w 32"/>
                <a:gd name="T61" fmla="*/ 33 h 39"/>
                <a:gd name="T62" fmla="*/ 30 w 32"/>
                <a:gd name="T63" fmla="*/ 29 h 39"/>
                <a:gd name="T64" fmla="*/ 28 w 32"/>
                <a:gd name="T65" fmla="*/ 39 h 39"/>
                <a:gd name="T66" fmla="*/ 0 w 32"/>
                <a:gd name="T67" fmla="*/ 37 h 39"/>
                <a:gd name="T68" fmla="*/ 2 w 32"/>
                <a:gd name="T69" fmla="*/ 37 h 39"/>
                <a:gd name="T70" fmla="*/ 2 w 32"/>
                <a:gd name="T71" fmla="*/ 37 h 39"/>
                <a:gd name="T72" fmla="*/ 3 w 32"/>
                <a:gd name="T73" fmla="*/ 37 h 39"/>
                <a:gd name="T74" fmla="*/ 3 w 32"/>
                <a:gd name="T75" fmla="*/ 37 h 39"/>
                <a:gd name="T76" fmla="*/ 3 w 32"/>
                <a:gd name="T77" fmla="*/ 35 h 39"/>
                <a:gd name="T78" fmla="*/ 3 w 32"/>
                <a:gd name="T79" fmla="*/ 35 h 39"/>
                <a:gd name="T80" fmla="*/ 3 w 32"/>
                <a:gd name="T81" fmla="*/ 33 h 39"/>
                <a:gd name="T82" fmla="*/ 3 w 32"/>
                <a:gd name="T83" fmla="*/ 31 h 39"/>
                <a:gd name="T84" fmla="*/ 3 w 32"/>
                <a:gd name="T85" fmla="*/ 6 h 39"/>
                <a:gd name="T86" fmla="*/ 3 w 32"/>
                <a:gd name="T87" fmla="*/ 4 h 39"/>
                <a:gd name="T88" fmla="*/ 3 w 32"/>
                <a:gd name="T89" fmla="*/ 2 h 39"/>
                <a:gd name="T90" fmla="*/ 3 w 32"/>
                <a:gd name="T91" fmla="*/ 2 h 39"/>
                <a:gd name="T92" fmla="*/ 2 w 32"/>
                <a:gd name="T93" fmla="*/ 2 h 39"/>
                <a:gd name="T94" fmla="*/ 0 w 32"/>
                <a:gd name="T95" fmla="*/ 2 h 39"/>
                <a:gd name="T96" fmla="*/ 28 w 32"/>
                <a:gd name="T97" fmla="*/ 8 h 39"/>
                <a:gd name="T98" fmla="*/ 26 w 32"/>
                <a:gd name="T99" fmla="*/ 8 h 39"/>
                <a:gd name="T100" fmla="*/ 26 w 32"/>
                <a:gd name="T101" fmla="*/ 6 h 39"/>
                <a:gd name="T102" fmla="*/ 26 w 32"/>
                <a:gd name="T103" fmla="*/ 4 h 39"/>
                <a:gd name="T104" fmla="*/ 26 w 32"/>
                <a:gd name="T105" fmla="*/ 4 h 39"/>
                <a:gd name="T106" fmla="*/ 25 w 32"/>
                <a:gd name="T107" fmla="*/ 2 h 39"/>
                <a:gd name="T108" fmla="*/ 25 w 32"/>
                <a:gd name="T109" fmla="*/ 2 h 39"/>
                <a:gd name="T110" fmla="*/ 23 w 32"/>
                <a:gd name="T111" fmla="*/ 2 h 39"/>
                <a:gd name="T112" fmla="*/ 21 w 32"/>
                <a:gd name="T113" fmla="*/ 2 h 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"/>
                <a:gd name="T172" fmla="*/ 0 h 39"/>
                <a:gd name="T173" fmla="*/ 32 w 32"/>
                <a:gd name="T174" fmla="*/ 39 h 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" h="39">
                  <a:moveTo>
                    <a:pt x="9" y="2"/>
                  </a:moveTo>
                  <a:lnTo>
                    <a:pt x="9" y="17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9" y="19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6" y="35"/>
                  </a:lnTo>
                  <a:lnTo>
                    <a:pt x="26" y="33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30" y="31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28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9" y="2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3755" y="3157"/>
              <a:ext cx="25" cy="39"/>
            </a:xfrm>
            <a:custGeom>
              <a:avLst/>
              <a:gdLst>
                <a:gd name="T0" fmla="*/ 21 w 25"/>
                <a:gd name="T1" fmla="*/ 10 h 39"/>
                <a:gd name="T2" fmla="*/ 21 w 25"/>
                <a:gd name="T3" fmla="*/ 8 h 39"/>
                <a:gd name="T4" fmla="*/ 19 w 25"/>
                <a:gd name="T5" fmla="*/ 4 h 39"/>
                <a:gd name="T6" fmla="*/ 15 w 25"/>
                <a:gd name="T7" fmla="*/ 2 h 39"/>
                <a:gd name="T8" fmla="*/ 13 w 25"/>
                <a:gd name="T9" fmla="*/ 2 h 39"/>
                <a:gd name="T10" fmla="*/ 10 w 25"/>
                <a:gd name="T11" fmla="*/ 2 h 39"/>
                <a:gd name="T12" fmla="*/ 8 w 25"/>
                <a:gd name="T13" fmla="*/ 4 h 39"/>
                <a:gd name="T14" fmla="*/ 6 w 25"/>
                <a:gd name="T15" fmla="*/ 6 h 39"/>
                <a:gd name="T16" fmla="*/ 6 w 25"/>
                <a:gd name="T17" fmla="*/ 8 h 39"/>
                <a:gd name="T18" fmla="*/ 6 w 25"/>
                <a:gd name="T19" fmla="*/ 10 h 39"/>
                <a:gd name="T20" fmla="*/ 10 w 25"/>
                <a:gd name="T21" fmla="*/ 14 h 39"/>
                <a:gd name="T22" fmla="*/ 15 w 25"/>
                <a:gd name="T23" fmla="*/ 17 h 39"/>
                <a:gd name="T24" fmla="*/ 21 w 25"/>
                <a:gd name="T25" fmla="*/ 19 h 39"/>
                <a:gd name="T26" fmla="*/ 23 w 25"/>
                <a:gd name="T27" fmla="*/ 21 h 39"/>
                <a:gd name="T28" fmla="*/ 25 w 25"/>
                <a:gd name="T29" fmla="*/ 25 h 39"/>
                <a:gd name="T30" fmla="*/ 25 w 25"/>
                <a:gd name="T31" fmla="*/ 27 h 39"/>
                <a:gd name="T32" fmla="*/ 25 w 25"/>
                <a:gd name="T33" fmla="*/ 31 h 39"/>
                <a:gd name="T34" fmla="*/ 23 w 25"/>
                <a:gd name="T35" fmla="*/ 35 h 39"/>
                <a:gd name="T36" fmla="*/ 19 w 25"/>
                <a:gd name="T37" fmla="*/ 39 h 39"/>
                <a:gd name="T38" fmla="*/ 13 w 25"/>
                <a:gd name="T39" fmla="*/ 39 h 39"/>
                <a:gd name="T40" fmla="*/ 12 w 25"/>
                <a:gd name="T41" fmla="*/ 39 h 39"/>
                <a:gd name="T42" fmla="*/ 10 w 25"/>
                <a:gd name="T43" fmla="*/ 39 h 39"/>
                <a:gd name="T44" fmla="*/ 8 w 25"/>
                <a:gd name="T45" fmla="*/ 39 h 39"/>
                <a:gd name="T46" fmla="*/ 4 w 25"/>
                <a:gd name="T47" fmla="*/ 37 h 39"/>
                <a:gd name="T48" fmla="*/ 4 w 25"/>
                <a:gd name="T49" fmla="*/ 37 h 39"/>
                <a:gd name="T50" fmla="*/ 2 w 25"/>
                <a:gd name="T51" fmla="*/ 37 h 39"/>
                <a:gd name="T52" fmla="*/ 2 w 25"/>
                <a:gd name="T53" fmla="*/ 39 h 39"/>
                <a:gd name="T54" fmla="*/ 0 w 25"/>
                <a:gd name="T55" fmla="*/ 39 h 39"/>
                <a:gd name="T56" fmla="*/ 2 w 25"/>
                <a:gd name="T57" fmla="*/ 29 h 39"/>
                <a:gd name="T58" fmla="*/ 4 w 25"/>
                <a:gd name="T59" fmla="*/ 33 h 39"/>
                <a:gd name="T60" fmla="*/ 6 w 25"/>
                <a:gd name="T61" fmla="*/ 35 h 39"/>
                <a:gd name="T62" fmla="*/ 10 w 25"/>
                <a:gd name="T63" fmla="*/ 37 h 39"/>
                <a:gd name="T64" fmla="*/ 12 w 25"/>
                <a:gd name="T65" fmla="*/ 37 h 39"/>
                <a:gd name="T66" fmla="*/ 17 w 25"/>
                <a:gd name="T67" fmla="*/ 37 h 39"/>
                <a:gd name="T68" fmla="*/ 19 w 25"/>
                <a:gd name="T69" fmla="*/ 35 h 39"/>
                <a:gd name="T70" fmla="*/ 21 w 25"/>
                <a:gd name="T71" fmla="*/ 33 h 39"/>
                <a:gd name="T72" fmla="*/ 21 w 25"/>
                <a:gd name="T73" fmla="*/ 29 h 39"/>
                <a:gd name="T74" fmla="*/ 19 w 25"/>
                <a:gd name="T75" fmla="*/ 27 h 39"/>
                <a:gd name="T76" fmla="*/ 19 w 25"/>
                <a:gd name="T77" fmla="*/ 27 h 39"/>
                <a:gd name="T78" fmla="*/ 17 w 25"/>
                <a:gd name="T79" fmla="*/ 25 h 39"/>
                <a:gd name="T80" fmla="*/ 13 w 25"/>
                <a:gd name="T81" fmla="*/ 23 h 39"/>
                <a:gd name="T82" fmla="*/ 8 w 25"/>
                <a:gd name="T83" fmla="*/ 19 h 39"/>
                <a:gd name="T84" fmla="*/ 4 w 25"/>
                <a:gd name="T85" fmla="*/ 17 h 39"/>
                <a:gd name="T86" fmla="*/ 2 w 25"/>
                <a:gd name="T87" fmla="*/ 15 h 39"/>
                <a:gd name="T88" fmla="*/ 0 w 25"/>
                <a:gd name="T89" fmla="*/ 12 h 39"/>
                <a:gd name="T90" fmla="*/ 0 w 25"/>
                <a:gd name="T91" fmla="*/ 10 h 39"/>
                <a:gd name="T92" fmla="*/ 2 w 25"/>
                <a:gd name="T93" fmla="*/ 4 h 39"/>
                <a:gd name="T94" fmla="*/ 6 w 25"/>
                <a:gd name="T95" fmla="*/ 0 h 39"/>
                <a:gd name="T96" fmla="*/ 10 w 25"/>
                <a:gd name="T97" fmla="*/ 0 h 39"/>
                <a:gd name="T98" fmla="*/ 15 w 25"/>
                <a:gd name="T99" fmla="*/ 0 h 39"/>
                <a:gd name="T100" fmla="*/ 19 w 25"/>
                <a:gd name="T101" fmla="*/ 0 h 39"/>
                <a:gd name="T102" fmla="*/ 19 w 25"/>
                <a:gd name="T103" fmla="*/ 2 h 39"/>
                <a:gd name="T104" fmla="*/ 21 w 25"/>
                <a:gd name="T105" fmla="*/ 2 h 39"/>
                <a:gd name="T106" fmla="*/ 21 w 25"/>
                <a:gd name="T107" fmla="*/ 0 h 39"/>
                <a:gd name="T108" fmla="*/ 21 w 25"/>
                <a:gd name="T109" fmla="*/ 0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5"/>
                <a:gd name="T166" fmla="*/ 0 h 39"/>
                <a:gd name="T167" fmla="*/ 25 w 25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5" h="39">
                  <a:moveTo>
                    <a:pt x="23" y="0"/>
                  </a:moveTo>
                  <a:lnTo>
                    <a:pt x="23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19" y="39"/>
                  </a:lnTo>
                  <a:lnTo>
                    <a:pt x="17" y="39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8" y="39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4" y="37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7" y="37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29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3786" y="3157"/>
              <a:ext cx="15" cy="39"/>
            </a:xfrm>
            <a:custGeom>
              <a:avLst/>
              <a:gdLst>
                <a:gd name="T0" fmla="*/ 15 w 15"/>
                <a:gd name="T1" fmla="*/ 39 h 39"/>
                <a:gd name="T2" fmla="*/ 0 w 15"/>
                <a:gd name="T3" fmla="*/ 37 h 39"/>
                <a:gd name="T4" fmla="*/ 2 w 15"/>
                <a:gd name="T5" fmla="*/ 37 h 39"/>
                <a:gd name="T6" fmla="*/ 2 w 15"/>
                <a:gd name="T7" fmla="*/ 37 h 39"/>
                <a:gd name="T8" fmla="*/ 4 w 15"/>
                <a:gd name="T9" fmla="*/ 37 h 39"/>
                <a:gd name="T10" fmla="*/ 4 w 15"/>
                <a:gd name="T11" fmla="*/ 37 h 39"/>
                <a:gd name="T12" fmla="*/ 4 w 15"/>
                <a:gd name="T13" fmla="*/ 37 h 39"/>
                <a:gd name="T14" fmla="*/ 5 w 15"/>
                <a:gd name="T15" fmla="*/ 35 h 39"/>
                <a:gd name="T16" fmla="*/ 5 w 15"/>
                <a:gd name="T17" fmla="*/ 35 h 39"/>
                <a:gd name="T18" fmla="*/ 5 w 15"/>
                <a:gd name="T19" fmla="*/ 33 h 39"/>
                <a:gd name="T20" fmla="*/ 5 w 15"/>
                <a:gd name="T21" fmla="*/ 8 h 39"/>
                <a:gd name="T22" fmla="*/ 5 w 15"/>
                <a:gd name="T23" fmla="*/ 6 h 39"/>
                <a:gd name="T24" fmla="*/ 5 w 15"/>
                <a:gd name="T25" fmla="*/ 4 h 39"/>
                <a:gd name="T26" fmla="*/ 5 w 15"/>
                <a:gd name="T27" fmla="*/ 4 h 39"/>
                <a:gd name="T28" fmla="*/ 4 w 15"/>
                <a:gd name="T29" fmla="*/ 4 h 39"/>
                <a:gd name="T30" fmla="*/ 4 w 15"/>
                <a:gd name="T31" fmla="*/ 2 h 39"/>
                <a:gd name="T32" fmla="*/ 4 w 15"/>
                <a:gd name="T33" fmla="*/ 2 h 39"/>
                <a:gd name="T34" fmla="*/ 4 w 15"/>
                <a:gd name="T35" fmla="*/ 2 h 39"/>
                <a:gd name="T36" fmla="*/ 4 w 15"/>
                <a:gd name="T37" fmla="*/ 2 h 39"/>
                <a:gd name="T38" fmla="*/ 4 w 15"/>
                <a:gd name="T39" fmla="*/ 2 h 39"/>
                <a:gd name="T40" fmla="*/ 2 w 15"/>
                <a:gd name="T41" fmla="*/ 2 h 39"/>
                <a:gd name="T42" fmla="*/ 2 w 15"/>
                <a:gd name="T43" fmla="*/ 2 h 39"/>
                <a:gd name="T44" fmla="*/ 2 w 15"/>
                <a:gd name="T45" fmla="*/ 2 h 39"/>
                <a:gd name="T46" fmla="*/ 0 w 15"/>
                <a:gd name="T47" fmla="*/ 0 h 39"/>
                <a:gd name="T48" fmla="*/ 15 w 15"/>
                <a:gd name="T49" fmla="*/ 2 h 39"/>
                <a:gd name="T50" fmla="*/ 13 w 15"/>
                <a:gd name="T51" fmla="*/ 2 h 39"/>
                <a:gd name="T52" fmla="*/ 13 w 15"/>
                <a:gd name="T53" fmla="*/ 2 h 39"/>
                <a:gd name="T54" fmla="*/ 11 w 15"/>
                <a:gd name="T55" fmla="*/ 2 h 39"/>
                <a:gd name="T56" fmla="*/ 11 w 15"/>
                <a:gd name="T57" fmla="*/ 2 h 39"/>
                <a:gd name="T58" fmla="*/ 11 w 15"/>
                <a:gd name="T59" fmla="*/ 2 h 39"/>
                <a:gd name="T60" fmla="*/ 11 w 15"/>
                <a:gd name="T61" fmla="*/ 4 h 39"/>
                <a:gd name="T62" fmla="*/ 11 w 15"/>
                <a:gd name="T63" fmla="*/ 4 h 39"/>
                <a:gd name="T64" fmla="*/ 11 w 15"/>
                <a:gd name="T65" fmla="*/ 6 h 39"/>
                <a:gd name="T66" fmla="*/ 11 w 15"/>
                <a:gd name="T67" fmla="*/ 31 h 39"/>
                <a:gd name="T68" fmla="*/ 11 w 15"/>
                <a:gd name="T69" fmla="*/ 33 h 39"/>
                <a:gd name="T70" fmla="*/ 11 w 15"/>
                <a:gd name="T71" fmla="*/ 35 h 39"/>
                <a:gd name="T72" fmla="*/ 11 w 15"/>
                <a:gd name="T73" fmla="*/ 35 h 39"/>
                <a:gd name="T74" fmla="*/ 11 w 15"/>
                <a:gd name="T75" fmla="*/ 35 h 39"/>
                <a:gd name="T76" fmla="*/ 11 w 15"/>
                <a:gd name="T77" fmla="*/ 37 h 39"/>
                <a:gd name="T78" fmla="*/ 11 w 15"/>
                <a:gd name="T79" fmla="*/ 37 h 39"/>
                <a:gd name="T80" fmla="*/ 11 w 15"/>
                <a:gd name="T81" fmla="*/ 37 h 39"/>
                <a:gd name="T82" fmla="*/ 11 w 15"/>
                <a:gd name="T83" fmla="*/ 37 h 39"/>
                <a:gd name="T84" fmla="*/ 13 w 15"/>
                <a:gd name="T85" fmla="*/ 37 h 39"/>
                <a:gd name="T86" fmla="*/ 13 w 15"/>
                <a:gd name="T87" fmla="*/ 37 h 39"/>
                <a:gd name="T88" fmla="*/ 13 w 15"/>
                <a:gd name="T89" fmla="*/ 37 h 39"/>
                <a:gd name="T90" fmla="*/ 15 w 15"/>
                <a:gd name="T91" fmla="*/ 37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"/>
                <a:gd name="T139" fmla="*/ 0 h 39"/>
                <a:gd name="T140" fmla="*/ 15 w 15"/>
                <a:gd name="T141" fmla="*/ 39 h 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" h="39">
                  <a:moveTo>
                    <a:pt x="15" y="37"/>
                  </a:moveTo>
                  <a:lnTo>
                    <a:pt x="15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7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3790" y="3147"/>
              <a:ext cx="7" cy="6"/>
            </a:xfrm>
            <a:custGeom>
              <a:avLst/>
              <a:gdLst>
                <a:gd name="T0" fmla="*/ 3 w 7"/>
                <a:gd name="T1" fmla="*/ 0 h 6"/>
                <a:gd name="T2" fmla="*/ 5 w 7"/>
                <a:gd name="T3" fmla="*/ 0 h 6"/>
                <a:gd name="T4" fmla="*/ 5 w 7"/>
                <a:gd name="T5" fmla="*/ 0 h 6"/>
                <a:gd name="T6" fmla="*/ 5 w 7"/>
                <a:gd name="T7" fmla="*/ 0 h 6"/>
                <a:gd name="T8" fmla="*/ 5 w 7"/>
                <a:gd name="T9" fmla="*/ 0 h 6"/>
                <a:gd name="T10" fmla="*/ 7 w 7"/>
                <a:gd name="T11" fmla="*/ 2 h 6"/>
                <a:gd name="T12" fmla="*/ 7 w 7"/>
                <a:gd name="T13" fmla="*/ 2 h 6"/>
                <a:gd name="T14" fmla="*/ 7 w 7"/>
                <a:gd name="T15" fmla="*/ 2 h 6"/>
                <a:gd name="T16" fmla="*/ 7 w 7"/>
                <a:gd name="T17" fmla="*/ 4 h 6"/>
                <a:gd name="T18" fmla="*/ 7 w 7"/>
                <a:gd name="T19" fmla="*/ 4 h 6"/>
                <a:gd name="T20" fmla="*/ 7 w 7"/>
                <a:gd name="T21" fmla="*/ 4 h 6"/>
                <a:gd name="T22" fmla="*/ 5 w 7"/>
                <a:gd name="T23" fmla="*/ 4 h 6"/>
                <a:gd name="T24" fmla="*/ 5 w 7"/>
                <a:gd name="T25" fmla="*/ 6 h 6"/>
                <a:gd name="T26" fmla="*/ 5 w 7"/>
                <a:gd name="T27" fmla="*/ 6 h 6"/>
                <a:gd name="T28" fmla="*/ 5 w 7"/>
                <a:gd name="T29" fmla="*/ 6 h 6"/>
                <a:gd name="T30" fmla="*/ 3 w 7"/>
                <a:gd name="T31" fmla="*/ 6 h 6"/>
                <a:gd name="T32" fmla="*/ 3 w 7"/>
                <a:gd name="T33" fmla="*/ 6 h 6"/>
                <a:gd name="T34" fmla="*/ 3 w 7"/>
                <a:gd name="T35" fmla="*/ 6 h 6"/>
                <a:gd name="T36" fmla="*/ 1 w 7"/>
                <a:gd name="T37" fmla="*/ 6 h 6"/>
                <a:gd name="T38" fmla="*/ 1 w 7"/>
                <a:gd name="T39" fmla="*/ 6 h 6"/>
                <a:gd name="T40" fmla="*/ 1 w 7"/>
                <a:gd name="T41" fmla="*/ 4 h 6"/>
                <a:gd name="T42" fmla="*/ 1 w 7"/>
                <a:gd name="T43" fmla="*/ 4 h 6"/>
                <a:gd name="T44" fmla="*/ 1 w 7"/>
                <a:gd name="T45" fmla="*/ 4 h 6"/>
                <a:gd name="T46" fmla="*/ 1 w 7"/>
                <a:gd name="T47" fmla="*/ 4 h 6"/>
                <a:gd name="T48" fmla="*/ 1 w 7"/>
                <a:gd name="T49" fmla="*/ 2 h 6"/>
                <a:gd name="T50" fmla="*/ 1 w 7"/>
                <a:gd name="T51" fmla="*/ 2 h 6"/>
                <a:gd name="T52" fmla="*/ 1 w 7"/>
                <a:gd name="T53" fmla="*/ 2 h 6"/>
                <a:gd name="T54" fmla="*/ 1 w 7"/>
                <a:gd name="T55" fmla="*/ 0 h 6"/>
                <a:gd name="T56" fmla="*/ 1 w 7"/>
                <a:gd name="T57" fmla="*/ 0 h 6"/>
                <a:gd name="T58" fmla="*/ 1 w 7"/>
                <a:gd name="T59" fmla="*/ 0 h 6"/>
                <a:gd name="T60" fmla="*/ 3 w 7"/>
                <a:gd name="T61" fmla="*/ 0 h 6"/>
                <a:gd name="T62" fmla="*/ 3 w 7"/>
                <a:gd name="T63" fmla="*/ 0 h 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"/>
                <a:gd name="T97" fmla="*/ 0 h 6"/>
                <a:gd name="T98" fmla="*/ 7 w 7"/>
                <a:gd name="T99" fmla="*/ 6 h 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" h="6">
                  <a:moveTo>
                    <a:pt x="3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1" name="Freeform 91"/>
            <p:cNvSpPr>
              <a:spLocks noEditPoints="1"/>
            </p:cNvSpPr>
            <p:nvPr/>
          </p:nvSpPr>
          <p:spPr bwMode="auto">
            <a:xfrm>
              <a:off x="3552" y="3297"/>
              <a:ext cx="32" cy="31"/>
            </a:xfrm>
            <a:custGeom>
              <a:avLst/>
              <a:gdLst>
                <a:gd name="T0" fmla="*/ 7 w 32"/>
                <a:gd name="T1" fmla="*/ 22 h 31"/>
                <a:gd name="T2" fmla="*/ 5 w 32"/>
                <a:gd name="T3" fmla="*/ 27 h 31"/>
                <a:gd name="T4" fmla="*/ 5 w 32"/>
                <a:gd name="T5" fmla="*/ 27 h 31"/>
                <a:gd name="T6" fmla="*/ 5 w 32"/>
                <a:gd name="T7" fmla="*/ 27 h 31"/>
                <a:gd name="T8" fmla="*/ 5 w 32"/>
                <a:gd name="T9" fmla="*/ 29 h 31"/>
                <a:gd name="T10" fmla="*/ 5 w 32"/>
                <a:gd name="T11" fmla="*/ 29 h 31"/>
                <a:gd name="T12" fmla="*/ 5 w 32"/>
                <a:gd name="T13" fmla="*/ 29 h 31"/>
                <a:gd name="T14" fmla="*/ 5 w 32"/>
                <a:gd name="T15" fmla="*/ 29 h 31"/>
                <a:gd name="T16" fmla="*/ 5 w 32"/>
                <a:gd name="T17" fmla="*/ 29 h 31"/>
                <a:gd name="T18" fmla="*/ 5 w 32"/>
                <a:gd name="T19" fmla="*/ 31 h 31"/>
                <a:gd name="T20" fmla="*/ 5 w 32"/>
                <a:gd name="T21" fmla="*/ 31 h 31"/>
                <a:gd name="T22" fmla="*/ 7 w 32"/>
                <a:gd name="T23" fmla="*/ 31 h 31"/>
                <a:gd name="T24" fmla="*/ 7 w 32"/>
                <a:gd name="T25" fmla="*/ 31 h 31"/>
                <a:gd name="T26" fmla="*/ 9 w 32"/>
                <a:gd name="T27" fmla="*/ 31 h 31"/>
                <a:gd name="T28" fmla="*/ 0 w 32"/>
                <a:gd name="T29" fmla="*/ 31 h 31"/>
                <a:gd name="T30" fmla="*/ 0 w 32"/>
                <a:gd name="T31" fmla="*/ 31 h 31"/>
                <a:gd name="T32" fmla="*/ 0 w 32"/>
                <a:gd name="T33" fmla="*/ 31 h 31"/>
                <a:gd name="T34" fmla="*/ 2 w 32"/>
                <a:gd name="T35" fmla="*/ 29 h 31"/>
                <a:gd name="T36" fmla="*/ 2 w 32"/>
                <a:gd name="T37" fmla="*/ 29 h 31"/>
                <a:gd name="T38" fmla="*/ 2 w 32"/>
                <a:gd name="T39" fmla="*/ 29 h 31"/>
                <a:gd name="T40" fmla="*/ 2 w 32"/>
                <a:gd name="T41" fmla="*/ 27 h 31"/>
                <a:gd name="T42" fmla="*/ 4 w 32"/>
                <a:gd name="T43" fmla="*/ 27 h 31"/>
                <a:gd name="T44" fmla="*/ 4 w 32"/>
                <a:gd name="T45" fmla="*/ 25 h 31"/>
                <a:gd name="T46" fmla="*/ 15 w 32"/>
                <a:gd name="T47" fmla="*/ 0 h 31"/>
                <a:gd name="T48" fmla="*/ 27 w 32"/>
                <a:gd name="T49" fmla="*/ 27 h 31"/>
                <a:gd name="T50" fmla="*/ 27 w 32"/>
                <a:gd name="T51" fmla="*/ 27 h 31"/>
                <a:gd name="T52" fmla="*/ 28 w 32"/>
                <a:gd name="T53" fmla="*/ 29 h 31"/>
                <a:gd name="T54" fmla="*/ 28 w 32"/>
                <a:gd name="T55" fmla="*/ 29 h 31"/>
                <a:gd name="T56" fmla="*/ 28 w 32"/>
                <a:gd name="T57" fmla="*/ 29 h 31"/>
                <a:gd name="T58" fmla="*/ 30 w 32"/>
                <a:gd name="T59" fmla="*/ 31 h 31"/>
                <a:gd name="T60" fmla="*/ 30 w 32"/>
                <a:gd name="T61" fmla="*/ 31 h 31"/>
                <a:gd name="T62" fmla="*/ 30 w 32"/>
                <a:gd name="T63" fmla="*/ 31 h 31"/>
                <a:gd name="T64" fmla="*/ 32 w 32"/>
                <a:gd name="T65" fmla="*/ 31 h 31"/>
                <a:gd name="T66" fmla="*/ 19 w 32"/>
                <a:gd name="T67" fmla="*/ 31 h 31"/>
                <a:gd name="T68" fmla="*/ 21 w 32"/>
                <a:gd name="T69" fmla="*/ 31 h 31"/>
                <a:gd name="T70" fmla="*/ 21 w 32"/>
                <a:gd name="T71" fmla="*/ 31 h 31"/>
                <a:gd name="T72" fmla="*/ 21 w 32"/>
                <a:gd name="T73" fmla="*/ 31 h 31"/>
                <a:gd name="T74" fmla="*/ 23 w 32"/>
                <a:gd name="T75" fmla="*/ 29 h 31"/>
                <a:gd name="T76" fmla="*/ 23 w 32"/>
                <a:gd name="T77" fmla="*/ 29 h 31"/>
                <a:gd name="T78" fmla="*/ 23 w 32"/>
                <a:gd name="T79" fmla="*/ 29 h 31"/>
                <a:gd name="T80" fmla="*/ 23 w 32"/>
                <a:gd name="T81" fmla="*/ 29 h 31"/>
                <a:gd name="T82" fmla="*/ 23 w 32"/>
                <a:gd name="T83" fmla="*/ 29 h 31"/>
                <a:gd name="T84" fmla="*/ 23 w 32"/>
                <a:gd name="T85" fmla="*/ 29 h 31"/>
                <a:gd name="T86" fmla="*/ 23 w 32"/>
                <a:gd name="T87" fmla="*/ 27 h 31"/>
                <a:gd name="T88" fmla="*/ 23 w 32"/>
                <a:gd name="T89" fmla="*/ 27 h 31"/>
                <a:gd name="T90" fmla="*/ 21 w 32"/>
                <a:gd name="T91" fmla="*/ 25 h 31"/>
                <a:gd name="T92" fmla="*/ 19 w 32"/>
                <a:gd name="T93" fmla="*/ 20 h 31"/>
                <a:gd name="T94" fmla="*/ 9 w 32"/>
                <a:gd name="T95" fmla="*/ 20 h 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"/>
                <a:gd name="T145" fmla="*/ 0 h 31"/>
                <a:gd name="T146" fmla="*/ 32 w 32"/>
                <a:gd name="T147" fmla="*/ 31 h 3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" h="31">
                  <a:moveTo>
                    <a:pt x="21" y="22"/>
                  </a:moveTo>
                  <a:lnTo>
                    <a:pt x="7" y="22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15" y="0"/>
                  </a:lnTo>
                  <a:lnTo>
                    <a:pt x="27" y="25"/>
                  </a:lnTo>
                  <a:lnTo>
                    <a:pt x="27" y="27"/>
                  </a:lnTo>
                  <a:lnTo>
                    <a:pt x="28" y="29"/>
                  </a:lnTo>
                  <a:lnTo>
                    <a:pt x="30" y="31"/>
                  </a:lnTo>
                  <a:lnTo>
                    <a:pt x="32" y="31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21" y="22"/>
                  </a:lnTo>
                  <a:close/>
                  <a:moveTo>
                    <a:pt x="19" y="20"/>
                  </a:moveTo>
                  <a:lnTo>
                    <a:pt x="13" y="6"/>
                  </a:lnTo>
                  <a:lnTo>
                    <a:pt x="9" y="20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3584" y="3297"/>
              <a:ext cx="33" cy="33"/>
            </a:xfrm>
            <a:custGeom>
              <a:avLst/>
              <a:gdLst>
                <a:gd name="T0" fmla="*/ 8 w 33"/>
                <a:gd name="T1" fmla="*/ 0 h 33"/>
                <a:gd name="T2" fmla="*/ 27 w 33"/>
                <a:gd name="T3" fmla="*/ 6 h 33"/>
                <a:gd name="T4" fmla="*/ 27 w 33"/>
                <a:gd name="T5" fmla="*/ 4 h 33"/>
                <a:gd name="T6" fmla="*/ 27 w 33"/>
                <a:gd name="T7" fmla="*/ 4 h 33"/>
                <a:gd name="T8" fmla="*/ 27 w 33"/>
                <a:gd name="T9" fmla="*/ 2 h 33"/>
                <a:gd name="T10" fmla="*/ 27 w 33"/>
                <a:gd name="T11" fmla="*/ 2 h 33"/>
                <a:gd name="T12" fmla="*/ 25 w 33"/>
                <a:gd name="T13" fmla="*/ 2 h 33"/>
                <a:gd name="T14" fmla="*/ 25 w 33"/>
                <a:gd name="T15" fmla="*/ 2 h 33"/>
                <a:gd name="T16" fmla="*/ 25 w 33"/>
                <a:gd name="T17" fmla="*/ 2 h 33"/>
                <a:gd name="T18" fmla="*/ 23 w 33"/>
                <a:gd name="T19" fmla="*/ 2 h 33"/>
                <a:gd name="T20" fmla="*/ 23 w 33"/>
                <a:gd name="T21" fmla="*/ 0 h 33"/>
                <a:gd name="T22" fmla="*/ 33 w 33"/>
                <a:gd name="T23" fmla="*/ 2 h 33"/>
                <a:gd name="T24" fmla="*/ 31 w 33"/>
                <a:gd name="T25" fmla="*/ 2 h 33"/>
                <a:gd name="T26" fmla="*/ 31 w 33"/>
                <a:gd name="T27" fmla="*/ 2 h 33"/>
                <a:gd name="T28" fmla="*/ 31 w 33"/>
                <a:gd name="T29" fmla="*/ 2 h 33"/>
                <a:gd name="T30" fmla="*/ 29 w 33"/>
                <a:gd name="T31" fmla="*/ 2 h 33"/>
                <a:gd name="T32" fmla="*/ 29 w 33"/>
                <a:gd name="T33" fmla="*/ 2 h 33"/>
                <a:gd name="T34" fmla="*/ 29 w 33"/>
                <a:gd name="T35" fmla="*/ 4 h 33"/>
                <a:gd name="T36" fmla="*/ 29 w 33"/>
                <a:gd name="T37" fmla="*/ 4 h 33"/>
                <a:gd name="T38" fmla="*/ 29 w 33"/>
                <a:gd name="T39" fmla="*/ 6 h 33"/>
                <a:gd name="T40" fmla="*/ 29 w 33"/>
                <a:gd name="T41" fmla="*/ 33 h 33"/>
                <a:gd name="T42" fmla="*/ 8 w 33"/>
                <a:gd name="T43" fmla="*/ 6 h 33"/>
                <a:gd name="T44" fmla="*/ 8 w 33"/>
                <a:gd name="T45" fmla="*/ 27 h 33"/>
                <a:gd name="T46" fmla="*/ 8 w 33"/>
                <a:gd name="T47" fmla="*/ 27 h 33"/>
                <a:gd name="T48" fmla="*/ 8 w 33"/>
                <a:gd name="T49" fmla="*/ 29 h 33"/>
                <a:gd name="T50" fmla="*/ 8 w 33"/>
                <a:gd name="T51" fmla="*/ 29 h 33"/>
                <a:gd name="T52" fmla="*/ 8 w 33"/>
                <a:gd name="T53" fmla="*/ 29 h 33"/>
                <a:gd name="T54" fmla="*/ 10 w 33"/>
                <a:gd name="T55" fmla="*/ 31 h 33"/>
                <a:gd name="T56" fmla="*/ 10 w 33"/>
                <a:gd name="T57" fmla="*/ 31 h 33"/>
                <a:gd name="T58" fmla="*/ 10 w 33"/>
                <a:gd name="T59" fmla="*/ 31 h 33"/>
                <a:gd name="T60" fmla="*/ 12 w 33"/>
                <a:gd name="T61" fmla="*/ 31 h 33"/>
                <a:gd name="T62" fmla="*/ 2 w 33"/>
                <a:gd name="T63" fmla="*/ 31 h 33"/>
                <a:gd name="T64" fmla="*/ 2 w 33"/>
                <a:gd name="T65" fmla="*/ 31 h 33"/>
                <a:gd name="T66" fmla="*/ 4 w 33"/>
                <a:gd name="T67" fmla="*/ 31 h 33"/>
                <a:gd name="T68" fmla="*/ 4 w 33"/>
                <a:gd name="T69" fmla="*/ 31 h 33"/>
                <a:gd name="T70" fmla="*/ 4 w 33"/>
                <a:gd name="T71" fmla="*/ 29 h 33"/>
                <a:gd name="T72" fmla="*/ 6 w 33"/>
                <a:gd name="T73" fmla="*/ 29 h 33"/>
                <a:gd name="T74" fmla="*/ 6 w 33"/>
                <a:gd name="T75" fmla="*/ 29 h 33"/>
                <a:gd name="T76" fmla="*/ 6 w 33"/>
                <a:gd name="T77" fmla="*/ 29 h 33"/>
                <a:gd name="T78" fmla="*/ 6 w 33"/>
                <a:gd name="T79" fmla="*/ 27 h 33"/>
                <a:gd name="T80" fmla="*/ 6 w 33"/>
                <a:gd name="T81" fmla="*/ 25 h 33"/>
                <a:gd name="T82" fmla="*/ 6 w 33"/>
                <a:gd name="T83" fmla="*/ 4 h 33"/>
                <a:gd name="T84" fmla="*/ 4 w 33"/>
                <a:gd name="T85" fmla="*/ 4 h 33"/>
                <a:gd name="T86" fmla="*/ 4 w 33"/>
                <a:gd name="T87" fmla="*/ 2 h 33"/>
                <a:gd name="T88" fmla="*/ 4 w 33"/>
                <a:gd name="T89" fmla="*/ 2 h 33"/>
                <a:gd name="T90" fmla="*/ 4 w 33"/>
                <a:gd name="T91" fmla="*/ 2 h 33"/>
                <a:gd name="T92" fmla="*/ 2 w 33"/>
                <a:gd name="T93" fmla="*/ 2 h 33"/>
                <a:gd name="T94" fmla="*/ 2 w 33"/>
                <a:gd name="T95" fmla="*/ 2 h 33"/>
                <a:gd name="T96" fmla="*/ 2 w 33"/>
                <a:gd name="T97" fmla="*/ 2 h 33"/>
                <a:gd name="T98" fmla="*/ 2 w 33"/>
                <a:gd name="T99" fmla="*/ 2 h 33"/>
                <a:gd name="T100" fmla="*/ 0 w 33"/>
                <a:gd name="T101" fmla="*/ 2 h 33"/>
                <a:gd name="T102" fmla="*/ 0 w 33"/>
                <a:gd name="T103" fmla="*/ 2 h 33"/>
                <a:gd name="T104" fmla="*/ 0 w 33"/>
                <a:gd name="T105" fmla="*/ 2 h 33"/>
                <a:gd name="T106" fmla="*/ 0 w 33"/>
                <a:gd name="T107" fmla="*/ 0 h 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"/>
                <a:gd name="T163" fmla="*/ 0 h 33"/>
                <a:gd name="T164" fmla="*/ 33 w 33"/>
                <a:gd name="T165" fmla="*/ 33 h 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" h="33">
                  <a:moveTo>
                    <a:pt x="0" y="0"/>
                  </a:moveTo>
                  <a:lnTo>
                    <a:pt x="8" y="0"/>
                  </a:lnTo>
                  <a:lnTo>
                    <a:pt x="27" y="24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9" y="33"/>
                  </a:lnTo>
                  <a:lnTo>
                    <a:pt x="8" y="6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3619" y="3297"/>
              <a:ext cx="34" cy="31"/>
            </a:xfrm>
            <a:custGeom>
              <a:avLst/>
              <a:gdLst>
                <a:gd name="T0" fmla="*/ 27 w 34"/>
                <a:gd name="T1" fmla="*/ 27 h 31"/>
                <a:gd name="T2" fmla="*/ 29 w 34"/>
                <a:gd name="T3" fmla="*/ 29 h 31"/>
                <a:gd name="T4" fmla="*/ 31 w 34"/>
                <a:gd name="T5" fmla="*/ 29 h 31"/>
                <a:gd name="T6" fmla="*/ 32 w 34"/>
                <a:gd name="T7" fmla="*/ 31 h 31"/>
                <a:gd name="T8" fmla="*/ 19 w 34"/>
                <a:gd name="T9" fmla="*/ 31 h 31"/>
                <a:gd name="T10" fmla="*/ 19 w 34"/>
                <a:gd name="T11" fmla="*/ 31 h 31"/>
                <a:gd name="T12" fmla="*/ 21 w 34"/>
                <a:gd name="T13" fmla="*/ 31 h 31"/>
                <a:gd name="T14" fmla="*/ 21 w 34"/>
                <a:gd name="T15" fmla="*/ 29 h 31"/>
                <a:gd name="T16" fmla="*/ 21 w 34"/>
                <a:gd name="T17" fmla="*/ 29 h 31"/>
                <a:gd name="T18" fmla="*/ 21 w 34"/>
                <a:gd name="T19" fmla="*/ 29 h 31"/>
                <a:gd name="T20" fmla="*/ 21 w 34"/>
                <a:gd name="T21" fmla="*/ 29 h 31"/>
                <a:gd name="T22" fmla="*/ 21 w 34"/>
                <a:gd name="T23" fmla="*/ 27 h 31"/>
                <a:gd name="T24" fmla="*/ 19 w 34"/>
                <a:gd name="T25" fmla="*/ 27 h 31"/>
                <a:gd name="T26" fmla="*/ 9 w 34"/>
                <a:gd name="T27" fmla="*/ 27 h 31"/>
                <a:gd name="T28" fmla="*/ 9 w 34"/>
                <a:gd name="T29" fmla="*/ 29 h 31"/>
                <a:gd name="T30" fmla="*/ 9 w 34"/>
                <a:gd name="T31" fmla="*/ 29 h 31"/>
                <a:gd name="T32" fmla="*/ 9 w 34"/>
                <a:gd name="T33" fmla="*/ 29 h 31"/>
                <a:gd name="T34" fmla="*/ 9 w 34"/>
                <a:gd name="T35" fmla="*/ 31 h 31"/>
                <a:gd name="T36" fmla="*/ 11 w 34"/>
                <a:gd name="T37" fmla="*/ 31 h 31"/>
                <a:gd name="T38" fmla="*/ 13 w 34"/>
                <a:gd name="T39" fmla="*/ 31 h 31"/>
                <a:gd name="T40" fmla="*/ 2 w 34"/>
                <a:gd name="T41" fmla="*/ 31 h 31"/>
                <a:gd name="T42" fmla="*/ 4 w 34"/>
                <a:gd name="T43" fmla="*/ 31 h 31"/>
                <a:gd name="T44" fmla="*/ 4 w 34"/>
                <a:gd name="T45" fmla="*/ 29 h 31"/>
                <a:gd name="T46" fmla="*/ 4 w 34"/>
                <a:gd name="T47" fmla="*/ 29 h 31"/>
                <a:gd name="T48" fmla="*/ 4 w 34"/>
                <a:gd name="T49" fmla="*/ 25 h 31"/>
                <a:gd name="T50" fmla="*/ 4 w 34"/>
                <a:gd name="T51" fmla="*/ 4 h 31"/>
                <a:gd name="T52" fmla="*/ 4 w 34"/>
                <a:gd name="T53" fmla="*/ 2 h 31"/>
                <a:gd name="T54" fmla="*/ 4 w 34"/>
                <a:gd name="T55" fmla="*/ 2 h 31"/>
                <a:gd name="T56" fmla="*/ 4 w 34"/>
                <a:gd name="T57" fmla="*/ 2 h 31"/>
                <a:gd name="T58" fmla="*/ 2 w 34"/>
                <a:gd name="T59" fmla="*/ 2 h 31"/>
                <a:gd name="T60" fmla="*/ 2 w 34"/>
                <a:gd name="T61" fmla="*/ 2 h 31"/>
                <a:gd name="T62" fmla="*/ 13 w 34"/>
                <a:gd name="T63" fmla="*/ 0 h 31"/>
                <a:gd name="T64" fmla="*/ 11 w 34"/>
                <a:gd name="T65" fmla="*/ 2 h 31"/>
                <a:gd name="T66" fmla="*/ 11 w 34"/>
                <a:gd name="T67" fmla="*/ 2 h 31"/>
                <a:gd name="T68" fmla="*/ 9 w 34"/>
                <a:gd name="T69" fmla="*/ 2 h 31"/>
                <a:gd name="T70" fmla="*/ 9 w 34"/>
                <a:gd name="T71" fmla="*/ 2 h 31"/>
                <a:gd name="T72" fmla="*/ 9 w 34"/>
                <a:gd name="T73" fmla="*/ 4 h 31"/>
                <a:gd name="T74" fmla="*/ 9 w 34"/>
                <a:gd name="T75" fmla="*/ 4 h 31"/>
                <a:gd name="T76" fmla="*/ 9 w 34"/>
                <a:gd name="T77" fmla="*/ 16 h 31"/>
                <a:gd name="T78" fmla="*/ 9 w 34"/>
                <a:gd name="T79" fmla="*/ 14 h 31"/>
                <a:gd name="T80" fmla="*/ 13 w 34"/>
                <a:gd name="T81" fmla="*/ 12 h 31"/>
                <a:gd name="T82" fmla="*/ 19 w 34"/>
                <a:gd name="T83" fmla="*/ 6 h 31"/>
                <a:gd name="T84" fmla="*/ 21 w 34"/>
                <a:gd name="T85" fmla="*/ 4 h 31"/>
                <a:gd name="T86" fmla="*/ 21 w 34"/>
                <a:gd name="T87" fmla="*/ 2 h 31"/>
                <a:gd name="T88" fmla="*/ 21 w 34"/>
                <a:gd name="T89" fmla="*/ 2 h 31"/>
                <a:gd name="T90" fmla="*/ 21 w 34"/>
                <a:gd name="T91" fmla="*/ 2 h 31"/>
                <a:gd name="T92" fmla="*/ 21 w 34"/>
                <a:gd name="T93" fmla="*/ 2 h 31"/>
                <a:gd name="T94" fmla="*/ 19 w 34"/>
                <a:gd name="T95" fmla="*/ 2 h 31"/>
                <a:gd name="T96" fmla="*/ 17 w 34"/>
                <a:gd name="T97" fmla="*/ 2 h 31"/>
                <a:gd name="T98" fmla="*/ 29 w 34"/>
                <a:gd name="T99" fmla="*/ 2 h 31"/>
                <a:gd name="T100" fmla="*/ 29 w 34"/>
                <a:gd name="T101" fmla="*/ 2 h 31"/>
                <a:gd name="T102" fmla="*/ 27 w 34"/>
                <a:gd name="T103" fmla="*/ 2 h 31"/>
                <a:gd name="T104" fmla="*/ 27 w 34"/>
                <a:gd name="T105" fmla="*/ 2 h 31"/>
                <a:gd name="T106" fmla="*/ 25 w 34"/>
                <a:gd name="T107" fmla="*/ 2 h 31"/>
                <a:gd name="T108" fmla="*/ 25 w 34"/>
                <a:gd name="T109" fmla="*/ 4 h 31"/>
                <a:gd name="T110" fmla="*/ 23 w 34"/>
                <a:gd name="T111" fmla="*/ 4 h 31"/>
                <a:gd name="T112" fmla="*/ 21 w 34"/>
                <a:gd name="T113" fmla="*/ 6 h 31"/>
                <a:gd name="T114" fmla="*/ 13 w 34"/>
                <a:gd name="T115" fmla="*/ 14 h 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"/>
                <a:gd name="T175" fmla="*/ 0 h 31"/>
                <a:gd name="T176" fmla="*/ 34 w 34"/>
                <a:gd name="T177" fmla="*/ 31 h 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" h="31">
                  <a:moveTo>
                    <a:pt x="13" y="14"/>
                  </a:moveTo>
                  <a:lnTo>
                    <a:pt x="25" y="25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34" y="31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1" y="29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9" y="27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4" name="Freeform 94"/>
            <p:cNvSpPr>
              <a:spLocks noEditPoints="1"/>
            </p:cNvSpPr>
            <p:nvPr/>
          </p:nvSpPr>
          <p:spPr bwMode="auto">
            <a:xfrm>
              <a:off x="3653" y="3297"/>
              <a:ext cx="33" cy="31"/>
            </a:xfrm>
            <a:custGeom>
              <a:avLst/>
              <a:gdLst>
                <a:gd name="T0" fmla="*/ 8 w 33"/>
                <a:gd name="T1" fmla="*/ 22 h 31"/>
                <a:gd name="T2" fmla="*/ 6 w 33"/>
                <a:gd name="T3" fmla="*/ 27 h 31"/>
                <a:gd name="T4" fmla="*/ 6 w 33"/>
                <a:gd name="T5" fmla="*/ 27 h 31"/>
                <a:gd name="T6" fmla="*/ 6 w 33"/>
                <a:gd name="T7" fmla="*/ 27 h 31"/>
                <a:gd name="T8" fmla="*/ 6 w 33"/>
                <a:gd name="T9" fmla="*/ 29 h 31"/>
                <a:gd name="T10" fmla="*/ 6 w 33"/>
                <a:gd name="T11" fmla="*/ 29 h 31"/>
                <a:gd name="T12" fmla="*/ 6 w 33"/>
                <a:gd name="T13" fmla="*/ 29 h 31"/>
                <a:gd name="T14" fmla="*/ 6 w 33"/>
                <a:gd name="T15" fmla="*/ 29 h 31"/>
                <a:gd name="T16" fmla="*/ 6 w 33"/>
                <a:gd name="T17" fmla="*/ 29 h 31"/>
                <a:gd name="T18" fmla="*/ 6 w 33"/>
                <a:gd name="T19" fmla="*/ 31 h 31"/>
                <a:gd name="T20" fmla="*/ 6 w 33"/>
                <a:gd name="T21" fmla="*/ 31 h 31"/>
                <a:gd name="T22" fmla="*/ 8 w 33"/>
                <a:gd name="T23" fmla="*/ 31 h 31"/>
                <a:gd name="T24" fmla="*/ 8 w 33"/>
                <a:gd name="T25" fmla="*/ 31 h 31"/>
                <a:gd name="T26" fmla="*/ 10 w 33"/>
                <a:gd name="T27" fmla="*/ 31 h 31"/>
                <a:gd name="T28" fmla="*/ 0 w 33"/>
                <a:gd name="T29" fmla="*/ 31 h 31"/>
                <a:gd name="T30" fmla="*/ 0 w 33"/>
                <a:gd name="T31" fmla="*/ 31 h 31"/>
                <a:gd name="T32" fmla="*/ 0 w 33"/>
                <a:gd name="T33" fmla="*/ 31 h 31"/>
                <a:gd name="T34" fmla="*/ 2 w 33"/>
                <a:gd name="T35" fmla="*/ 29 h 31"/>
                <a:gd name="T36" fmla="*/ 2 w 33"/>
                <a:gd name="T37" fmla="*/ 29 h 31"/>
                <a:gd name="T38" fmla="*/ 2 w 33"/>
                <a:gd name="T39" fmla="*/ 29 h 31"/>
                <a:gd name="T40" fmla="*/ 2 w 33"/>
                <a:gd name="T41" fmla="*/ 27 h 31"/>
                <a:gd name="T42" fmla="*/ 4 w 33"/>
                <a:gd name="T43" fmla="*/ 27 h 31"/>
                <a:gd name="T44" fmla="*/ 4 w 33"/>
                <a:gd name="T45" fmla="*/ 25 h 31"/>
                <a:gd name="T46" fmla="*/ 16 w 33"/>
                <a:gd name="T47" fmla="*/ 0 h 31"/>
                <a:gd name="T48" fmla="*/ 27 w 33"/>
                <a:gd name="T49" fmla="*/ 27 h 31"/>
                <a:gd name="T50" fmla="*/ 27 w 33"/>
                <a:gd name="T51" fmla="*/ 27 h 31"/>
                <a:gd name="T52" fmla="*/ 29 w 33"/>
                <a:gd name="T53" fmla="*/ 29 h 31"/>
                <a:gd name="T54" fmla="*/ 29 w 33"/>
                <a:gd name="T55" fmla="*/ 29 h 31"/>
                <a:gd name="T56" fmla="*/ 29 w 33"/>
                <a:gd name="T57" fmla="*/ 29 h 31"/>
                <a:gd name="T58" fmla="*/ 31 w 33"/>
                <a:gd name="T59" fmla="*/ 31 h 31"/>
                <a:gd name="T60" fmla="*/ 31 w 33"/>
                <a:gd name="T61" fmla="*/ 31 h 31"/>
                <a:gd name="T62" fmla="*/ 33 w 33"/>
                <a:gd name="T63" fmla="*/ 31 h 31"/>
                <a:gd name="T64" fmla="*/ 33 w 33"/>
                <a:gd name="T65" fmla="*/ 31 h 31"/>
                <a:gd name="T66" fmla="*/ 20 w 33"/>
                <a:gd name="T67" fmla="*/ 31 h 31"/>
                <a:gd name="T68" fmla="*/ 21 w 33"/>
                <a:gd name="T69" fmla="*/ 31 h 31"/>
                <a:gd name="T70" fmla="*/ 21 w 33"/>
                <a:gd name="T71" fmla="*/ 31 h 31"/>
                <a:gd name="T72" fmla="*/ 21 w 33"/>
                <a:gd name="T73" fmla="*/ 31 h 31"/>
                <a:gd name="T74" fmla="*/ 23 w 33"/>
                <a:gd name="T75" fmla="*/ 29 h 31"/>
                <a:gd name="T76" fmla="*/ 23 w 33"/>
                <a:gd name="T77" fmla="*/ 29 h 31"/>
                <a:gd name="T78" fmla="*/ 23 w 33"/>
                <a:gd name="T79" fmla="*/ 29 h 31"/>
                <a:gd name="T80" fmla="*/ 23 w 33"/>
                <a:gd name="T81" fmla="*/ 29 h 31"/>
                <a:gd name="T82" fmla="*/ 23 w 33"/>
                <a:gd name="T83" fmla="*/ 29 h 31"/>
                <a:gd name="T84" fmla="*/ 23 w 33"/>
                <a:gd name="T85" fmla="*/ 29 h 31"/>
                <a:gd name="T86" fmla="*/ 23 w 33"/>
                <a:gd name="T87" fmla="*/ 27 h 31"/>
                <a:gd name="T88" fmla="*/ 23 w 33"/>
                <a:gd name="T89" fmla="*/ 27 h 31"/>
                <a:gd name="T90" fmla="*/ 23 w 33"/>
                <a:gd name="T91" fmla="*/ 25 h 31"/>
                <a:gd name="T92" fmla="*/ 20 w 33"/>
                <a:gd name="T93" fmla="*/ 20 h 31"/>
                <a:gd name="T94" fmla="*/ 10 w 33"/>
                <a:gd name="T95" fmla="*/ 20 h 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"/>
                <a:gd name="T145" fmla="*/ 0 h 31"/>
                <a:gd name="T146" fmla="*/ 33 w 33"/>
                <a:gd name="T147" fmla="*/ 31 h 3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" h="31">
                  <a:moveTo>
                    <a:pt x="21" y="22"/>
                  </a:moveTo>
                  <a:lnTo>
                    <a:pt x="8" y="22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16" y="0"/>
                  </a:lnTo>
                  <a:lnTo>
                    <a:pt x="27" y="25"/>
                  </a:lnTo>
                  <a:lnTo>
                    <a:pt x="27" y="27"/>
                  </a:lnTo>
                  <a:lnTo>
                    <a:pt x="29" y="29"/>
                  </a:lnTo>
                  <a:lnTo>
                    <a:pt x="31" y="31"/>
                  </a:lnTo>
                  <a:lnTo>
                    <a:pt x="33" y="31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1" y="22"/>
                  </a:lnTo>
                  <a:close/>
                  <a:moveTo>
                    <a:pt x="20" y="20"/>
                  </a:moveTo>
                  <a:lnTo>
                    <a:pt x="14" y="6"/>
                  </a:lnTo>
                  <a:lnTo>
                    <a:pt x="1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5" name="Freeform 95"/>
            <p:cNvSpPr>
              <a:spLocks noEditPoints="1"/>
            </p:cNvSpPr>
            <p:nvPr/>
          </p:nvSpPr>
          <p:spPr bwMode="auto">
            <a:xfrm>
              <a:off x="3686" y="3297"/>
              <a:ext cx="33" cy="31"/>
            </a:xfrm>
            <a:custGeom>
              <a:avLst/>
              <a:gdLst>
                <a:gd name="T0" fmla="*/ 13 w 33"/>
                <a:gd name="T1" fmla="*/ 18 h 31"/>
                <a:gd name="T2" fmla="*/ 11 w 33"/>
                <a:gd name="T3" fmla="*/ 18 h 31"/>
                <a:gd name="T4" fmla="*/ 11 w 33"/>
                <a:gd name="T5" fmla="*/ 18 h 31"/>
                <a:gd name="T6" fmla="*/ 11 w 33"/>
                <a:gd name="T7" fmla="*/ 18 h 31"/>
                <a:gd name="T8" fmla="*/ 10 w 33"/>
                <a:gd name="T9" fmla="*/ 18 h 31"/>
                <a:gd name="T10" fmla="*/ 10 w 33"/>
                <a:gd name="T11" fmla="*/ 18 h 31"/>
                <a:gd name="T12" fmla="*/ 10 w 33"/>
                <a:gd name="T13" fmla="*/ 25 h 31"/>
                <a:gd name="T14" fmla="*/ 10 w 33"/>
                <a:gd name="T15" fmla="*/ 29 h 31"/>
                <a:gd name="T16" fmla="*/ 10 w 33"/>
                <a:gd name="T17" fmla="*/ 29 h 31"/>
                <a:gd name="T18" fmla="*/ 11 w 33"/>
                <a:gd name="T19" fmla="*/ 31 h 31"/>
                <a:gd name="T20" fmla="*/ 13 w 33"/>
                <a:gd name="T21" fmla="*/ 31 h 31"/>
                <a:gd name="T22" fmla="*/ 0 w 33"/>
                <a:gd name="T23" fmla="*/ 31 h 31"/>
                <a:gd name="T24" fmla="*/ 4 w 33"/>
                <a:gd name="T25" fmla="*/ 31 h 31"/>
                <a:gd name="T26" fmla="*/ 4 w 33"/>
                <a:gd name="T27" fmla="*/ 29 h 31"/>
                <a:gd name="T28" fmla="*/ 6 w 33"/>
                <a:gd name="T29" fmla="*/ 29 h 31"/>
                <a:gd name="T30" fmla="*/ 6 w 33"/>
                <a:gd name="T31" fmla="*/ 27 h 31"/>
                <a:gd name="T32" fmla="*/ 6 w 33"/>
                <a:gd name="T33" fmla="*/ 4 h 31"/>
                <a:gd name="T34" fmla="*/ 6 w 33"/>
                <a:gd name="T35" fmla="*/ 2 h 31"/>
                <a:gd name="T36" fmla="*/ 4 w 33"/>
                <a:gd name="T37" fmla="*/ 2 h 31"/>
                <a:gd name="T38" fmla="*/ 2 w 33"/>
                <a:gd name="T39" fmla="*/ 2 h 31"/>
                <a:gd name="T40" fmla="*/ 0 w 33"/>
                <a:gd name="T41" fmla="*/ 0 h 31"/>
                <a:gd name="T42" fmla="*/ 15 w 33"/>
                <a:gd name="T43" fmla="*/ 0 h 31"/>
                <a:gd name="T44" fmla="*/ 19 w 33"/>
                <a:gd name="T45" fmla="*/ 0 h 31"/>
                <a:gd name="T46" fmla="*/ 21 w 33"/>
                <a:gd name="T47" fmla="*/ 2 h 31"/>
                <a:gd name="T48" fmla="*/ 23 w 33"/>
                <a:gd name="T49" fmla="*/ 4 h 31"/>
                <a:gd name="T50" fmla="*/ 25 w 33"/>
                <a:gd name="T51" fmla="*/ 6 h 31"/>
                <a:gd name="T52" fmla="*/ 25 w 33"/>
                <a:gd name="T53" fmla="*/ 8 h 31"/>
                <a:gd name="T54" fmla="*/ 25 w 33"/>
                <a:gd name="T55" fmla="*/ 10 h 31"/>
                <a:gd name="T56" fmla="*/ 23 w 33"/>
                <a:gd name="T57" fmla="*/ 14 h 31"/>
                <a:gd name="T58" fmla="*/ 21 w 33"/>
                <a:gd name="T59" fmla="*/ 16 h 31"/>
                <a:gd name="T60" fmla="*/ 19 w 33"/>
                <a:gd name="T61" fmla="*/ 16 h 31"/>
                <a:gd name="T62" fmla="*/ 25 w 33"/>
                <a:gd name="T63" fmla="*/ 27 h 31"/>
                <a:gd name="T64" fmla="*/ 27 w 33"/>
                <a:gd name="T65" fmla="*/ 29 h 31"/>
                <a:gd name="T66" fmla="*/ 29 w 33"/>
                <a:gd name="T67" fmla="*/ 29 h 31"/>
                <a:gd name="T68" fmla="*/ 31 w 33"/>
                <a:gd name="T69" fmla="*/ 31 h 31"/>
                <a:gd name="T70" fmla="*/ 10 w 33"/>
                <a:gd name="T71" fmla="*/ 16 h 31"/>
                <a:gd name="T72" fmla="*/ 10 w 33"/>
                <a:gd name="T73" fmla="*/ 16 h 31"/>
                <a:gd name="T74" fmla="*/ 10 w 33"/>
                <a:gd name="T75" fmla="*/ 16 h 31"/>
                <a:gd name="T76" fmla="*/ 11 w 33"/>
                <a:gd name="T77" fmla="*/ 16 h 31"/>
                <a:gd name="T78" fmla="*/ 11 w 33"/>
                <a:gd name="T79" fmla="*/ 16 h 31"/>
                <a:gd name="T80" fmla="*/ 15 w 33"/>
                <a:gd name="T81" fmla="*/ 16 h 31"/>
                <a:gd name="T82" fmla="*/ 17 w 33"/>
                <a:gd name="T83" fmla="*/ 14 h 31"/>
                <a:gd name="T84" fmla="*/ 19 w 33"/>
                <a:gd name="T85" fmla="*/ 12 h 31"/>
                <a:gd name="T86" fmla="*/ 19 w 33"/>
                <a:gd name="T87" fmla="*/ 8 h 31"/>
                <a:gd name="T88" fmla="*/ 19 w 33"/>
                <a:gd name="T89" fmla="*/ 6 h 31"/>
                <a:gd name="T90" fmla="*/ 17 w 33"/>
                <a:gd name="T91" fmla="*/ 4 h 31"/>
                <a:gd name="T92" fmla="*/ 15 w 33"/>
                <a:gd name="T93" fmla="*/ 2 h 31"/>
                <a:gd name="T94" fmla="*/ 13 w 33"/>
                <a:gd name="T95" fmla="*/ 2 h 31"/>
                <a:gd name="T96" fmla="*/ 11 w 33"/>
                <a:gd name="T97" fmla="*/ 2 h 31"/>
                <a:gd name="T98" fmla="*/ 10 w 33"/>
                <a:gd name="T99" fmla="*/ 2 h 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"/>
                <a:gd name="T151" fmla="*/ 0 h 31"/>
                <a:gd name="T152" fmla="*/ 33 w 33"/>
                <a:gd name="T153" fmla="*/ 31 h 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" h="31">
                  <a:moveTo>
                    <a:pt x="33" y="31"/>
                  </a:moveTo>
                  <a:lnTo>
                    <a:pt x="23" y="31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11" y="31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23" y="14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3" y="31"/>
                  </a:lnTo>
                  <a:close/>
                  <a:moveTo>
                    <a:pt x="10" y="16"/>
                  </a:moveTo>
                  <a:lnTo>
                    <a:pt x="10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6" name="Freeform 96"/>
            <p:cNvSpPr>
              <a:spLocks noEditPoints="1"/>
            </p:cNvSpPr>
            <p:nvPr/>
          </p:nvSpPr>
          <p:spPr bwMode="auto">
            <a:xfrm>
              <a:off x="3719" y="3297"/>
              <a:ext cx="32" cy="31"/>
            </a:xfrm>
            <a:custGeom>
              <a:avLst/>
              <a:gdLst>
                <a:gd name="T0" fmla="*/ 7 w 32"/>
                <a:gd name="T1" fmla="*/ 22 h 31"/>
                <a:gd name="T2" fmla="*/ 5 w 32"/>
                <a:gd name="T3" fmla="*/ 27 h 31"/>
                <a:gd name="T4" fmla="*/ 5 w 32"/>
                <a:gd name="T5" fmla="*/ 27 h 31"/>
                <a:gd name="T6" fmla="*/ 5 w 32"/>
                <a:gd name="T7" fmla="*/ 27 h 31"/>
                <a:gd name="T8" fmla="*/ 5 w 32"/>
                <a:gd name="T9" fmla="*/ 29 h 31"/>
                <a:gd name="T10" fmla="*/ 5 w 32"/>
                <a:gd name="T11" fmla="*/ 29 h 31"/>
                <a:gd name="T12" fmla="*/ 5 w 32"/>
                <a:gd name="T13" fmla="*/ 29 h 31"/>
                <a:gd name="T14" fmla="*/ 5 w 32"/>
                <a:gd name="T15" fmla="*/ 29 h 31"/>
                <a:gd name="T16" fmla="*/ 5 w 32"/>
                <a:gd name="T17" fmla="*/ 29 h 31"/>
                <a:gd name="T18" fmla="*/ 5 w 32"/>
                <a:gd name="T19" fmla="*/ 31 h 31"/>
                <a:gd name="T20" fmla="*/ 5 w 32"/>
                <a:gd name="T21" fmla="*/ 31 h 31"/>
                <a:gd name="T22" fmla="*/ 7 w 32"/>
                <a:gd name="T23" fmla="*/ 31 h 31"/>
                <a:gd name="T24" fmla="*/ 7 w 32"/>
                <a:gd name="T25" fmla="*/ 31 h 31"/>
                <a:gd name="T26" fmla="*/ 9 w 32"/>
                <a:gd name="T27" fmla="*/ 31 h 31"/>
                <a:gd name="T28" fmla="*/ 0 w 32"/>
                <a:gd name="T29" fmla="*/ 31 h 31"/>
                <a:gd name="T30" fmla="*/ 0 w 32"/>
                <a:gd name="T31" fmla="*/ 31 h 31"/>
                <a:gd name="T32" fmla="*/ 0 w 32"/>
                <a:gd name="T33" fmla="*/ 31 h 31"/>
                <a:gd name="T34" fmla="*/ 2 w 32"/>
                <a:gd name="T35" fmla="*/ 29 h 31"/>
                <a:gd name="T36" fmla="*/ 2 w 32"/>
                <a:gd name="T37" fmla="*/ 29 h 31"/>
                <a:gd name="T38" fmla="*/ 2 w 32"/>
                <a:gd name="T39" fmla="*/ 29 h 31"/>
                <a:gd name="T40" fmla="*/ 2 w 32"/>
                <a:gd name="T41" fmla="*/ 27 h 31"/>
                <a:gd name="T42" fmla="*/ 3 w 32"/>
                <a:gd name="T43" fmla="*/ 27 h 31"/>
                <a:gd name="T44" fmla="*/ 3 w 32"/>
                <a:gd name="T45" fmla="*/ 25 h 31"/>
                <a:gd name="T46" fmla="*/ 15 w 32"/>
                <a:gd name="T47" fmla="*/ 0 h 31"/>
                <a:gd name="T48" fmla="*/ 26 w 32"/>
                <a:gd name="T49" fmla="*/ 27 h 31"/>
                <a:gd name="T50" fmla="*/ 26 w 32"/>
                <a:gd name="T51" fmla="*/ 27 h 31"/>
                <a:gd name="T52" fmla="*/ 28 w 32"/>
                <a:gd name="T53" fmla="*/ 29 h 31"/>
                <a:gd name="T54" fmla="*/ 28 w 32"/>
                <a:gd name="T55" fmla="*/ 29 h 31"/>
                <a:gd name="T56" fmla="*/ 28 w 32"/>
                <a:gd name="T57" fmla="*/ 29 h 31"/>
                <a:gd name="T58" fmla="*/ 30 w 32"/>
                <a:gd name="T59" fmla="*/ 31 h 31"/>
                <a:gd name="T60" fmla="*/ 30 w 32"/>
                <a:gd name="T61" fmla="*/ 31 h 31"/>
                <a:gd name="T62" fmla="*/ 32 w 32"/>
                <a:gd name="T63" fmla="*/ 31 h 31"/>
                <a:gd name="T64" fmla="*/ 32 w 32"/>
                <a:gd name="T65" fmla="*/ 31 h 31"/>
                <a:gd name="T66" fmla="*/ 19 w 32"/>
                <a:gd name="T67" fmla="*/ 31 h 31"/>
                <a:gd name="T68" fmla="*/ 21 w 32"/>
                <a:gd name="T69" fmla="*/ 31 h 31"/>
                <a:gd name="T70" fmla="*/ 21 w 32"/>
                <a:gd name="T71" fmla="*/ 31 h 31"/>
                <a:gd name="T72" fmla="*/ 21 w 32"/>
                <a:gd name="T73" fmla="*/ 31 h 31"/>
                <a:gd name="T74" fmla="*/ 23 w 32"/>
                <a:gd name="T75" fmla="*/ 29 h 31"/>
                <a:gd name="T76" fmla="*/ 23 w 32"/>
                <a:gd name="T77" fmla="*/ 29 h 31"/>
                <a:gd name="T78" fmla="*/ 23 w 32"/>
                <a:gd name="T79" fmla="*/ 29 h 31"/>
                <a:gd name="T80" fmla="*/ 23 w 32"/>
                <a:gd name="T81" fmla="*/ 29 h 31"/>
                <a:gd name="T82" fmla="*/ 23 w 32"/>
                <a:gd name="T83" fmla="*/ 29 h 31"/>
                <a:gd name="T84" fmla="*/ 23 w 32"/>
                <a:gd name="T85" fmla="*/ 29 h 31"/>
                <a:gd name="T86" fmla="*/ 23 w 32"/>
                <a:gd name="T87" fmla="*/ 27 h 31"/>
                <a:gd name="T88" fmla="*/ 23 w 32"/>
                <a:gd name="T89" fmla="*/ 27 h 31"/>
                <a:gd name="T90" fmla="*/ 23 w 32"/>
                <a:gd name="T91" fmla="*/ 25 h 31"/>
                <a:gd name="T92" fmla="*/ 19 w 32"/>
                <a:gd name="T93" fmla="*/ 20 h 31"/>
                <a:gd name="T94" fmla="*/ 9 w 32"/>
                <a:gd name="T95" fmla="*/ 20 h 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"/>
                <a:gd name="T145" fmla="*/ 0 h 31"/>
                <a:gd name="T146" fmla="*/ 32 w 32"/>
                <a:gd name="T147" fmla="*/ 31 h 3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" h="31">
                  <a:moveTo>
                    <a:pt x="21" y="22"/>
                  </a:moveTo>
                  <a:lnTo>
                    <a:pt x="7" y="22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15" y="0"/>
                  </a:lnTo>
                  <a:lnTo>
                    <a:pt x="26" y="25"/>
                  </a:lnTo>
                  <a:lnTo>
                    <a:pt x="26" y="27"/>
                  </a:lnTo>
                  <a:lnTo>
                    <a:pt x="28" y="29"/>
                  </a:lnTo>
                  <a:lnTo>
                    <a:pt x="30" y="31"/>
                  </a:lnTo>
                  <a:lnTo>
                    <a:pt x="32" y="31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1" y="22"/>
                  </a:lnTo>
                  <a:close/>
                  <a:moveTo>
                    <a:pt x="19" y="20"/>
                  </a:moveTo>
                  <a:lnTo>
                    <a:pt x="13" y="6"/>
                  </a:lnTo>
                  <a:lnTo>
                    <a:pt x="9" y="20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3552" y="3297"/>
              <a:ext cx="32" cy="31"/>
            </a:xfrm>
            <a:custGeom>
              <a:avLst/>
              <a:gdLst>
                <a:gd name="T0" fmla="*/ 7 w 32"/>
                <a:gd name="T1" fmla="*/ 22 h 31"/>
                <a:gd name="T2" fmla="*/ 5 w 32"/>
                <a:gd name="T3" fmla="*/ 27 h 31"/>
                <a:gd name="T4" fmla="*/ 5 w 32"/>
                <a:gd name="T5" fmla="*/ 27 h 31"/>
                <a:gd name="T6" fmla="*/ 5 w 32"/>
                <a:gd name="T7" fmla="*/ 27 h 31"/>
                <a:gd name="T8" fmla="*/ 5 w 32"/>
                <a:gd name="T9" fmla="*/ 29 h 31"/>
                <a:gd name="T10" fmla="*/ 5 w 32"/>
                <a:gd name="T11" fmla="*/ 29 h 31"/>
                <a:gd name="T12" fmla="*/ 5 w 32"/>
                <a:gd name="T13" fmla="*/ 29 h 31"/>
                <a:gd name="T14" fmla="*/ 5 w 32"/>
                <a:gd name="T15" fmla="*/ 29 h 31"/>
                <a:gd name="T16" fmla="*/ 5 w 32"/>
                <a:gd name="T17" fmla="*/ 29 h 31"/>
                <a:gd name="T18" fmla="*/ 5 w 32"/>
                <a:gd name="T19" fmla="*/ 31 h 31"/>
                <a:gd name="T20" fmla="*/ 5 w 32"/>
                <a:gd name="T21" fmla="*/ 31 h 31"/>
                <a:gd name="T22" fmla="*/ 7 w 32"/>
                <a:gd name="T23" fmla="*/ 31 h 31"/>
                <a:gd name="T24" fmla="*/ 7 w 32"/>
                <a:gd name="T25" fmla="*/ 31 h 31"/>
                <a:gd name="T26" fmla="*/ 9 w 32"/>
                <a:gd name="T27" fmla="*/ 31 h 31"/>
                <a:gd name="T28" fmla="*/ 0 w 32"/>
                <a:gd name="T29" fmla="*/ 31 h 31"/>
                <a:gd name="T30" fmla="*/ 0 w 32"/>
                <a:gd name="T31" fmla="*/ 31 h 31"/>
                <a:gd name="T32" fmla="*/ 0 w 32"/>
                <a:gd name="T33" fmla="*/ 31 h 31"/>
                <a:gd name="T34" fmla="*/ 2 w 32"/>
                <a:gd name="T35" fmla="*/ 29 h 31"/>
                <a:gd name="T36" fmla="*/ 2 w 32"/>
                <a:gd name="T37" fmla="*/ 29 h 31"/>
                <a:gd name="T38" fmla="*/ 2 w 32"/>
                <a:gd name="T39" fmla="*/ 29 h 31"/>
                <a:gd name="T40" fmla="*/ 2 w 32"/>
                <a:gd name="T41" fmla="*/ 27 h 31"/>
                <a:gd name="T42" fmla="*/ 4 w 32"/>
                <a:gd name="T43" fmla="*/ 27 h 31"/>
                <a:gd name="T44" fmla="*/ 4 w 32"/>
                <a:gd name="T45" fmla="*/ 25 h 31"/>
                <a:gd name="T46" fmla="*/ 15 w 32"/>
                <a:gd name="T47" fmla="*/ 0 h 31"/>
                <a:gd name="T48" fmla="*/ 27 w 32"/>
                <a:gd name="T49" fmla="*/ 27 h 31"/>
                <a:gd name="T50" fmla="*/ 27 w 32"/>
                <a:gd name="T51" fmla="*/ 27 h 31"/>
                <a:gd name="T52" fmla="*/ 28 w 32"/>
                <a:gd name="T53" fmla="*/ 29 h 31"/>
                <a:gd name="T54" fmla="*/ 28 w 32"/>
                <a:gd name="T55" fmla="*/ 29 h 31"/>
                <a:gd name="T56" fmla="*/ 28 w 32"/>
                <a:gd name="T57" fmla="*/ 29 h 31"/>
                <a:gd name="T58" fmla="*/ 30 w 32"/>
                <a:gd name="T59" fmla="*/ 31 h 31"/>
                <a:gd name="T60" fmla="*/ 30 w 32"/>
                <a:gd name="T61" fmla="*/ 31 h 31"/>
                <a:gd name="T62" fmla="*/ 30 w 32"/>
                <a:gd name="T63" fmla="*/ 31 h 31"/>
                <a:gd name="T64" fmla="*/ 32 w 32"/>
                <a:gd name="T65" fmla="*/ 31 h 31"/>
                <a:gd name="T66" fmla="*/ 19 w 32"/>
                <a:gd name="T67" fmla="*/ 31 h 31"/>
                <a:gd name="T68" fmla="*/ 21 w 32"/>
                <a:gd name="T69" fmla="*/ 31 h 31"/>
                <a:gd name="T70" fmla="*/ 21 w 32"/>
                <a:gd name="T71" fmla="*/ 31 h 31"/>
                <a:gd name="T72" fmla="*/ 21 w 32"/>
                <a:gd name="T73" fmla="*/ 31 h 31"/>
                <a:gd name="T74" fmla="*/ 23 w 32"/>
                <a:gd name="T75" fmla="*/ 29 h 31"/>
                <a:gd name="T76" fmla="*/ 23 w 32"/>
                <a:gd name="T77" fmla="*/ 29 h 31"/>
                <a:gd name="T78" fmla="*/ 23 w 32"/>
                <a:gd name="T79" fmla="*/ 29 h 31"/>
                <a:gd name="T80" fmla="*/ 23 w 32"/>
                <a:gd name="T81" fmla="*/ 29 h 31"/>
                <a:gd name="T82" fmla="*/ 23 w 32"/>
                <a:gd name="T83" fmla="*/ 29 h 31"/>
                <a:gd name="T84" fmla="*/ 23 w 32"/>
                <a:gd name="T85" fmla="*/ 29 h 31"/>
                <a:gd name="T86" fmla="*/ 23 w 32"/>
                <a:gd name="T87" fmla="*/ 27 h 31"/>
                <a:gd name="T88" fmla="*/ 23 w 32"/>
                <a:gd name="T89" fmla="*/ 27 h 31"/>
                <a:gd name="T90" fmla="*/ 21 w 32"/>
                <a:gd name="T91" fmla="*/ 25 h 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"/>
                <a:gd name="T139" fmla="*/ 0 h 31"/>
                <a:gd name="T140" fmla="*/ 32 w 32"/>
                <a:gd name="T141" fmla="*/ 31 h 3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" h="31">
                  <a:moveTo>
                    <a:pt x="21" y="22"/>
                  </a:moveTo>
                  <a:lnTo>
                    <a:pt x="7" y="22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15" y="0"/>
                  </a:lnTo>
                  <a:lnTo>
                    <a:pt x="27" y="25"/>
                  </a:lnTo>
                  <a:lnTo>
                    <a:pt x="27" y="27"/>
                  </a:lnTo>
                  <a:lnTo>
                    <a:pt x="28" y="29"/>
                  </a:lnTo>
                  <a:lnTo>
                    <a:pt x="30" y="31"/>
                  </a:lnTo>
                  <a:lnTo>
                    <a:pt x="32" y="31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21" y="22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3561" y="3303"/>
              <a:ext cx="10" cy="14"/>
            </a:xfrm>
            <a:custGeom>
              <a:avLst/>
              <a:gdLst>
                <a:gd name="T0" fmla="*/ 10 w 10"/>
                <a:gd name="T1" fmla="*/ 14 h 14"/>
                <a:gd name="T2" fmla="*/ 4 w 10"/>
                <a:gd name="T3" fmla="*/ 0 h 14"/>
                <a:gd name="T4" fmla="*/ 0 w 10"/>
                <a:gd name="T5" fmla="*/ 14 h 14"/>
                <a:gd name="T6" fmla="*/ 10 w 10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4"/>
                <a:gd name="T14" fmla="*/ 10 w 10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4">
                  <a:moveTo>
                    <a:pt x="10" y="14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0" y="14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3584" y="3297"/>
              <a:ext cx="33" cy="33"/>
            </a:xfrm>
            <a:custGeom>
              <a:avLst/>
              <a:gdLst>
                <a:gd name="T0" fmla="*/ 8 w 33"/>
                <a:gd name="T1" fmla="*/ 0 h 33"/>
                <a:gd name="T2" fmla="*/ 27 w 33"/>
                <a:gd name="T3" fmla="*/ 6 h 33"/>
                <a:gd name="T4" fmla="*/ 27 w 33"/>
                <a:gd name="T5" fmla="*/ 4 h 33"/>
                <a:gd name="T6" fmla="*/ 27 w 33"/>
                <a:gd name="T7" fmla="*/ 4 h 33"/>
                <a:gd name="T8" fmla="*/ 27 w 33"/>
                <a:gd name="T9" fmla="*/ 2 h 33"/>
                <a:gd name="T10" fmla="*/ 27 w 33"/>
                <a:gd name="T11" fmla="*/ 2 h 33"/>
                <a:gd name="T12" fmla="*/ 25 w 33"/>
                <a:gd name="T13" fmla="*/ 2 h 33"/>
                <a:gd name="T14" fmla="*/ 25 w 33"/>
                <a:gd name="T15" fmla="*/ 2 h 33"/>
                <a:gd name="T16" fmla="*/ 25 w 33"/>
                <a:gd name="T17" fmla="*/ 2 h 33"/>
                <a:gd name="T18" fmla="*/ 23 w 33"/>
                <a:gd name="T19" fmla="*/ 2 h 33"/>
                <a:gd name="T20" fmla="*/ 23 w 33"/>
                <a:gd name="T21" fmla="*/ 0 h 33"/>
                <a:gd name="T22" fmla="*/ 33 w 33"/>
                <a:gd name="T23" fmla="*/ 2 h 33"/>
                <a:gd name="T24" fmla="*/ 31 w 33"/>
                <a:gd name="T25" fmla="*/ 2 h 33"/>
                <a:gd name="T26" fmla="*/ 31 w 33"/>
                <a:gd name="T27" fmla="*/ 2 h 33"/>
                <a:gd name="T28" fmla="*/ 31 w 33"/>
                <a:gd name="T29" fmla="*/ 2 h 33"/>
                <a:gd name="T30" fmla="*/ 29 w 33"/>
                <a:gd name="T31" fmla="*/ 2 h 33"/>
                <a:gd name="T32" fmla="*/ 29 w 33"/>
                <a:gd name="T33" fmla="*/ 2 h 33"/>
                <a:gd name="T34" fmla="*/ 29 w 33"/>
                <a:gd name="T35" fmla="*/ 4 h 33"/>
                <a:gd name="T36" fmla="*/ 29 w 33"/>
                <a:gd name="T37" fmla="*/ 4 h 33"/>
                <a:gd name="T38" fmla="*/ 29 w 33"/>
                <a:gd name="T39" fmla="*/ 6 h 33"/>
                <a:gd name="T40" fmla="*/ 29 w 33"/>
                <a:gd name="T41" fmla="*/ 33 h 33"/>
                <a:gd name="T42" fmla="*/ 8 w 33"/>
                <a:gd name="T43" fmla="*/ 6 h 33"/>
                <a:gd name="T44" fmla="*/ 8 w 33"/>
                <a:gd name="T45" fmla="*/ 27 h 33"/>
                <a:gd name="T46" fmla="*/ 8 w 33"/>
                <a:gd name="T47" fmla="*/ 27 h 33"/>
                <a:gd name="T48" fmla="*/ 8 w 33"/>
                <a:gd name="T49" fmla="*/ 29 h 33"/>
                <a:gd name="T50" fmla="*/ 8 w 33"/>
                <a:gd name="T51" fmla="*/ 29 h 33"/>
                <a:gd name="T52" fmla="*/ 8 w 33"/>
                <a:gd name="T53" fmla="*/ 29 h 33"/>
                <a:gd name="T54" fmla="*/ 10 w 33"/>
                <a:gd name="T55" fmla="*/ 31 h 33"/>
                <a:gd name="T56" fmla="*/ 10 w 33"/>
                <a:gd name="T57" fmla="*/ 31 h 33"/>
                <a:gd name="T58" fmla="*/ 10 w 33"/>
                <a:gd name="T59" fmla="*/ 31 h 33"/>
                <a:gd name="T60" fmla="*/ 12 w 33"/>
                <a:gd name="T61" fmla="*/ 31 h 33"/>
                <a:gd name="T62" fmla="*/ 2 w 33"/>
                <a:gd name="T63" fmla="*/ 31 h 33"/>
                <a:gd name="T64" fmla="*/ 2 w 33"/>
                <a:gd name="T65" fmla="*/ 31 h 33"/>
                <a:gd name="T66" fmla="*/ 4 w 33"/>
                <a:gd name="T67" fmla="*/ 31 h 33"/>
                <a:gd name="T68" fmla="*/ 4 w 33"/>
                <a:gd name="T69" fmla="*/ 31 h 33"/>
                <a:gd name="T70" fmla="*/ 4 w 33"/>
                <a:gd name="T71" fmla="*/ 29 h 33"/>
                <a:gd name="T72" fmla="*/ 6 w 33"/>
                <a:gd name="T73" fmla="*/ 29 h 33"/>
                <a:gd name="T74" fmla="*/ 6 w 33"/>
                <a:gd name="T75" fmla="*/ 29 h 33"/>
                <a:gd name="T76" fmla="*/ 6 w 33"/>
                <a:gd name="T77" fmla="*/ 29 h 33"/>
                <a:gd name="T78" fmla="*/ 6 w 33"/>
                <a:gd name="T79" fmla="*/ 27 h 33"/>
                <a:gd name="T80" fmla="*/ 6 w 33"/>
                <a:gd name="T81" fmla="*/ 25 h 33"/>
                <a:gd name="T82" fmla="*/ 6 w 33"/>
                <a:gd name="T83" fmla="*/ 4 h 33"/>
                <a:gd name="T84" fmla="*/ 4 w 33"/>
                <a:gd name="T85" fmla="*/ 4 h 33"/>
                <a:gd name="T86" fmla="*/ 4 w 33"/>
                <a:gd name="T87" fmla="*/ 2 h 33"/>
                <a:gd name="T88" fmla="*/ 4 w 33"/>
                <a:gd name="T89" fmla="*/ 2 h 33"/>
                <a:gd name="T90" fmla="*/ 4 w 33"/>
                <a:gd name="T91" fmla="*/ 2 h 33"/>
                <a:gd name="T92" fmla="*/ 2 w 33"/>
                <a:gd name="T93" fmla="*/ 2 h 33"/>
                <a:gd name="T94" fmla="*/ 2 w 33"/>
                <a:gd name="T95" fmla="*/ 2 h 33"/>
                <a:gd name="T96" fmla="*/ 2 w 33"/>
                <a:gd name="T97" fmla="*/ 2 h 33"/>
                <a:gd name="T98" fmla="*/ 2 w 33"/>
                <a:gd name="T99" fmla="*/ 2 h 33"/>
                <a:gd name="T100" fmla="*/ 0 w 33"/>
                <a:gd name="T101" fmla="*/ 2 h 33"/>
                <a:gd name="T102" fmla="*/ 0 w 33"/>
                <a:gd name="T103" fmla="*/ 2 h 33"/>
                <a:gd name="T104" fmla="*/ 0 w 33"/>
                <a:gd name="T105" fmla="*/ 2 h 33"/>
                <a:gd name="T106" fmla="*/ 0 w 33"/>
                <a:gd name="T107" fmla="*/ 0 h 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"/>
                <a:gd name="T163" fmla="*/ 0 h 33"/>
                <a:gd name="T164" fmla="*/ 33 w 33"/>
                <a:gd name="T165" fmla="*/ 33 h 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" h="33">
                  <a:moveTo>
                    <a:pt x="0" y="0"/>
                  </a:moveTo>
                  <a:lnTo>
                    <a:pt x="8" y="0"/>
                  </a:lnTo>
                  <a:lnTo>
                    <a:pt x="27" y="24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9" y="33"/>
                  </a:lnTo>
                  <a:lnTo>
                    <a:pt x="8" y="6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3619" y="3297"/>
              <a:ext cx="34" cy="31"/>
            </a:xfrm>
            <a:custGeom>
              <a:avLst/>
              <a:gdLst>
                <a:gd name="T0" fmla="*/ 27 w 34"/>
                <a:gd name="T1" fmla="*/ 27 h 31"/>
                <a:gd name="T2" fmla="*/ 29 w 34"/>
                <a:gd name="T3" fmla="*/ 29 h 31"/>
                <a:gd name="T4" fmla="*/ 31 w 34"/>
                <a:gd name="T5" fmla="*/ 29 h 31"/>
                <a:gd name="T6" fmla="*/ 32 w 34"/>
                <a:gd name="T7" fmla="*/ 31 h 31"/>
                <a:gd name="T8" fmla="*/ 19 w 34"/>
                <a:gd name="T9" fmla="*/ 31 h 31"/>
                <a:gd name="T10" fmla="*/ 19 w 34"/>
                <a:gd name="T11" fmla="*/ 31 h 31"/>
                <a:gd name="T12" fmla="*/ 21 w 34"/>
                <a:gd name="T13" fmla="*/ 31 h 31"/>
                <a:gd name="T14" fmla="*/ 21 w 34"/>
                <a:gd name="T15" fmla="*/ 29 h 31"/>
                <a:gd name="T16" fmla="*/ 21 w 34"/>
                <a:gd name="T17" fmla="*/ 29 h 31"/>
                <a:gd name="T18" fmla="*/ 21 w 34"/>
                <a:gd name="T19" fmla="*/ 29 h 31"/>
                <a:gd name="T20" fmla="*/ 21 w 34"/>
                <a:gd name="T21" fmla="*/ 29 h 31"/>
                <a:gd name="T22" fmla="*/ 21 w 34"/>
                <a:gd name="T23" fmla="*/ 27 h 31"/>
                <a:gd name="T24" fmla="*/ 19 w 34"/>
                <a:gd name="T25" fmla="*/ 27 h 31"/>
                <a:gd name="T26" fmla="*/ 9 w 34"/>
                <a:gd name="T27" fmla="*/ 27 h 31"/>
                <a:gd name="T28" fmla="*/ 9 w 34"/>
                <a:gd name="T29" fmla="*/ 29 h 31"/>
                <a:gd name="T30" fmla="*/ 9 w 34"/>
                <a:gd name="T31" fmla="*/ 29 h 31"/>
                <a:gd name="T32" fmla="*/ 9 w 34"/>
                <a:gd name="T33" fmla="*/ 29 h 31"/>
                <a:gd name="T34" fmla="*/ 9 w 34"/>
                <a:gd name="T35" fmla="*/ 31 h 31"/>
                <a:gd name="T36" fmla="*/ 11 w 34"/>
                <a:gd name="T37" fmla="*/ 31 h 31"/>
                <a:gd name="T38" fmla="*/ 13 w 34"/>
                <a:gd name="T39" fmla="*/ 31 h 31"/>
                <a:gd name="T40" fmla="*/ 2 w 34"/>
                <a:gd name="T41" fmla="*/ 31 h 31"/>
                <a:gd name="T42" fmla="*/ 4 w 34"/>
                <a:gd name="T43" fmla="*/ 31 h 31"/>
                <a:gd name="T44" fmla="*/ 4 w 34"/>
                <a:gd name="T45" fmla="*/ 29 h 31"/>
                <a:gd name="T46" fmla="*/ 4 w 34"/>
                <a:gd name="T47" fmla="*/ 29 h 31"/>
                <a:gd name="T48" fmla="*/ 4 w 34"/>
                <a:gd name="T49" fmla="*/ 25 h 31"/>
                <a:gd name="T50" fmla="*/ 4 w 34"/>
                <a:gd name="T51" fmla="*/ 4 h 31"/>
                <a:gd name="T52" fmla="*/ 4 w 34"/>
                <a:gd name="T53" fmla="*/ 2 h 31"/>
                <a:gd name="T54" fmla="*/ 4 w 34"/>
                <a:gd name="T55" fmla="*/ 2 h 31"/>
                <a:gd name="T56" fmla="*/ 4 w 34"/>
                <a:gd name="T57" fmla="*/ 2 h 31"/>
                <a:gd name="T58" fmla="*/ 2 w 34"/>
                <a:gd name="T59" fmla="*/ 2 h 31"/>
                <a:gd name="T60" fmla="*/ 2 w 34"/>
                <a:gd name="T61" fmla="*/ 2 h 31"/>
                <a:gd name="T62" fmla="*/ 13 w 34"/>
                <a:gd name="T63" fmla="*/ 0 h 31"/>
                <a:gd name="T64" fmla="*/ 11 w 34"/>
                <a:gd name="T65" fmla="*/ 2 h 31"/>
                <a:gd name="T66" fmla="*/ 11 w 34"/>
                <a:gd name="T67" fmla="*/ 2 h 31"/>
                <a:gd name="T68" fmla="*/ 9 w 34"/>
                <a:gd name="T69" fmla="*/ 2 h 31"/>
                <a:gd name="T70" fmla="*/ 9 w 34"/>
                <a:gd name="T71" fmla="*/ 2 h 31"/>
                <a:gd name="T72" fmla="*/ 9 w 34"/>
                <a:gd name="T73" fmla="*/ 4 h 31"/>
                <a:gd name="T74" fmla="*/ 9 w 34"/>
                <a:gd name="T75" fmla="*/ 4 h 31"/>
                <a:gd name="T76" fmla="*/ 9 w 34"/>
                <a:gd name="T77" fmla="*/ 16 h 31"/>
                <a:gd name="T78" fmla="*/ 9 w 34"/>
                <a:gd name="T79" fmla="*/ 14 h 31"/>
                <a:gd name="T80" fmla="*/ 13 w 34"/>
                <a:gd name="T81" fmla="*/ 12 h 31"/>
                <a:gd name="T82" fmla="*/ 19 w 34"/>
                <a:gd name="T83" fmla="*/ 6 h 31"/>
                <a:gd name="T84" fmla="*/ 21 w 34"/>
                <a:gd name="T85" fmla="*/ 4 h 31"/>
                <a:gd name="T86" fmla="*/ 21 w 34"/>
                <a:gd name="T87" fmla="*/ 2 h 31"/>
                <a:gd name="T88" fmla="*/ 21 w 34"/>
                <a:gd name="T89" fmla="*/ 2 h 31"/>
                <a:gd name="T90" fmla="*/ 21 w 34"/>
                <a:gd name="T91" fmla="*/ 2 h 31"/>
                <a:gd name="T92" fmla="*/ 21 w 34"/>
                <a:gd name="T93" fmla="*/ 2 h 31"/>
                <a:gd name="T94" fmla="*/ 19 w 34"/>
                <a:gd name="T95" fmla="*/ 2 h 31"/>
                <a:gd name="T96" fmla="*/ 17 w 34"/>
                <a:gd name="T97" fmla="*/ 2 h 31"/>
                <a:gd name="T98" fmla="*/ 29 w 34"/>
                <a:gd name="T99" fmla="*/ 2 h 31"/>
                <a:gd name="T100" fmla="*/ 29 w 34"/>
                <a:gd name="T101" fmla="*/ 2 h 31"/>
                <a:gd name="T102" fmla="*/ 27 w 34"/>
                <a:gd name="T103" fmla="*/ 2 h 31"/>
                <a:gd name="T104" fmla="*/ 27 w 34"/>
                <a:gd name="T105" fmla="*/ 2 h 31"/>
                <a:gd name="T106" fmla="*/ 25 w 34"/>
                <a:gd name="T107" fmla="*/ 2 h 31"/>
                <a:gd name="T108" fmla="*/ 25 w 34"/>
                <a:gd name="T109" fmla="*/ 4 h 31"/>
                <a:gd name="T110" fmla="*/ 23 w 34"/>
                <a:gd name="T111" fmla="*/ 4 h 31"/>
                <a:gd name="T112" fmla="*/ 21 w 34"/>
                <a:gd name="T113" fmla="*/ 6 h 31"/>
                <a:gd name="T114" fmla="*/ 13 w 34"/>
                <a:gd name="T115" fmla="*/ 14 h 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"/>
                <a:gd name="T175" fmla="*/ 0 h 31"/>
                <a:gd name="T176" fmla="*/ 34 w 34"/>
                <a:gd name="T177" fmla="*/ 31 h 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" h="31">
                  <a:moveTo>
                    <a:pt x="13" y="14"/>
                  </a:moveTo>
                  <a:lnTo>
                    <a:pt x="25" y="25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34" y="31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1" y="29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9" y="27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3" y="14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3653" y="3297"/>
              <a:ext cx="33" cy="31"/>
            </a:xfrm>
            <a:custGeom>
              <a:avLst/>
              <a:gdLst>
                <a:gd name="T0" fmla="*/ 8 w 33"/>
                <a:gd name="T1" fmla="*/ 22 h 31"/>
                <a:gd name="T2" fmla="*/ 6 w 33"/>
                <a:gd name="T3" fmla="*/ 27 h 31"/>
                <a:gd name="T4" fmla="*/ 6 w 33"/>
                <a:gd name="T5" fmla="*/ 27 h 31"/>
                <a:gd name="T6" fmla="*/ 6 w 33"/>
                <a:gd name="T7" fmla="*/ 27 h 31"/>
                <a:gd name="T8" fmla="*/ 6 w 33"/>
                <a:gd name="T9" fmla="*/ 29 h 31"/>
                <a:gd name="T10" fmla="*/ 6 w 33"/>
                <a:gd name="T11" fmla="*/ 29 h 31"/>
                <a:gd name="T12" fmla="*/ 6 w 33"/>
                <a:gd name="T13" fmla="*/ 29 h 31"/>
                <a:gd name="T14" fmla="*/ 6 w 33"/>
                <a:gd name="T15" fmla="*/ 29 h 31"/>
                <a:gd name="T16" fmla="*/ 6 w 33"/>
                <a:gd name="T17" fmla="*/ 29 h 31"/>
                <a:gd name="T18" fmla="*/ 6 w 33"/>
                <a:gd name="T19" fmla="*/ 31 h 31"/>
                <a:gd name="T20" fmla="*/ 6 w 33"/>
                <a:gd name="T21" fmla="*/ 31 h 31"/>
                <a:gd name="T22" fmla="*/ 8 w 33"/>
                <a:gd name="T23" fmla="*/ 31 h 31"/>
                <a:gd name="T24" fmla="*/ 8 w 33"/>
                <a:gd name="T25" fmla="*/ 31 h 31"/>
                <a:gd name="T26" fmla="*/ 10 w 33"/>
                <a:gd name="T27" fmla="*/ 31 h 31"/>
                <a:gd name="T28" fmla="*/ 0 w 33"/>
                <a:gd name="T29" fmla="*/ 31 h 31"/>
                <a:gd name="T30" fmla="*/ 0 w 33"/>
                <a:gd name="T31" fmla="*/ 31 h 31"/>
                <a:gd name="T32" fmla="*/ 0 w 33"/>
                <a:gd name="T33" fmla="*/ 31 h 31"/>
                <a:gd name="T34" fmla="*/ 2 w 33"/>
                <a:gd name="T35" fmla="*/ 29 h 31"/>
                <a:gd name="T36" fmla="*/ 2 w 33"/>
                <a:gd name="T37" fmla="*/ 29 h 31"/>
                <a:gd name="T38" fmla="*/ 2 w 33"/>
                <a:gd name="T39" fmla="*/ 29 h 31"/>
                <a:gd name="T40" fmla="*/ 2 w 33"/>
                <a:gd name="T41" fmla="*/ 27 h 31"/>
                <a:gd name="T42" fmla="*/ 4 w 33"/>
                <a:gd name="T43" fmla="*/ 27 h 31"/>
                <a:gd name="T44" fmla="*/ 4 w 33"/>
                <a:gd name="T45" fmla="*/ 25 h 31"/>
                <a:gd name="T46" fmla="*/ 16 w 33"/>
                <a:gd name="T47" fmla="*/ 0 h 31"/>
                <a:gd name="T48" fmla="*/ 27 w 33"/>
                <a:gd name="T49" fmla="*/ 27 h 31"/>
                <a:gd name="T50" fmla="*/ 27 w 33"/>
                <a:gd name="T51" fmla="*/ 27 h 31"/>
                <a:gd name="T52" fmla="*/ 29 w 33"/>
                <a:gd name="T53" fmla="*/ 29 h 31"/>
                <a:gd name="T54" fmla="*/ 29 w 33"/>
                <a:gd name="T55" fmla="*/ 29 h 31"/>
                <a:gd name="T56" fmla="*/ 29 w 33"/>
                <a:gd name="T57" fmla="*/ 29 h 31"/>
                <a:gd name="T58" fmla="*/ 31 w 33"/>
                <a:gd name="T59" fmla="*/ 31 h 31"/>
                <a:gd name="T60" fmla="*/ 31 w 33"/>
                <a:gd name="T61" fmla="*/ 31 h 31"/>
                <a:gd name="T62" fmla="*/ 33 w 33"/>
                <a:gd name="T63" fmla="*/ 31 h 31"/>
                <a:gd name="T64" fmla="*/ 33 w 33"/>
                <a:gd name="T65" fmla="*/ 31 h 31"/>
                <a:gd name="T66" fmla="*/ 20 w 33"/>
                <a:gd name="T67" fmla="*/ 31 h 31"/>
                <a:gd name="T68" fmla="*/ 21 w 33"/>
                <a:gd name="T69" fmla="*/ 31 h 31"/>
                <a:gd name="T70" fmla="*/ 21 w 33"/>
                <a:gd name="T71" fmla="*/ 31 h 31"/>
                <a:gd name="T72" fmla="*/ 21 w 33"/>
                <a:gd name="T73" fmla="*/ 31 h 31"/>
                <a:gd name="T74" fmla="*/ 23 w 33"/>
                <a:gd name="T75" fmla="*/ 29 h 31"/>
                <a:gd name="T76" fmla="*/ 23 w 33"/>
                <a:gd name="T77" fmla="*/ 29 h 31"/>
                <a:gd name="T78" fmla="*/ 23 w 33"/>
                <a:gd name="T79" fmla="*/ 29 h 31"/>
                <a:gd name="T80" fmla="*/ 23 w 33"/>
                <a:gd name="T81" fmla="*/ 29 h 31"/>
                <a:gd name="T82" fmla="*/ 23 w 33"/>
                <a:gd name="T83" fmla="*/ 29 h 31"/>
                <a:gd name="T84" fmla="*/ 23 w 33"/>
                <a:gd name="T85" fmla="*/ 29 h 31"/>
                <a:gd name="T86" fmla="*/ 23 w 33"/>
                <a:gd name="T87" fmla="*/ 27 h 31"/>
                <a:gd name="T88" fmla="*/ 23 w 33"/>
                <a:gd name="T89" fmla="*/ 27 h 31"/>
                <a:gd name="T90" fmla="*/ 23 w 33"/>
                <a:gd name="T91" fmla="*/ 25 h 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3"/>
                <a:gd name="T139" fmla="*/ 0 h 31"/>
                <a:gd name="T140" fmla="*/ 33 w 33"/>
                <a:gd name="T141" fmla="*/ 31 h 3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3" h="31">
                  <a:moveTo>
                    <a:pt x="21" y="22"/>
                  </a:moveTo>
                  <a:lnTo>
                    <a:pt x="8" y="22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16" y="0"/>
                  </a:lnTo>
                  <a:lnTo>
                    <a:pt x="27" y="25"/>
                  </a:lnTo>
                  <a:lnTo>
                    <a:pt x="27" y="27"/>
                  </a:lnTo>
                  <a:lnTo>
                    <a:pt x="29" y="29"/>
                  </a:lnTo>
                  <a:lnTo>
                    <a:pt x="31" y="31"/>
                  </a:lnTo>
                  <a:lnTo>
                    <a:pt x="33" y="31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1" y="22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3663" y="3303"/>
              <a:ext cx="10" cy="14"/>
            </a:xfrm>
            <a:custGeom>
              <a:avLst/>
              <a:gdLst>
                <a:gd name="T0" fmla="*/ 10 w 10"/>
                <a:gd name="T1" fmla="*/ 14 h 14"/>
                <a:gd name="T2" fmla="*/ 4 w 10"/>
                <a:gd name="T3" fmla="*/ 0 h 14"/>
                <a:gd name="T4" fmla="*/ 0 w 10"/>
                <a:gd name="T5" fmla="*/ 14 h 14"/>
                <a:gd name="T6" fmla="*/ 10 w 10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4"/>
                <a:gd name="T14" fmla="*/ 10 w 10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4">
                  <a:moveTo>
                    <a:pt x="10" y="14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0" y="14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3686" y="3297"/>
              <a:ext cx="33" cy="31"/>
            </a:xfrm>
            <a:custGeom>
              <a:avLst/>
              <a:gdLst>
                <a:gd name="T0" fmla="*/ 13 w 33"/>
                <a:gd name="T1" fmla="*/ 18 h 31"/>
                <a:gd name="T2" fmla="*/ 11 w 33"/>
                <a:gd name="T3" fmla="*/ 18 h 31"/>
                <a:gd name="T4" fmla="*/ 11 w 33"/>
                <a:gd name="T5" fmla="*/ 18 h 31"/>
                <a:gd name="T6" fmla="*/ 11 w 33"/>
                <a:gd name="T7" fmla="*/ 18 h 31"/>
                <a:gd name="T8" fmla="*/ 11 w 33"/>
                <a:gd name="T9" fmla="*/ 18 h 31"/>
                <a:gd name="T10" fmla="*/ 10 w 33"/>
                <a:gd name="T11" fmla="*/ 18 h 31"/>
                <a:gd name="T12" fmla="*/ 10 w 33"/>
                <a:gd name="T13" fmla="*/ 18 h 31"/>
                <a:gd name="T14" fmla="*/ 10 w 33"/>
                <a:gd name="T15" fmla="*/ 18 h 31"/>
                <a:gd name="T16" fmla="*/ 10 w 33"/>
                <a:gd name="T17" fmla="*/ 18 h 31"/>
                <a:gd name="T18" fmla="*/ 10 w 33"/>
                <a:gd name="T19" fmla="*/ 27 h 31"/>
                <a:gd name="T20" fmla="*/ 10 w 33"/>
                <a:gd name="T21" fmla="*/ 29 h 31"/>
                <a:gd name="T22" fmla="*/ 10 w 33"/>
                <a:gd name="T23" fmla="*/ 29 h 31"/>
                <a:gd name="T24" fmla="*/ 11 w 33"/>
                <a:gd name="T25" fmla="*/ 31 h 31"/>
                <a:gd name="T26" fmla="*/ 11 w 33"/>
                <a:gd name="T27" fmla="*/ 31 h 31"/>
                <a:gd name="T28" fmla="*/ 13 w 33"/>
                <a:gd name="T29" fmla="*/ 31 h 31"/>
                <a:gd name="T30" fmla="*/ 0 w 33"/>
                <a:gd name="T31" fmla="*/ 31 h 31"/>
                <a:gd name="T32" fmla="*/ 4 w 33"/>
                <a:gd name="T33" fmla="*/ 31 h 31"/>
                <a:gd name="T34" fmla="*/ 4 w 33"/>
                <a:gd name="T35" fmla="*/ 31 h 31"/>
                <a:gd name="T36" fmla="*/ 6 w 33"/>
                <a:gd name="T37" fmla="*/ 29 h 31"/>
                <a:gd name="T38" fmla="*/ 6 w 33"/>
                <a:gd name="T39" fmla="*/ 29 h 31"/>
                <a:gd name="T40" fmla="*/ 6 w 33"/>
                <a:gd name="T41" fmla="*/ 27 h 31"/>
                <a:gd name="T42" fmla="*/ 6 w 33"/>
                <a:gd name="T43" fmla="*/ 6 h 31"/>
                <a:gd name="T44" fmla="*/ 6 w 33"/>
                <a:gd name="T45" fmla="*/ 4 h 31"/>
                <a:gd name="T46" fmla="*/ 6 w 33"/>
                <a:gd name="T47" fmla="*/ 2 h 31"/>
                <a:gd name="T48" fmla="*/ 4 w 33"/>
                <a:gd name="T49" fmla="*/ 2 h 31"/>
                <a:gd name="T50" fmla="*/ 4 w 33"/>
                <a:gd name="T51" fmla="*/ 2 h 31"/>
                <a:gd name="T52" fmla="*/ 2 w 33"/>
                <a:gd name="T53" fmla="*/ 2 h 31"/>
                <a:gd name="T54" fmla="*/ 0 w 33"/>
                <a:gd name="T55" fmla="*/ 0 h 31"/>
                <a:gd name="T56" fmla="*/ 15 w 33"/>
                <a:gd name="T57" fmla="*/ 0 h 31"/>
                <a:gd name="T58" fmla="*/ 17 w 33"/>
                <a:gd name="T59" fmla="*/ 0 h 31"/>
                <a:gd name="T60" fmla="*/ 19 w 33"/>
                <a:gd name="T61" fmla="*/ 0 h 31"/>
                <a:gd name="T62" fmla="*/ 21 w 33"/>
                <a:gd name="T63" fmla="*/ 2 h 31"/>
                <a:gd name="T64" fmla="*/ 23 w 33"/>
                <a:gd name="T65" fmla="*/ 2 h 31"/>
                <a:gd name="T66" fmla="*/ 23 w 33"/>
                <a:gd name="T67" fmla="*/ 4 h 31"/>
                <a:gd name="T68" fmla="*/ 25 w 33"/>
                <a:gd name="T69" fmla="*/ 6 h 31"/>
                <a:gd name="T70" fmla="*/ 25 w 33"/>
                <a:gd name="T71" fmla="*/ 8 h 31"/>
                <a:gd name="T72" fmla="*/ 25 w 33"/>
                <a:gd name="T73" fmla="*/ 10 h 31"/>
                <a:gd name="T74" fmla="*/ 25 w 33"/>
                <a:gd name="T75" fmla="*/ 12 h 31"/>
                <a:gd name="T76" fmla="*/ 23 w 33"/>
                <a:gd name="T77" fmla="*/ 14 h 31"/>
                <a:gd name="T78" fmla="*/ 21 w 33"/>
                <a:gd name="T79" fmla="*/ 16 h 31"/>
                <a:gd name="T80" fmla="*/ 19 w 33"/>
                <a:gd name="T81" fmla="*/ 16 h 31"/>
                <a:gd name="T82" fmla="*/ 23 w 33"/>
                <a:gd name="T83" fmla="*/ 25 h 31"/>
                <a:gd name="T84" fmla="*/ 25 w 33"/>
                <a:gd name="T85" fmla="*/ 27 h 31"/>
                <a:gd name="T86" fmla="*/ 27 w 33"/>
                <a:gd name="T87" fmla="*/ 29 h 31"/>
                <a:gd name="T88" fmla="*/ 29 w 33"/>
                <a:gd name="T89" fmla="*/ 29 h 31"/>
                <a:gd name="T90" fmla="*/ 29 w 33"/>
                <a:gd name="T91" fmla="*/ 31 h 31"/>
                <a:gd name="T92" fmla="*/ 31 w 33"/>
                <a:gd name="T93" fmla="*/ 31 h 3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3"/>
                <a:gd name="T142" fmla="*/ 0 h 31"/>
                <a:gd name="T143" fmla="*/ 33 w 33"/>
                <a:gd name="T144" fmla="*/ 31 h 3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3" h="31">
                  <a:moveTo>
                    <a:pt x="33" y="31"/>
                  </a:moveTo>
                  <a:lnTo>
                    <a:pt x="23" y="31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11" y="31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23" y="14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3" y="31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3696" y="3299"/>
              <a:ext cx="9" cy="14"/>
            </a:xfrm>
            <a:custGeom>
              <a:avLst/>
              <a:gdLst>
                <a:gd name="T0" fmla="*/ 0 w 9"/>
                <a:gd name="T1" fmla="*/ 14 h 14"/>
                <a:gd name="T2" fmla="*/ 0 w 9"/>
                <a:gd name="T3" fmla="*/ 14 h 14"/>
                <a:gd name="T4" fmla="*/ 0 w 9"/>
                <a:gd name="T5" fmla="*/ 14 h 14"/>
                <a:gd name="T6" fmla="*/ 0 w 9"/>
                <a:gd name="T7" fmla="*/ 14 h 14"/>
                <a:gd name="T8" fmla="*/ 0 w 9"/>
                <a:gd name="T9" fmla="*/ 14 h 14"/>
                <a:gd name="T10" fmla="*/ 0 w 9"/>
                <a:gd name="T11" fmla="*/ 14 h 14"/>
                <a:gd name="T12" fmla="*/ 0 w 9"/>
                <a:gd name="T13" fmla="*/ 14 h 14"/>
                <a:gd name="T14" fmla="*/ 0 w 9"/>
                <a:gd name="T15" fmla="*/ 14 h 14"/>
                <a:gd name="T16" fmla="*/ 0 w 9"/>
                <a:gd name="T17" fmla="*/ 14 h 14"/>
                <a:gd name="T18" fmla="*/ 0 w 9"/>
                <a:gd name="T19" fmla="*/ 14 h 14"/>
                <a:gd name="T20" fmla="*/ 1 w 9"/>
                <a:gd name="T21" fmla="*/ 14 h 14"/>
                <a:gd name="T22" fmla="*/ 1 w 9"/>
                <a:gd name="T23" fmla="*/ 14 h 14"/>
                <a:gd name="T24" fmla="*/ 1 w 9"/>
                <a:gd name="T25" fmla="*/ 14 h 14"/>
                <a:gd name="T26" fmla="*/ 1 w 9"/>
                <a:gd name="T27" fmla="*/ 14 h 14"/>
                <a:gd name="T28" fmla="*/ 1 w 9"/>
                <a:gd name="T29" fmla="*/ 14 h 14"/>
                <a:gd name="T30" fmla="*/ 1 w 9"/>
                <a:gd name="T31" fmla="*/ 14 h 14"/>
                <a:gd name="T32" fmla="*/ 1 w 9"/>
                <a:gd name="T33" fmla="*/ 14 h 14"/>
                <a:gd name="T34" fmla="*/ 1 w 9"/>
                <a:gd name="T35" fmla="*/ 14 h 14"/>
                <a:gd name="T36" fmla="*/ 3 w 9"/>
                <a:gd name="T37" fmla="*/ 14 h 14"/>
                <a:gd name="T38" fmla="*/ 3 w 9"/>
                <a:gd name="T39" fmla="*/ 14 h 14"/>
                <a:gd name="T40" fmla="*/ 5 w 9"/>
                <a:gd name="T41" fmla="*/ 14 h 14"/>
                <a:gd name="T42" fmla="*/ 5 w 9"/>
                <a:gd name="T43" fmla="*/ 14 h 14"/>
                <a:gd name="T44" fmla="*/ 7 w 9"/>
                <a:gd name="T45" fmla="*/ 12 h 14"/>
                <a:gd name="T46" fmla="*/ 7 w 9"/>
                <a:gd name="T47" fmla="*/ 12 h 14"/>
                <a:gd name="T48" fmla="*/ 7 w 9"/>
                <a:gd name="T49" fmla="*/ 12 h 14"/>
                <a:gd name="T50" fmla="*/ 7 w 9"/>
                <a:gd name="T51" fmla="*/ 12 h 14"/>
                <a:gd name="T52" fmla="*/ 9 w 9"/>
                <a:gd name="T53" fmla="*/ 10 h 14"/>
                <a:gd name="T54" fmla="*/ 9 w 9"/>
                <a:gd name="T55" fmla="*/ 10 h 14"/>
                <a:gd name="T56" fmla="*/ 9 w 9"/>
                <a:gd name="T57" fmla="*/ 10 h 14"/>
                <a:gd name="T58" fmla="*/ 9 w 9"/>
                <a:gd name="T59" fmla="*/ 8 h 14"/>
                <a:gd name="T60" fmla="*/ 9 w 9"/>
                <a:gd name="T61" fmla="*/ 8 h 14"/>
                <a:gd name="T62" fmla="*/ 9 w 9"/>
                <a:gd name="T63" fmla="*/ 8 h 14"/>
                <a:gd name="T64" fmla="*/ 9 w 9"/>
                <a:gd name="T65" fmla="*/ 6 h 14"/>
                <a:gd name="T66" fmla="*/ 9 w 9"/>
                <a:gd name="T67" fmla="*/ 6 h 14"/>
                <a:gd name="T68" fmla="*/ 9 w 9"/>
                <a:gd name="T69" fmla="*/ 6 h 14"/>
                <a:gd name="T70" fmla="*/ 9 w 9"/>
                <a:gd name="T71" fmla="*/ 4 h 14"/>
                <a:gd name="T72" fmla="*/ 9 w 9"/>
                <a:gd name="T73" fmla="*/ 4 h 14"/>
                <a:gd name="T74" fmla="*/ 9 w 9"/>
                <a:gd name="T75" fmla="*/ 4 h 14"/>
                <a:gd name="T76" fmla="*/ 9 w 9"/>
                <a:gd name="T77" fmla="*/ 2 h 14"/>
                <a:gd name="T78" fmla="*/ 9 w 9"/>
                <a:gd name="T79" fmla="*/ 2 h 14"/>
                <a:gd name="T80" fmla="*/ 7 w 9"/>
                <a:gd name="T81" fmla="*/ 2 h 14"/>
                <a:gd name="T82" fmla="*/ 7 w 9"/>
                <a:gd name="T83" fmla="*/ 2 h 14"/>
                <a:gd name="T84" fmla="*/ 7 w 9"/>
                <a:gd name="T85" fmla="*/ 2 h 14"/>
                <a:gd name="T86" fmla="*/ 7 w 9"/>
                <a:gd name="T87" fmla="*/ 0 h 14"/>
                <a:gd name="T88" fmla="*/ 5 w 9"/>
                <a:gd name="T89" fmla="*/ 0 h 14"/>
                <a:gd name="T90" fmla="*/ 5 w 9"/>
                <a:gd name="T91" fmla="*/ 0 h 14"/>
                <a:gd name="T92" fmla="*/ 5 w 9"/>
                <a:gd name="T93" fmla="*/ 0 h 14"/>
                <a:gd name="T94" fmla="*/ 3 w 9"/>
                <a:gd name="T95" fmla="*/ 0 h 14"/>
                <a:gd name="T96" fmla="*/ 3 w 9"/>
                <a:gd name="T97" fmla="*/ 0 h 14"/>
                <a:gd name="T98" fmla="*/ 3 w 9"/>
                <a:gd name="T99" fmla="*/ 0 h 14"/>
                <a:gd name="T100" fmla="*/ 3 w 9"/>
                <a:gd name="T101" fmla="*/ 0 h 14"/>
                <a:gd name="T102" fmla="*/ 1 w 9"/>
                <a:gd name="T103" fmla="*/ 0 h 14"/>
                <a:gd name="T104" fmla="*/ 1 w 9"/>
                <a:gd name="T105" fmla="*/ 0 h 14"/>
                <a:gd name="T106" fmla="*/ 1 w 9"/>
                <a:gd name="T107" fmla="*/ 0 h 14"/>
                <a:gd name="T108" fmla="*/ 1 w 9"/>
                <a:gd name="T109" fmla="*/ 0 h 14"/>
                <a:gd name="T110" fmla="*/ 0 w 9"/>
                <a:gd name="T111" fmla="*/ 0 h 14"/>
                <a:gd name="T112" fmla="*/ 0 w 9"/>
                <a:gd name="T113" fmla="*/ 0 h 14"/>
                <a:gd name="T114" fmla="*/ 0 w 9"/>
                <a:gd name="T115" fmla="*/ 14 h 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"/>
                <a:gd name="T175" fmla="*/ 0 h 14"/>
                <a:gd name="T176" fmla="*/ 9 w 9"/>
                <a:gd name="T177" fmla="*/ 14 h 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" h="14">
                  <a:moveTo>
                    <a:pt x="0" y="14"/>
                  </a:moveTo>
                  <a:lnTo>
                    <a:pt x="0" y="14"/>
                  </a:lnTo>
                  <a:lnTo>
                    <a:pt x="1" y="14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3719" y="3297"/>
              <a:ext cx="32" cy="31"/>
            </a:xfrm>
            <a:custGeom>
              <a:avLst/>
              <a:gdLst>
                <a:gd name="T0" fmla="*/ 7 w 32"/>
                <a:gd name="T1" fmla="*/ 22 h 31"/>
                <a:gd name="T2" fmla="*/ 5 w 32"/>
                <a:gd name="T3" fmla="*/ 27 h 31"/>
                <a:gd name="T4" fmla="*/ 5 w 32"/>
                <a:gd name="T5" fmla="*/ 27 h 31"/>
                <a:gd name="T6" fmla="*/ 5 w 32"/>
                <a:gd name="T7" fmla="*/ 27 h 31"/>
                <a:gd name="T8" fmla="*/ 5 w 32"/>
                <a:gd name="T9" fmla="*/ 29 h 31"/>
                <a:gd name="T10" fmla="*/ 5 w 32"/>
                <a:gd name="T11" fmla="*/ 29 h 31"/>
                <a:gd name="T12" fmla="*/ 5 w 32"/>
                <a:gd name="T13" fmla="*/ 29 h 31"/>
                <a:gd name="T14" fmla="*/ 5 w 32"/>
                <a:gd name="T15" fmla="*/ 29 h 31"/>
                <a:gd name="T16" fmla="*/ 5 w 32"/>
                <a:gd name="T17" fmla="*/ 29 h 31"/>
                <a:gd name="T18" fmla="*/ 5 w 32"/>
                <a:gd name="T19" fmla="*/ 31 h 31"/>
                <a:gd name="T20" fmla="*/ 5 w 32"/>
                <a:gd name="T21" fmla="*/ 31 h 31"/>
                <a:gd name="T22" fmla="*/ 7 w 32"/>
                <a:gd name="T23" fmla="*/ 31 h 31"/>
                <a:gd name="T24" fmla="*/ 7 w 32"/>
                <a:gd name="T25" fmla="*/ 31 h 31"/>
                <a:gd name="T26" fmla="*/ 9 w 32"/>
                <a:gd name="T27" fmla="*/ 31 h 31"/>
                <a:gd name="T28" fmla="*/ 0 w 32"/>
                <a:gd name="T29" fmla="*/ 31 h 31"/>
                <a:gd name="T30" fmla="*/ 0 w 32"/>
                <a:gd name="T31" fmla="*/ 31 h 31"/>
                <a:gd name="T32" fmla="*/ 0 w 32"/>
                <a:gd name="T33" fmla="*/ 31 h 31"/>
                <a:gd name="T34" fmla="*/ 2 w 32"/>
                <a:gd name="T35" fmla="*/ 29 h 31"/>
                <a:gd name="T36" fmla="*/ 2 w 32"/>
                <a:gd name="T37" fmla="*/ 29 h 31"/>
                <a:gd name="T38" fmla="*/ 2 w 32"/>
                <a:gd name="T39" fmla="*/ 29 h 31"/>
                <a:gd name="T40" fmla="*/ 2 w 32"/>
                <a:gd name="T41" fmla="*/ 27 h 31"/>
                <a:gd name="T42" fmla="*/ 3 w 32"/>
                <a:gd name="T43" fmla="*/ 27 h 31"/>
                <a:gd name="T44" fmla="*/ 3 w 32"/>
                <a:gd name="T45" fmla="*/ 25 h 31"/>
                <a:gd name="T46" fmla="*/ 15 w 32"/>
                <a:gd name="T47" fmla="*/ 0 h 31"/>
                <a:gd name="T48" fmla="*/ 26 w 32"/>
                <a:gd name="T49" fmla="*/ 27 h 31"/>
                <a:gd name="T50" fmla="*/ 26 w 32"/>
                <a:gd name="T51" fmla="*/ 27 h 31"/>
                <a:gd name="T52" fmla="*/ 28 w 32"/>
                <a:gd name="T53" fmla="*/ 29 h 31"/>
                <a:gd name="T54" fmla="*/ 28 w 32"/>
                <a:gd name="T55" fmla="*/ 29 h 31"/>
                <a:gd name="T56" fmla="*/ 28 w 32"/>
                <a:gd name="T57" fmla="*/ 29 h 31"/>
                <a:gd name="T58" fmla="*/ 30 w 32"/>
                <a:gd name="T59" fmla="*/ 31 h 31"/>
                <a:gd name="T60" fmla="*/ 30 w 32"/>
                <a:gd name="T61" fmla="*/ 31 h 31"/>
                <a:gd name="T62" fmla="*/ 32 w 32"/>
                <a:gd name="T63" fmla="*/ 31 h 31"/>
                <a:gd name="T64" fmla="*/ 32 w 32"/>
                <a:gd name="T65" fmla="*/ 31 h 31"/>
                <a:gd name="T66" fmla="*/ 19 w 32"/>
                <a:gd name="T67" fmla="*/ 31 h 31"/>
                <a:gd name="T68" fmla="*/ 21 w 32"/>
                <a:gd name="T69" fmla="*/ 31 h 31"/>
                <a:gd name="T70" fmla="*/ 21 w 32"/>
                <a:gd name="T71" fmla="*/ 31 h 31"/>
                <a:gd name="T72" fmla="*/ 21 w 32"/>
                <a:gd name="T73" fmla="*/ 31 h 31"/>
                <a:gd name="T74" fmla="*/ 23 w 32"/>
                <a:gd name="T75" fmla="*/ 29 h 31"/>
                <a:gd name="T76" fmla="*/ 23 w 32"/>
                <a:gd name="T77" fmla="*/ 29 h 31"/>
                <a:gd name="T78" fmla="*/ 23 w 32"/>
                <a:gd name="T79" fmla="*/ 29 h 31"/>
                <a:gd name="T80" fmla="*/ 23 w 32"/>
                <a:gd name="T81" fmla="*/ 29 h 31"/>
                <a:gd name="T82" fmla="*/ 23 w 32"/>
                <a:gd name="T83" fmla="*/ 29 h 31"/>
                <a:gd name="T84" fmla="*/ 23 w 32"/>
                <a:gd name="T85" fmla="*/ 29 h 31"/>
                <a:gd name="T86" fmla="*/ 23 w 32"/>
                <a:gd name="T87" fmla="*/ 27 h 31"/>
                <a:gd name="T88" fmla="*/ 23 w 32"/>
                <a:gd name="T89" fmla="*/ 27 h 31"/>
                <a:gd name="T90" fmla="*/ 23 w 32"/>
                <a:gd name="T91" fmla="*/ 25 h 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"/>
                <a:gd name="T139" fmla="*/ 0 h 31"/>
                <a:gd name="T140" fmla="*/ 32 w 32"/>
                <a:gd name="T141" fmla="*/ 31 h 3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" h="31">
                  <a:moveTo>
                    <a:pt x="21" y="22"/>
                  </a:moveTo>
                  <a:lnTo>
                    <a:pt x="7" y="22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15" y="0"/>
                  </a:lnTo>
                  <a:lnTo>
                    <a:pt x="26" y="25"/>
                  </a:lnTo>
                  <a:lnTo>
                    <a:pt x="26" y="27"/>
                  </a:lnTo>
                  <a:lnTo>
                    <a:pt x="28" y="29"/>
                  </a:lnTo>
                  <a:lnTo>
                    <a:pt x="30" y="31"/>
                  </a:lnTo>
                  <a:lnTo>
                    <a:pt x="32" y="31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1" y="22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3728" y="3303"/>
              <a:ext cx="10" cy="14"/>
            </a:xfrm>
            <a:custGeom>
              <a:avLst/>
              <a:gdLst>
                <a:gd name="T0" fmla="*/ 10 w 10"/>
                <a:gd name="T1" fmla="*/ 14 h 14"/>
                <a:gd name="T2" fmla="*/ 4 w 10"/>
                <a:gd name="T3" fmla="*/ 0 h 14"/>
                <a:gd name="T4" fmla="*/ 0 w 10"/>
                <a:gd name="T5" fmla="*/ 14 h 14"/>
                <a:gd name="T6" fmla="*/ 10 w 10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4"/>
                <a:gd name="T14" fmla="*/ 10 w 10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4">
                  <a:moveTo>
                    <a:pt x="10" y="14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0" y="14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3533" y="3065"/>
              <a:ext cx="88" cy="73"/>
            </a:xfrm>
            <a:custGeom>
              <a:avLst/>
              <a:gdLst>
                <a:gd name="T0" fmla="*/ 88 w 88"/>
                <a:gd name="T1" fmla="*/ 17 h 73"/>
                <a:gd name="T2" fmla="*/ 84 w 88"/>
                <a:gd name="T3" fmla="*/ 15 h 73"/>
                <a:gd name="T4" fmla="*/ 84 w 88"/>
                <a:gd name="T5" fmla="*/ 13 h 73"/>
                <a:gd name="T6" fmla="*/ 82 w 88"/>
                <a:gd name="T7" fmla="*/ 11 h 73"/>
                <a:gd name="T8" fmla="*/ 82 w 88"/>
                <a:gd name="T9" fmla="*/ 9 h 73"/>
                <a:gd name="T10" fmla="*/ 82 w 88"/>
                <a:gd name="T11" fmla="*/ 9 h 73"/>
                <a:gd name="T12" fmla="*/ 80 w 88"/>
                <a:gd name="T13" fmla="*/ 7 h 73"/>
                <a:gd name="T14" fmla="*/ 78 w 88"/>
                <a:gd name="T15" fmla="*/ 6 h 73"/>
                <a:gd name="T16" fmla="*/ 76 w 88"/>
                <a:gd name="T17" fmla="*/ 6 h 73"/>
                <a:gd name="T18" fmla="*/ 74 w 88"/>
                <a:gd name="T19" fmla="*/ 6 h 73"/>
                <a:gd name="T20" fmla="*/ 72 w 88"/>
                <a:gd name="T21" fmla="*/ 4 h 73"/>
                <a:gd name="T22" fmla="*/ 71 w 88"/>
                <a:gd name="T23" fmla="*/ 4 h 73"/>
                <a:gd name="T24" fmla="*/ 67 w 88"/>
                <a:gd name="T25" fmla="*/ 4 h 73"/>
                <a:gd name="T26" fmla="*/ 51 w 88"/>
                <a:gd name="T27" fmla="*/ 4 h 73"/>
                <a:gd name="T28" fmla="*/ 51 w 88"/>
                <a:gd name="T29" fmla="*/ 61 h 73"/>
                <a:gd name="T30" fmla="*/ 51 w 88"/>
                <a:gd name="T31" fmla="*/ 65 h 73"/>
                <a:gd name="T32" fmla="*/ 51 w 88"/>
                <a:gd name="T33" fmla="*/ 67 h 73"/>
                <a:gd name="T34" fmla="*/ 51 w 88"/>
                <a:gd name="T35" fmla="*/ 69 h 73"/>
                <a:gd name="T36" fmla="*/ 53 w 88"/>
                <a:gd name="T37" fmla="*/ 69 h 73"/>
                <a:gd name="T38" fmla="*/ 55 w 88"/>
                <a:gd name="T39" fmla="*/ 71 h 73"/>
                <a:gd name="T40" fmla="*/ 57 w 88"/>
                <a:gd name="T41" fmla="*/ 71 h 73"/>
                <a:gd name="T42" fmla="*/ 61 w 88"/>
                <a:gd name="T43" fmla="*/ 71 h 73"/>
                <a:gd name="T44" fmla="*/ 65 w 88"/>
                <a:gd name="T45" fmla="*/ 71 h 73"/>
                <a:gd name="T46" fmla="*/ 21 w 88"/>
                <a:gd name="T47" fmla="*/ 73 h 73"/>
                <a:gd name="T48" fmla="*/ 24 w 88"/>
                <a:gd name="T49" fmla="*/ 71 h 73"/>
                <a:gd name="T50" fmla="*/ 28 w 88"/>
                <a:gd name="T51" fmla="*/ 71 h 73"/>
                <a:gd name="T52" fmla="*/ 30 w 88"/>
                <a:gd name="T53" fmla="*/ 71 h 73"/>
                <a:gd name="T54" fmla="*/ 32 w 88"/>
                <a:gd name="T55" fmla="*/ 69 h 73"/>
                <a:gd name="T56" fmla="*/ 34 w 88"/>
                <a:gd name="T57" fmla="*/ 69 h 73"/>
                <a:gd name="T58" fmla="*/ 36 w 88"/>
                <a:gd name="T59" fmla="*/ 67 h 73"/>
                <a:gd name="T60" fmla="*/ 36 w 88"/>
                <a:gd name="T61" fmla="*/ 65 h 73"/>
                <a:gd name="T62" fmla="*/ 36 w 88"/>
                <a:gd name="T63" fmla="*/ 63 h 73"/>
                <a:gd name="T64" fmla="*/ 36 w 88"/>
                <a:gd name="T65" fmla="*/ 59 h 73"/>
                <a:gd name="T66" fmla="*/ 24 w 88"/>
                <a:gd name="T67" fmla="*/ 4 h 73"/>
                <a:gd name="T68" fmla="*/ 21 w 88"/>
                <a:gd name="T69" fmla="*/ 4 h 73"/>
                <a:gd name="T70" fmla="*/ 17 w 88"/>
                <a:gd name="T71" fmla="*/ 4 h 73"/>
                <a:gd name="T72" fmla="*/ 15 w 88"/>
                <a:gd name="T73" fmla="*/ 4 h 73"/>
                <a:gd name="T74" fmla="*/ 13 w 88"/>
                <a:gd name="T75" fmla="*/ 4 h 73"/>
                <a:gd name="T76" fmla="*/ 11 w 88"/>
                <a:gd name="T77" fmla="*/ 6 h 73"/>
                <a:gd name="T78" fmla="*/ 9 w 88"/>
                <a:gd name="T79" fmla="*/ 6 h 73"/>
                <a:gd name="T80" fmla="*/ 7 w 88"/>
                <a:gd name="T81" fmla="*/ 7 h 73"/>
                <a:gd name="T82" fmla="*/ 7 w 88"/>
                <a:gd name="T83" fmla="*/ 7 h 73"/>
                <a:gd name="T84" fmla="*/ 5 w 88"/>
                <a:gd name="T85" fmla="*/ 9 h 73"/>
                <a:gd name="T86" fmla="*/ 5 w 88"/>
                <a:gd name="T87" fmla="*/ 11 h 73"/>
                <a:gd name="T88" fmla="*/ 3 w 88"/>
                <a:gd name="T89" fmla="*/ 13 h 73"/>
                <a:gd name="T90" fmla="*/ 3 w 88"/>
                <a:gd name="T91" fmla="*/ 17 h 73"/>
                <a:gd name="T92" fmla="*/ 1 w 88"/>
                <a:gd name="T93" fmla="*/ 0 h 7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8"/>
                <a:gd name="T142" fmla="*/ 0 h 73"/>
                <a:gd name="T143" fmla="*/ 88 w 88"/>
                <a:gd name="T144" fmla="*/ 73 h 7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8" h="73">
                  <a:moveTo>
                    <a:pt x="86" y="0"/>
                  </a:moveTo>
                  <a:lnTo>
                    <a:pt x="88" y="17"/>
                  </a:lnTo>
                  <a:lnTo>
                    <a:pt x="84" y="17"/>
                  </a:lnTo>
                  <a:lnTo>
                    <a:pt x="84" y="15"/>
                  </a:lnTo>
                  <a:lnTo>
                    <a:pt x="84" y="13"/>
                  </a:lnTo>
                  <a:lnTo>
                    <a:pt x="82" y="11"/>
                  </a:lnTo>
                  <a:lnTo>
                    <a:pt x="82" y="9"/>
                  </a:lnTo>
                  <a:lnTo>
                    <a:pt x="80" y="7"/>
                  </a:lnTo>
                  <a:lnTo>
                    <a:pt x="78" y="7"/>
                  </a:lnTo>
                  <a:lnTo>
                    <a:pt x="78" y="6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1" y="4"/>
                  </a:lnTo>
                  <a:lnTo>
                    <a:pt x="69" y="4"/>
                  </a:lnTo>
                  <a:lnTo>
                    <a:pt x="67" y="4"/>
                  </a:lnTo>
                  <a:lnTo>
                    <a:pt x="65" y="4"/>
                  </a:lnTo>
                  <a:lnTo>
                    <a:pt x="51" y="4"/>
                  </a:lnTo>
                  <a:lnTo>
                    <a:pt x="51" y="59"/>
                  </a:lnTo>
                  <a:lnTo>
                    <a:pt x="51" y="61"/>
                  </a:lnTo>
                  <a:lnTo>
                    <a:pt x="51" y="63"/>
                  </a:lnTo>
                  <a:lnTo>
                    <a:pt x="51" y="65"/>
                  </a:lnTo>
                  <a:lnTo>
                    <a:pt x="51" y="67"/>
                  </a:lnTo>
                  <a:lnTo>
                    <a:pt x="51" y="69"/>
                  </a:lnTo>
                  <a:lnTo>
                    <a:pt x="53" y="69"/>
                  </a:lnTo>
                  <a:lnTo>
                    <a:pt x="55" y="69"/>
                  </a:lnTo>
                  <a:lnTo>
                    <a:pt x="55" y="71"/>
                  </a:lnTo>
                  <a:lnTo>
                    <a:pt x="57" y="71"/>
                  </a:lnTo>
                  <a:lnTo>
                    <a:pt x="59" y="71"/>
                  </a:lnTo>
                  <a:lnTo>
                    <a:pt x="61" y="71"/>
                  </a:lnTo>
                  <a:lnTo>
                    <a:pt x="65" y="71"/>
                  </a:lnTo>
                  <a:lnTo>
                    <a:pt x="65" y="73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4" y="71"/>
                  </a:lnTo>
                  <a:lnTo>
                    <a:pt x="26" y="71"/>
                  </a:lnTo>
                  <a:lnTo>
                    <a:pt x="28" y="71"/>
                  </a:lnTo>
                  <a:lnTo>
                    <a:pt x="30" y="71"/>
                  </a:lnTo>
                  <a:lnTo>
                    <a:pt x="32" y="71"/>
                  </a:lnTo>
                  <a:lnTo>
                    <a:pt x="32" y="69"/>
                  </a:lnTo>
                  <a:lnTo>
                    <a:pt x="34" y="69"/>
                  </a:lnTo>
                  <a:lnTo>
                    <a:pt x="34" y="67"/>
                  </a:lnTo>
                  <a:lnTo>
                    <a:pt x="36" y="67"/>
                  </a:lnTo>
                  <a:lnTo>
                    <a:pt x="36" y="65"/>
                  </a:lnTo>
                  <a:lnTo>
                    <a:pt x="36" y="63"/>
                  </a:lnTo>
                  <a:lnTo>
                    <a:pt x="36" y="61"/>
                  </a:lnTo>
                  <a:lnTo>
                    <a:pt x="36" y="59"/>
                  </a:lnTo>
                  <a:lnTo>
                    <a:pt x="36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1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3628" y="3065"/>
              <a:ext cx="45" cy="73"/>
            </a:xfrm>
            <a:custGeom>
              <a:avLst/>
              <a:gdLst>
                <a:gd name="T0" fmla="*/ 45 w 45"/>
                <a:gd name="T1" fmla="*/ 73 h 73"/>
                <a:gd name="T2" fmla="*/ 0 w 45"/>
                <a:gd name="T3" fmla="*/ 71 h 73"/>
                <a:gd name="T4" fmla="*/ 4 w 45"/>
                <a:gd name="T5" fmla="*/ 71 h 73"/>
                <a:gd name="T6" fmla="*/ 8 w 45"/>
                <a:gd name="T7" fmla="*/ 71 h 73"/>
                <a:gd name="T8" fmla="*/ 10 w 45"/>
                <a:gd name="T9" fmla="*/ 71 h 73"/>
                <a:gd name="T10" fmla="*/ 12 w 45"/>
                <a:gd name="T11" fmla="*/ 69 h 73"/>
                <a:gd name="T12" fmla="*/ 14 w 45"/>
                <a:gd name="T13" fmla="*/ 67 h 73"/>
                <a:gd name="T14" fmla="*/ 14 w 45"/>
                <a:gd name="T15" fmla="*/ 67 h 73"/>
                <a:gd name="T16" fmla="*/ 14 w 45"/>
                <a:gd name="T17" fmla="*/ 65 h 73"/>
                <a:gd name="T18" fmla="*/ 14 w 45"/>
                <a:gd name="T19" fmla="*/ 61 h 73"/>
                <a:gd name="T20" fmla="*/ 14 w 45"/>
                <a:gd name="T21" fmla="*/ 11 h 73"/>
                <a:gd name="T22" fmla="*/ 14 w 45"/>
                <a:gd name="T23" fmla="*/ 9 h 73"/>
                <a:gd name="T24" fmla="*/ 14 w 45"/>
                <a:gd name="T25" fmla="*/ 7 h 73"/>
                <a:gd name="T26" fmla="*/ 14 w 45"/>
                <a:gd name="T27" fmla="*/ 6 h 73"/>
                <a:gd name="T28" fmla="*/ 14 w 45"/>
                <a:gd name="T29" fmla="*/ 4 h 73"/>
                <a:gd name="T30" fmla="*/ 14 w 45"/>
                <a:gd name="T31" fmla="*/ 4 h 73"/>
                <a:gd name="T32" fmla="*/ 12 w 45"/>
                <a:gd name="T33" fmla="*/ 4 h 73"/>
                <a:gd name="T34" fmla="*/ 12 w 45"/>
                <a:gd name="T35" fmla="*/ 4 h 73"/>
                <a:gd name="T36" fmla="*/ 10 w 45"/>
                <a:gd name="T37" fmla="*/ 2 h 73"/>
                <a:gd name="T38" fmla="*/ 8 w 45"/>
                <a:gd name="T39" fmla="*/ 2 h 73"/>
                <a:gd name="T40" fmla="*/ 6 w 45"/>
                <a:gd name="T41" fmla="*/ 2 h 73"/>
                <a:gd name="T42" fmla="*/ 4 w 45"/>
                <a:gd name="T43" fmla="*/ 2 h 73"/>
                <a:gd name="T44" fmla="*/ 4 w 45"/>
                <a:gd name="T45" fmla="*/ 2 h 73"/>
                <a:gd name="T46" fmla="*/ 0 w 45"/>
                <a:gd name="T47" fmla="*/ 0 h 73"/>
                <a:gd name="T48" fmla="*/ 45 w 45"/>
                <a:gd name="T49" fmla="*/ 2 h 73"/>
                <a:gd name="T50" fmla="*/ 39 w 45"/>
                <a:gd name="T51" fmla="*/ 2 h 73"/>
                <a:gd name="T52" fmla="*/ 35 w 45"/>
                <a:gd name="T53" fmla="*/ 2 h 73"/>
                <a:gd name="T54" fmla="*/ 33 w 45"/>
                <a:gd name="T55" fmla="*/ 2 h 73"/>
                <a:gd name="T56" fmla="*/ 31 w 45"/>
                <a:gd name="T57" fmla="*/ 4 h 73"/>
                <a:gd name="T58" fmla="*/ 31 w 45"/>
                <a:gd name="T59" fmla="*/ 4 h 73"/>
                <a:gd name="T60" fmla="*/ 29 w 45"/>
                <a:gd name="T61" fmla="*/ 6 h 73"/>
                <a:gd name="T62" fmla="*/ 29 w 45"/>
                <a:gd name="T63" fmla="*/ 7 h 73"/>
                <a:gd name="T64" fmla="*/ 29 w 45"/>
                <a:gd name="T65" fmla="*/ 11 h 73"/>
                <a:gd name="T66" fmla="*/ 29 w 45"/>
                <a:gd name="T67" fmla="*/ 59 h 73"/>
                <a:gd name="T68" fmla="*/ 29 w 45"/>
                <a:gd name="T69" fmla="*/ 63 h 73"/>
                <a:gd name="T70" fmla="*/ 29 w 45"/>
                <a:gd name="T71" fmla="*/ 65 h 73"/>
                <a:gd name="T72" fmla="*/ 29 w 45"/>
                <a:gd name="T73" fmla="*/ 67 h 73"/>
                <a:gd name="T74" fmla="*/ 29 w 45"/>
                <a:gd name="T75" fmla="*/ 67 h 73"/>
                <a:gd name="T76" fmla="*/ 31 w 45"/>
                <a:gd name="T77" fmla="*/ 69 h 73"/>
                <a:gd name="T78" fmla="*/ 31 w 45"/>
                <a:gd name="T79" fmla="*/ 69 h 73"/>
                <a:gd name="T80" fmla="*/ 33 w 45"/>
                <a:gd name="T81" fmla="*/ 69 h 73"/>
                <a:gd name="T82" fmla="*/ 33 w 45"/>
                <a:gd name="T83" fmla="*/ 69 h 73"/>
                <a:gd name="T84" fmla="*/ 35 w 45"/>
                <a:gd name="T85" fmla="*/ 71 h 73"/>
                <a:gd name="T86" fmla="*/ 37 w 45"/>
                <a:gd name="T87" fmla="*/ 71 h 73"/>
                <a:gd name="T88" fmla="*/ 39 w 45"/>
                <a:gd name="T89" fmla="*/ 71 h 73"/>
                <a:gd name="T90" fmla="*/ 41 w 45"/>
                <a:gd name="T91" fmla="*/ 71 h 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"/>
                <a:gd name="T139" fmla="*/ 0 h 73"/>
                <a:gd name="T140" fmla="*/ 45 w 45"/>
                <a:gd name="T141" fmla="*/ 73 h 7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" h="73">
                  <a:moveTo>
                    <a:pt x="45" y="71"/>
                  </a:moveTo>
                  <a:lnTo>
                    <a:pt x="45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1" y="4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9" y="9"/>
                  </a:lnTo>
                  <a:lnTo>
                    <a:pt x="29" y="11"/>
                  </a:lnTo>
                  <a:lnTo>
                    <a:pt x="29" y="59"/>
                  </a:lnTo>
                  <a:lnTo>
                    <a:pt x="29" y="61"/>
                  </a:lnTo>
                  <a:lnTo>
                    <a:pt x="29" y="63"/>
                  </a:lnTo>
                  <a:lnTo>
                    <a:pt x="29" y="65"/>
                  </a:lnTo>
                  <a:lnTo>
                    <a:pt x="29" y="67"/>
                  </a:lnTo>
                  <a:lnTo>
                    <a:pt x="31" y="67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71"/>
                  </a:lnTo>
                  <a:lnTo>
                    <a:pt x="37" y="71"/>
                  </a:lnTo>
                  <a:lnTo>
                    <a:pt x="39" y="71"/>
                  </a:lnTo>
                  <a:lnTo>
                    <a:pt x="41" y="71"/>
                  </a:lnTo>
                  <a:lnTo>
                    <a:pt x="45" y="71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9" name="Freeform 109"/>
            <p:cNvSpPr>
              <a:spLocks noEditPoints="1"/>
            </p:cNvSpPr>
            <p:nvPr/>
          </p:nvSpPr>
          <p:spPr bwMode="auto">
            <a:xfrm>
              <a:off x="3678" y="3065"/>
              <a:ext cx="79" cy="73"/>
            </a:xfrm>
            <a:custGeom>
              <a:avLst/>
              <a:gdLst>
                <a:gd name="T0" fmla="*/ 29 w 79"/>
                <a:gd name="T1" fmla="*/ 61 h 73"/>
                <a:gd name="T2" fmla="*/ 31 w 79"/>
                <a:gd name="T3" fmla="*/ 65 h 73"/>
                <a:gd name="T4" fmla="*/ 31 w 79"/>
                <a:gd name="T5" fmla="*/ 69 h 73"/>
                <a:gd name="T6" fmla="*/ 33 w 79"/>
                <a:gd name="T7" fmla="*/ 69 h 73"/>
                <a:gd name="T8" fmla="*/ 37 w 79"/>
                <a:gd name="T9" fmla="*/ 71 h 73"/>
                <a:gd name="T10" fmla="*/ 41 w 79"/>
                <a:gd name="T11" fmla="*/ 71 h 73"/>
                <a:gd name="T12" fmla="*/ 0 w 79"/>
                <a:gd name="T13" fmla="*/ 73 h 73"/>
                <a:gd name="T14" fmla="*/ 6 w 79"/>
                <a:gd name="T15" fmla="*/ 71 h 73"/>
                <a:gd name="T16" fmla="*/ 10 w 79"/>
                <a:gd name="T17" fmla="*/ 71 h 73"/>
                <a:gd name="T18" fmla="*/ 12 w 79"/>
                <a:gd name="T19" fmla="*/ 69 h 73"/>
                <a:gd name="T20" fmla="*/ 14 w 79"/>
                <a:gd name="T21" fmla="*/ 67 h 73"/>
                <a:gd name="T22" fmla="*/ 16 w 79"/>
                <a:gd name="T23" fmla="*/ 63 h 73"/>
                <a:gd name="T24" fmla="*/ 16 w 79"/>
                <a:gd name="T25" fmla="*/ 59 h 73"/>
                <a:gd name="T26" fmla="*/ 16 w 79"/>
                <a:gd name="T27" fmla="*/ 9 h 73"/>
                <a:gd name="T28" fmla="*/ 14 w 79"/>
                <a:gd name="T29" fmla="*/ 6 h 73"/>
                <a:gd name="T30" fmla="*/ 14 w 79"/>
                <a:gd name="T31" fmla="*/ 4 h 73"/>
                <a:gd name="T32" fmla="*/ 10 w 79"/>
                <a:gd name="T33" fmla="*/ 2 h 73"/>
                <a:gd name="T34" fmla="*/ 6 w 79"/>
                <a:gd name="T35" fmla="*/ 2 h 73"/>
                <a:gd name="T36" fmla="*/ 0 w 79"/>
                <a:gd name="T37" fmla="*/ 2 h 73"/>
                <a:gd name="T38" fmla="*/ 41 w 79"/>
                <a:gd name="T39" fmla="*/ 0 h 73"/>
                <a:gd name="T40" fmla="*/ 50 w 79"/>
                <a:gd name="T41" fmla="*/ 0 h 73"/>
                <a:gd name="T42" fmla="*/ 58 w 79"/>
                <a:gd name="T43" fmla="*/ 0 h 73"/>
                <a:gd name="T44" fmla="*/ 64 w 79"/>
                <a:gd name="T45" fmla="*/ 2 h 73"/>
                <a:gd name="T46" fmla="*/ 69 w 79"/>
                <a:gd name="T47" fmla="*/ 6 h 73"/>
                <a:gd name="T48" fmla="*/ 73 w 79"/>
                <a:gd name="T49" fmla="*/ 7 h 73"/>
                <a:gd name="T50" fmla="*/ 77 w 79"/>
                <a:gd name="T51" fmla="*/ 11 h 73"/>
                <a:gd name="T52" fmla="*/ 79 w 79"/>
                <a:gd name="T53" fmla="*/ 17 h 73"/>
                <a:gd name="T54" fmla="*/ 79 w 79"/>
                <a:gd name="T55" fmla="*/ 21 h 73"/>
                <a:gd name="T56" fmla="*/ 77 w 79"/>
                <a:gd name="T57" fmla="*/ 29 h 73"/>
                <a:gd name="T58" fmla="*/ 73 w 79"/>
                <a:gd name="T59" fmla="*/ 32 h 73"/>
                <a:gd name="T60" fmla="*/ 66 w 79"/>
                <a:gd name="T61" fmla="*/ 36 h 73"/>
                <a:gd name="T62" fmla="*/ 58 w 79"/>
                <a:gd name="T63" fmla="*/ 38 h 73"/>
                <a:gd name="T64" fmla="*/ 46 w 79"/>
                <a:gd name="T65" fmla="*/ 40 h 73"/>
                <a:gd name="T66" fmla="*/ 44 w 79"/>
                <a:gd name="T67" fmla="*/ 40 h 73"/>
                <a:gd name="T68" fmla="*/ 41 w 79"/>
                <a:gd name="T69" fmla="*/ 40 h 73"/>
                <a:gd name="T70" fmla="*/ 39 w 79"/>
                <a:gd name="T71" fmla="*/ 40 h 73"/>
                <a:gd name="T72" fmla="*/ 35 w 79"/>
                <a:gd name="T73" fmla="*/ 38 h 73"/>
                <a:gd name="T74" fmla="*/ 31 w 79"/>
                <a:gd name="T75" fmla="*/ 38 h 73"/>
                <a:gd name="T76" fmla="*/ 31 w 79"/>
                <a:gd name="T77" fmla="*/ 36 h 73"/>
                <a:gd name="T78" fmla="*/ 33 w 79"/>
                <a:gd name="T79" fmla="*/ 36 h 73"/>
                <a:gd name="T80" fmla="*/ 37 w 79"/>
                <a:gd name="T81" fmla="*/ 36 h 73"/>
                <a:gd name="T82" fmla="*/ 39 w 79"/>
                <a:gd name="T83" fmla="*/ 36 h 73"/>
                <a:gd name="T84" fmla="*/ 41 w 79"/>
                <a:gd name="T85" fmla="*/ 36 h 73"/>
                <a:gd name="T86" fmla="*/ 43 w 79"/>
                <a:gd name="T87" fmla="*/ 36 h 73"/>
                <a:gd name="T88" fmla="*/ 48 w 79"/>
                <a:gd name="T89" fmla="*/ 36 h 73"/>
                <a:gd name="T90" fmla="*/ 52 w 79"/>
                <a:gd name="T91" fmla="*/ 34 h 73"/>
                <a:gd name="T92" fmla="*/ 58 w 79"/>
                <a:gd name="T93" fmla="*/ 31 h 73"/>
                <a:gd name="T94" fmla="*/ 60 w 79"/>
                <a:gd name="T95" fmla="*/ 27 h 73"/>
                <a:gd name="T96" fmla="*/ 62 w 79"/>
                <a:gd name="T97" fmla="*/ 23 h 73"/>
                <a:gd name="T98" fmla="*/ 62 w 79"/>
                <a:gd name="T99" fmla="*/ 19 h 73"/>
                <a:gd name="T100" fmla="*/ 60 w 79"/>
                <a:gd name="T101" fmla="*/ 15 h 73"/>
                <a:gd name="T102" fmla="*/ 58 w 79"/>
                <a:gd name="T103" fmla="*/ 11 h 73"/>
                <a:gd name="T104" fmla="*/ 56 w 79"/>
                <a:gd name="T105" fmla="*/ 9 h 73"/>
                <a:gd name="T106" fmla="*/ 54 w 79"/>
                <a:gd name="T107" fmla="*/ 7 h 73"/>
                <a:gd name="T108" fmla="*/ 50 w 79"/>
                <a:gd name="T109" fmla="*/ 6 h 73"/>
                <a:gd name="T110" fmla="*/ 46 w 79"/>
                <a:gd name="T111" fmla="*/ 4 h 73"/>
                <a:gd name="T112" fmla="*/ 41 w 79"/>
                <a:gd name="T113" fmla="*/ 4 h 73"/>
                <a:gd name="T114" fmla="*/ 37 w 79"/>
                <a:gd name="T115" fmla="*/ 4 h 73"/>
                <a:gd name="T116" fmla="*/ 35 w 79"/>
                <a:gd name="T117" fmla="*/ 4 h 73"/>
                <a:gd name="T118" fmla="*/ 29 w 79"/>
                <a:gd name="T119" fmla="*/ 4 h 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"/>
                <a:gd name="T181" fmla="*/ 0 h 73"/>
                <a:gd name="T182" fmla="*/ 79 w 79"/>
                <a:gd name="T183" fmla="*/ 73 h 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" h="73">
                  <a:moveTo>
                    <a:pt x="29" y="38"/>
                  </a:moveTo>
                  <a:lnTo>
                    <a:pt x="29" y="59"/>
                  </a:lnTo>
                  <a:lnTo>
                    <a:pt x="29" y="61"/>
                  </a:lnTo>
                  <a:lnTo>
                    <a:pt x="29" y="63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1" y="67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71"/>
                  </a:lnTo>
                  <a:lnTo>
                    <a:pt x="37" y="71"/>
                  </a:lnTo>
                  <a:lnTo>
                    <a:pt x="39" y="71"/>
                  </a:lnTo>
                  <a:lnTo>
                    <a:pt x="41" y="71"/>
                  </a:lnTo>
                  <a:lnTo>
                    <a:pt x="44" y="71"/>
                  </a:lnTo>
                  <a:lnTo>
                    <a:pt x="44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2" y="71"/>
                  </a:lnTo>
                  <a:lnTo>
                    <a:pt x="12" y="69"/>
                  </a:lnTo>
                  <a:lnTo>
                    <a:pt x="14" y="69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6" y="63"/>
                  </a:lnTo>
                  <a:lnTo>
                    <a:pt x="16" y="61"/>
                  </a:lnTo>
                  <a:lnTo>
                    <a:pt x="16" y="59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4"/>
                  </a:lnTo>
                  <a:lnTo>
                    <a:pt x="67" y="4"/>
                  </a:lnTo>
                  <a:lnTo>
                    <a:pt x="69" y="6"/>
                  </a:lnTo>
                  <a:lnTo>
                    <a:pt x="71" y="6"/>
                  </a:lnTo>
                  <a:lnTo>
                    <a:pt x="71" y="7"/>
                  </a:lnTo>
                  <a:lnTo>
                    <a:pt x="73" y="7"/>
                  </a:lnTo>
                  <a:lnTo>
                    <a:pt x="75" y="9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13"/>
                  </a:lnTo>
                  <a:lnTo>
                    <a:pt x="79" y="15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9" y="23"/>
                  </a:lnTo>
                  <a:lnTo>
                    <a:pt x="77" y="27"/>
                  </a:lnTo>
                  <a:lnTo>
                    <a:pt x="77" y="29"/>
                  </a:lnTo>
                  <a:lnTo>
                    <a:pt x="75" y="29"/>
                  </a:lnTo>
                  <a:lnTo>
                    <a:pt x="73" y="31"/>
                  </a:lnTo>
                  <a:lnTo>
                    <a:pt x="73" y="32"/>
                  </a:lnTo>
                  <a:lnTo>
                    <a:pt x="71" y="34"/>
                  </a:lnTo>
                  <a:lnTo>
                    <a:pt x="67" y="36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58" y="38"/>
                  </a:lnTo>
                  <a:lnTo>
                    <a:pt x="54" y="40"/>
                  </a:lnTo>
                  <a:lnTo>
                    <a:pt x="50" y="40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3" y="40"/>
                  </a:lnTo>
                  <a:lnTo>
                    <a:pt x="41" y="40"/>
                  </a:lnTo>
                  <a:lnTo>
                    <a:pt x="39" y="40"/>
                  </a:lnTo>
                  <a:lnTo>
                    <a:pt x="37" y="40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close/>
                  <a:moveTo>
                    <a:pt x="29" y="34"/>
                  </a:moveTo>
                  <a:lnTo>
                    <a:pt x="31" y="36"/>
                  </a:lnTo>
                  <a:lnTo>
                    <a:pt x="33" y="36"/>
                  </a:lnTo>
                  <a:lnTo>
                    <a:pt x="35" y="36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41" y="36"/>
                  </a:lnTo>
                  <a:lnTo>
                    <a:pt x="43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50" y="34"/>
                  </a:lnTo>
                  <a:lnTo>
                    <a:pt x="52" y="34"/>
                  </a:lnTo>
                  <a:lnTo>
                    <a:pt x="54" y="32"/>
                  </a:lnTo>
                  <a:lnTo>
                    <a:pt x="56" y="32"/>
                  </a:lnTo>
                  <a:lnTo>
                    <a:pt x="58" y="31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2" y="23"/>
                  </a:lnTo>
                  <a:lnTo>
                    <a:pt x="62" y="21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2" y="15"/>
                  </a:lnTo>
                  <a:lnTo>
                    <a:pt x="60" y="15"/>
                  </a:lnTo>
                  <a:lnTo>
                    <a:pt x="60" y="13"/>
                  </a:lnTo>
                  <a:lnTo>
                    <a:pt x="58" y="11"/>
                  </a:lnTo>
                  <a:lnTo>
                    <a:pt x="58" y="9"/>
                  </a:lnTo>
                  <a:lnTo>
                    <a:pt x="56" y="9"/>
                  </a:lnTo>
                  <a:lnTo>
                    <a:pt x="56" y="7"/>
                  </a:lnTo>
                  <a:lnTo>
                    <a:pt x="54" y="7"/>
                  </a:lnTo>
                  <a:lnTo>
                    <a:pt x="52" y="6"/>
                  </a:lnTo>
                  <a:lnTo>
                    <a:pt x="50" y="6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3" y="4"/>
                  </a:lnTo>
                  <a:lnTo>
                    <a:pt x="41" y="4"/>
                  </a:lnTo>
                  <a:lnTo>
                    <a:pt x="39" y="4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9" y="34"/>
                  </a:lnTo>
                  <a:close/>
                </a:path>
              </a:pathLst>
            </a:custGeom>
            <a:solidFill>
              <a:srgbClr val="DB3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3533" y="3065"/>
              <a:ext cx="88" cy="73"/>
            </a:xfrm>
            <a:custGeom>
              <a:avLst/>
              <a:gdLst>
                <a:gd name="T0" fmla="*/ 88 w 88"/>
                <a:gd name="T1" fmla="*/ 17 h 73"/>
                <a:gd name="T2" fmla="*/ 84 w 88"/>
                <a:gd name="T3" fmla="*/ 15 h 73"/>
                <a:gd name="T4" fmla="*/ 84 w 88"/>
                <a:gd name="T5" fmla="*/ 13 h 73"/>
                <a:gd name="T6" fmla="*/ 82 w 88"/>
                <a:gd name="T7" fmla="*/ 11 h 73"/>
                <a:gd name="T8" fmla="*/ 82 w 88"/>
                <a:gd name="T9" fmla="*/ 9 h 73"/>
                <a:gd name="T10" fmla="*/ 82 w 88"/>
                <a:gd name="T11" fmla="*/ 9 h 73"/>
                <a:gd name="T12" fmla="*/ 80 w 88"/>
                <a:gd name="T13" fmla="*/ 7 h 73"/>
                <a:gd name="T14" fmla="*/ 78 w 88"/>
                <a:gd name="T15" fmla="*/ 6 h 73"/>
                <a:gd name="T16" fmla="*/ 76 w 88"/>
                <a:gd name="T17" fmla="*/ 6 h 73"/>
                <a:gd name="T18" fmla="*/ 74 w 88"/>
                <a:gd name="T19" fmla="*/ 6 h 73"/>
                <a:gd name="T20" fmla="*/ 72 w 88"/>
                <a:gd name="T21" fmla="*/ 4 h 73"/>
                <a:gd name="T22" fmla="*/ 71 w 88"/>
                <a:gd name="T23" fmla="*/ 4 h 73"/>
                <a:gd name="T24" fmla="*/ 67 w 88"/>
                <a:gd name="T25" fmla="*/ 4 h 73"/>
                <a:gd name="T26" fmla="*/ 51 w 88"/>
                <a:gd name="T27" fmla="*/ 4 h 73"/>
                <a:gd name="T28" fmla="*/ 51 w 88"/>
                <a:gd name="T29" fmla="*/ 61 h 73"/>
                <a:gd name="T30" fmla="*/ 51 w 88"/>
                <a:gd name="T31" fmla="*/ 65 h 73"/>
                <a:gd name="T32" fmla="*/ 51 w 88"/>
                <a:gd name="T33" fmla="*/ 67 h 73"/>
                <a:gd name="T34" fmla="*/ 51 w 88"/>
                <a:gd name="T35" fmla="*/ 69 h 73"/>
                <a:gd name="T36" fmla="*/ 53 w 88"/>
                <a:gd name="T37" fmla="*/ 69 h 73"/>
                <a:gd name="T38" fmla="*/ 55 w 88"/>
                <a:gd name="T39" fmla="*/ 71 h 73"/>
                <a:gd name="T40" fmla="*/ 57 w 88"/>
                <a:gd name="T41" fmla="*/ 71 h 73"/>
                <a:gd name="T42" fmla="*/ 61 w 88"/>
                <a:gd name="T43" fmla="*/ 71 h 73"/>
                <a:gd name="T44" fmla="*/ 65 w 88"/>
                <a:gd name="T45" fmla="*/ 71 h 73"/>
                <a:gd name="T46" fmla="*/ 21 w 88"/>
                <a:gd name="T47" fmla="*/ 73 h 73"/>
                <a:gd name="T48" fmla="*/ 24 w 88"/>
                <a:gd name="T49" fmla="*/ 71 h 73"/>
                <a:gd name="T50" fmla="*/ 28 w 88"/>
                <a:gd name="T51" fmla="*/ 71 h 73"/>
                <a:gd name="T52" fmla="*/ 30 w 88"/>
                <a:gd name="T53" fmla="*/ 71 h 73"/>
                <a:gd name="T54" fmla="*/ 32 w 88"/>
                <a:gd name="T55" fmla="*/ 69 h 73"/>
                <a:gd name="T56" fmla="*/ 34 w 88"/>
                <a:gd name="T57" fmla="*/ 69 h 73"/>
                <a:gd name="T58" fmla="*/ 36 w 88"/>
                <a:gd name="T59" fmla="*/ 67 h 73"/>
                <a:gd name="T60" fmla="*/ 36 w 88"/>
                <a:gd name="T61" fmla="*/ 65 h 73"/>
                <a:gd name="T62" fmla="*/ 36 w 88"/>
                <a:gd name="T63" fmla="*/ 63 h 73"/>
                <a:gd name="T64" fmla="*/ 36 w 88"/>
                <a:gd name="T65" fmla="*/ 59 h 73"/>
                <a:gd name="T66" fmla="*/ 24 w 88"/>
                <a:gd name="T67" fmla="*/ 4 h 73"/>
                <a:gd name="T68" fmla="*/ 21 w 88"/>
                <a:gd name="T69" fmla="*/ 4 h 73"/>
                <a:gd name="T70" fmla="*/ 17 w 88"/>
                <a:gd name="T71" fmla="*/ 4 h 73"/>
                <a:gd name="T72" fmla="*/ 15 w 88"/>
                <a:gd name="T73" fmla="*/ 4 h 73"/>
                <a:gd name="T74" fmla="*/ 13 w 88"/>
                <a:gd name="T75" fmla="*/ 4 h 73"/>
                <a:gd name="T76" fmla="*/ 11 w 88"/>
                <a:gd name="T77" fmla="*/ 6 h 73"/>
                <a:gd name="T78" fmla="*/ 9 w 88"/>
                <a:gd name="T79" fmla="*/ 6 h 73"/>
                <a:gd name="T80" fmla="*/ 7 w 88"/>
                <a:gd name="T81" fmla="*/ 7 h 73"/>
                <a:gd name="T82" fmla="*/ 7 w 88"/>
                <a:gd name="T83" fmla="*/ 7 h 73"/>
                <a:gd name="T84" fmla="*/ 5 w 88"/>
                <a:gd name="T85" fmla="*/ 9 h 73"/>
                <a:gd name="T86" fmla="*/ 5 w 88"/>
                <a:gd name="T87" fmla="*/ 11 h 73"/>
                <a:gd name="T88" fmla="*/ 3 w 88"/>
                <a:gd name="T89" fmla="*/ 13 h 73"/>
                <a:gd name="T90" fmla="*/ 3 w 88"/>
                <a:gd name="T91" fmla="*/ 17 h 73"/>
                <a:gd name="T92" fmla="*/ 1 w 88"/>
                <a:gd name="T93" fmla="*/ 0 h 7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8"/>
                <a:gd name="T142" fmla="*/ 0 h 73"/>
                <a:gd name="T143" fmla="*/ 88 w 88"/>
                <a:gd name="T144" fmla="*/ 73 h 7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8" h="73">
                  <a:moveTo>
                    <a:pt x="86" y="0"/>
                  </a:moveTo>
                  <a:lnTo>
                    <a:pt x="88" y="17"/>
                  </a:lnTo>
                  <a:lnTo>
                    <a:pt x="84" y="17"/>
                  </a:lnTo>
                  <a:lnTo>
                    <a:pt x="84" y="15"/>
                  </a:lnTo>
                  <a:lnTo>
                    <a:pt x="84" y="13"/>
                  </a:lnTo>
                  <a:lnTo>
                    <a:pt x="82" y="11"/>
                  </a:lnTo>
                  <a:lnTo>
                    <a:pt x="82" y="9"/>
                  </a:lnTo>
                  <a:lnTo>
                    <a:pt x="80" y="7"/>
                  </a:lnTo>
                  <a:lnTo>
                    <a:pt x="78" y="7"/>
                  </a:lnTo>
                  <a:lnTo>
                    <a:pt x="78" y="6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1" y="4"/>
                  </a:lnTo>
                  <a:lnTo>
                    <a:pt x="69" y="4"/>
                  </a:lnTo>
                  <a:lnTo>
                    <a:pt x="67" y="4"/>
                  </a:lnTo>
                  <a:lnTo>
                    <a:pt x="65" y="4"/>
                  </a:lnTo>
                  <a:lnTo>
                    <a:pt x="51" y="4"/>
                  </a:lnTo>
                  <a:lnTo>
                    <a:pt x="51" y="59"/>
                  </a:lnTo>
                  <a:lnTo>
                    <a:pt x="51" y="61"/>
                  </a:lnTo>
                  <a:lnTo>
                    <a:pt x="51" y="63"/>
                  </a:lnTo>
                  <a:lnTo>
                    <a:pt x="51" y="65"/>
                  </a:lnTo>
                  <a:lnTo>
                    <a:pt x="51" y="67"/>
                  </a:lnTo>
                  <a:lnTo>
                    <a:pt x="51" y="69"/>
                  </a:lnTo>
                  <a:lnTo>
                    <a:pt x="53" y="69"/>
                  </a:lnTo>
                  <a:lnTo>
                    <a:pt x="55" y="69"/>
                  </a:lnTo>
                  <a:lnTo>
                    <a:pt x="55" y="71"/>
                  </a:lnTo>
                  <a:lnTo>
                    <a:pt x="57" y="71"/>
                  </a:lnTo>
                  <a:lnTo>
                    <a:pt x="59" y="71"/>
                  </a:lnTo>
                  <a:lnTo>
                    <a:pt x="61" y="71"/>
                  </a:lnTo>
                  <a:lnTo>
                    <a:pt x="65" y="71"/>
                  </a:lnTo>
                  <a:lnTo>
                    <a:pt x="65" y="73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4" y="71"/>
                  </a:lnTo>
                  <a:lnTo>
                    <a:pt x="26" y="71"/>
                  </a:lnTo>
                  <a:lnTo>
                    <a:pt x="28" y="71"/>
                  </a:lnTo>
                  <a:lnTo>
                    <a:pt x="30" y="71"/>
                  </a:lnTo>
                  <a:lnTo>
                    <a:pt x="32" y="71"/>
                  </a:lnTo>
                  <a:lnTo>
                    <a:pt x="32" y="69"/>
                  </a:lnTo>
                  <a:lnTo>
                    <a:pt x="34" y="69"/>
                  </a:lnTo>
                  <a:lnTo>
                    <a:pt x="34" y="67"/>
                  </a:lnTo>
                  <a:lnTo>
                    <a:pt x="36" y="67"/>
                  </a:lnTo>
                  <a:lnTo>
                    <a:pt x="36" y="65"/>
                  </a:lnTo>
                  <a:lnTo>
                    <a:pt x="36" y="63"/>
                  </a:lnTo>
                  <a:lnTo>
                    <a:pt x="36" y="61"/>
                  </a:lnTo>
                  <a:lnTo>
                    <a:pt x="36" y="59"/>
                  </a:lnTo>
                  <a:lnTo>
                    <a:pt x="36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1" y="0"/>
                  </a:lnTo>
                  <a:lnTo>
                    <a:pt x="86" y="0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3628" y="3065"/>
              <a:ext cx="45" cy="73"/>
            </a:xfrm>
            <a:custGeom>
              <a:avLst/>
              <a:gdLst>
                <a:gd name="T0" fmla="*/ 45 w 45"/>
                <a:gd name="T1" fmla="*/ 73 h 73"/>
                <a:gd name="T2" fmla="*/ 0 w 45"/>
                <a:gd name="T3" fmla="*/ 71 h 73"/>
                <a:gd name="T4" fmla="*/ 4 w 45"/>
                <a:gd name="T5" fmla="*/ 71 h 73"/>
                <a:gd name="T6" fmla="*/ 8 w 45"/>
                <a:gd name="T7" fmla="*/ 71 h 73"/>
                <a:gd name="T8" fmla="*/ 10 w 45"/>
                <a:gd name="T9" fmla="*/ 71 h 73"/>
                <a:gd name="T10" fmla="*/ 12 w 45"/>
                <a:gd name="T11" fmla="*/ 69 h 73"/>
                <a:gd name="T12" fmla="*/ 14 w 45"/>
                <a:gd name="T13" fmla="*/ 67 h 73"/>
                <a:gd name="T14" fmla="*/ 14 w 45"/>
                <a:gd name="T15" fmla="*/ 67 h 73"/>
                <a:gd name="T16" fmla="*/ 14 w 45"/>
                <a:gd name="T17" fmla="*/ 65 h 73"/>
                <a:gd name="T18" fmla="*/ 14 w 45"/>
                <a:gd name="T19" fmla="*/ 61 h 73"/>
                <a:gd name="T20" fmla="*/ 14 w 45"/>
                <a:gd name="T21" fmla="*/ 11 h 73"/>
                <a:gd name="T22" fmla="*/ 14 w 45"/>
                <a:gd name="T23" fmla="*/ 9 h 73"/>
                <a:gd name="T24" fmla="*/ 14 w 45"/>
                <a:gd name="T25" fmla="*/ 7 h 73"/>
                <a:gd name="T26" fmla="*/ 14 w 45"/>
                <a:gd name="T27" fmla="*/ 6 h 73"/>
                <a:gd name="T28" fmla="*/ 14 w 45"/>
                <a:gd name="T29" fmla="*/ 4 h 73"/>
                <a:gd name="T30" fmla="*/ 14 w 45"/>
                <a:gd name="T31" fmla="*/ 4 h 73"/>
                <a:gd name="T32" fmla="*/ 12 w 45"/>
                <a:gd name="T33" fmla="*/ 4 h 73"/>
                <a:gd name="T34" fmla="*/ 12 w 45"/>
                <a:gd name="T35" fmla="*/ 4 h 73"/>
                <a:gd name="T36" fmla="*/ 10 w 45"/>
                <a:gd name="T37" fmla="*/ 2 h 73"/>
                <a:gd name="T38" fmla="*/ 8 w 45"/>
                <a:gd name="T39" fmla="*/ 2 h 73"/>
                <a:gd name="T40" fmla="*/ 6 w 45"/>
                <a:gd name="T41" fmla="*/ 2 h 73"/>
                <a:gd name="T42" fmla="*/ 4 w 45"/>
                <a:gd name="T43" fmla="*/ 2 h 73"/>
                <a:gd name="T44" fmla="*/ 4 w 45"/>
                <a:gd name="T45" fmla="*/ 2 h 73"/>
                <a:gd name="T46" fmla="*/ 0 w 45"/>
                <a:gd name="T47" fmla="*/ 0 h 73"/>
                <a:gd name="T48" fmla="*/ 45 w 45"/>
                <a:gd name="T49" fmla="*/ 2 h 73"/>
                <a:gd name="T50" fmla="*/ 39 w 45"/>
                <a:gd name="T51" fmla="*/ 2 h 73"/>
                <a:gd name="T52" fmla="*/ 35 w 45"/>
                <a:gd name="T53" fmla="*/ 2 h 73"/>
                <a:gd name="T54" fmla="*/ 33 w 45"/>
                <a:gd name="T55" fmla="*/ 2 h 73"/>
                <a:gd name="T56" fmla="*/ 31 w 45"/>
                <a:gd name="T57" fmla="*/ 4 h 73"/>
                <a:gd name="T58" fmla="*/ 31 w 45"/>
                <a:gd name="T59" fmla="*/ 4 h 73"/>
                <a:gd name="T60" fmla="*/ 29 w 45"/>
                <a:gd name="T61" fmla="*/ 6 h 73"/>
                <a:gd name="T62" fmla="*/ 29 w 45"/>
                <a:gd name="T63" fmla="*/ 7 h 73"/>
                <a:gd name="T64" fmla="*/ 29 w 45"/>
                <a:gd name="T65" fmla="*/ 11 h 73"/>
                <a:gd name="T66" fmla="*/ 29 w 45"/>
                <a:gd name="T67" fmla="*/ 59 h 73"/>
                <a:gd name="T68" fmla="*/ 29 w 45"/>
                <a:gd name="T69" fmla="*/ 63 h 73"/>
                <a:gd name="T70" fmla="*/ 29 w 45"/>
                <a:gd name="T71" fmla="*/ 65 h 73"/>
                <a:gd name="T72" fmla="*/ 29 w 45"/>
                <a:gd name="T73" fmla="*/ 67 h 73"/>
                <a:gd name="T74" fmla="*/ 29 w 45"/>
                <a:gd name="T75" fmla="*/ 67 h 73"/>
                <a:gd name="T76" fmla="*/ 31 w 45"/>
                <a:gd name="T77" fmla="*/ 69 h 73"/>
                <a:gd name="T78" fmla="*/ 31 w 45"/>
                <a:gd name="T79" fmla="*/ 69 h 73"/>
                <a:gd name="T80" fmla="*/ 33 w 45"/>
                <a:gd name="T81" fmla="*/ 69 h 73"/>
                <a:gd name="T82" fmla="*/ 33 w 45"/>
                <a:gd name="T83" fmla="*/ 69 h 73"/>
                <a:gd name="T84" fmla="*/ 35 w 45"/>
                <a:gd name="T85" fmla="*/ 71 h 73"/>
                <a:gd name="T86" fmla="*/ 37 w 45"/>
                <a:gd name="T87" fmla="*/ 71 h 73"/>
                <a:gd name="T88" fmla="*/ 39 w 45"/>
                <a:gd name="T89" fmla="*/ 71 h 73"/>
                <a:gd name="T90" fmla="*/ 41 w 45"/>
                <a:gd name="T91" fmla="*/ 71 h 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"/>
                <a:gd name="T139" fmla="*/ 0 h 73"/>
                <a:gd name="T140" fmla="*/ 45 w 45"/>
                <a:gd name="T141" fmla="*/ 73 h 7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" h="73">
                  <a:moveTo>
                    <a:pt x="45" y="71"/>
                  </a:moveTo>
                  <a:lnTo>
                    <a:pt x="45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1" y="4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9" y="9"/>
                  </a:lnTo>
                  <a:lnTo>
                    <a:pt x="29" y="11"/>
                  </a:lnTo>
                  <a:lnTo>
                    <a:pt x="29" y="59"/>
                  </a:lnTo>
                  <a:lnTo>
                    <a:pt x="29" y="61"/>
                  </a:lnTo>
                  <a:lnTo>
                    <a:pt x="29" y="63"/>
                  </a:lnTo>
                  <a:lnTo>
                    <a:pt x="29" y="65"/>
                  </a:lnTo>
                  <a:lnTo>
                    <a:pt x="29" y="67"/>
                  </a:lnTo>
                  <a:lnTo>
                    <a:pt x="31" y="67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71"/>
                  </a:lnTo>
                  <a:lnTo>
                    <a:pt x="37" y="71"/>
                  </a:lnTo>
                  <a:lnTo>
                    <a:pt x="39" y="71"/>
                  </a:lnTo>
                  <a:lnTo>
                    <a:pt x="41" y="71"/>
                  </a:lnTo>
                  <a:lnTo>
                    <a:pt x="45" y="71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3678" y="3065"/>
              <a:ext cx="79" cy="73"/>
            </a:xfrm>
            <a:custGeom>
              <a:avLst/>
              <a:gdLst>
                <a:gd name="T0" fmla="*/ 29 w 79"/>
                <a:gd name="T1" fmla="*/ 59 h 73"/>
                <a:gd name="T2" fmla="*/ 29 w 79"/>
                <a:gd name="T3" fmla="*/ 63 h 73"/>
                <a:gd name="T4" fmla="*/ 31 w 79"/>
                <a:gd name="T5" fmla="*/ 65 h 73"/>
                <a:gd name="T6" fmla="*/ 31 w 79"/>
                <a:gd name="T7" fmla="*/ 67 h 73"/>
                <a:gd name="T8" fmla="*/ 31 w 79"/>
                <a:gd name="T9" fmla="*/ 69 h 73"/>
                <a:gd name="T10" fmla="*/ 33 w 79"/>
                <a:gd name="T11" fmla="*/ 69 h 73"/>
                <a:gd name="T12" fmla="*/ 35 w 79"/>
                <a:gd name="T13" fmla="*/ 71 h 73"/>
                <a:gd name="T14" fmla="*/ 39 w 79"/>
                <a:gd name="T15" fmla="*/ 71 h 73"/>
                <a:gd name="T16" fmla="*/ 41 w 79"/>
                <a:gd name="T17" fmla="*/ 71 h 73"/>
                <a:gd name="T18" fmla="*/ 44 w 79"/>
                <a:gd name="T19" fmla="*/ 73 h 73"/>
                <a:gd name="T20" fmla="*/ 0 w 79"/>
                <a:gd name="T21" fmla="*/ 71 h 73"/>
                <a:gd name="T22" fmla="*/ 6 w 79"/>
                <a:gd name="T23" fmla="*/ 71 h 73"/>
                <a:gd name="T24" fmla="*/ 8 w 79"/>
                <a:gd name="T25" fmla="*/ 71 h 73"/>
                <a:gd name="T26" fmla="*/ 12 w 79"/>
                <a:gd name="T27" fmla="*/ 71 h 73"/>
                <a:gd name="T28" fmla="*/ 12 w 79"/>
                <a:gd name="T29" fmla="*/ 69 h 73"/>
                <a:gd name="T30" fmla="*/ 14 w 79"/>
                <a:gd name="T31" fmla="*/ 67 h 73"/>
                <a:gd name="T32" fmla="*/ 14 w 79"/>
                <a:gd name="T33" fmla="*/ 67 h 73"/>
                <a:gd name="T34" fmla="*/ 16 w 79"/>
                <a:gd name="T35" fmla="*/ 63 h 73"/>
                <a:gd name="T36" fmla="*/ 16 w 79"/>
                <a:gd name="T37" fmla="*/ 61 h 73"/>
                <a:gd name="T38" fmla="*/ 16 w 79"/>
                <a:gd name="T39" fmla="*/ 11 h 73"/>
                <a:gd name="T40" fmla="*/ 16 w 79"/>
                <a:gd name="T41" fmla="*/ 9 h 73"/>
                <a:gd name="T42" fmla="*/ 14 w 79"/>
                <a:gd name="T43" fmla="*/ 6 h 73"/>
                <a:gd name="T44" fmla="*/ 14 w 79"/>
                <a:gd name="T45" fmla="*/ 4 h 73"/>
                <a:gd name="T46" fmla="*/ 14 w 79"/>
                <a:gd name="T47" fmla="*/ 4 h 73"/>
                <a:gd name="T48" fmla="*/ 12 w 79"/>
                <a:gd name="T49" fmla="*/ 2 h 73"/>
                <a:gd name="T50" fmla="*/ 10 w 79"/>
                <a:gd name="T51" fmla="*/ 2 h 73"/>
                <a:gd name="T52" fmla="*/ 6 w 79"/>
                <a:gd name="T53" fmla="*/ 2 h 73"/>
                <a:gd name="T54" fmla="*/ 4 w 79"/>
                <a:gd name="T55" fmla="*/ 2 h 73"/>
                <a:gd name="T56" fmla="*/ 0 w 79"/>
                <a:gd name="T57" fmla="*/ 0 h 73"/>
                <a:gd name="T58" fmla="*/ 41 w 79"/>
                <a:gd name="T59" fmla="*/ 0 h 73"/>
                <a:gd name="T60" fmla="*/ 48 w 79"/>
                <a:gd name="T61" fmla="*/ 0 h 73"/>
                <a:gd name="T62" fmla="*/ 54 w 79"/>
                <a:gd name="T63" fmla="*/ 0 h 73"/>
                <a:gd name="T64" fmla="*/ 58 w 79"/>
                <a:gd name="T65" fmla="*/ 0 h 73"/>
                <a:gd name="T66" fmla="*/ 62 w 79"/>
                <a:gd name="T67" fmla="*/ 2 h 73"/>
                <a:gd name="T68" fmla="*/ 66 w 79"/>
                <a:gd name="T69" fmla="*/ 4 h 73"/>
                <a:gd name="T70" fmla="*/ 69 w 79"/>
                <a:gd name="T71" fmla="*/ 6 h 73"/>
                <a:gd name="T72" fmla="*/ 71 w 79"/>
                <a:gd name="T73" fmla="*/ 7 h 73"/>
                <a:gd name="T74" fmla="*/ 75 w 79"/>
                <a:gd name="T75" fmla="*/ 9 h 73"/>
                <a:gd name="T76" fmla="*/ 77 w 79"/>
                <a:gd name="T77" fmla="*/ 11 h 73"/>
                <a:gd name="T78" fmla="*/ 79 w 79"/>
                <a:gd name="T79" fmla="*/ 15 h 73"/>
                <a:gd name="T80" fmla="*/ 79 w 79"/>
                <a:gd name="T81" fmla="*/ 17 h 73"/>
                <a:gd name="T82" fmla="*/ 79 w 79"/>
                <a:gd name="T83" fmla="*/ 21 h 73"/>
                <a:gd name="T84" fmla="*/ 77 w 79"/>
                <a:gd name="T85" fmla="*/ 27 h 73"/>
                <a:gd name="T86" fmla="*/ 75 w 79"/>
                <a:gd name="T87" fmla="*/ 29 h 73"/>
                <a:gd name="T88" fmla="*/ 73 w 79"/>
                <a:gd name="T89" fmla="*/ 32 h 73"/>
                <a:gd name="T90" fmla="*/ 67 w 79"/>
                <a:gd name="T91" fmla="*/ 36 h 73"/>
                <a:gd name="T92" fmla="*/ 64 w 79"/>
                <a:gd name="T93" fmla="*/ 38 h 73"/>
                <a:gd name="T94" fmla="*/ 58 w 79"/>
                <a:gd name="T95" fmla="*/ 38 h 73"/>
                <a:gd name="T96" fmla="*/ 50 w 79"/>
                <a:gd name="T97" fmla="*/ 40 h 73"/>
                <a:gd name="T98" fmla="*/ 46 w 79"/>
                <a:gd name="T99" fmla="*/ 40 h 73"/>
                <a:gd name="T100" fmla="*/ 44 w 79"/>
                <a:gd name="T101" fmla="*/ 40 h 73"/>
                <a:gd name="T102" fmla="*/ 43 w 79"/>
                <a:gd name="T103" fmla="*/ 40 h 73"/>
                <a:gd name="T104" fmla="*/ 41 w 79"/>
                <a:gd name="T105" fmla="*/ 40 h 73"/>
                <a:gd name="T106" fmla="*/ 39 w 79"/>
                <a:gd name="T107" fmla="*/ 40 h 73"/>
                <a:gd name="T108" fmla="*/ 35 w 79"/>
                <a:gd name="T109" fmla="*/ 40 h 73"/>
                <a:gd name="T110" fmla="*/ 33 w 79"/>
                <a:gd name="T111" fmla="*/ 38 h 73"/>
                <a:gd name="T112" fmla="*/ 31 w 79"/>
                <a:gd name="T113" fmla="*/ 38 h 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9"/>
                <a:gd name="T172" fmla="*/ 0 h 73"/>
                <a:gd name="T173" fmla="*/ 79 w 79"/>
                <a:gd name="T174" fmla="*/ 73 h 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9" h="73">
                  <a:moveTo>
                    <a:pt x="29" y="38"/>
                  </a:moveTo>
                  <a:lnTo>
                    <a:pt x="29" y="59"/>
                  </a:lnTo>
                  <a:lnTo>
                    <a:pt x="29" y="61"/>
                  </a:lnTo>
                  <a:lnTo>
                    <a:pt x="29" y="63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1" y="67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71"/>
                  </a:lnTo>
                  <a:lnTo>
                    <a:pt x="37" y="71"/>
                  </a:lnTo>
                  <a:lnTo>
                    <a:pt x="39" y="71"/>
                  </a:lnTo>
                  <a:lnTo>
                    <a:pt x="41" y="71"/>
                  </a:lnTo>
                  <a:lnTo>
                    <a:pt x="44" y="71"/>
                  </a:lnTo>
                  <a:lnTo>
                    <a:pt x="44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2" y="71"/>
                  </a:lnTo>
                  <a:lnTo>
                    <a:pt x="12" y="69"/>
                  </a:lnTo>
                  <a:lnTo>
                    <a:pt x="14" y="69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6" y="63"/>
                  </a:lnTo>
                  <a:lnTo>
                    <a:pt x="16" y="61"/>
                  </a:lnTo>
                  <a:lnTo>
                    <a:pt x="16" y="59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4"/>
                  </a:lnTo>
                  <a:lnTo>
                    <a:pt x="67" y="4"/>
                  </a:lnTo>
                  <a:lnTo>
                    <a:pt x="69" y="6"/>
                  </a:lnTo>
                  <a:lnTo>
                    <a:pt x="71" y="6"/>
                  </a:lnTo>
                  <a:lnTo>
                    <a:pt x="71" y="7"/>
                  </a:lnTo>
                  <a:lnTo>
                    <a:pt x="73" y="7"/>
                  </a:lnTo>
                  <a:lnTo>
                    <a:pt x="75" y="9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13"/>
                  </a:lnTo>
                  <a:lnTo>
                    <a:pt x="79" y="15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9" y="23"/>
                  </a:lnTo>
                  <a:lnTo>
                    <a:pt x="77" y="27"/>
                  </a:lnTo>
                  <a:lnTo>
                    <a:pt x="77" y="29"/>
                  </a:lnTo>
                  <a:lnTo>
                    <a:pt x="75" y="29"/>
                  </a:lnTo>
                  <a:lnTo>
                    <a:pt x="73" y="31"/>
                  </a:lnTo>
                  <a:lnTo>
                    <a:pt x="73" y="32"/>
                  </a:lnTo>
                  <a:lnTo>
                    <a:pt x="71" y="34"/>
                  </a:lnTo>
                  <a:lnTo>
                    <a:pt x="67" y="36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58" y="38"/>
                  </a:lnTo>
                  <a:lnTo>
                    <a:pt x="54" y="40"/>
                  </a:lnTo>
                  <a:lnTo>
                    <a:pt x="50" y="40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3" y="40"/>
                  </a:lnTo>
                  <a:lnTo>
                    <a:pt x="41" y="40"/>
                  </a:lnTo>
                  <a:lnTo>
                    <a:pt x="39" y="40"/>
                  </a:lnTo>
                  <a:lnTo>
                    <a:pt x="37" y="40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3707" y="3069"/>
              <a:ext cx="33" cy="32"/>
            </a:xfrm>
            <a:custGeom>
              <a:avLst/>
              <a:gdLst>
                <a:gd name="T0" fmla="*/ 2 w 33"/>
                <a:gd name="T1" fmla="*/ 32 h 32"/>
                <a:gd name="T2" fmla="*/ 4 w 33"/>
                <a:gd name="T3" fmla="*/ 32 h 32"/>
                <a:gd name="T4" fmla="*/ 6 w 33"/>
                <a:gd name="T5" fmla="*/ 32 h 32"/>
                <a:gd name="T6" fmla="*/ 8 w 33"/>
                <a:gd name="T7" fmla="*/ 32 h 32"/>
                <a:gd name="T8" fmla="*/ 8 w 33"/>
                <a:gd name="T9" fmla="*/ 32 h 32"/>
                <a:gd name="T10" fmla="*/ 10 w 33"/>
                <a:gd name="T11" fmla="*/ 32 h 32"/>
                <a:gd name="T12" fmla="*/ 12 w 33"/>
                <a:gd name="T13" fmla="*/ 32 h 32"/>
                <a:gd name="T14" fmla="*/ 12 w 33"/>
                <a:gd name="T15" fmla="*/ 32 h 32"/>
                <a:gd name="T16" fmla="*/ 15 w 33"/>
                <a:gd name="T17" fmla="*/ 32 h 32"/>
                <a:gd name="T18" fmla="*/ 19 w 33"/>
                <a:gd name="T19" fmla="*/ 32 h 32"/>
                <a:gd name="T20" fmla="*/ 21 w 33"/>
                <a:gd name="T21" fmla="*/ 30 h 32"/>
                <a:gd name="T22" fmla="*/ 25 w 33"/>
                <a:gd name="T23" fmla="*/ 28 h 32"/>
                <a:gd name="T24" fmla="*/ 29 w 33"/>
                <a:gd name="T25" fmla="*/ 27 h 32"/>
                <a:gd name="T26" fmla="*/ 31 w 33"/>
                <a:gd name="T27" fmla="*/ 25 h 32"/>
                <a:gd name="T28" fmla="*/ 31 w 33"/>
                <a:gd name="T29" fmla="*/ 21 h 32"/>
                <a:gd name="T30" fmla="*/ 33 w 33"/>
                <a:gd name="T31" fmla="*/ 19 h 32"/>
                <a:gd name="T32" fmla="*/ 33 w 33"/>
                <a:gd name="T33" fmla="*/ 15 h 32"/>
                <a:gd name="T34" fmla="*/ 33 w 33"/>
                <a:gd name="T35" fmla="*/ 13 h 32"/>
                <a:gd name="T36" fmla="*/ 31 w 33"/>
                <a:gd name="T37" fmla="*/ 11 h 32"/>
                <a:gd name="T38" fmla="*/ 31 w 33"/>
                <a:gd name="T39" fmla="*/ 9 h 32"/>
                <a:gd name="T40" fmla="*/ 29 w 33"/>
                <a:gd name="T41" fmla="*/ 7 h 32"/>
                <a:gd name="T42" fmla="*/ 27 w 33"/>
                <a:gd name="T43" fmla="*/ 5 h 32"/>
                <a:gd name="T44" fmla="*/ 25 w 33"/>
                <a:gd name="T45" fmla="*/ 3 h 32"/>
                <a:gd name="T46" fmla="*/ 23 w 33"/>
                <a:gd name="T47" fmla="*/ 2 h 32"/>
                <a:gd name="T48" fmla="*/ 21 w 33"/>
                <a:gd name="T49" fmla="*/ 2 h 32"/>
                <a:gd name="T50" fmla="*/ 17 w 33"/>
                <a:gd name="T51" fmla="*/ 0 h 32"/>
                <a:gd name="T52" fmla="*/ 15 w 33"/>
                <a:gd name="T53" fmla="*/ 0 h 32"/>
                <a:gd name="T54" fmla="*/ 12 w 33"/>
                <a:gd name="T55" fmla="*/ 0 h 32"/>
                <a:gd name="T56" fmla="*/ 10 w 33"/>
                <a:gd name="T57" fmla="*/ 0 h 32"/>
                <a:gd name="T58" fmla="*/ 8 w 33"/>
                <a:gd name="T59" fmla="*/ 0 h 32"/>
                <a:gd name="T60" fmla="*/ 6 w 33"/>
                <a:gd name="T61" fmla="*/ 0 h 32"/>
                <a:gd name="T62" fmla="*/ 2 w 33"/>
                <a:gd name="T63" fmla="*/ 0 h 32"/>
                <a:gd name="T64" fmla="*/ 0 w 33"/>
                <a:gd name="T65" fmla="*/ 30 h 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"/>
                <a:gd name="T100" fmla="*/ 0 h 32"/>
                <a:gd name="T101" fmla="*/ 33 w 33"/>
                <a:gd name="T102" fmla="*/ 32 h 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" h="32">
                  <a:moveTo>
                    <a:pt x="0" y="30"/>
                  </a:moveTo>
                  <a:lnTo>
                    <a:pt x="2" y="32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9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3" y="11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noFill/>
            <a:ln w="3175">
              <a:solidFill>
                <a:srgbClr val="DB304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9552" y="908720"/>
            <a:ext cx="8229600" cy="10668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Allerjiye Yönelik Öykü Alırken </a:t>
            </a:r>
            <a:br>
              <a:rPr lang="en-US" b="1" smtClean="0"/>
            </a:br>
            <a:r>
              <a:rPr lang="en-US" b="1" smtClean="0"/>
              <a:t>Genel İlkeler****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Allerjik</a:t>
            </a:r>
            <a:r>
              <a:rPr lang="en-US" dirty="0" smtClean="0"/>
              <a:t> </a:t>
            </a:r>
            <a:r>
              <a:rPr lang="en-US" dirty="0" err="1" smtClean="0"/>
              <a:t>semptomların</a:t>
            </a:r>
            <a:r>
              <a:rPr lang="en-US" dirty="0" smtClean="0"/>
              <a:t> </a:t>
            </a:r>
            <a:r>
              <a:rPr lang="en-US" dirty="0" err="1" smtClean="0"/>
              <a:t>belirlenmesi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b="1" dirty="0" err="1" smtClean="0"/>
              <a:t>Semptomların</a:t>
            </a:r>
            <a:r>
              <a:rPr lang="en-US" b="1" dirty="0" smtClean="0"/>
              <a:t> </a:t>
            </a:r>
            <a:r>
              <a:rPr lang="en-US" b="1" dirty="0" err="1" smtClean="0"/>
              <a:t>allerjen</a:t>
            </a:r>
            <a:r>
              <a:rPr lang="en-US" b="1" dirty="0" smtClean="0"/>
              <a:t> </a:t>
            </a:r>
            <a:r>
              <a:rPr lang="en-US" b="1" dirty="0" err="1" smtClean="0"/>
              <a:t>maruziyeti</a:t>
            </a:r>
            <a:r>
              <a:rPr lang="en-US" b="1" dirty="0" smtClean="0"/>
              <a:t> </a:t>
            </a:r>
            <a:r>
              <a:rPr lang="en-US" b="1" dirty="0" err="1" smtClean="0"/>
              <a:t>ile</a:t>
            </a:r>
            <a:r>
              <a:rPr lang="en-US" b="1" dirty="0" smtClean="0"/>
              <a:t> </a:t>
            </a:r>
            <a:r>
              <a:rPr lang="en-US" b="1" dirty="0" err="1" smtClean="0"/>
              <a:t>ilişkisinin</a:t>
            </a:r>
            <a:r>
              <a:rPr lang="en-US" b="1" dirty="0" smtClean="0"/>
              <a:t> </a:t>
            </a:r>
            <a:r>
              <a:rPr lang="en-US" b="1" dirty="0" err="1" smtClean="0"/>
              <a:t>belirlenmesi</a:t>
            </a:r>
            <a:endParaRPr lang="en-US" b="1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allerjik</a:t>
            </a:r>
            <a:r>
              <a:rPr lang="en-US" dirty="0" smtClean="0"/>
              <a:t> </a:t>
            </a:r>
            <a:r>
              <a:rPr lang="en-US" dirty="0" err="1" smtClean="0"/>
              <a:t>hastalıklara</a:t>
            </a:r>
            <a:r>
              <a:rPr lang="en-US" dirty="0" smtClean="0"/>
              <a:t> </a:t>
            </a:r>
            <a:r>
              <a:rPr lang="en-US" dirty="0" err="1" smtClean="0"/>
              <a:t>yönelik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da </a:t>
            </a:r>
            <a:r>
              <a:rPr lang="en-US" dirty="0" err="1" smtClean="0"/>
              <a:t>öykünün</a:t>
            </a:r>
            <a:r>
              <a:rPr lang="en-US" dirty="0" smtClean="0"/>
              <a:t> </a:t>
            </a:r>
            <a:r>
              <a:rPr lang="en-US" dirty="0" err="1" smtClean="0"/>
              <a:t>alınması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Özgeçmişte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soygeçmişte</a:t>
            </a:r>
            <a:r>
              <a:rPr lang="en-US" dirty="0" smtClean="0"/>
              <a:t> </a:t>
            </a:r>
            <a:r>
              <a:rPr lang="en-US" dirty="0" err="1" smtClean="0"/>
              <a:t>allerjik</a:t>
            </a:r>
            <a:r>
              <a:rPr lang="en-US" dirty="0" smtClean="0"/>
              <a:t> </a:t>
            </a:r>
            <a:r>
              <a:rPr lang="en-US" dirty="0" err="1" smtClean="0"/>
              <a:t>hastalık</a:t>
            </a:r>
            <a:r>
              <a:rPr lang="en-US" dirty="0" smtClean="0"/>
              <a:t> </a:t>
            </a:r>
            <a:r>
              <a:rPr lang="en-US" dirty="0" err="1" smtClean="0"/>
              <a:t>öyküsünün</a:t>
            </a:r>
            <a:r>
              <a:rPr lang="en-US" dirty="0" smtClean="0"/>
              <a:t> </a:t>
            </a:r>
            <a:r>
              <a:rPr lang="en-US" dirty="0" err="1" smtClean="0"/>
              <a:t>sorgulanması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3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1. Duyarlı olduğu </a:t>
            </a:r>
            <a:r>
              <a:rPr lang="tr-TR" b="1" dirty="0" err="1" smtClean="0"/>
              <a:t>allerjenle</a:t>
            </a:r>
            <a:r>
              <a:rPr lang="tr-TR" b="1" dirty="0" smtClean="0"/>
              <a:t> karşılaştığında semptom oluşması</a:t>
            </a:r>
            <a:endParaRPr lang="tr-TR" b="1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1143000"/>
            <a:ext cx="8229600" cy="1069848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800000"/>
                </a:solidFill>
              </a:rPr>
              <a:t>Öyküde allerjiyi düşündüren durumlar</a:t>
            </a:r>
            <a:endParaRPr lang="en-US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Bazı</a:t>
            </a:r>
            <a:r>
              <a:rPr lang="en-US" b="1" dirty="0" smtClean="0"/>
              <a:t> </a:t>
            </a:r>
            <a:r>
              <a:rPr lang="en-US" b="1" dirty="0" err="1" smtClean="0"/>
              <a:t>örnekler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2060848"/>
            <a:ext cx="8229600" cy="4325112"/>
          </a:xfrm>
        </p:spPr>
        <p:txBody>
          <a:bodyPr/>
          <a:lstStyle/>
          <a:p>
            <a:r>
              <a:rPr lang="en-US" dirty="0" err="1" smtClean="0"/>
              <a:t>Polen</a:t>
            </a:r>
            <a:r>
              <a:rPr lang="en-US" dirty="0" smtClean="0"/>
              <a:t> </a:t>
            </a:r>
            <a:r>
              <a:rPr lang="en-US" dirty="0" err="1" smtClean="0"/>
              <a:t>allerjisi</a:t>
            </a:r>
            <a:r>
              <a:rPr lang="en-US" dirty="0" smtClean="0"/>
              <a:t> </a:t>
            </a:r>
            <a:r>
              <a:rPr lang="en-US" dirty="0" err="1" smtClean="0"/>
              <a:t>olanlarda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ahar</a:t>
            </a:r>
            <a:r>
              <a:rPr lang="en-US" dirty="0" smtClean="0"/>
              <a:t> </a:t>
            </a:r>
            <a:r>
              <a:rPr lang="en-US" dirty="0" err="1" smtClean="0"/>
              <a:t>döneminde</a:t>
            </a:r>
            <a:r>
              <a:rPr lang="en-US" dirty="0" smtClean="0"/>
              <a:t> </a:t>
            </a:r>
            <a:r>
              <a:rPr lang="en-US" dirty="0" err="1" smtClean="0"/>
              <a:t>burun</a:t>
            </a:r>
            <a:r>
              <a:rPr lang="en-US" dirty="0" smtClean="0"/>
              <a:t> </a:t>
            </a:r>
            <a:r>
              <a:rPr lang="en-US" dirty="0" err="1" smtClean="0"/>
              <a:t>akıntısının</a:t>
            </a:r>
            <a:r>
              <a:rPr lang="en-US" dirty="0" smtClean="0"/>
              <a:t> </a:t>
            </a:r>
            <a:r>
              <a:rPr lang="en-US" dirty="0" err="1" smtClean="0"/>
              <a:t>olması</a:t>
            </a:r>
            <a:endParaRPr lang="en-US" dirty="0" smtClean="0"/>
          </a:p>
          <a:p>
            <a:r>
              <a:rPr lang="en-US" dirty="0" err="1" smtClean="0"/>
              <a:t>Kedi</a:t>
            </a:r>
            <a:r>
              <a:rPr lang="en-US" dirty="0" smtClean="0"/>
              <a:t> </a:t>
            </a:r>
            <a:r>
              <a:rPr lang="en-US" dirty="0" err="1" smtClean="0"/>
              <a:t>allerjisi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kişide</a:t>
            </a:r>
            <a:r>
              <a:rPr lang="en-US" dirty="0" smtClean="0"/>
              <a:t> </a:t>
            </a:r>
            <a:r>
              <a:rPr lang="en-US" dirty="0" err="1" smtClean="0"/>
              <a:t>kedi</a:t>
            </a:r>
            <a:r>
              <a:rPr lang="en-US" dirty="0" smtClean="0"/>
              <a:t> </a:t>
            </a:r>
            <a:r>
              <a:rPr lang="en-US" dirty="0" err="1" smtClean="0"/>
              <a:t>allerjeni</a:t>
            </a:r>
            <a:r>
              <a:rPr lang="en-US" dirty="0" smtClean="0"/>
              <a:t> </a:t>
            </a:r>
            <a:r>
              <a:rPr lang="en-US" dirty="0" err="1" smtClean="0"/>
              <a:t>bulunan</a:t>
            </a:r>
            <a:r>
              <a:rPr lang="en-US" dirty="0" smtClean="0"/>
              <a:t> </a:t>
            </a:r>
            <a:r>
              <a:rPr lang="en-US" dirty="0" err="1" smtClean="0"/>
              <a:t>ortamda</a:t>
            </a:r>
            <a:r>
              <a:rPr lang="en-US" dirty="0" smtClean="0"/>
              <a:t> </a:t>
            </a:r>
            <a:r>
              <a:rPr lang="en-US" dirty="0" err="1" smtClean="0"/>
              <a:t>astmatik</a:t>
            </a:r>
            <a:r>
              <a:rPr lang="en-US" dirty="0" smtClean="0"/>
              <a:t> </a:t>
            </a:r>
            <a:r>
              <a:rPr lang="en-US" dirty="0" err="1" smtClean="0"/>
              <a:t>yakınmaların</a:t>
            </a:r>
            <a:r>
              <a:rPr lang="en-US" dirty="0" smtClean="0"/>
              <a:t> </a:t>
            </a:r>
            <a:r>
              <a:rPr lang="en-US" dirty="0" err="1" smtClean="0"/>
              <a:t>olması</a:t>
            </a:r>
            <a:endParaRPr lang="en-US" dirty="0" smtClean="0"/>
          </a:p>
          <a:p>
            <a:r>
              <a:rPr lang="en-US" dirty="0" err="1" smtClean="0"/>
              <a:t>Penisilin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</a:t>
            </a:r>
            <a:r>
              <a:rPr lang="en-US" dirty="0" err="1" smtClean="0"/>
              <a:t>ürtiker</a:t>
            </a:r>
            <a:r>
              <a:rPr lang="en-US" dirty="0" smtClean="0"/>
              <a:t> </a:t>
            </a:r>
            <a:r>
              <a:rPr lang="en-US" dirty="0" err="1" smtClean="0"/>
              <a:t>olması</a:t>
            </a:r>
            <a:endParaRPr lang="en-US" dirty="0" smtClean="0"/>
          </a:p>
          <a:p>
            <a:r>
              <a:rPr lang="en-US" dirty="0" err="1" smtClean="0"/>
              <a:t>Fıstık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</a:t>
            </a:r>
            <a:r>
              <a:rPr lang="en-US" dirty="0" err="1" smtClean="0"/>
              <a:t>anaflaksi</a:t>
            </a:r>
            <a:endParaRPr lang="en-US" dirty="0" smtClean="0"/>
          </a:p>
          <a:p>
            <a:r>
              <a:rPr lang="en-US" dirty="0" smtClean="0"/>
              <a:t>Arı </a:t>
            </a:r>
            <a:r>
              <a:rPr lang="en-US" dirty="0" err="1" smtClean="0"/>
              <a:t>soktuktan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 err="1" smtClean="0"/>
              <a:t>anjioödem</a:t>
            </a:r>
            <a:r>
              <a:rPr lang="en-US" dirty="0" smtClean="0"/>
              <a:t> </a:t>
            </a:r>
            <a:r>
              <a:rPr lang="en-US" dirty="0" err="1" smtClean="0"/>
              <a:t>olması</a:t>
            </a:r>
            <a:endParaRPr lang="en-US" dirty="0" smtClean="0"/>
          </a:p>
          <a:p>
            <a:r>
              <a:rPr lang="en-US" dirty="0" err="1" smtClean="0"/>
              <a:t>Lateks</a:t>
            </a:r>
            <a:r>
              <a:rPr lang="en-US" dirty="0" smtClean="0"/>
              <a:t> </a:t>
            </a:r>
            <a:r>
              <a:rPr lang="en-US" dirty="0" err="1" smtClean="0"/>
              <a:t>maruziyeti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egzema</a:t>
            </a:r>
            <a:r>
              <a:rPr lang="en-US" dirty="0" smtClean="0"/>
              <a:t> </a:t>
            </a:r>
            <a:r>
              <a:rPr lang="en-US" dirty="0" err="1" smtClean="0"/>
              <a:t>olması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2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800000"/>
                </a:solidFill>
              </a:rPr>
              <a:t>Öyküde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allerjiyi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düşündüren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durumlar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996952"/>
            <a:ext cx="78756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/>
              <a:t>2. Semptomun </a:t>
            </a:r>
            <a:r>
              <a:rPr lang="tr-TR" sz="3200" b="1" dirty="0" err="1"/>
              <a:t>maruziyet</a:t>
            </a:r>
            <a:r>
              <a:rPr lang="tr-TR" sz="3200" b="1" dirty="0"/>
              <a:t> sonrası </a:t>
            </a:r>
            <a:endParaRPr lang="tr-TR" sz="3200" b="1" dirty="0" smtClean="0"/>
          </a:p>
          <a:p>
            <a:r>
              <a:rPr lang="tr-TR" sz="3200" b="1" dirty="0" smtClean="0"/>
              <a:t>uygun </a:t>
            </a:r>
            <a:r>
              <a:rPr lang="tr-TR" sz="3200" b="1" dirty="0"/>
              <a:t>zamanlama ile ortaya çıkması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497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Egzersiz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Arı </a:t>
            </a:r>
            <a:r>
              <a:rPr lang="en-US" dirty="0" err="1" smtClean="0"/>
              <a:t>soktuktan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gün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 err="1" smtClean="0"/>
              <a:t>ürtiker</a:t>
            </a:r>
            <a:r>
              <a:rPr lang="en-US" dirty="0" smtClean="0"/>
              <a:t> </a:t>
            </a:r>
            <a:r>
              <a:rPr lang="en-US" dirty="0" err="1" smtClean="0"/>
              <a:t>olması</a:t>
            </a:r>
            <a:endParaRPr lang="en-US" dirty="0" smtClean="0"/>
          </a:p>
          <a:p>
            <a:r>
              <a:rPr lang="en-US" dirty="0" err="1" smtClean="0"/>
              <a:t>Penisilin</a:t>
            </a:r>
            <a:r>
              <a:rPr lang="en-US" dirty="0" smtClean="0"/>
              <a:t> </a:t>
            </a:r>
            <a:r>
              <a:rPr lang="en-US" dirty="0" err="1" smtClean="0"/>
              <a:t>kullandıktan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içinde</a:t>
            </a:r>
            <a:r>
              <a:rPr lang="en-US" dirty="0" smtClean="0"/>
              <a:t> </a:t>
            </a:r>
            <a:r>
              <a:rPr lang="en-US" dirty="0" err="1" smtClean="0"/>
              <a:t>ürtiker</a:t>
            </a:r>
            <a:r>
              <a:rPr lang="en-US" dirty="0" smtClean="0"/>
              <a:t> </a:t>
            </a:r>
            <a:r>
              <a:rPr lang="en-US" dirty="0" err="1" smtClean="0"/>
              <a:t>olması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467543" y="1772816"/>
          <a:ext cx="8280921" cy="4754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574"/>
                <a:gridCol w="1559574"/>
                <a:gridCol w="2930427"/>
                <a:gridCol w="223134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Mekanizma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Allerjen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Rx</a:t>
                      </a:r>
                      <a:r>
                        <a:rPr lang="tr-TR" baseline="0" dirty="0" smtClean="0"/>
                        <a:t> tipi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Rx</a:t>
                      </a:r>
                      <a:r>
                        <a:rPr lang="tr-TR" dirty="0" smtClean="0"/>
                        <a:t>  </a:t>
                      </a:r>
                      <a:r>
                        <a:rPr lang="tr-TR" dirty="0" err="1" smtClean="0"/>
                        <a:t>nun</a:t>
                      </a:r>
                      <a:r>
                        <a:rPr lang="tr-TR" dirty="0" smtClean="0"/>
                        <a:t> ortaya çıkış zamanı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Tip1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Besin </a:t>
                      </a:r>
                    </a:p>
                    <a:p>
                      <a:r>
                        <a:rPr lang="tr-TR" dirty="0" smtClean="0"/>
                        <a:t>Lateks</a:t>
                      </a:r>
                    </a:p>
                    <a:p>
                      <a:r>
                        <a:rPr lang="tr-TR" dirty="0" smtClean="0"/>
                        <a:t>Arı</a:t>
                      </a:r>
                    </a:p>
                    <a:p>
                      <a:r>
                        <a:rPr lang="tr-TR" dirty="0" smtClean="0"/>
                        <a:t>İlaçlar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Ürtiker/</a:t>
                      </a:r>
                      <a:r>
                        <a:rPr lang="tr-TR" dirty="0" err="1" smtClean="0"/>
                        <a:t>anjioödem</a:t>
                      </a:r>
                      <a:endParaRPr lang="tr-TR" dirty="0" smtClean="0"/>
                    </a:p>
                    <a:p>
                      <a:r>
                        <a:rPr lang="tr-TR" dirty="0" smtClean="0"/>
                        <a:t>Nefes darlığı</a:t>
                      </a:r>
                    </a:p>
                    <a:p>
                      <a:r>
                        <a:rPr lang="tr-TR" dirty="0" smtClean="0"/>
                        <a:t>Burun yakınmaları</a:t>
                      </a:r>
                    </a:p>
                    <a:p>
                      <a:r>
                        <a:rPr lang="tr-TR" dirty="0" err="1" smtClean="0"/>
                        <a:t>Gis</a:t>
                      </a:r>
                      <a:r>
                        <a:rPr lang="tr-TR" dirty="0" smtClean="0"/>
                        <a:t> semptomları</a:t>
                      </a:r>
                    </a:p>
                    <a:p>
                      <a:r>
                        <a:rPr lang="tr-TR" dirty="0" err="1" smtClean="0"/>
                        <a:t>Anaflaksi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İlk  </a:t>
                      </a:r>
                      <a:r>
                        <a:rPr lang="tr-TR" dirty="0" err="1" smtClean="0"/>
                        <a:t>maruziyet</a:t>
                      </a:r>
                      <a:r>
                        <a:rPr lang="tr-TR" dirty="0" smtClean="0"/>
                        <a:t> sonrası ilk 1 saatte</a:t>
                      </a:r>
                      <a:r>
                        <a:rPr lang="tr-TR" baseline="0" dirty="0" smtClean="0"/>
                        <a:t> </a:t>
                      </a:r>
                    </a:p>
                    <a:p>
                      <a:r>
                        <a:rPr lang="tr-TR" baseline="0" dirty="0" smtClean="0"/>
                        <a:t>(bazen 6 saate dek uzayabilir)</a:t>
                      </a:r>
                      <a:endParaRPr lang="tr-TR" dirty="0"/>
                    </a:p>
                  </a:txBody>
                  <a:tcPr/>
                </a:tc>
              </a:tr>
              <a:tr h="486152">
                <a:tc>
                  <a:txBody>
                    <a:bodyPr/>
                    <a:lstStyle/>
                    <a:p>
                      <a:r>
                        <a:rPr lang="tr-TR" dirty="0" smtClean="0"/>
                        <a:t>Tip 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Lateks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Kontakt</a:t>
                      </a:r>
                      <a:r>
                        <a:rPr lang="tr-TR" dirty="0" smtClean="0"/>
                        <a:t> dermatit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Maruziyet</a:t>
                      </a:r>
                      <a:r>
                        <a:rPr lang="tr-TR" dirty="0" smtClean="0"/>
                        <a:t> sonrası saatler-günler içinde </a:t>
                      </a:r>
                    </a:p>
                    <a:p>
                      <a:r>
                        <a:rPr lang="tr-TR" dirty="0" smtClean="0"/>
                        <a:t>(kümülatif etki)</a:t>
                      </a:r>
                      <a:endParaRPr lang="tr-TR" dirty="0"/>
                    </a:p>
                  </a:txBody>
                  <a:tcPr/>
                </a:tc>
              </a:tr>
              <a:tr h="486152">
                <a:tc>
                  <a:txBody>
                    <a:bodyPr/>
                    <a:lstStyle/>
                    <a:p>
                      <a:r>
                        <a:rPr lang="tr-TR" dirty="0" smtClean="0"/>
                        <a:t>Tip</a:t>
                      </a:r>
                      <a:r>
                        <a:rPr lang="tr-TR" baseline="0" dirty="0" smtClean="0"/>
                        <a:t> 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İlaçlar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800" dirty="0" err="1" smtClean="0"/>
                        <a:t>Makülopapüler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erüpsiyon</a:t>
                      </a:r>
                      <a:endParaRPr lang="en-US" sz="1800" dirty="0" smtClean="0"/>
                    </a:p>
                    <a:p>
                      <a:pPr lvl="0" algn="l"/>
                      <a:r>
                        <a:rPr lang="en-US" sz="1800" dirty="0" err="1" smtClean="0"/>
                        <a:t>Büllöz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erüpsiyonlar</a:t>
                      </a:r>
                      <a:endParaRPr lang="en-US" sz="1800" dirty="0" smtClean="0"/>
                    </a:p>
                    <a:p>
                      <a:pPr lvl="0" algn="l"/>
                      <a:r>
                        <a:rPr lang="en-US" sz="1800" dirty="0" err="1" smtClean="0"/>
                        <a:t>Ciddi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ilaç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reaksiyonları</a:t>
                      </a:r>
                      <a:r>
                        <a:rPr lang="en-US" sz="1800" dirty="0" smtClean="0"/>
                        <a:t> (AGEP, DRESS, SJS, TEN)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Maruziyet</a:t>
                      </a:r>
                      <a:r>
                        <a:rPr lang="tr-TR" dirty="0" smtClean="0"/>
                        <a:t> sonrası saatler-günler içinde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(kümülatif etki)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tr-TR" b="1" dirty="0" err="1" smtClean="0"/>
              <a:t>Allerjen&amp;Semptom&amp;mekanizma</a:t>
            </a:r>
            <a:r>
              <a:rPr lang="tr-TR" b="1" dirty="0" smtClean="0"/>
              <a:t> ilişkisi*********</a:t>
            </a:r>
            <a:endParaRPr lang="tr-TR" b="1" dirty="0"/>
          </a:p>
        </p:txBody>
      </p:sp>
      <p:sp>
        <p:nvSpPr>
          <p:cNvPr id="6" name="5 Dikdörtgen"/>
          <p:cNvSpPr/>
          <p:nvPr/>
        </p:nvSpPr>
        <p:spPr>
          <a:xfrm>
            <a:off x="2051720" y="1772816"/>
            <a:ext cx="1512168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3635896" y="1772816"/>
            <a:ext cx="2952328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6516216" y="1844824"/>
            <a:ext cx="2160240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Örnek</a:t>
            </a:r>
            <a:r>
              <a:rPr lang="en-US" b="1" dirty="0" smtClean="0"/>
              <a:t> </a:t>
            </a:r>
            <a:r>
              <a:rPr lang="en-US" b="1" dirty="0" err="1" smtClean="0"/>
              <a:t>hikayeler</a:t>
            </a:r>
            <a:r>
              <a:rPr lang="en-US" b="1" dirty="0" smtClean="0"/>
              <a:t>: </a:t>
            </a:r>
            <a:r>
              <a:rPr lang="en-US" b="1" dirty="0" err="1"/>
              <a:t>Kedi</a:t>
            </a:r>
            <a:r>
              <a:rPr lang="en-US" b="1" dirty="0"/>
              <a:t> </a:t>
            </a:r>
            <a:r>
              <a:rPr lang="en-US" b="1" dirty="0" err="1"/>
              <a:t>allerjisi</a:t>
            </a:r>
            <a:r>
              <a:rPr lang="en-US" b="1" dirty="0"/>
              <a:t>: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2532888"/>
            <a:ext cx="8229600" cy="4325112"/>
          </a:xfrm>
        </p:spPr>
        <p:txBody>
          <a:bodyPr/>
          <a:lstStyle/>
          <a:p>
            <a:r>
              <a:rPr lang="en-US" b="1" dirty="0" err="1" smtClean="0"/>
              <a:t>Şikayet:</a:t>
            </a:r>
            <a:r>
              <a:rPr lang="en-US" dirty="0" err="1"/>
              <a:t>burun</a:t>
            </a:r>
            <a:r>
              <a:rPr lang="en-US" dirty="0"/>
              <a:t> </a:t>
            </a:r>
            <a:r>
              <a:rPr lang="en-US" dirty="0" err="1"/>
              <a:t>akıntısı</a:t>
            </a:r>
            <a:r>
              <a:rPr lang="en-US" dirty="0"/>
              <a:t>, </a:t>
            </a:r>
            <a:r>
              <a:rPr lang="en-US" dirty="0" err="1"/>
              <a:t>hapşırma</a:t>
            </a:r>
            <a:r>
              <a:rPr lang="en-US" dirty="0"/>
              <a:t>, </a:t>
            </a:r>
            <a:r>
              <a:rPr lang="en-US" dirty="0" err="1"/>
              <a:t>nefes</a:t>
            </a:r>
            <a:r>
              <a:rPr lang="en-US" dirty="0"/>
              <a:t> </a:t>
            </a:r>
            <a:r>
              <a:rPr lang="en-US" dirty="0" err="1"/>
              <a:t>darlığı</a:t>
            </a:r>
            <a:r>
              <a:rPr lang="en-US" dirty="0"/>
              <a:t> </a:t>
            </a:r>
            <a:r>
              <a:rPr lang="en-US" dirty="0" err="1"/>
              <a:t>bazen</a:t>
            </a:r>
            <a:r>
              <a:rPr lang="en-US" dirty="0"/>
              <a:t> </a:t>
            </a:r>
            <a:r>
              <a:rPr lang="en-US" dirty="0" err="1"/>
              <a:t>ciltte</a:t>
            </a:r>
            <a:r>
              <a:rPr lang="en-US" dirty="0"/>
              <a:t> </a:t>
            </a:r>
            <a:r>
              <a:rPr lang="en-US" dirty="0" err="1"/>
              <a:t>ürtiker</a:t>
            </a:r>
            <a:r>
              <a:rPr lang="en-US" dirty="0"/>
              <a:t>, </a:t>
            </a:r>
            <a:r>
              <a:rPr lang="en-US" dirty="0" err="1"/>
              <a:t>kaşıntı</a:t>
            </a:r>
            <a:endParaRPr lang="en-US" dirty="0" smtClean="0"/>
          </a:p>
          <a:p>
            <a:r>
              <a:rPr lang="en-US" b="1" dirty="0" err="1" smtClean="0"/>
              <a:t>Özellik</a:t>
            </a:r>
            <a:r>
              <a:rPr lang="en-US" b="1" dirty="0" smtClean="0"/>
              <a:t>: </a:t>
            </a:r>
            <a:r>
              <a:rPr lang="en-US" dirty="0" err="1" smtClean="0"/>
              <a:t>Kedi</a:t>
            </a:r>
            <a:r>
              <a:rPr lang="en-US" dirty="0" smtClean="0"/>
              <a:t> </a:t>
            </a:r>
            <a:r>
              <a:rPr lang="en-US" dirty="0" err="1" smtClean="0"/>
              <a:t>allerjeni</a:t>
            </a:r>
            <a:r>
              <a:rPr lang="en-US" dirty="0" smtClean="0"/>
              <a:t> </a:t>
            </a:r>
            <a:r>
              <a:rPr lang="en-US" dirty="0" err="1" smtClean="0"/>
              <a:t>bulunan</a:t>
            </a:r>
            <a:r>
              <a:rPr lang="en-US" dirty="0" smtClean="0"/>
              <a:t> </a:t>
            </a:r>
            <a:r>
              <a:rPr lang="en-US" dirty="0" err="1" smtClean="0"/>
              <a:t>ortamda</a:t>
            </a:r>
            <a:r>
              <a:rPr lang="en-US" dirty="0" smtClean="0"/>
              <a:t> </a:t>
            </a:r>
            <a:r>
              <a:rPr lang="en-US" dirty="0" err="1" smtClean="0"/>
              <a:t>dakikalar</a:t>
            </a:r>
            <a:r>
              <a:rPr lang="en-US" dirty="0" smtClean="0"/>
              <a:t> </a:t>
            </a:r>
            <a:r>
              <a:rPr lang="en-US" dirty="0" err="1" smtClean="0"/>
              <a:t>içinde</a:t>
            </a:r>
            <a:r>
              <a:rPr lang="en-US" dirty="0" smtClean="0"/>
              <a:t> </a:t>
            </a:r>
            <a:r>
              <a:rPr lang="en-US" dirty="0" err="1" smtClean="0"/>
              <a:t>başlayan</a:t>
            </a:r>
            <a:endParaRPr lang="en-US" dirty="0" smtClean="0"/>
          </a:p>
          <a:p>
            <a:r>
              <a:rPr lang="en-US" dirty="0" err="1" smtClean="0"/>
              <a:t>Evinde</a:t>
            </a:r>
            <a:r>
              <a:rPr lang="en-US" dirty="0" smtClean="0"/>
              <a:t> </a:t>
            </a:r>
            <a:r>
              <a:rPr lang="en-US" dirty="0" err="1" smtClean="0"/>
              <a:t>kedi</a:t>
            </a:r>
            <a:r>
              <a:rPr lang="en-US" dirty="0" smtClean="0"/>
              <a:t> </a:t>
            </a:r>
            <a:r>
              <a:rPr lang="en-US" dirty="0" err="1" smtClean="0"/>
              <a:t>olması</a:t>
            </a:r>
            <a:r>
              <a:rPr lang="en-US" dirty="0" smtClean="0"/>
              <a:t> </a:t>
            </a:r>
            <a:r>
              <a:rPr lang="en-US" dirty="0" err="1" smtClean="0"/>
              <a:t>şart</a:t>
            </a:r>
            <a:r>
              <a:rPr lang="en-US" dirty="0" smtClean="0"/>
              <a:t> </a:t>
            </a:r>
            <a:r>
              <a:rPr lang="en-US" dirty="0" err="1" smtClean="0"/>
              <a:t>değil</a:t>
            </a:r>
            <a:r>
              <a:rPr lang="en-US" dirty="0" smtClean="0"/>
              <a:t>!!</a:t>
            </a:r>
            <a:endParaRPr lang="en-US" dirty="0"/>
          </a:p>
        </p:txBody>
      </p:sp>
      <p:pic>
        <p:nvPicPr>
          <p:cNvPr id="5" name="Picture 4" descr="Screenshot 2017-01-17 04.27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81128"/>
            <a:ext cx="2937644" cy="201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6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Örnek</a:t>
            </a:r>
            <a:r>
              <a:rPr lang="en-US" b="1" dirty="0"/>
              <a:t> </a:t>
            </a:r>
            <a:r>
              <a:rPr lang="en-US" b="1" dirty="0" err="1" smtClean="0"/>
              <a:t>hikayeler:</a:t>
            </a:r>
            <a:r>
              <a:rPr lang="en-US" b="1" dirty="0" err="1"/>
              <a:t>Polen</a:t>
            </a:r>
            <a:r>
              <a:rPr lang="en-US" b="1" dirty="0"/>
              <a:t> </a:t>
            </a:r>
            <a:r>
              <a:rPr lang="en-US" b="1" dirty="0" err="1"/>
              <a:t>allerjisi</a:t>
            </a:r>
            <a:r>
              <a:rPr lang="en-US" b="1" dirty="0"/>
              <a:t>: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b="1" dirty="0" err="1" smtClean="0"/>
              <a:t>Şikayet:</a:t>
            </a:r>
            <a:r>
              <a:rPr lang="en-US" dirty="0" err="1"/>
              <a:t>nazal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astmatik</a:t>
            </a:r>
            <a:endParaRPr lang="en-US" dirty="0" smtClean="0"/>
          </a:p>
          <a:p>
            <a:pPr marL="109728" indent="0">
              <a:buNone/>
            </a:pPr>
            <a:r>
              <a:rPr lang="en-US" b="1" dirty="0" err="1" smtClean="0"/>
              <a:t>Özellik</a:t>
            </a:r>
            <a:r>
              <a:rPr lang="en-US" b="1" dirty="0" smtClean="0"/>
              <a:t>: </a:t>
            </a:r>
            <a:r>
              <a:rPr lang="en-US" dirty="0" err="1" smtClean="0"/>
              <a:t>Bahar</a:t>
            </a:r>
            <a:r>
              <a:rPr lang="en-US" dirty="0" smtClean="0"/>
              <a:t> </a:t>
            </a:r>
            <a:r>
              <a:rPr lang="en-US" dirty="0" err="1" smtClean="0"/>
              <a:t>döneminde</a:t>
            </a:r>
            <a:r>
              <a:rPr lang="en-US" dirty="0" smtClean="0"/>
              <a:t> </a:t>
            </a:r>
            <a:r>
              <a:rPr lang="en-US" dirty="0" err="1" smtClean="0"/>
              <a:t>yakınmaların</a:t>
            </a:r>
            <a:r>
              <a:rPr lang="en-US" dirty="0" smtClean="0"/>
              <a:t> </a:t>
            </a:r>
            <a:r>
              <a:rPr lang="en-US" dirty="0" err="1" smtClean="0"/>
              <a:t>başlayıp</a:t>
            </a:r>
            <a:r>
              <a:rPr lang="en-US" dirty="0" smtClean="0"/>
              <a:t> </a:t>
            </a:r>
            <a:r>
              <a:rPr lang="en-US" dirty="0" err="1" smtClean="0"/>
              <a:t>mevsim</a:t>
            </a:r>
            <a:r>
              <a:rPr lang="en-US" dirty="0" smtClean="0"/>
              <a:t> </a:t>
            </a:r>
            <a:r>
              <a:rPr lang="en-US" dirty="0" err="1" smtClean="0"/>
              <a:t>bittiğinde</a:t>
            </a:r>
            <a:r>
              <a:rPr lang="en-US" dirty="0" smtClean="0"/>
              <a:t> </a:t>
            </a:r>
            <a:r>
              <a:rPr lang="en-US" dirty="0" err="1" smtClean="0"/>
              <a:t>sona</a:t>
            </a:r>
            <a:r>
              <a:rPr lang="en-US" dirty="0" smtClean="0"/>
              <a:t> </a:t>
            </a:r>
            <a:r>
              <a:rPr lang="en-US" dirty="0" err="1" smtClean="0"/>
              <a:t>ermesi</a:t>
            </a:r>
            <a:endParaRPr lang="en-US" dirty="0" smtClean="0"/>
          </a:p>
          <a:p>
            <a:pPr marL="109728" indent="0">
              <a:buNone/>
            </a:pPr>
            <a:r>
              <a:rPr lang="en-US" dirty="0" err="1" smtClean="0"/>
              <a:t>Sıklıkla</a:t>
            </a:r>
            <a:r>
              <a:rPr lang="en-US" dirty="0" smtClean="0"/>
              <a:t> </a:t>
            </a:r>
            <a:r>
              <a:rPr lang="en-US" dirty="0" err="1" smtClean="0"/>
              <a:t>genç</a:t>
            </a:r>
            <a:r>
              <a:rPr lang="en-US" dirty="0" smtClean="0"/>
              <a:t> </a:t>
            </a:r>
            <a:r>
              <a:rPr lang="en-US" dirty="0" err="1" smtClean="0"/>
              <a:t>erişkinlerde</a:t>
            </a:r>
            <a:endParaRPr lang="en-US" dirty="0" smtClean="0"/>
          </a:p>
          <a:p>
            <a:pPr marL="109728" indent="0">
              <a:buNone/>
            </a:pPr>
            <a:r>
              <a:rPr lang="en-US" dirty="0" err="1" smtClean="0"/>
              <a:t>Mevsime</a:t>
            </a:r>
            <a:r>
              <a:rPr lang="en-US" dirty="0" smtClean="0"/>
              <a:t> </a:t>
            </a:r>
            <a:r>
              <a:rPr lang="en-US" dirty="0" err="1" smtClean="0"/>
              <a:t>dikkat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 descr="Screenshot 2017-01-17 04.30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93096"/>
            <a:ext cx="3395588" cy="236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0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Örnek</a:t>
            </a:r>
            <a:r>
              <a:rPr lang="en-US" dirty="0" smtClean="0"/>
              <a:t> </a:t>
            </a:r>
            <a:r>
              <a:rPr lang="en-US" dirty="0" err="1" smtClean="0"/>
              <a:t>hikayeler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b="1" dirty="0" err="1" smtClean="0"/>
              <a:t>Ev</a:t>
            </a:r>
            <a:r>
              <a:rPr lang="en-US" b="1" dirty="0" smtClean="0"/>
              <a:t> </a:t>
            </a:r>
            <a:r>
              <a:rPr lang="en-US" b="1" dirty="0" err="1"/>
              <a:t>tozu</a:t>
            </a:r>
            <a:r>
              <a:rPr lang="en-US" b="1" dirty="0"/>
              <a:t> </a:t>
            </a:r>
            <a:r>
              <a:rPr lang="en-US" b="1" dirty="0" err="1"/>
              <a:t>akarı</a:t>
            </a:r>
            <a:r>
              <a:rPr lang="en-US" b="1" dirty="0"/>
              <a:t> </a:t>
            </a:r>
            <a:r>
              <a:rPr lang="en-US" b="1" dirty="0" err="1"/>
              <a:t>allerjisi</a:t>
            </a:r>
            <a:r>
              <a:rPr lang="en-US" b="1" dirty="0"/>
              <a:t>: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5112"/>
          </a:xfrm>
        </p:spPr>
        <p:txBody>
          <a:bodyPr/>
          <a:lstStyle/>
          <a:p>
            <a:r>
              <a:rPr lang="en-US" b="1" dirty="0" err="1" smtClean="0"/>
              <a:t>Şikayet</a:t>
            </a:r>
            <a:r>
              <a:rPr lang="en-US" b="1" dirty="0" smtClean="0"/>
              <a:t>: </a:t>
            </a:r>
            <a:r>
              <a:rPr lang="en-US" dirty="0" err="1" smtClean="0"/>
              <a:t>Nazal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astmatik</a:t>
            </a:r>
            <a:r>
              <a:rPr lang="en-US" dirty="0"/>
              <a:t> </a:t>
            </a:r>
            <a:r>
              <a:rPr lang="en-US" dirty="0" err="1"/>
              <a:t>yakınmalar</a:t>
            </a:r>
            <a:endParaRPr lang="en-US" dirty="0" smtClean="0"/>
          </a:p>
          <a:p>
            <a:r>
              <a:rPr lang="en-US" b="1" dirty="0" err="1" smtClean="0"/>
              <a:t>Özellik</a:t>
            </a:r>
            <a:r>
              <a:rPr lang="en-US" b="1" dirty="0" smtClean="0"/>
              <a:t>: </a:t>
            </a:r>
            <a:r>
              <a:rPr lang="en-US" dirty="0" err="1" smtClean="0"/>
              <a:t>Sıklıkla</a:t>
            </a:r>
            <a:r>
              <a:rPr lang="en-US" dirty="0" smtClean="0"/>
              <a:t> </a:t>
            </a:r>
            <a:r>
              <a:rPr lang="en-US" dirty="0" err="1" smtClean="0"/>
              <a:t>deniz</a:t>
            </a:r>
            <a:r>
              <a:rPr lang="en-US" dirty="0" smtClean="0"/>
              <a:t> </a:t>
            </a:r>
            <a:r>
              <a:rPr lang="en-US" dirty="0" err="1" smtClean="0"/>
              <a:t>kenarı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nemli</a:t>
            </a:r>
            <a:r>
              <a:rPr lang="en-US" dirty="0" smtClean="0"/>
              <a:t> </a:t>
            </a:r>
            <a:r>
              <a:rPr lang="en-US" dirty="0" err="1" smtClean="0"/>
              <a:t>bölgede</a:t>
            </a:r>
            <a:r>
              <a:rPr lang="en-US" dirty="0" smtClean="0"/>
              <a:t> </a:t>
            </a:r>
            <a:r>
              <a:rPr lang="en-US" dirty="0" err="1" smtClean="0"/>
              <a:t>yaşayan</a:t>
            </a:r>
            <a:r>
              <a:rPr lang="en-US" dirty="0" smtClean="0"/>
              <a:t> </a:t>
            </a:r>
            <a:r>
              <a:rPr lang="en-US" dirty="0" err="1" smtClean="0"/>
              <a:t>kişilerde</a:t>
            </a:r>
            <a:r>
              <a:rPr lang="en-US" dirty="0" smtClean="0"/>
              <a:t>; </a:t>
            </a:r>
            <a:r>
              <a:rPr lang="en-US" dirty="0" err="1" smtClean="0"/>
              <a:t>gece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, </a:t>
            </a:r>
            <a:r>
              <a:rPr lang="en-US" dirty="0" err="1" smtClean="0"/>
              <a:t>iç</a:t>
            </a:r>
            <a:r>
              <a:rPr lang="en-US" dirty="0" smtClean="0"/>
              <a:t> </a:t>
            </a:r>
            <a:r>
              <a:rPr lang="en-US" dirty="0" err="1" smtClean="0"/>
              <a:t>ortamda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çıkan</a:t>
            </a:r>
            <a:r>
              <a:rPr lang="en-US" dirty="0" smtClean="0"/>
              <a:t> </a:t>
            </a:r>
            <a:r>
              <a:rPr lang="en-US" dirty="0" err="1" smtClean="0"/>
              <a:t>yakınmalar</a:t>
            </a:r>
            <a:endParaRPr lang="en-US" dirty="0" smtClean="0"/>
          </a:p>
          <a:p>
            <a:r>
              <a:rPr lang="en-US" dirty="0" err="1" smtClean="0"/>
              <a:t>Tozla</a:t>
            </a:r>
            <a:r>
              <a:rPr lang="en-US" dirty="0" smtClean="0"/>
              <a:t> </a:t>
            </a:r>
            <a:r>
              <a:rPr lang="en-US" dirty="0" err="1" smtClean="0"/>
              <a:t>karşılaşınca</a:t>
            </a:r>
            <a:r>
              <a:rPr lang="en-US" dirty="0" smtClean="0"/>
              <a:t> </a:t>
            </a:r>
            <a:r>
              <a:rPr lang="en-US" dirty="0" err="1" smtClean="0"/>
              <a:t>artar</a:t>
            </a:r>
            <a:endParaRPr lang="en-US" dirty="0"/>
          </a:p>
        </p:txBody>
      </p:sp>
      <p:pic>
        <p:nvPicPr>
          <p:cNvPr id="4" name="Picture 3" descr="Screenshot 2017-01-17 04.35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826" y="4427860"/>
            <a:ext cx="2497230" cy="243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2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Örnek</a:t>
            </a:r>
            <a:r>
              <a:rPr lang="en-US" dirty="0" smtClean="0"/>
              <a:t> </a:t>
            </a:r>
            <a:r>
              <a:rPr lang="en-US" dirty="0" err="1" smtClean="0"/>
              <a:t>hikayeler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4325112"/>
          </a:xfrm>
        </p:spPr>
        <p:txBody>
          <a:bodyPr/>
          <a:lstStyle/>
          <a:p>
            <a:r>
              <a:rPr lang="en-US" b="1" dirty="0" smtClean="0"/>
              <a:t>Arı </a:t>
            </a:r>
            <a:r>
              <a:rPr lang="en-US" b="1" dirty="0" err="1" smtClean="0"/>
              <a:t>allerjisi</a:t>
            </a:r>
            <a:endParaRPr lang="en-US" b="1" dirty="0" smtClean="0"/>
          </a:p>
          <a:p>
            <a:r>
              <a:rPr lang="en-US" dirty="0" err="1" smtClean="0"/>
              <a:t>Semptomlar</a:t>
            </a:r>
            <a:r>
              <a:rPr lang="en-US" dirty="0" smtClean="0"/>
              <a:t>: </a:t>
            </a:r>
            <a:r>
              <a:rPr lang="en-US" dirty="0" err="1" smtClean="0"/>
              <a:t>Tüm</a:t>
            </a:r>
            <a:r>
              <a:rPr lang="en-US" dirty="0" smtClean="0"/>
              <a:t> Tip 1</a:t>
            </a:r>
          </a:p>
          <a:p>
            <a:r>
              <a:rPr lang="en-US" dirty="0" err="1" smtClean="0"/>
              <a:t>Özellik</a:t>
            </a:r>
            <a:r>
              <a:rPr lang="en-US" dirty="0" smtClean="0"/>
              <a:t>: Arı </a:t>
            </a:r>
            <a:r>
              <a:rPr lang="en-US" dirty="0" err="1" smtClean="0"/>
              <a:t>sokma</a:t>
            </a:r>
            <a:r>
              <a:rPr lang="en-US" dirty="0" smtClean="0"/>
              <a:t> </a:t>
            </a:r>
            <a:r>
              <a:rPr lang="en-US" dirty="0" err="1" smtClean="0"/>
              <a:t>öyküsü</a:t>
            </a:r>
            <a:r>
              <a:rPr lang="en-US" dirty="0" smtClean="0"/>
              <a:t> </a:t>
            </a:r>
            <a:r>
              <a:rPr lang="en-US" dirty="0" err="1" smtClean="0"/>
              <a:t>vardır</a:t>
            </a:r>
            <a:endParaRPr lang="en-US" dirty="0" smtClean="0"/>
          </a:p>
          <a:p>
            <a:r>
              <a:rPr lang="en-US" dirty="0" smtClean="0"/>
              <a:t>Arı </a:t>
            </a:r>
            <a:r>
              <a:rPr lang="en-US" dirty="0" err="1" smtClean="0"/>
              <a:t>soktuktan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ilk 1 </a:t>
            </a:r>
            <a:r>
              <a:rPr lang="en-US" dirty="0" err="1" smtClean="0"/>
              <a:t>saatte</a:t>
            </a:r>
            <a:r>
              <a:rPr lang="en-US" dirty="0" smtClean="0"/>
              <a:t> </a:t>
            </a:r>
            <a:r>
              <a:rPr lang="en-US" dirty="0" err="1" smtClean="0"/>
              <a:t>yakınmalar</a:t>
            </a:r>
            <a:r>
              <a:rPr lang="en-US" dirty="0" smtClean="0"/>
              <a:t> </a:t>
            </a:r>
            <a:r>
              <a:rPr lang="en-US" dirty="0" err="1" smtClean="0"/>
              <a:t>başlar</a:t>
            </a:r>
            <a:endParaRPr lang="en-US" dirty="0"/>
          </a:p>
        </p:txBody>
      </p:sp>
      <p:pic>
        <p:nvPicPr>
          <p:cNvPr id="4" name="Picture 3" descr="Screenshot 2017-01-17 04.33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0688"/>
            <a:ext cx="2465037" cy="324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1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03648" y="1556792"/>
            <a:ext cx="7056784" cy="1066800"/>
          </a:xfrm>
        </p:spPr>
        <p:txBody>
          <a:bodyPr>
            <a:normAutofit fontScale="90000"/>
          </a:bodyPr>
          <a:lstStyle/>
          <a:p>
            <a:r>
              <a:rPr lang="tr-TR" sz="4400" b="1" dirty="0" err="1" smtClean="0"/>
              <a:t>Allerjik</a:t>
            </a:r>
            <a:r>
              <a:rPr lang="tr-TR" sz="4400" b="1" dirty="0" smtClean="0"/>
              <a:t> Hastalıklarda Tanı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483768" y="2852936"/>
            <a:ext cx="4536504" cy="1944216"/>
          </a:xfrm>
        </p:spPr>
        <p:txBody>
          <a:bodyPr/>
          <a:lstStyle/>
          <a:p>
            <a:r>
              <a:rPr lang="tr-TR" sz="3200" dirty="0" err="1" smtClean="0"/>
              <a:t>Anamnez</a:t>
            </a:r>
            <a:endParaRPr lang="tr-TR" sz="3200" dirty="0" smtClean="0"/>
          </a:p>
          <a:p>
            <a:r>
              <a:rPr lang="tr-TR" sz="3200" dirty="0" smtClean="0"/>
              <a:t>Fizik muayene</a:t>
            </a:r>
          </a:p>
          <a:p>
            <a:r>
              <a:rPr lang="tr-TR" sz="3200" dirty="0" smtClean="0"/>
              <a:t>Tanısal testler</a:t>
            </a:r>
            <a:endParaRPr lang="tr-TR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Örnek</a:t>
            </a:r>
            <a:r>
              <a:rPr lang="en-US" b="1" dirty="0" smtClean="0"/>
              <a:t> </a:t>
            </a:r>
            <a:r>
              <a:rPr lang="en-US" b="1" dirty="0" err="1" smtClean="0"/>
              <a:t>hikayeler</a:t>
            </a:r>
            <a:r>
              <a:rPr lang="en-US" b="1" dirty="0" smtClean="0"/>
              <a:t>: </a:t>
            </a:r>
            <a:r>
              <a:rPr lang="en-US" b="1" dirty="0" err="1" smtClean="0"/>
              <a:t>İlaç</a:t>
            </a:r>
            <a:r>
              <a:rPr lang="en-US" b="1" dirty="0" smtClean="0"/>
              <a:t> </a:t>
            </a:r>
            <a:r>
              <a:rPr lang="en-US" b="1" dirty="0" err="1" smtClean="0"/>
              <a:t>allerjisi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2501673"/>
            <a:ext cx="8229600" cy="432511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Semptomlar</a:t>
            </a:r>
            <a:r>
              <a:rPr lang="en-US" dirty="0" smtClean="0"/>
              <a:t>: Tip 1-4</a:t>
            </a:r>
          </a:p>
          <a:p>
            <a:r>
              <a:rPr lang="en-US" dirty="0" err="1" smtClean="0"/>
              <a:t>Özellik</a:t>
            </a:r>
            <a:r>
              <a:rPr lang="en-US" dirty="0" smtClean="0"/>
              <a:t>: </a:t>
            </a:r>
            <a:r>
              <a:rPr lang="en-US" dirty="0" err="1" smtClean="0"/>
              <a:t>reaksiyon</a:t>
            </a:r>
            <a:r>
              <a:rPr lang="en-US" dirty="0" smtClean="0"/>
              <a:t> </a:t>
            </a:r>
            <a:r>
              <a:rPr lang="en-US" dirty="0" err="1" smtClean="0"/>
              <a:t>tipine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zamanlama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Erken</a:t>
            </a:r>
            <a:r>
              <a:rPr lang="en-US" dirty="0" smtClean="0"/>
              <a:t> tip </a:t>
            </a:r>
            <a:r>
              <a:rPr lang="en-US" dirty="0" err="1" smtClean="0"/>
              <a:t>rx</a:t>
            </a:r>
            <a:r>
              <a:rPr lang="en-US" dirty="0" smtClean="0"/>
              <a:t>: ilk 1 </a:t>
            </a:r>
            <a:r>
              <a:rPr lang="en-US" dirty="0" err="1" smtClean="0"/>
              <a:t>saatte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çıkan</a:t>
            </a:r>
            <a:r>
              <a:rPr lang="en-US" dirty="0" smtClean="0"/>
              <a:t> </a:t>
            </a:r>
            <a:r>
              <a:rPr lang="en-US" dirty="0" err="1" smtClean="0"/>
              <a:t>semptomlar</a:t>
            </a:r>
            <a:endParaRPr lang="en-US" dirty="0" smtClean="0"/>
          </a:p>
          <a:p>
            <a:pPr lvl="1"/>
            <a:r>
              <a:rPr lang="en-US" dirty="0" err="1" smtClean="0"/>
              <a:t>Geç</a:t>
            </a:r>
            <a:r>
              <a:rPr lang="en-US" dirty="0" smtClean="0"/>
              <a:t> tip </a:t>
            </a:r>
            <a:r>
              <a:rPr lang="en-US" dirty="0" err="1" smtClean="0"/>
              <a:t>reaksiyon:Saattler</a:t>
            </a:r>
            <a:r>
              <a:rPr lang="en-US" dirty="0" smtClean="0"/>
              <a:t>, </a:t>
            </a:r>
            <a:r>
              <a:rPr lang="en-US" dirty="0" err="1" smtClean="0"/>
              <a:t>günler</a:t>
            </a:r>
            <a:r>
              <a:rPr lang="en-US" dirty="0" smtClean="0"/>
              <a:t> </a:t>
            </a:r>
            <a:r>
              <a:rPr lang="en-US" dirty="0" err="1" smtClean="0"/>
              <a:t>içinde</a:t>
            </a:r>
            <a:r>
              <a:rPr lang="en-US" dirty="0" smtClean="0"/>
              <a:t> </a:t>
            </a:r>
            <a:r>
              <a:rPr lang="en-US" dirty="0" err="1" smtClean="0"/>
              <a:t>çıkan</a:t>
            </a:r>
            <a:r>
              <a:rPr lang="en-US" dirty="0" smtClean="0"/>
              <a:t> </a:t>
            </a:r>
            <a:r>
              <a:rPr lang="en-US" dirty="0" err="1" smtClean="0"/>
              <a:t>semptom</a:t>
            </a:r>
            <a:endParaRPr lang="en-US" dirty="0"/>
          </a:p>
        </p:txBody>
      </p:sp>
      <p:pic>
        <p:nvPicPr>
          <p:cNvPr id="7" name="Picture 6" descr="Screenshot 2017-01-17 04.39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725143"/>
            <a:ext cx="2880320" cy="19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3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Örnek</a:t>
            </a:r>
            <a:r>
              <a:rPr lang="en-US" b="1" dirty="0" smtClean="0"/>
              <a:t> </a:t>
            </a:r>
            <a:r>
              <a:rPr lang="en-US" b="1" dirty="0" err="1" smtClean="0"/>
              <a:t>hikayeler</a:t>
            </a:r>
            <a:r>
              <a:rPr lang="en-US" b="1" dirty="0" smtClean="0"/>
              <a:t>: </a:t>
            </a:r>
            <a:r>
              <a:rPr lang="en-US" b="1" dirty="0" err="1" smtClean="0"/>
              <a:t>Lateks</a:t>
            </a:r>
            <a:r>
              <a:rPr lang="en-US" b="1" dirty="0" smtClean="0"/>
              <a:t> </a:t>
            </a:r>
            <a:r>
              <a:rPr lang="en-US" b="1" dirty="0" err="1" smtClean="0"/>
              <a:t>allerjisi</a:t>
            </a:r>
            <a:endParaRPr lang="en-US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5536" y="2501673"/>
            <a:ext cx="8229600" cy="432511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Semptomlar</a:t>
            </a:r>
            <a:r>
              <a:rPr lang="en-US" dirty="0" smtClean="0"/>
              <a:t>: Tip 1 </a:t>
            </a:r>
            <a:r>
              <a:rPr lang="en-US" dirty="0" err="1" smtClean="0"/>
              <a:t>veya</a:t>
            </a:r>
            <a:r>
              <a:rPr lang="en-US" dirty="0" smtClean="0"/>
              <a:t> 4</a:t>
            </a:r>
          </a:p>
          <a:p>
            <a:r>
              <a:rPr lang="en-US" dirty="0" err="1" smtClean="0"/>
              <a:t>Özellik</a:t>
            </a:r>
            <a:r>
              <a:rPr lang="en-US" dirty="0" smtClean="0"/>
              <a:t>: </a:t>
            </a:r>
            <a:r>
              <a:rPr lang="en-US" dirty="0" err="1" smtClean="0"/>
              <a:t>reaksiyon</a:t>
            </a:r>
            <a:r>
              <a:rPr lang="en-US" dirty="0" smtClean="0"/>
              <a:t> </a:t>
            </a:r>
            <a:r>
              <a:rPr lang="en-US" dirty="0" err="1" smtClean="0"/>
              <a:t>tipine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zamanlama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Erken</a:t>
            </a:r>
            <a:r>
              <a:rPr lang="en-US" dirty="0" smtClean="0"/>
              <a:t> tip </a:t>
            </a:r>
            <a:r>
              <a:rPr lang="en-US" dirty="0" err="1" smtClean="0"/>
              <a:t>rx</a:t>
            </a:r>
            <a:r>
              <a:rPr lang="en-US" dirty="0" smtClean="0"/>
              <a:t>: ilk 1 </a:t>
            </a:r>
            <a:r>
              <a:rPr lang="en-US" dirty="0" err="1" smtClean="0"/>
              <a:t>saatte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çıkan</a:t>
            </a:r>
            <a:r>
              <a:rPr lang="en-US" dirty="0" smtClean="0"/>
              <a:t> </a:t>
            </a:r>
            <a:r>
              <a:rPr lang="en-US" dirty="0" err="1" smtClean="0"/>
              <a:t>semptomlar</a:t>
            </a:r>
            <a:endParaRPr lang="en-US" dirty="0" smtClean="0"/>
          </a:p>
          <a:p>
            <a:pPr lvl="1"/>
            <a:r>
              <a:rPr lang="en-US" dirty="0" err="1" smtClean="0"/>
              <a:t>Geç</a:t>
            </a:r>
            <a:r>
              <a:rPr lang="en-US" dirty="0" smtClean="0"/>
              <a:t> tip </a:t>
            </a:r>
            <a:r>
              <a:rPr lang="en-US" dirty="0" err="1" smtClean="0"/>
              <a:t>reaksiyon:Saattler</a:t>
            </a:r>
            <a:r>
              <a:rPr lang="en-US" dirty="0" smtClean="0"/>
              <a:t>, </a:t>
            </a:r>
            <a:r>
              <a:rPr lang="en-US" dirty="0" err="1" smtClean="0"/>
              <a:t>günler</a:t>
            </a:r>
            <a:r>
              <a:rPr lang="en-US" dirty="0" smtClean="0"/>
              <a:t> </a:t>
            </a:r>
            <a:r>
              <a:rPr lang="en-US" dirty="0" err="1" smtClean="0"/>
              <a:t>içinde</a:t>
            </a:r>
            <a:r>
              <a:rPr lang="en-US" dirty="0" smtClean="0"/>
              <a:t> </a:t>
            </a:r>
            <a:r>
              <a:rPr lang="en-US" dirty="0" err="1" smtClean="0"/>
              <a:t>çıkan</a:t>
            </a:r>
            <a:r>
              <a:rPr lang="en-US" dirty="0" smtClean="0"/>
              <a:t> </a:t>
            </a:r>
            <a:r>
              <a:rPr lang="en-US" dirty="0" err="1" smtClean="0"/>
              <a:t>semptom</a:t>
            </a:r>
            <a:endParaRPr lang="en-US" dirty="0" smtClean="0"/>
          </a:p>
          <a:p>
            <a:r>
              <a:rPr lang="en-US" dirty="0" err="1" smtClean="0"/>
              <a:t>Sağlık</a:t>
            </a:r>
            <a:r>
              <a:rPr lang="en-US" dirty="0" smtClean="0"/>
              <a:t> </a:t>
            </a:r>
            <a:r>
              <a:rPr lang="en-US" dirty="0" err="1" smtClean="0"/>
              <a:t>çalışanlarında</a:t>
            </a:r>
            <a:r>
              <a:rPr lang="en-US" dirty="0" smtClean="0"/>
              <a:t> </a:t>
            </a:r>
            <a:r>
              <a:rPr lang="en-US" dirty="0" err="1" smtClean="0"/>
              <a:t>sık</a:t>
            </a:r>
            <a:endParaRPr lang="en-US" dirty="0"/>
          </a:p>
        </p:txBody>
      </p:sp>
      <p:pic>
        <p:nvPicPr>
          <p:cNvPr id="5" name="Picture 4" descr="Screenshot 2017-01-17 04.41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97152"/>
            <a:ext cx="1971457" cy="185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1143000"/>
            <a:ext cx="8229600" cy="106984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800000"/>
                </a:solidFill>
              </a:rPr>
              <a:t>Öyküde allerjiyi düşündüren durumlar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996952"/>
            <a:ext cx="83712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3. </a:t>
            </a:r>
            <a:r>
              <a:rPr lang="tr-TR" sz="3200" b="1" dirty="0"/>
              <a:t>Semptomun </a:t>
            </a:r>
            <a:r>
              <a:rPr lang="tr-TR" sz="3200" b="1" dirty="0" smtClean="0"/>
              <a:t>tekrarlayan </a:t>
            </a:r>
          </a:p>
          <a:p>
            <a:r>
              <a:rPr lang="tr-TR" sz="3200" b="1" dirty="0" err="1" smtClean="0"/>
              <a:t>Maruziyetlerde</a:t>
            </a:r>
            <a:r>
              <a:rPr lang="tr-TR" sz="3200" b="1" dirty="0" smtClean="0"/>
              <a:t> tekrar ortaya çıkması!!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170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Örnek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Penisilin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ürtiker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kişide</a:t>
            </a:r>
            <a:r>
              <a:rPr lang="en-US" dirty="0" smtClean="0"/>
              <a:t> </a:t>
            </a:r>
            <a:r>
              <a:rPr lang="en-US" dirty="0" err="1" smtClean="0"/>
              <a:t>tekrarlayan</a:t>
            </a:r>
            <a:r>
              <a:rPr lang="en-US" dirty="0" smtClean="0"/>
              <a:t> </a:t>
            </a:r>
            <a:r>
              <a:rPr lang="en-US" dirty="0" err="1" smtClean="0"/>
              <a:t>kullanımda</a:t>
            </a:r>
            <a:r>
              <a:rPr lang="en-US" dirty="0" smtClean="0"/>
              <a:t> </a:t>
            </a:r>
            <a:r>
              <a:rPr lang="en-US" dirty="0" err="1" smtClean="0"/>
              <a:t>yine</a:t>
            </a:r>
            <a:r>
              <a:rPr lang="en-US" dirty="0" smtClean="0"/>
              <a:t> </a:t>
            </a:r>
            <a:r>
              <a:rPr lang="en-US" dirty="0" err="1" smtClean="0"/>
              <a:t>ürtiker</a:t>
            </a:r>
            <a:r>
              <a:rPr lang="en-US" dirty="0" smtClean="0"/>
              <a:t> </a:t>
            </a:r>
            <a:r>
              <a:rPr lang="en-US" dirty="0" err="1" smtClean="0"/>
              <a:t>olması</a:t>
            </a:r>
            <a:endParaRPr lang="en-US" dirty="0" smtClean="0"/>
          </a:p>
          <a:p>
            <a:r>
              <a:rPr lang="en-US" dirty="0" err="1" smtClean="0"/>
              <a:t>Fıstık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anjioödem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çocukta</a:t>
            </a:r>
            <a:r>
              <a:rPr lang="en-US" dirty="0" smtClean="0"/>
              <a:t> her </a:t>
            </a:r>
            <a:r>
              <a:rPr lang="en-US" dirty="0" err="1" smtClean="0"/>
              <a:t>fıstık</a:t>
            </a:r>
            <a:r>
              <a:rPr lang="en-US" dirty="0" smtClean="0"/>
              <a:t> </a:t>
            </a:r>
            <a:r>
              <a:rPr lang="en-US" dirty="0" err="1" smtClean="0"/>
              <a:t>yediğinde</a:t>
            </a:r>
            <a:r>
              <a:rPr lang="en-US" dirty="0" smtClean="0"/>
              <a:t> </a:t>
            </a:r>
            <a:r>
              <a:rPr lang="en-US" dirty="0" err="1" smtClean="0"/>
              <a:t>benzer</a:t>
            </a:r>
            <a:r>
              <a:rPr lang="en-US" dirty="0" smtClean="0"/>
              <a:t> </a:t>
            </a:r>
            <a:r>
              <a:rPr lang="en-US" dirty="0" err="1" smtClean="0"/>
              <a:t>tablonun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çıkması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Hastanız</a:t>
            </a:r>
            <a:r>
              <a:rPr lang="en-US" b="1" dirty="0" smtClean="0"/>
              <a:t> </a:t>
            </a:r>
            <a:r>
              <a:rPr lang="en-US" b="1" dirty="0" err="1" smtClean="0"/>
              <a:t>merakla</a:t>
            </a:r>
            <a:r>
              <a:rPr lang="en-US" b="1" dirty="0" smtClean="0"/>
              <a:t> 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  <a:r>
              <a:rPr lang="en-US" b="1" dirty="0" err="1" smtClean="0"/>
              <a:t>inanmayarak</a:t>
            </a:r>
            <a:r>
              <a:rPr lang="en-US" b="1" dirty="0" smtClean="0"/>
              <a:t> </a:t>
            </a:r>
            <a:r>
              <a:rPr lang="en-US" b="1" dirty="0" err="1" smtClean="0"/>
              <a:t>soruyor</a:t>
            </a:r>
            <a:r>
              <a:rPr lang="en-US" b="1" dirty="0" smtClean="0"/>
              <a:t>?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 err="1" smtClean="0"/>
              <a:t>Ama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önceden</a:t>
            </a:r>
            <a:r>
              <a:rPr lang="en-US" dirty="0" smtClean="0"/>
              <a:t> </a:t>
            </a:r>
            <a:r>
              <a:rPr lang="en-US" dirty="0" err="1" smtClean="0"/>
              <a:t>hiç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şey</a:t>
            </a:r>
            <a:r>
              <a:rPr lang="en-US" dirty="0" smtClean="0"/>
              <a:t> </a:t>
            </a:r>
            <a:r>
              <a:rPr lang="en-US" dirty="0" err="1" smtClean="0"/>
              <a:t>olmuyordu</a:t>
            </a:r>
            <a:r>
              <a:rPr lang="en-US" dirty="0" smtClean="0"/>
              <a:t>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70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069848"/>
          </a:xfrm>
        </p:spPr>
        <p:txBody>
          <a:bodyPr/>
          <a:lstStyle/>
          <a:p>
            <a:r>
              <a:rPr lang="tr-TR" b="1" dirty="0" err="1" smtClean="0"/>
              <a:t>Duyarlanma</a:t>
            </a:r>
            <a:r>
              <a:rPr lang="tr-TR" b="1" dirty="0" smtClean="0"/>
              <a:t> dönemi</a:t>
            </a:r>
            <a:endParaRPr lang="tr-TR" b="1" dirty="0"/>
          </a:p>
        </p:txBody>
      </p:sp>
      <p:pic>
        <p:nvPicPr>
          <p:cNvPr id="31746" name="Picture 2" descr="allergic sensitizatio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5772150" cy="4124326"/>
          </a:xfrm>
          <a:prstGeom prst="rect">
            <a:avLst/>
          </a:prstGeom>
          <a:noFill/>
        </p:spPr>
      </p:pic>
      <p:sp>
        <p:nvSpPr>
          <p:cNvPr id="4" name="3 Oval"/>
          <p:cNvSpPr/>
          <p:nvPr/>
        </p:nvSpPr>
        <p:spPr>
          <a:xfrm rot="19477154">
            <a:off x="1734655" y="2212461"/>
            <a:ext cx="3168352" cy="43924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3923928" y="1916832"/>
            <a:ext cx="3816424" cy="38884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467544" y="4869160"/>
            <a:ext cx="1511952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Duyarlanma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süreci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7020272" y="1556792"/>
            <a:ext cx="1848583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Allerjinin</a:t>
            </a:r>
            <a:r>
              <a:rPr lang="tr-TR" dirty="0" smtClean="0">
                <a:solidFill>
                  <a:schemeClr val="bg1"/>
                </a:solidFill>
              </a:rPr>
              <a:t> klinik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Olarak ortaya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çıkması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800000"/>
                </a:solidFill>
              </a:rPr>
              <a:t>Öyküde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allerjiyi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düşündüren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durumlar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996952"/>
            <a:ext cx="67764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4. Daha önceden reaksiyon </a:t>
            </a:r>
          </a:p>
          <a:p>
            <a:r>
              <a:rPr lang="tr-TR" sz="3200" b="1" dirty="0" smtClean="0"/>
              <a:t>göstermediği bir dönem olması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961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9675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ÖZET: </a:t>
            </a:r>
            <a:r>
              <a:rPr lang="en-US" b="1" dirty="0" err="1" smtClean="0"/>
              <a:t>Öyküde</a:t>
            </a:r>
            <a:r>
              <a:rPr lang="en-US" b="1" dirty="0" smtClean="0"/>
              <a:t> </a:t>
            </a:r>
            <a:r>
              <a:rPr lang="en-US" b="1" dirty="0" err="1" smtClean="0"/>
              <a:t>allerjiyi</a:t>
            </a:r>
            <a:r>
              <a:rPr lang="en-US" b="1" dirty="0" smtClean="0"/>
              <a:t> </a:t>
            </a:r>
            <a:r>
              <a:rPr lang="en-US" b="1" dirty="0" err="1" smtClean="0"/>
              <a:t>düşündüren</a:t>
            </a:r>
            <a:r>
              <a:rPr lang="en-US" b="1" dirty="0" smtClean="0"/>
              <a:t> </a:t>
            </a:r>
            <a:r>
              <a:rPr lang="en-US" b="1" dirty="0" err="1" smtClean="0"/>
              <a:t>durumlar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627848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Semptomların</a:t>
            </a:r>
            <a:r>
              <a:rPr lang="en-US" dirty="0" smtClean="0"/>
              <a:t> </a:t>
            </a:r>
            <a:r>
              <a:rPr lang="en-US" dirty="0" err="1" smtClean="0"/>
              <a:t>allerji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uyumlu</a:t>
            </a:r>
            <a:r>
              <a:rPr lang="en-US" dirty="0" smtClean="0"/>
              <a:t> </a:t>
            </a:r>
            <a:r>
              <a:rPr lang="en-US" dirty="0" err="1" smtClean="0"/>
              <a:t>olması</a:t>
            </a:r>
            <a:r>
              <a:rPr lang="en-US" dirty="0" smtClean="0"/>
              <a:t> (</a:t>
            </a:r>
            <a:r>
              <a:rPr lang="en-US" dirty="0" err="1" smtClean="0"/>
              <a:t>Gell</a:t>
            </a:r>
            <a:r>
              <a:rPr lang="en-US" dirty="0" smtClean="0"/>
              <a:t>-Coombs </a:t>
            </a:r>
            <a:r>
              <a:rPr lang="en-US" dirty="0" err="1" smtClean="0"/>
              <a:t>tablosu</a:t>
            </a:r>
            <a:r>
              <a:rPr lang="en-US" dirty="0" smtClean="0"/>
              <a:t>)</a:t>
            </a:r>
            <a:endParaRPr lang="tr-TR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Semptomların</a:t>
            </a:r>
            <a:r>
              <a:rPr lang="en-US" dirty="0" smtClean="0"/>
              <a:t> </a:t>
            </a:r>
            <a:r>
              <a:rPr lang="en-US" dirty="0" err="1" smtClean="0"/>
              <a:t>allerjen</a:t>
            </a:r>
            <a:r>
              <a:rPr lang="en-US" dirty="0" smtClean="0"/>
              <a:t> </a:t>
            </a:r>
            <a:r>
              <a:rPr lang="en-US" dirty="0" err="1" smtClean="0"/>
              <a:t>maruziyeti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zamanlama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çıkması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Allerjen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tekrar</a:t>
            </a:r>
            <a:r>
              <a:rPr lang="en-US" dirty="0" smtClean="0"/>
              <a:t> </a:t>
            </a:r>
            <a:r>
              <a:rPr lang="en-US" dirty="0" err="1" smtClean="0"/>
              <a:t>karşılaştığında</a:t>
            </a:r>
            <a:r>
              <a:rPr lang="en-US" dirty="0" smtClean="0"/>
              <a:t> </a:t>
            </a:r>
            <a:r>
              <a:rPr lang="en-US" dirty="0" err="1" smtClean="0"/>
              <a:t>semptomların</a:t>
            </a:r>
            <a:r>
              <a:rPr lang="en-US" dirty="0" smtClean="0"/>
              <a:t> </a:t>
            </a:r>
            <a:r>
              <a:rPr lang="en-US" dirty="0" err="1" smtClean="0"/>
              <a:t>tekrarlaması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tr-TR" dirty="0"/>
              <a:t>Semptomun ortaya çıkışından önce sorunsuz dönem olması (</a:t>
            </a:r>
            <a:r>
              <a:rPr lang="tr-TR" dirty="0" err="1"/>
              <a:t>duyarlanma</a:t>
            </a:r>
            <a:r>
              <a:rPr lang="tr-TR" dirty="0"/>
              <a:t>)</a:t>
            </a:r>
            <a:endParaRPr lang="en-US" dirty="0"/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1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908720"/>
            <a:ext cx="8229600" cy="10668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Allerjiye Yönelik Öykü Alırken </a:t>
            </a:r>
            <a:br>
              <a:rPr lang="en-US" b="1" smtClean="0"/>
            </a:br>
            <a:r>
              <a:rPr lang="en-US" b="1" smtClean="0"/>
              <a:t>Genel İlkeler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Semptomların</a:t>
            </a:r>
            <a:r>
              <a:rPr lang="en-US" dirty="0" smtClean="0"/>
              <a:t> </a:t>
            </a:r>
            <a:r>
              <a:rPr lang="en-US" dirty="0" err="1" smtClean="0"/>
              <a:t>allerjen</a:t>
            </a:r>
            <a:r>
              <a:rPr lang="en-US" dirty="0" smtClean="0"/>
              <a:t> </a:t>
            </a:r>
            <a:r>
              <a:rPr lang="en-US" dirty="0" err="1" smtClean="0"/>
              <a:t>maruziyeti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ilişkisinin</a:t>
            </a:r>
            <a:r>
              <a:rPr lang="en-US" dirty="0" smtClean="0"/>
              <a:t> </a:t>
            </a:r>
            <a:r>
              <a:rPr lang="en-US" dirty="0" err="1" smtClean="0"/>
              <a:t>belirlenmesi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800000"/>
                </a:solidFill>
              </a:rPr>
              <a:t>Tetikleyicilerinin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ve</a:t>
            </a:r>
            <a:r>
              <a:rPr lang="en-US" b="1" dirty="0" smtClean="0">
                <a:solidFill>
                  <a:srgbClr val="800000"/>
                </a:solidFill>
              </a:rPr>
              <a:t>  </a:t>
            </a:r>
            <a:r>
              <a:rPr lang="en-US" b="1" dirty="0" err="1" smtClean="0">
                <a:solidFill>
                  <a:srgbClr val="800000"/>
                </a:solidFill>
              </a:rPr>
              <a:t>çevresel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allerjen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ve</a:t>
            </a:r>
            <a:r>
              <a:rPr lang="en-US" b="1" dirty="0" smtClean="0">
                <a:solidFill>
                  <a:srgbClr val="800000"/>
                </a:solidFill>
              </a:rPr>
              <a:t>/</a:t>
            </a:r>
            <a:r>
              <a:rPr lang="en-US" b="1" dirty="0" err="1" smtClean="0">
                <a:solidFill>
                  <a:srgbClr val="800000"/>
                </a:solidFill>
              </a:rPr>
              <a:t>veya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tetikleyici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maruziyetinin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belirlenmesi</a:t>
            </a:r>
            <a:endParaRPr lang="en-US" b="1" dirty="0" smtClean="0">
              <a:solidFill>
                <a:srgbClr val="800000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allerjik</a:t>
            </a:r>
            <a:r>
              <a:rPr lang="en-US" dirty="0" smtClean="0"/>
              <a:t> </a:t>
            </a:r>
            <a:r>
              <a:rPr lang="en-US" dirty="0" err="1" smtClean="0"/>
              <a:t>hastalıklara</a:t>
            </a:r>
            <a:r>
              <a:rPr lang="en-US" dirty="0" smtClean="0"/>
              <a:t> </a:t>
            </a:r>
            <a:r>
              <a:rPr lang="en-US" dirty="0" err="1" smtClean="0"/>
              <a:t>yönelik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da </a:t>
            </a:r>
            <a:r>
              <a:rPr lang="en-US" dirty="0" err="1" smtClean="0"/>
              <a:t>öykünün</a:t>
            </a:r>
            <a:r>
              <a:rPr lang="en-US" dirty="0" smtClean="0"/>
              <a:t> </a:t>
            </a:r>
            <a:r>
              <a:rPr lang="en-US" dirty="0" err="1" smtClean="0"/>
              <a:t>alınması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Özgeçmişte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soygeçmişte</a:t>
            </a:r>
            <a:r>
              <a:rPr lang="en-US" dirty="0" smtClean="0"/>
              <a:t> </a:t>
            </a:r>
            <a:r>
              <a:rPr lang="en-US" dirty="0" err="1" smtClean="0"/>
              <a:t>allerjik</a:t>
            </a:r>
            <a:r>
              <a:rPr lang="en-US" dirty="0" smtClean="0"/>
              <a:t> </a:t>
            </a:r>
            <a:r>
              <a:rPr lang="en-US" dirty="0" err="1" smtClean="0"/>
              <a:t>hastalık</a:t>
            </a:r>
            <a:r>
              <a:rPr lang="en-US" dirty="0" smtClean="0"/>
              <a:t> </a:t>
            </a:r>
            <a:r>
              <a:rPr lang="en-US" dirty="0" err="1" smtClean="0"/>
              <a:t>öyküsünün</a:t>
            </a:r>
            <a:r>
              <a:rPr lang="en-US" dirty="0" smtClean="0"/>
              <a:t> </a:t>
            </a:r>
            <a:r>
              <a:rPr lang="en-US" dirty="0" err="1" smtClean="0"/>
              <a:t>sorgulanması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Allerji</a:t>
            </a:r>
            <a:r>
              <a:rPr lang="en-US" dirty="0" smtClean="0"/>
              <a:t> </a:t>
            </a:r>
            <a:r>
              <a:rPr lang="en-US" dirty="0" err="1" smtClean="0"/>
              <a:t>hastalıklarında</a:t>
            </a:r>
            <a:r>
              <a:rPr lang="en-US" dirty="0" smtClean="0"/>
              <a:t> </a:t>
            </a:r>
            <a:r>
              <a:rPr lang="tr-TR" dirty="0" err="1" smtClean="0"/>
              <a:t>t</a:t>
            </a:r>
            <a:r>
              <a:rPr lang="en-US" dirty="0" err="1" smtClean="0"/>
              <a:t>etikleyiciler</a:t>
            </a:r>
            <a:r>
              <a:rPr lang="en-US" dirty="0" smtClean="0"/>
              <a:t> 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500034" y="2357430"/>
            <a:ext cx="792961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 smtClean="0"/>
              <a:t>Tetikleyiciler</a:t>
            </a:r>
            <a:r>
              <a:rPr lang="tr-TR" sz="2000" dirty="0" smtClean="0"/>
              <a:t> </a:t>
            </a:r>
            <a:r>
              <a:rPr lang="en-US" sz="2000" dirty="0" err="1" smtClean="0"/>
              <a:t>spesifik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nonspesifik</a:t>
            </a:r>
            <a:r>
              <a:rPr lang="en-US" sz="2000" dirty="0" smtClean="0"/>
              <a:t> </a:t>
            </a:r>
            <a:r>
              <a:rPr lang="en-US" sz="2000" dirty="0" err="1" smtClean="0"/>
              <a:t>olarak</a:t>
            </a:r>
            <a:r>
              <a:rPr lang="en-US" sz="2000" dirty="0" smtClean="0"/>
              <a:t> </a:t>
            </a:r>
            <a:r>
              <a:rPr lang="en-US" sz="2000" dirty="0" err="1" smtClean="0"/>
              <a:t>ikiye</a:t>
            </a:r>
            <a:r>
              <a:rPr lang="en-US" sz="2000" dirty="0" smtClean="0"/>
              <a:t> </a:t>
            </a:r>
            <a:r>
              <a:rPr lang="en-US" sz="2000" dirty="0" err="1" smtClean="0"/>
              <a:t>ayrılır</a:t>
            </a:r>
            <a:endParaRPr lang="tr-TR" sz="2000" dirty="0" smtClean="0"/>
          </a:p>
          <a:p>
            <a:pPr lvl="0"/>
            <a:endParaRPr lang="tr-TR" sz="2000" dirty="0" smtClean="0"/>
          </a:p>
          <a:p>
            <a:pPr lvl="0"/>
            <a:r>
              <a:rPr lang="en-US" sz="2000" dirty="0" smtClean="0"/>
              <a:t> </a:t>
            </a:r>
            <a:r>
              <a:rPr lang="en-US" sz="2000" dirty="0" err="1" smtClean="0"/>
              <a:t>Bireyin</a:t>
            </a:r>
            <a:r>
              <a:rPr lang="en-US" sz="2000" dirty="0" smtClean="0"/>
              <a:t> </a:t>
            </a:r>
            <a:r>
              <a:rPr lang="en-US" sz="2000" dirty="0" err="1" smtClean="0"/>
              <a:t>hastalığının</a:t>
            </a:r>
            <a:r>
              <a:rPr lang="en-US" sz="2000" dirty="0" smtClean="0"/>
              <a:t> </a:t>
            </a:r>
            <a:r>
              <a:rPr lang="en-US" sz="2000" dirty="0" err="1" smtClean="0"/>
              <a:t>allerjik</a:t>
            </a:r>
            <a:r>
              <a:rPr lang="en-US" sz="2000" dirty="0" smtClean="0"/>
              <a:t> </a:t>
            </a:r>
            <a:r>
              <a:rPr lang="en-US" sz="2000" dirty="0" err="1" smtClean="0"/>
              <a:t>oluşundan</a:t>
            </a:r>
            <a:r>
              <a:rPr lang="en-US" sz="2000" dirty="0" smtClean="0"/>
              <a:t> </a:t>
            </a:r>
            <a:r>
              <a:rPr lang="en-US" sz="2000" dirty="0" err="1" smtClean="0"/>
              <a:t>bağımsız</a:t>
            </a:r>
            <a:r>
              <a:rPr lang="en-US" sz="2000" dirty="0" smtClean="0"/>
              <a:t> </a:t>
            </a:r>
            <a:r>
              <a:rPr lang="en-US" sz="2000" dirty="0" err="1" smtClean="0"/>
              <a:t>adı</a:t>
            </a:r>
            <a:r>
              <a:rPr lang="en-US" sz="2000" dirty="0" smtClean="0"/>
              <a:t> </a:t>
            </a:r>
            <a:r>
              <a:rPr lang="en-US" sz="2000" dirty="0" err="1" smtClean="0"/>
              <a:t>geçen</a:t>
            </a:r>
            <a:r>
              <a:rPr lang="en-US" sz="2000" dirty="0" smtClean="0"/>
              <a:t> </a:t>
            </a:r>
            <a:r>
              <a:rPr lang="en-US" sz="2000" dirty="0" err="1" smtClean="0"/>
              <a:t>tüm</a:t>
            </a:r>
            <a:r>
              <a:rPr lang="en-US" sz="2000" dirty="0" smtClean="0"/>
              <a:t> </a:t>
            </a:r>
            <a:r>
              <a:rPr lang="en-US" sz="2000" dirty="0" err="1" smtClean="0"/>
              <a:t>hastalıklarda</a:t>
            </a:r>
            <a:r>
              <a:rPr lang="en-US" sz="2000" dirty="0" smtClean="0"/>
              <a:t> </a:t>
            </a:r>
            <a:r>
              <a:rPr lang="en-US" sz="2000" dirty="0" err="1" smtClean="0"/>
              <a:t>çeşitli</a:t>
            </a:r>
            <a:r>
              <a:rPr lang="en-US" sz="2000" dirty="0" smtClean="0"/>
              <a:t> </a:t>
            </a:r>
            <a:r>
              <a:rPr lang="en-US" sz="2000" dirty="0" err="1" smtClean="0"/>
              <a:t>faktörler</a:t>
            </a:r>
            <a:r>
              <a:rPr lang="en-US" sz="2000" dirty="0" smtClean="0"/>
              <a:t> </a:t>
            </a:r>
            <a:r>
              <a:rPr lang="en-US" sz="2000" dirty="0" err="1" smtClean="0"/>
              <a:t>hastalık</a:t>
            </a:r>
            <a:r>
              <a:rPr lang="en-US" sz="2000" dirty="0" smtClean="0"/>
              <a:t> </a:t>
            </a:r>
            <a:r>
              <a:rPr lang="en-US" sz="2000" dirty="0" err="1" smtClean="0"/>
              <a:t>belirtilerinde</a:t>
            </a:r>
            <a:r>
              <a:rPr lang="en-US" sz="2000" dirty="0" smtClean="0"/>
              <a:t> </a:t>
            </a:r>
            <a:r>
              <a:rPr lang="en-US" sz="2000" dirty="0" err="1" smtClean="0"/>
              <a:t>alevlenmeye</a:t>
            </a:r>
            <a:r>
              <a:rPr lang="en-US" sz="2000" dirty="0" smtClean="0"/>
              <a:t> </a:t>
            </a:r>
            <a:r>
              <a:rPr lang="en-US" sz="2000" dirty="0" err="1" smtClean="0"/>
              <a:t>neden</a:t>
            </a:r>
            <a:r>
              <a:rPr lang="en-US" sz="2000" dirty="0" smtClean="0"/>
              <a:t> </a:t>
            </a:r>
            <a:r>
              <a:rPr lang="en-US" sz="2000" dirty="0" err="1" smtClean="0"/>
              <a:t>olan</a:t>
            </a:r>
            <a:r>
              <a:rPr lang="en-US" sz="2000" dirty="0" smtClean="0"/>
              <a:t> </a:t>
            </a:r>
            <a:r>
              <a:rPr lang="en-US" sz="2000" dirty="0" err="1" smtClean="0"/>
              <a:t>faktörler</a:t>
            </a:r>
            <a:r>
              <a:rPr lang="tr-TR" sz="2000" dirty="0" smtClean="0"/>
              <a:t>               </a:t>
            </a:r>
            <a:r>
              <a:rPr lang="en-US" sz="2000" dirty="0" smtClean="0"/>
              <a:t> </a:t>
            </a:r>
            <a:r>
              <a:rPr lang="en-US" sz="2000" u="sng" dirty="0" err="1" smtClean="0"/>
              <a:t>nonspesifik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tetikleyiciler</a:t>
            </a:r>
            <a:endParaRPr lang="tr-TR" sz="2000" dirty="0" smtClean="0"/>
          </a:p>
          <a:p>
            <a:pPr lvl="0"/>
            <a:r>
              <a:rPr lang="en-US" sz="2000" dirty="0" smtClean="0"/>
              <a:t> </a:t>
            </a:r>
            <a:endParaRPr lang="tr-TR" sz="2000" dirty="0" smtClean="0"/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Her </a:t>
            </a:r>
            <a:r>
              <a:rPr lang="en-US" sz="2000" dirty="0" err="1" smtClean="0"/>
              <a:t>hastalıkta</a:t>
            </a:r>
            <a:r>
              <a:rPr lang="en-US" sz="2000" dirty="0" smtClean="0"/>
              <a:t> </a:t>
            </a:r>
            <a:r>
              <a:rPr lang="en-US" sz="2000" dirty="0" err="1" smtClean="0"/>
              <a:t>sık</a:t>
            </a:r>
            <a:r>
              <a:rPr lang="en-US" sz="2000" dirty="0" smtClean="0"/>
              <a:t> </a:t>
            </a:r>
            <a:r>
              <a:rPr lang="en-US" sz="2000" dirty="0" err="1" smtClean="0"/>
              <a:t>rastlanan</a:t>
            </a:r>
            <a:r>
              <a:rPr lang="en-US" sz="2000" dirty="0" smtClean="0"/>
              <a:t> </a:t>
            </a:r>
            <a:r>
              <a:rPr lang="en-US" sz="2000" dirty="0" err="1" smtClean="0"/>
              <a:t>tetikleyiciler</a:t>
            </a:r>
            <a:r>
              <a:rPr lang="en-US" sz="2000" dirty="0" smtClean="0"/>
              <a:t> </a:t>
            </a:r>
            <a:r>
              <a:rPr lang="en-US" sz="2000" dirty="0" err="1" smtClean="0"/>
              <a:t>olmakla</a:t>
            </a:r>
            <a:r>
              <a:rPr lang="en-US" sz="2000" dirty="0" smtClean="0"/>
              <a:t> </a:t>
            </a:r>
            <a:r>
              <a:rPr lang="en-US" sz="2000" dirty="0" err="1" smtClean="0"/>
              <a:t>birlikte</a:t>
            </a:r>
            <a:r>
              <a:rPr lang="en-US" sz="2000" dirty="0" smtClean="0"/>
              <a:t> </a:t>
            </a:r>
            <a:r>
              <a:rPr lang="en-US" sz="2000" dirty="0" err="1" smtClean="0"/>
              <a:t>tetikleyicilerin</a:t>
            </a:r>
            <a:r>
              <a:rPr lang="en-US" sz="2000" dirty="0" smtClean="0"/>
              <a:t> </a:t>
            </a:r>
            <a:r>
              <a:rPr lang="en-US" sz="2000" dirty="0" err="1" smtClean="0"/>
              <a:t>etkisi</a:t>
            </a:r>
            <a:r>
              <a:rPr lang="en-US" sz="2000" dirty="0" smtClean="0"/>
              <a:t> </a:t>
            </a:r>
            <a:r>
              <a:rPr lang="en-US" sz="2000" dirty="0" err="1" smtClean="0"/>
              <a:t>hastaya</a:t>
            </a:r>
            <a:r>
              <a:rPr lang="en-US" sz="2000" dirty="0" smtClean="0"/>
              <a:t> gore </a:t>
            </a:r>
            <a:r>
              <a:rPr lang="en-US" sz="2000" dirty="0" err="1" smtClean="0"/>
              <a:t>değişir</a:t>
            </a:r>
            <a:r>
              <a:rPr lang="en-US" sz="2000" dirty="0" smtClean="0"/>
              <a:t>. </a:t>
            </a:r>
            <a:endParaRPr lang="tr-TR" sz="2000" dirty="0" smtClean="0"/>
          </a:p>
          <a:p>
            <a:pPr lvl="0">
              <a:buFont typeface="Arial" pitchFamily="34" charset="0"/>
              <a:buChar char="•"/>
            </a:pPr>
            <a:endParaRPr lang="tr-TR" sz="2000" dirty="0" smtClean="0"/>
          </a:p>
          <a:p>
            <a:pPr lvl="0">
              <a:buFont typeface="Arial" pitchFamily="34" charset="0"/>
              <a:buChar char="•"/>
            </a:pPr>
            <a:r>
              <a:rPr lang="en-US" sz="2000" b="1" dirty="0" smtClean="0"/>
              <a:t>Bu </a:t>
            </a:r>
            <a:r>
              <a:rPr lang="en-US" sz="2000" b="1" dirty="0" err="1" smtClean="0"/>
              <a:t>nedenle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başvuran</a:t>
            </a:r>
            <a:r>
              <a:rPr lang="en-US" sz="2000" b="1" dirty="0" smtClean="0"/>
              <a:t> her </a:t>
            </a:r>
            <a:r>
              <a:rPr lang="en-US" sz="2000" b="1" dirty="0" err="1" smtClean="0"/>
              <a:t>hastada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tetikleyicisini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belirlemek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özellikle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maruziyetini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tesbit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etmek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önemlidir</a:t>
            </a:r>
            <a:r>
              <a:rPr lang="en-US" sz="2000" b="1" dirty="0" smtClean="0"/>
              <a:t>.</a:t>
            </a:r>
            <a:endParaRPr lang="tr-TR" sz="2000" b="1" dirty="0" smtClean="0"/>
          </a:p>
          <a:p>
            <a:endParaRPr lang="tr-TR" dirty="0"/>
          </a:p>
        </p:txBody>
      </p:sp>
      <p:sp>
        <p:nvSpPr>
          <p:cNvPr id="5" name="4 Sağ Ok"/>
          <p:cNvSpPr/>
          <p:nvPr/>
        </p:nvSpPr>
        <p:spPr>
          <a:xfrm>
            <a:off x="3000364" y="3714752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Başlık"/>
          <p:cNvSpPr txBox="1">
            <a:spLocks/>
          </p:cNvSpPr>
          <p:nvPr/>
        </p:nvSpPr>
        <p:spPr>
          <a:xfrm>
            <a:off x="827584" y="1052736"/>
            <a:ext cx="4824536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Tanınız nedir?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eorgia" charset="0"/>
            </a:endParaRPr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>
          <a:xfrm>
            <a:off x="35496" y="2215405"/>
            <a:ext cx="9258300" cy="452596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mtClean="0">
                <a:latin typeface="Georgia" charset="0"/>
              </a:rPr>
              <a:t>45 yaşında erkek hasta</a:t>
            </a:r>
          </a:p>
          <a:p>
            <a:r>
              <a:rPr lang="tr-TR" smtClean="0">
                <a:latin typeface="Georgia" charset="0"/>
              </a:rPr>
              <a:t>Başvuru şikayeti: nefes darlığı</a:t>
            </a:r>
          </a:p>
          <a:p>
            <a:r>
              <a:rPr lang="tr-TR" smtClean="0">
                <a:latin typeface="Georgia" charset="0"/>
              </a:rPr>
              <a:t>Hikayesi:</a:t>
            </a:r>
          </a:p>
          <a:p>
            <a:pPr lvl="1"/>
            <a:r>
              <a:rPr lang="tr-TR" smtClean="0">
                <a:latin typeface="Georgia" charset="0"/>
              </a:rPr>
              <a:t>Bu yakınması 5 yıldır var. Daha önce bu şikayetle gittiği doktor tarafından astım düşünülmüş, ilaçlar verilmiş</a:t>
            </a:r>
          </a:p>
          <a:p>
            <a:pPr lvl="1"/>
            <a:r>
              <a:rPr lang="tr-TR" smtClean="0">
                <a:latin typeface="Georgia" charset="0"/>
              </a:rPr>
              <a:t>Son olarak 2 haftadır şikayetlerinde artış var, bu nedenle kliniğimize başvurmuş. </a:t>
            </a:r>
            <a:endParaRPr lang="en-US">
              <a:latin typeface="Georgia" charset="0"/>
            </a:endParaRPr>
          </a:p>
        </p:txBody>
      </p:sp>
      <p:sp>
        <p:nvSpPr>
          <p:cNvPr id="7" name="3 Metin kutusu"/>
          <p:cNvSpPr txBox="1"/>
          <p:nvPr/>
        </p:nvSpPr>
        <p:spPr>
          <a:xfrm rot="2007575">
            <a:off x="6802150" y="1161305"/>
            <a:ext cx="2174875" cy="6461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600" b="1" dirty="0">
                <a:latin typeface="+mj-lt"/>
                <a:ea typeface="+mn-ea"/>
              </a:rPr>
              <a:t>Egzersiz</a:t>
            </a:r>
            <a:endParaRPr lang="en-US" sz="3600" b="1" dirty="0"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652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Bazı tetikleyiciler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Solunum yolu hastalıklarında tetikleyiciler</a:t>
            </a:r>
            <a:endParaRPr lang="tr-TR" dirty="0"/>
          </a:p>
        </p:txBody>
      </p:sp>
      <p:sp>
        <p:nvSpPr>
          <p:cNvPr id="6" name="5 Metin Yer Tutucusu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tr-TR" dirty="0" smtClean="0"/>
              <a:t>Ürtiker/</a:t>
            </a:r>
            <a:r>
              <a:rPr lang="tr-TR" dirty="0" err="1" smtClean="0"/>
              <a:t>anjioödemde</a:t>
            </a:r>
            <a:r>
              <a:rPr lang="tr-TR" dirty="0" smtClean="0"/>
              <a:t> tetikleyiciler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tr-TR" dirty="0" smtClean="0"/>
              <a:t>Sigara dumanı</a:t>
            </a:r>
          </a:p>
          <a:p>
            <a:r>
              <a:rPr lang="tr-TR" dirty="0" smtClean="0"/>
              <a:t>Hava kirliliği</a:t>
            </a:r>
          </a:p>
          <a:p>
            <a:r>
              <a:rPr lang="tr-TR" dirty="0" smtClean="0"/>
              <a:t>ÜSYE</a:t>
            </a:r>
          </a:p>
          <a:p>
            <a:r>
              <a:rPr lang="tr-TR" dirty="0" err="1" smtClean="0"/>
              <a:t>Reflü</a:t>
            </a:r>
            <a:endParaRPr lang="tr-TR" dirty="0" smtClean="0"/>
          </a:p>
          <a:p>
            <a:r>
              <a:rPr lang="tr-TR" dirty="0" smtClean="0"/>
              <a:t>Bazı ilaçlar (NSAİİ/B </a:t>
            </a:r>
            <a:r>
              <a:rPr lang="tr-TR" dirty="0" err="1" smtClean="0"/>
              <a:t>blokörler</a:t>
            </a:r>
            <a:r>
              <a:rPr lang="tr-TR" dirty="0" smtClean="0"/>
              <a:t>)</a:t>
            </a:r>
          </a:p>
          <a:p>
            <a:r>
              <a:rPr lang="tr-TR" dirty="0" smtClean="0"/>
              <a:t>Bazı besinler</a:t>
            </a:r>
            <a:endParaRPr lang="tr-TR" dirty="0"/>
          </a:p>
        </p:txBody>
      </p:sp>
      <p:sp>
        <p:nvSpPr>
          <p:cNvPr id="7" name="6 İçerik Yer Tutucusu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 smtClean="0"/>
              <a:t>Stres</a:t>
            </a:r>
          </a:p>
          <a:p>
            <a:r>
              <a:rPr lang="tr-TR" dirty="0" smtClean="0"/>
              <a:t>İlaçlar</a:t>
            </a:r>
          </a:p>
          <a:p>
            <a:r>
              <a:rPr lang="tr-TR" dirty="0" smtClean="0"/>
              <a:t>Isı değişimi</a:t>
            </a:r>
          </a:p>
          <a:p>
            <a:r>
              <a:rPr lang="tr-TR" dirty="0" smtClean="0"/>
              <a:t>Fiziksel aktivite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908720"/>
            <a:ext cx="8229600" cy="10668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Allerjiye Yönelik Öykü Alırken </a:t>
            </a:r>
            <a:br>
              <a:rPr lang="en-US" b="1" smtClean="0"/>
            </a:br>
            <a:r>
              <a:rPr lang="en-US" b="1" smtClean="0"/>
              <a:t>Genel İlkeler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Semptomların</a:t>
            </a:r>
            <a:r>
              <a:rPr lang="en-US" dirty="0" smtClean="0"/>
              <a:t> </a:t>
            </a:r>
            <a:r>
              <a:rPr lang="en-US" dirty="0" err="1" smtClean="0"/>
              <a:t>allerjen</a:t>
            </a:r>
            <a:r>
              <a:rPr lang="en-US" dirty="0" smtClean="0"/>
              <a:t> </a:t>
            </a:r>
            <a:r>
              <a:rPr lang="en-US" dirty="0" err="1" smtClean="0"/>
              <a:t>maruziyeti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ilişkisinin</a:t>
            </a:r>
            <a:r>
              <a:rPr lang="en-US" dirty="0" smtClean="0"/>
              <a:t> </a:t>
            </a:r>
            <a:r>
              <a:rPr lang="en-US" dirty="0" err="1" smtClean="0"/>
              <a:t>belirlenmesi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Tetikleyicilerinin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 </a:t>
            </a:r>
            <a:r>
              <a:rPr lang="en-US" dirty="0" err="1" smtClean="0"/>
              <a:t>çevresel</a:t>
            </a:r>
            <a:r>
              <a:rPr lang="en-US" dirty="0" smtClean="0"/>
              <a:t> </a:t>
            </a:r>
            <a:r>
              <a:rPr lang="en-US" dirty="0" err="1" smtClean="0"/>
              <a:t>allerjen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/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tetikleyici</a:t>
            </a:r>
            <a:r>
              <a:rPr lang="en-US" dirty="0" smtClean="0"/>
              <a:t> </a:t>
            </a:r>
            <a:r>
              <a:rPr lang="en-US" dirty="0" err="1" smtClean="0"/>
              <a:t>maruziyetinin</a:t>
            </a:r>
            <a:r>
              <a:rPr lang="en-US" dirty="0" smtClean="0"/>
              <a:t> </a:t>
            </a:r>
            <a:r>
              <a:rPr lang="en-US" dirty="0" err="1" smtClean="0"/>
              <a:t>belirlenmesi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800000"/>
                </a:solidFill>
              </a:rPr>
              <a:t>Diğer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allerjik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hastalıklara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yönelik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olarak</a:t>
            </a:r>
            <a:r>
              <a:rPr lang="en-US" b="1" dirty="0" smtClean="0">
                <a:solidFill>
                  <a:srgbClr val="800000"/>
                </a:solidFill>
              </a:rPr>
              <a:t> da </a:t>
            </a:r>
            <a:r>
              <a:rPr lang="en-US" b="1" dirty="0" err="1" smtClean="0">
                <a:solidFill>
                  <a:srgbClr val="800000"/>
                </a:solidFill>
              </a:rPr>
              <a:t>öykünün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alınması</a:t>
            </a:r>
            <a:endParaRPr lang="en-US" b="1" dirty="0" smtClean="0">
              <a:solidFill>
                <a:srgbClr val="800000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Özgeçmişte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soygeçmişte</a:t>
            </a:r>
            <a:r>
              <a:rPr lang="en-US" dirty="0" smtClean="0"/>
              <a:t> </a:t>
            </a:r>
            <a:r>
              <a:rPr lang="en-US" dirty="0" err="1" smtClean="0"/>
              <a:t>allerjik</a:t>
            </a:r>
            <a:r>
              <a:rPr lang="en-US" dirty="0" smtClean="0"/>
              <a:t> </a:t>
            </a:r>
            <a:r>
              <a:rPr lang="en-US" dirty="0" err="1" smtClean="0"/>
              <a:t>hastalık</a:t>
            </a:r>
            <a:r>
              <a:rPr lang="en-US" dirty="0" smtClean="0"/>
              <a:t> </a:t>
            </a:r>
            <a:r>
              <a:rPr lang="en-US" dirty="0" err="1" smtClean="0"/>
              <a:t>öyküsünün</a:t>
            </a:r>
            <a:r>
              <a:rPr lang="en-US" dirty="0" smtClean="0"/>
              <a:t> </a:t>
            </a:r>
            <a:r>
              <a:rPr lang="en-US" dirty="0" err="1" smtClean="0"/>
              <a:t>sorgulanması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8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Allerjik</a:t>
            </a:r>
            <a:r>
              <a:rPr lang="en-US" b="1" dirty="0" smtClean="0"/>
              <a:t> </a:t>
            </a:r>
            <a:r>
              <a:rPr lang="en-US" b="1" dirty="0" err="1" smtClean="0"/>
              <a:t>Hastalıklarda</a:t>
            </a:r>
            <a:r>
              <a:rPr lang="en-US" b="1" dirty="0" smtClean="0"/>
              <a:t> </a:t>
            </a:r>
            <a:r>
              <a:rPr lang="en-US" b="1" dirty="0" err="1" smtClean="0"/>
              <a:t>Birliktelikler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16256"/>
            <a:ext cx="8229600" cy="4325112"/>
          </a:xfrm>
        </p:spPr>
        <p:txBody>
          <a:bodyPr/>
          <a:lstStyle/>
          <a:p>
            <a:r>
              <a:rPr lang="en-US" dirty="0" err="1" smtClean="0"/>
              <a:t>Astımda</a:t>
            </a:r>
            <a:endParaRPr lang="en-US" dirty="0" smtClean="0"/>
          </a:p>
          <a:p>
            <a:pPr lvl="1"/>
            <a:r>
              <a:rPr lang="en-US" dirty="0" err="1" smtClean="0"/>
              <a:t>Allerjik</a:t>
            </a:r>
            <a:r>
              <a:rPr lang="en-US" dirty="0" smtClean="0"/>
              <a:t> </a:t>
            </a:r>
            <a:r>
              <a:rPr lang="en-US" dirty="0" err="1" smtClean="0"/>
              <a:t>Rinit</a:t>
            </a:r>
            <a:endParaRPr lang="en-US" dirty="0" smtClean="0"/>
          </a:p>
          <a:p>
            <a:pPr lvl="1"/>
            <a:r>
              <a:rPr lang="en-US" dirty="0" err="1" smtClean="0"/>
              <a:t>Allerjik</a:t>
            </a:r>
            <a:r>
              <a:rPr lang="en-US" dirty="0" smtClean="0"/>
              <a:t> </a:t>
            </a:r>
            <a:r>
              <a:rPr lang="en-US" dirty="0" err="1" smtClean="0"/>
              <a:t>konjunktivit</a:t>
            </a:r>
            <a:endParaRPr lang="en-US" dirty="0" smtClean="0"/>
          </a:p>
          <a:p>
            <a:pPr lvl="1"/>
            <a:r>
              <a:rPr lang="en-US" dirty="0" err="1" smtClean="0"/>
              <a:t>Nonallerjik</a:t>
            </a:r>
            <a:r>
              <a:rPr lang="en-US" dirty="0" smtClean="0"/>
              <a:t> </a:t>
            </a:r>
            <a:r>
              <a:rPr lang="en-US" dirty="0" err="1" smtClean="0"/>
              <a:t>rinit</a:t>
            </a:r>
            <a:endParaRPr lang="en-US" dirty="0" smtClean="0"/>
          </a:p>
          <a:p>
            <a:pPr lvl="1"/>
            <a:r>
              <a:rPr lang="en-US" dirty="0" err="1" smtClean="0"/>
              <a:t>İlaç</a:t>
            </a:r>
            <a:r>
              <a:rPr lang="en-US" dirty="0" smtClean="0"/>
              <a:t> </a:t>
            </a:r>
            <a:r>
              <a:rPr lang="en-US" dirty="0" err="1" smtClean="0"/>
              <a:t>allerjisi</a:t>
            </a:r>
            <a:r>
              <a:rPr lang="en-US" dirty="0" smtClean="0"/>
              <a:t> (</a:t>
            </a:r>
            <a:r>
              <a:rPr lang="en-US" dirty="0" err="1" smtClean="0"/>
              <a:t>analjezik</a:t>
            </a:r>
            <a:r>
              <a:rPr lang="en-US" dirty="0" smtClean="0"/>
              <a:t> </a:t>
            </a:r>
            <a:r>
              <a:rPr lang="en-US" dirty="0" err="1" smtClean="0"/>
              <a:t>duyarlılığı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Deri</a:t>
            </a:r>
            <a:r>
              <a:rPr lang="en-US" dirty="0" smtClean="0"/>
              <a:t> </a:t>
            </a:r>
            <a:r>
              <a:rPr lang="en-US" dirty="0" err="1" smtClean="0"/>
              <a:t>allerjileri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1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Allerjik</a:t>
            </a:r>
            <a:r>
              <a:rPr lang="en-US" b="1" dirty="0"/>
              <a:t> </a:t>
            </a:r>
            <a:r>
              <a:rPr lang="en-US" b="1" dirty="0" err="1"/>
              <a:t>Hastalıklarda</a:t>
            </a:r>
            <a:r>
              <a:rPr lang="en-US" b="1" dirty="0"/>
              <a:t> </a:t>
            </a:r>
            <a:r>
              <a:rPr lang="en-US" b="1" dirty="0" err="1"/>
              <a:t>Birliktelikler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Allerjik</a:t>
            </a:r>
            <a:r>
              <a:rPr lang="en-US" dirty="0" smtClean="0"/>
              <a:t> </a:t>
            </a:r>
            <a:r>
              <a:rPr lang="en-US" dirty="0" err="1" smtClean="0"/>
              <a:t>rinitte</a:t>
            </a:r>
            <a:endParaRPr lang="en-US" dirty="0" smtClean="0"/>
          </a:p>
          <a:p>
            <a:pPr lvl="1"/>
            <a:r>
              <a:rPr lang="en-US" dirty="0" err="1" smtClean="0"/>
              <a:t>Astım</a:t>
            </a:r>
            <a:endParaRPr lang="en-US" dirty="0" smtClean="0"/>
          </a:p>
          <a:p>
            <a:pPr lvl="1"/>
            <a:r>
              <a:rPr lang="en-US" dirty="0" err="1" smtClean="0"/>
              <a:t>Allerjik</a:t>
            </a:r>
            <a:r>
              <a:rPr lang="en-US" dirty="0" smtClean="0"/>
              <a:t> </a:t>
            </a:r>
            <a:r>
              <a:rPr lang="en-US" dirty="0" err="1" smtClean="0"/>
              <a:t>konjunktivit</a:t>
            </a:r>
            <a:endParaRPr lang="en-US" dirty="0" smtClean="0"/>
          </a:p>
          <a:p>
            <a:pPr lvl="1"/>
            <a:r>
              <a:rPr lang="en-US" dirty="0" smtClean="0"/>
              <a:t>Otitis media</a:t>
            </a:r>
          </a:p>
          <a:p>
            <a:pPr lvl="1"/>
            <a:r>
              <a:rPr lang="en-US" dirty="0" err="1" smtClean="0"/>
              <a:t>Sinüzit</a:t>
            </a:r>
            <a:endParaRPr lang="en-US" dirty="0" smtClean="0"/>
          </a:p>
          <a:p>
            <a:pPr lvl="1"/>
            <a:r>
              <a:rPr lang="en-US" dirty="0" err="1" smtClean="0"/>
              <a:t>Nazal</a:t>
            </a:r>
            <a:r>
              <a:rPr lang="en-US" dirty="0" smtClean="0"/>
              <a:t> </a:t>
            </a:r>
            <a:r>
              <a:rPr lang="en-US" dirty="0" err="1" smtClean="0"/>
              <a:t>Polip</a:t>
            </a:r>
            <a:endParaRPr lang="en-US" dirty="0" smtClean="0"/>
          </a:p>
          <a:p>
            <a:pPr lvl="1"/>
            <a:r>
              <a:rPr lang="en-US" dirty="0" err="1" smtClean="0"/>
              <a:t>Atopik</a:t>
            </a:r>
            <a:r>
              <a:rPr lang="en-US" dirty="0" smtClean="0"/>
              <a:t> </a:t>
            </a:r>
            <a:r>
              <a:rPr lang="en-US" dirty="0" err="1" smtClean="0"/>
              <a:t>dermatit</a:t>
            </a:r>
            <a:r>
              <a:rPr lang="en-US" dirty="0" smtClean="0"/>
              <a:t> (</a:t>
            </a:r>
            <a:r>
              <a:rPr lang="en-US" dirty="0" err="1" smtClean="0"/>
              <a:t>özellikle</a:t>
            </a:r>
            <a:r>
              <a:rPr lang="en-US" dirty="0" smtClean="0"/>
              <a:t> </a:t>
            </a:r>
            <a:r>
              <a:rPr lang="en-US" dirty="0" err="1" smtClean="0"/>
              <a:t>çocukluk</a:t>
            </a:r>
            <a:r>
              <a:rPr lang="en-US" dirty="0" smtClean="0"/>
              <a:t> </a:t>
            </a:r>
            <a:r>
              <a:rPr lang="en-US" dirty="0" err="1" smtClean="0"/>
              <a:t>yaş</a:t>
            </a:r>
            <a:r>
              <a:rPr lang="en-US" dirty="0" smtClean="0"/>
              <a:t> </a:t>
            </a:r>
            <a:r>
              <a:rPr lang="en-US" dirty="0" err="1" smtClean="0"/>
              <a:t>grubunda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2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908720"/>
            <a:ext cx="8229600" cy="10668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Allerjiye Yönelik Öykü Alırken </a:t>
            </a:r>
            <a:br>
              <a:rPr lang="en-US" b="1" smtClean="0"/>
            </a:br>
            <a:r>
              <a:rPr lang="en-US" b="1" smtClean="0"/>
              <a:t>Genel İlkeler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Semptomların</a:t>
            </a:r>
            <a:r>
              <a:rPr lang="en-US" dirty="0" smtClean="0"/>
              <a:t> </a:t>
            </a:r>
            <a:r>
              <a:rPr lang="en-US" dirty="0" err="1" smtClean="0"/>
              <a:t>allerjen</a:t>
            </a:r>
            <a:r>
              <a:rPr lang="en-US" dirty="0" smtClean="0"/>
              <a:t> </a:t>
            </a:r>
            <a:r>
              <a:rPr lang="en-US" dirty="0" err="1" smtClean="0"/>
              <a:t>maruziyeti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ilişkisinin</a:t>
            </a:r>
            <a:r>
              <a:rPr lang="en-US" dirty="0" smtClean="0"/>
              <a:t> </a:t>
            </a:r>
            <a:r>
              <a:rPr lang="en-US" dirty="0" err="1" smtClean="0"/>
              <a:t>belirlenmesi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Tetikleyicilerinin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 </a:t>
            </a:r>
            <a:r>
              <a:rPr lang="en-US" dirty="0" err="1" smtClean="0"/>
              <a:t>çevresel</a:t>
            </a:r>
            <a:r>
              <a:rPr lang="en-US" dirty="0" smtClean="0"/>
              <a:t> </a:t>
            </a:r>
            <a:r>
              <a:rPr lang="en-US" dirty="0" err="1" smtClean="0"/>
              <a:t>allerjen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/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tetikleyici</a:t>
            </a:r>
            <a:r>
              <a:rPr lang="en-US" dirty="0" smtClean="0"/>
              <a:t> </a:t>
            </a:r>
            <a:r>
              <a:rPr lang="en-US" dirty="0" err="1" smtClean="0"/>
              <a:t>maruziyetinin</a:t>
            </a:r>
            <a:r>
              <a:rPr lang="en-US" dirty="0" smtClean="0"/>
              <a:t> </a:t>
            </a:r>
            <a:r>
              <a:rPr lang="en-US" dirty="0" err="1" smtClean="0"/>
              <a:t>belirlenmesi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allerjik</a:t>
            </a:r>
            <a:r>
              <a:rPr lang="en-US" dirty="0" smtClean="0"/>
              <a:t> </a:t>
            </a:r>
            <a:r>
              <a:rPr lang="en-US" dirty="0" err="1" smtClean="0"/>
              <a:t>hastalıklara</a:t>
            </a:r>
            <a:r>
              <a:rPr lang="en-US" dirty="0" smtClean="0"/>
              <a:t> </a:t>
            </a:r>
            <a:r>
              <a:rPr lang="en-US" dirty="0" err="1" smtClean="0"/>
              <a:t>yönelik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da </a:t>
            </a:r>
            <a:r>
              <a:rPr lang="en-US" dirty="0" err="1" smtClean="0"/>
              <a:t>öykünün</a:t>
            </a:r>
            <a:r>
              <a:rPr lang="en-US" dirty="0" smtClean="0"/>
              <a:t> </a:t>
            </a:r>
            <a:r>
              <a:rPr lang="en-US" dirty="0" err="1" smtClean="0"/>
              <a:t>alınması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800000"/>
                </a:solidFill>
              </a:rPr>
              <a:t>Özgeçmişte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ve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soygeçmişte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allerjik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hastalık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öyküsünün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sorgulanması</a:t>
            </a:r>
            <a:endParaRPr lang="en-US" b="1" dirty="0" smtClean="0">
              <a:solidFill>
                <a:srgbClr val="8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1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398" y="1320799"/>
            <a:ext cx="7684034" cy="51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6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066800"/>
          </a:xfrm>
        </p:spPr>
        <p:txBody>
          <a:bodyPr/>
          <a:lstStyle/>
          <a:p>
            <a:r>
              <a:rPr lang="en-US" dirty="0" err="1" smtClean="0"/>
              <a:t>Allerjide</a:t>
            </a:r>
            <a:r>
              <a:rPr lang="en-US" dirty="0" smtClean="0"/>
              <a:t> </a:t>
            </a:r>
            <a:r>
              <a:rPr lang="en-US" dirty="0" err="1" smtClean="0"/>
              <a:t>aile</a:t>
            </a:r>
            <a:r>
              <a:rPr lang="en-US" dirty="0" smtClean="0"/>
              <a:t> </a:t>
            </a:r>
            <a:r>
              <a:rPr lang="en-US" dirty="0" err="1" smtClean="0"/>
              <a:t>öyküsü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6667" t="37619" r="41667" b="17619"/>
          <a:stretch/>
        </p:blipFill>
        <p:spPr>
          <a:xfrm>
            <a:off x="1042681" y="2204864"/>
            <a:ext cx="6337631" cy="425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1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069848"/>
          </a:xfrm>
        </p:spPr>
        <p:txBody>
          <a:bodyPr>
            <a:normAutofit/>
          </a:bodyPr>
          <a:lstStyle/>
          <a:p>
            <a:r>
              <a:rPr lang="en-US" dirty="0" err="1" smtClean="0"/>
              <a:t>Allerjide</a:t>
            </a:r>
            <a:r>
              <a:rPr lang="en-US" dirty="0" smtClean="0"/>
              <a:t> </a:t>
            </a:r>
            <a:r>
              <a:rPr lang="en-US" dirty="0" err="1" smtClean="0"/>
              <a:t>Fizik</a:t>
            </a:r>
            <a:r>
              <a:rPr lang="en-US" dirty="0" smtClean="0"/>
              <a:t> </a:t>
            </a:r>
            <a:r>
              <a:rPr lang="en-US" dirty="0" err="1" smtClean="0"/>
              <a:t>İnceleme</a:t>
            </a:r>
            <a:r>
              <a:rPr lang="en-US" dirty="0" smtClean="0"/>
              <a:t> </a:t>
            </a:r>
            <a:r>
              <a:rPr lang="en-US" dirty="0" err="1" smtClean="0"/>
              <a:t>Özellikleri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Allerjide</a:t>
            </a:r>
            <a:r>
              <a:rPr lang="en-US" dirty="0" smtClean="0"/>
              <a:t> </a:t>
            </a:r>
            <a:r>
              <a:rPr lang="en-US" dirty="0" err="1" smtClean="0"/>
              <a:t>fizik</a:t>
            </a:r>
            <a:r>
              <a:rPr lang="en-US" dirty="0" smtClean="0"/>
              <a:t> </a:t>
            </a:r>
            <a:r>
              <a:rPr lang="en-US" dirty="0" err="1" smtClean="0"/>
              <a:t>inceleme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üst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olunum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endParaRPr lang="en-US" dirty="0" smtClean="0"/>
          </a:p>
          <a:p>
            <a:r>
              <a:rPr lang="en-US" dirty="0" err="1" smtClean="0"/>
              <a:t>Deri</a:t>
            </a:r>
            <a:r>
              <a:rPr lang="en-US" dirty="0" smtClean="0"/>
              <a:t> </a:t>
            </a:r>
            <a:r>
              <a:rPr lang="en-US" dirty="0" err="1" smtClean="0"/>
              <a:t>ağırlıklı</a:t>
            </a:r>
            <a:r>
              <a:rPr lang="en-US" dirty="0" smtClean="0"/>
              <a:t> </a:t>
            </a:r>
            <a:r>
              <a:rPr lang="en-US" dirty="0" err="1" smtClean="0"/>
              <a:t>olmak</a:t>
            </a:r>
            <a:r>
              <a:rPr lang="en-US" dirty="0" smtClean="0"/>
              <a:t> </a:t>
            </a:r>
            <a:r>
              <a:rPr lang="en-US" dirty="0" err="1" smtClean="0"/>
              <a:t>üzere</a:t>
            </a:r>
            <a:r>
              <a:rPr lang="en-US" dirty="0" smtClean="0"/>
              <a:t> </a:t>
            </a: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sistemlerin</a:t>
            </a:r>
            <a:r>
              <a:rPr lang="en-US" dirty="0" smtClean="0"/>
              <a:t> </a:t>
            </a:r>
            <a:r>
              <a:rPr lang="en-US" dirty="0" err="1" smtClean="0"/>
              <a:t>muayenesi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4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564904"/>
            <a:ext cx="8229600" cy="1069848"/>
          </a:xfrm>
        </p:spPr>
        <p:txBody>
          <a:bodyPr/>
          <a:lstStyle/>
          <a:p>
            <a:r>
              <a:rPr lang="en-US" dirty="0" err="1" smtClean="0"/>
              <a:t>Solunum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 err="1" smtClean="0"/>
              <a:t>muayenesi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4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Dikdörtgen"/>
          <p:cNvSpPr/>
          <p:nvPr/>
        </p:nvSpPr>
        <p:spPr>
          <a:xfrm>
            <a:off x="827584" y="620688"/>
            <a:ext cx="751199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n-ea"/>
                <a:cs typeface="+mn-cs"/>
              </a:rPr>
              <a:t>Ana yakınmanın hikayesi</a:t>
            </a:r>
          </a:p>
        </p:txBody>
      </p:sp>
      <p:sp>
        <p:nvSpPr>
          <p:cNvPr id="7" name="3 Metin kutusu"/>
          <p:cNvSpPr txBox="1">
            <a:spLocks noChangeArrowheads="1"/>
          </p:cNvSpPr>
          <p:nvPr/>
        </p:nvSpPr>
        <p:spPr bwMode="auto">
          <a:xfrm>
            <a:off x="395536" y="1628800"/>
            <a:ext cx="849694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eaLnBrk="1" hangingPunct="1">
              <a:buFont typeface="Georgia" charset="0"/>
              <a:buAutoNum type="arabicPeriod"/>
            </a:pPr>
            <a:r>
              <a:rPr lang="tr-TR" sz="2000" dirty="0">
                <a:latin typeface="Georgia" charset="0"/>
                <a:ea typeface="ＭＳ Ｐゴシック" charset="0"/>
              </a:rPr>
              <a:t>Ne zaman başladı? </a:t>
            </a:r>
          </a:p>
          <a:p>
            <a:pPr lvl="2" eaLnBrk="1" hangingPunct="1"/>
            <a:r>
              <a:rPr lang="tr-TR" sz="2000" dirty="0">
                <a:latin typeface="Georgia" charset="0"/>
                <a:ea typeface="ＭＳ Ｐゴシック" charset="0"/>
              </a:rPr>
              <a:t>kronolojik sıraya göre</a:t>
            </a:r>
          </a:p>
          <a:p>
            <a:pPr lvl="1" eaLnBrk="1" hangingPunct="1">
              <a:buFont typeface="Georgia" charset="0"/>
              <a:buAutoNum type="arabicPeriod"/>
            </a:pPr>
            <a:r>
              <a:rPr lang="tr-TR" sz="2000" dirty="0">
                <a:latin typeface="Georgia" charset="0"/>
                <a:ea typeface="ＭＳ Ｐゴシック" charset="0"/>
              </a:rPr>
              <a:t>Nasıl başladı? </a:t>
            </a:r>
          </a:p>
          <a:p>
            <a:pPr lvl="1" eaLnBrk="1" hangingPunct="1">
              <a:buFont typeface="Georgia" charset="0"/>
              <a:buAutoNum type="arabicPeriod"/>
            </a:pPr>
            <a:r>
              <a:rPr lang="tr-TR" sz="2000" dirty="0">
                <a:latin typeface="Georgia" charset="0"/>
                <a:ea typeface="ＭＳ Ｐゴシック" charset="0"/>
              </a:rPr>
              <a:t>Özellikleri </a:t>
            </a:r>
          </a:p>
          <a:p>
            <a:pPr lvl="2" eaLnBrk="1" hangingPunct="1"/>
            <a:r>
              <a:rPr lang="tr-TR" sz="2000" dirty="0">
                <a:latin typeface="Georgia" charset="0"/>
                <a:ea typeface="ＭＳ Ｐゴシック" charset="0"/>
              </a:rPr>
              <a:t>Zamanlaması (ay, gün içinde) şiddeti, yerleşimi, yayılımı</a:t>
            </a:r>
          </a:p>
          <a:p>
            <a:pPr lvl="1" eaLnBrk="1" hangingPunct="1">
              <a:buFont typeface="Georgia" charset="0"/>
              <a:buAutoNum type="arabicPeriod"/>
            </a:pPr>
            <a:r>
              <a:rPr lang="tr-TR" sz="2000" dirty="0">
                <a:latin typeface="Georgia" charset="0"/>
                <a:ea typeface="ＭＳ Ｐゴシック" charset="0"/>
              </a:rPr>
              <a:t>Artıran faktörler</a:t>
            </a:r>
          </a:p>
          <a:p>
            <a:pPr lvl="1" eaLnBrk="1" hangingPunct="1">
              <a:buFont typeface="Georgia" charset="0"/>
              <a:buAutoNum type="arabicPeriod"/>
            </a:pPr>
            <a:r>
              <a:rPr lang="tr-TR" sz="2000" dirty="0">
                <a:latin typeface="Georgia" charset="0"/>
                <a:ea typeface="ＭＳ Ｐゴシック" charset="0"/>
              </a:rPr>
              <a:t>Azaltan faktörler</a:t>
            </a:r>
          </a:p>
          <a:p>
            <a:pPr lvl="1" eaLnBrk="1" hangingPunct="1">
              <a:buFont typeface="Georgia" charset="0"/>
              <a:buAutoNum type="arabicPeriod"/>
            </a:pPr>
            <a:r>
              <a:rPr lang="tr-TR" sz="2000" dirty="0">
                <a:latin typeface="Georgia" charset="0"/>
                <a:ea typeface="ＭＳ Ｐゴシック" charset="0"/>
              </a:rPr>
              <a:t>Eşlik eden belirtiler (ana semptom ile yakın zamanda çıkan diğer </a:t>
            </a:r>
            <a:r>
              <a:rPr lang="tr-TR" sz="2000" dirty="0" smtClean="0">
                <a:latin typeface="Georgia" charset="0"/>
                <a:ea typeface="ＭＳ Ｐゴシック" charset="0"/>
              </a:rPr>
              <a:t>belirtiler</a:t>
            </a:r>
            <a:r>
              <a:rPr lang="tr-TR" sz="2000" dirty="0">
                <a:latin typeface="Georgia" charset="0"/>
                <a:ea typeface="ＭＳ Ｐゴシック" charset="0"/>
              </a:rPr>
              <a:t>)</a:t>
            </a:r>
          </a:p>
          <a:p>
            <a:pPr lvl="1" eaLnBrk="1" hangingPunct="1">
              <a:buFont typeface="Georgia" charset="0"/>
              <a:buAutoNum type="arabicPeriod"/>
            </a:pPr>
            <a:r>
              <a:rPr lang="tr-TR" sz="2000" dirty="0">
                <a:latin typeface="Georgia" charset="0"/>
                <a:ea typeface="ＭＳ Ｐゴシック" charset="0"/>
              </a:rPr>
              <a:t>Daha önceden almış olduğu tanılar, tedaviler ve bunlara verdiği cevap</a:t>
            </a:r>
          </a:p>
          <a:p>
            <a:pPr lvl="1" eaLnBrk="1" hangingPunct="1">
              <a:buFont typeface="Georgia" charset="0"/>
              <a:buAutoNum type="arabicPeriod"/>
            </a:pPr>
            <a:r>
              <a:rPr lang="tr-TR" sz="2000" dirty="0">
                <a:latin typeface="Georgia" charset="0"/>
                <a:ea typeface="ＭＳ Ｐゴシック" charset="0"/>
              </a:rPr>
              <a:t>Ana yakınması ile ilgili sistem sorgusunun yapılması</a:t>
            </a:r>
          </a:p>
          <a:p>
            <a:pPr lvl="1" eaLnBrk="1" hangingPunct="1">
              <a:buFont typeface="Georgia" charset="0"/>
              <a:buAutoNum type="arabicPeriod"/>
            </a:pPr>
            <a:r>
              <a:rPr lang="tr-TR" sz="2000" dirty="0">
                <a:latin typeface="Georgia" charset="0"/>
                <a:ea typeface="ＭＳ Ｐゴシック" charset="0"/>
              </a:rPr>
              <a:t>Mevcut durumun hastaya ve çevreye etkisi (günlük yaşam, sosyal yaşam </a:t>
            </a:r>
            <a:r>
              <a:rPr lang="tr-TR" sz="2000" dirty="0" err="1">
                <a:latin typeface="Georgia" charset="0"/>
                <a:ea typeface="ＭＳ Ｐゴシック" charset="0"/>
              </a:rPr>
              <a:t>vs</a:t>
            </a:r>
            <a:r>
              <a:rPr lang="tr-TR" sz="2000" dirty="0">
                <a:latin typeface="Georgia" charset="0"/>
                <a:ea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724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http://medicine.academic.ru/pictures/medicine/5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2200285" cy="230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4067944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Yüz</a:t>
            </a:r>
            <a:r>
              <a:rPr lang="en-US" dirty="0" smtClean="0"/>
              <a:t> </a:t>
            </a:r>
            <a:r>
              <a:rPr lang="en-US" dirty="0" err="1" smtClean="0"/>
              <a:t>muayenesi</a:t>
            </a:r>
            <a:r>
              <a:rPr lang="en-US" dirty="0" smtClean="0"/>
              <a:t> (</a:t>
            </a:r>
            <a:r>
              <a:rPr lang="en-US" dirty="0" err="1" smtClean="0"/>
              <a:t>Allerjik</a:t>
            </a:r>
            <a:r>
              <a:rPr lang="en-US" dirty="0" smtClean="0"/>
              <a:t> </a:t>
            </a:r>
            <a:r>
              <a:rPr lang="en-US" dirty="0" err="1" smtClean="0"/>
              <a:t>Rinit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3" descr="large2"/>
          <p:cNvPicPr>
            <a:picLocks noChangeAspect="1" noChangeArrowheads="1"/>
          </p:cNvPicPr>
          <p:nvPr/>
        </p:nvPicPr>
        <p:blipFill>
          <a:blip r:embed="rId4" cstate="print"/>
          <a:srcRect t="5177" b="14464"/>
          <a:stretch>
            <a:fillRect/>
          </a:stretch>
        </p:blipFill>
        <p:spPr bwMode="auto">
          <a:xfrm>
            <a:off x="5652120" y="1916832"/>
            <a:ext cx="3071812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ennie Morgan Lines 2A"/>
          <p:cNvPicPr>
            <a:picLocks noChangeAspect="1" noChangeArrowheads="1"/>
          </p:cNvPicPr>
          <p:nvPr/>
        </p:nvPicPr>
        <p:blipFill>
          <a:blip r:embed="rId5" cstate="print"/>
          <a:srcRect l="5513" t="13364" r="5368" b="30293"/>
          <a:stretch>
            <a:fillRect/>
          </a:stretch>
        </p:blipFill>
        <p:spPr bwMode="auto">
          <a:xfrm>
            <a:off x="5724128" y="3717032"/>
            <a:ext cx="28622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allergic_crease-2_small (1)"/>
          <p:cNvPicPr>
            <a:picLocks noChangeAspect="1" noChangeArrowheads="1"/>
          </p:cNvPicPr>
          <p:nvPr/>
        </p:nvPicPr>
        <p:blipFill>
          <a:blip r:embed="rId6" cstate="print"/>
          <a:srcRect l="9000" t="31499" r="25999" b="14673"/>
          <a:stretch>
            <a:fillRect/>
          </a:stretch>
        </p:blipFill>
        <p:spPr bwMode="auto">
          <a:xfrm>
            <a:off x="683568" y="5013176"/>
            <a:ext cx="207168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transversal_nasal_line_2_0609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5013176"/>
            <a:ext cx="191135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lar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1916832"/>
            <a:ext cx="2499550" cy="290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Başlık"/>
          <p:cNvSpPr>
            <a:spLocks noGrp="1"/>
          </p:cNvSpPr>
          <p:nvPr>
            <p:ph type="title"/>
          </p:nvPr>
        </p:nvSpPr>
        <p:spPr>
          <a:xfrm>
            <a:off x="251178" y="4762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Göz Muayenesi (</a:t>
            </a:r>
            <a:r>
              <a:rPr lang="tr-TR" b="1" dirty="0" err="1" smtClean="0"/>
              <a:t>Allerjik</a:t>
            </a:r>
            <a:r>
              <a:rPr lang="tr-TR" b="1" dirty="0" smtClean="0"/>
              <a:t> </a:t>
            </a:r>
            <a:r>
              <a:rPr lang="tr-TR" b="1" dirty="0" err="1" smtClean="0"/>
              <a:t>Konjunktivit</a:t>
            </a:r>
            <a:r>
              <a:rPr lang="tr-TR" b="1" dirty="0" smtClean="0"/>
              <a:t>)</a:t>
            </a:r>
            <a:endParaRPr lang="en-US" b="1" dirty="0" smtClean="0"/>
          </a:p>
        </p:txBody>
      </p:sp>
      <p:sp>
        <p:nvSpPr>
          <p:cNvPr id="27651" name="AutoShape 4" descr="data:image/jpeg;base64,/9j/4AAQSkZJRgABAQAAAQABAAD/2wCEAAkGBhQSERUUExQWFBUWGBgXGBgXGBgZHxYZGBkYFxYYGBoYHCYeGh8jGh0aIC8gJCcpLCwsGB8xNTAqNSYrLSkBCQoKDgwOGA8PGjAiHx8sKSkpKSwsKSksLCwpLCwpLCksKSwpKSkpKSkpLCkpLyksKSkpKSwpLCksKSkpLCwsLP/AABEIAGsAnwMBIgACEQEDEQH/xAAbAAACAwEBAQAAAAAAAAAAAAAEBQIDBgEHAP/EADsQAAECBAMGBAYBAgUFAQAAAAECEQADITEEQVEFEmFxgZEiobHwBhMyQsHh0RQjFVJicvEzQ4Kyswf/xAAZAQADAQEBAAAAAAAAAAAAAAABAwQCBQD/xAAmEQACAgICAQMEAwAAAAAAAAABAgARAyESMUEiMmEEE1FxI5Hw/9oADAMBAAIRAxEAPwDy2aniTlA/yjo8MV4ci/Pp6xH5QNbU4/8AEK5TrcYtVLbgdNIgJZMH/wBOxLgNrpeC8Jgwaj8+VIJeoAlxZKw50hhJwHOGKcEBUtbtAWJnlR3ZY5q/hoQzMxoStcaoLM6caJbuqoyf0yzis/EkwfTbjw5GLpHw8ouS9gT1gqbsFKRWNDGBAXc/EHk/Ey/vS/vjBMnbaDWo5tC6dKSnhApxAjLYg3iaXMy6uayT8QuAAt2oPbQ1wm3yAzx5+hYVwghM5afuccYS2I+DHp9ReiJ6Sjbz531aCsPtbjyjzyTtAjPOCU7f3bwr1XH/AMZE3WJ2tcP75RmNp41JJt1hPi/iZxSM9itoLWamNjE2Q71FnOmH27MbbSx+8WTaAE+3iMgvWCPlmKAoXUlZy/qM+BaCETMvxA4TFstPSAZk9QtGFUzyyFaPoMhYg8DHMOgb5BSyjcbwcvb6mNoZ4haFDxJJNW3SqgOYUoJ8xFMqaksAkE1HjKnGjgFQ9I0TBVHUGMlI5lhvHyDinBuEEyJLG0R3fESQHo51yF4N2Ts8zZoQLEh+VYVytqEpCBRZgqcKucrdS7OHMaTZPwcUn6RQ5+tI2Ozdgy5SGYDlUh+N+sHYuYmXLppS1eJGZitUCyFsxJ0Ji9p4aXIlneq4zyypGAx20lzSQm2sNfi/aqpiykEkA+I+9DC7DShu9Ox5QGaoLLHuK1bPUaqJgVWCYdY0k6WwIIALtccOOsKsSpxTzgBjAVFXcWowym3haC8BPyVnrBkv6QA9b2oGqY7M2e6aBvbXgFwdGFQRsTplFNRaCJuAC0v17R3Yqd50Kg/+kMskXSbjhCWTViW4mDDczszBBLjKBDJFuMa/E4PeqOkKcRgz5wFykdwZMAvUSyjumtvSGksuHgefg3qBb3rH2GBSW7PDGIYXEAcTULSnLpyiQESSh9con8tuPaFXGMuo7xM9TfW5JAZqXy3WPd4jNJqFFhknKmbipieLkqBoQeLMe7QGzEv5P+YzylQSVr16U6RtfgzZu4jeLVGepdvOMhLkEqSGuR5EWjfbNCkoAADABnzz98o1hWmJMOb21NAhZA8Jdmd3NDc86wl+IcYBJWQbBTWubZQdMmkJoCzioF31LN6Qk+JA8idT7X/db6dYtHc5bJxBM8vw8klSjqX9ekTnhquxGttItwaB9qm1i3EyRqTziZzTw4xaTU/Hn/6Fg5+ARhsNJMp1I+pKQJQDim6S5a5F63jyfEYaYgJUoKCVgqST9wClJccN5Kh0MNsdhipNAXGXGE8wKJq5alXsLDkIqQgiQPjKGoy2ViiqhJfI9obyJ5Jo4A5V9YVbIwZBci9h+Yf4TDXoDna3lE2WrnQwcqEjgpW5OAFo0okbxBz/AGGhCljNDa+fQRp5TAAk1Nmf+Ggr7dyjCNmLZmHKCwqL5c4DnSHLjt624w4xEp6v0PCnSF/9KoE7taebwjIPxOii6AMVT8DoD7vAc7AcI0BmneDjIO3CgflEThwoO98s715HhGFNRWXFuLMJLcM1fbRavCcoZ4XZxCzoWGrGtP3BM3Z5FKv3gG7mQvpnJ8lSuEUpwNWFfdYYfKUo+EE9hHMNKO+HBB92MbUTRbxJLlndlpIDJJLgVqxr2h1g5pJDCg3QTyNA2f4gObIoQIrwmIIcfcBUa+xD+VTf2+QsTTS5wJYk1uxuYr2jh0lBTqN3k2UA4NIargiva9s3/TwzP91NjVvO8OUzm5sdGeSLlfJmFBLHeIro9PKLZlxUcv1Gr+KfhreHzEXHnwpGNRMb6xUeWkKypZsRWNuGpWcOpReBZ0lizVL+hh1IkOR5tACpG9vK0NHzsC3cwoE3GmvIlGGklynLOzw3SgIQSSQRYvXleBJcqrg8K0EWAKnEJA5ltbtGSLO5tSAuu5dsXDlayrL8ltK2jSTZxtSmgMAYKWmWAkU41i6XMq4Hb3nDC34lmHAUG+5atA0bhBeLmy91ARRk+MqAqreKsrM/YCFi1Hub171DtH02Y3ny5mEs9XLFw2QT4lMvCmbMRLF1qCa/6lBIHciG2L+Hgk/2gfAFFXid93dBD7upomtLFzA2xZgTMC1uaEUSSU71HTfxaHJgSIeYeStbnNW85USVEKLuQ+7VhZL+HJ4zj4nZk/1TuHodCd2Xgd6WxTYGrVF9LVvBMzZVHp4c2e7s2v7hvgcOyCHclyaX3iSw4co7KwRGhGWbE3h1zmfcs7mcOHJ+kFmckhi/LLrCta91RcmudOtI1OJSK1CRmfwPdIQTSCosDahJ/b/zG6jUfl3C94LSCHcauOvWBcfs8kb4oQYrwWMqQ9r1B/Qh4iWFJJGdK9zlwjxHMVKlyHGbmdwWOBJCnBsz+3jU4Wc6AzDh3p6Qn2z8P1dIyoaZ1HUwtkYqZK8KnbrrC1yHHpo7LiXOvJJr5y07puVXc1fQW1PaMntX4UE0bwSqguATnmQL1s8E4baySa53c3a0FyMakHwzPljSrOxNWLRQHDSBsDICDMgv4anSx4Xat0qDM3ftAMjBzQD/AMd/eUeiLky13xKHydK+jskvUPcwBiEygA0xK+jda8GjLATGNFJrf9GYmV8PrNVk9P5h5htnhLJHPLy6wwVjEClwMwDccbERTMxJXZkjLOEu6jzOji+n4+0SmXIa9PPOrGzRHdqyHPTtB2E2UpdWJ5v/ACYdYPCJlF6P6av0hYJb9RzuE+TEMr4cmL8RUkNcZ9Y+/wAHSB4y9XuBS/pDrG4wWRR6qHb9wgE4qmBKSSskAD3kM++UF+IMWuTIwsmpeJgRQBvxr7yh9sZISjfP3EfUkt5aecJf6d1CWSCd0lZaiGDlAOeYPENlD/BTN5Qp4UMnm3hHZnbiYKijJM72NRxKPhc2z60FOkdDpFKjp6tEcMgOCS9w9feUM5cpno75U/EOC3OUzBZnMbJoMyfyW/fSFuNwBYpYsKtrne9Az9o0k6Q5ci0AYnCb+84cDzJyPCDH42qZBMtSTvCnG3RPlW/KDsLjlACt6tZ3/wAz2emucX47BuSBkAMqFbhzqQkKrk8LZ2H3QGqmybB2zKmbQhqADrGSK6l6tyEfSsXvsRUO4+7Rr+tvJ5YnAIWXUN3U62z0eFMmZurKh4WAuFHIllPxs6tRxgzD4pS7JY5/Vm5LgnnkL2yg2D3MepTawfE/Dv8AkIetN4DyNu8DytgThXdNMyHGl006PDObinYs4BuH6mz5PTSIo2gQ3iLgmv4f3Y5wk40uUDNlIrR/cEUqYL7lD9oW5zqS496xVOkqIYb3IbzK6WfoLQ6/xckl2U4bKujv3aOTtqkpsk5u2tbc3PWNFdVcyuRgfbv/AHxEUvZKqCo5wywmykpDqL5xGbtEvpXj+KQDP2iHuKezZ4UEVdmUnJkcV1G8zaIAZIbyEL14wfTRyWdRblU0hNitrJ8N2Onu/B4XTcaokpFjnUNwYhyPw3GPFxMLiAjDHY1SaEGtiLF+IcPqMjBOypYCd4p3t4JZJrvOagtxFqDwh3yW4bAoUXU4CWKixc2F3zY8BRmq7vCSiE7ys/8App6buZ4XFKtSsFV3ZmcrDjxhKaFKB9a6zDUvXwsLHdD8smh7gJSQAgDeCX1zZ68YCwGDKPCRU1Je+bANYOAfONJs/DpZg2pNnJ9P1DgJzMz0JbIkOXIvx4MNYNkSgKCOypI0ghIpbhDgJzXfcUzJftooEk++cGT6do+SLe9IHmOuhEu0cB4WAZynesaB9dR6wqxmFYFm8L7rjPWnGsa7FJoOY9YSbRFDzH/0CfSkAiVYchiNGFZO8Q6iGYVrRkhgeAfrAWMwqkS1KUxVcCnhBdgmz3qS9dBD6ef7wGXy0m2ait+7DtCfbkw76A9NwqbLeAcFrZmAfbK1azFS5ikLIUolIDAh7gjOlKZgNu6uYjhsQpaErdRqMvtAfNxWvHXSJTEgy0KIcqJBJzCXAHb86wXOlASAQGPy0nqxrE1WTLOqqCYbacxIJSfAFM/+p3pyLWiOI2kqpALaqvX8284Gw0sMgZUp/wCCYKxH/cGQNBzlyT6wSvp7nrAbqA4jHKU55GlKZnzPaITp1a6v5Zebc4+XbklXkSB5RKaKJ5D/ANUwgio8QeXJJBNy9XPnWD8PgH+lgRUk8aVpWv8AMdlyw5/2t5w82dh07iKXWAeIIqIaiiKyNQgmBwH3LISipYuHY0YgV5ZsBDfA4VZX8zdyoDQpajtqQ17dDFM3xTQk1G6tTcU/SejQfKLS/wDcz5vU62hwkORzVxlgcO4Ch4ibaAcH1vDzCYZh6wvwlFgBgGNhDzDj0hqzlZmMlLlxPnFgFI4YbIruf//Z"/>
          <p:cNvSpPr>
            <a:spLocks noChangeAspect="1" noChangeArrowheads="1"/>
          </p:cNvSpPr>
          <p:nvPr/>
        </p:nvSpPr>
        <p:spPr bwMode="auto">
          <a:xfrm>
            <a:off x="63501" y="-500063"/>
            <a:ext cx="1514122" cy="101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7652" name="AutoShape 6" descr="data:image/jpeg;base64,/9j/4AAQSkZJRgABAQAAAQABAAD/2wCEAAkGBhQSERUUExQWFBUWGBgXGBgXGBgZHxYZGBkYFxYYGBoYHCYeGh8jGh0aIC8gJCcpLCwsGB8xNTAqNSYrLSkBCQoKDgwOGA8PGjAiHx8sKSkpKSwsKSksLCwpLCwpLCksKSwpKSkpKSkpLCkpLyksKSkpKSwpLCksKSkpLCwsLP/AABEIAGsAnwMBIgACEQEDEQH/xAAbAAACAwEBAQAAAAAAAAAAAAAEBQIDBgEHAP/EADsQAAECBAMGBAYBAgUFAQAAAAECEQADITEEQVEFEmFxgZEiobHwBhMyQsHh0RQjFVJicvEzQ4Kyswf/xAAZAQADAQEBAAAAAAAAAAAAAAABAwQCBQD/xAAmEQACAgICAQMEAwAAAAAAAAABAgARAyESMUEiMmEEE1FxI5Hw/9oADAMBAAIRAxEAPwDy2aniTlA/yjo8MV4ci/Pp6xH5QNbU4/8AEK5TrcYtVLbgdNIgJZMH/wBOxLgNrpeC8Jgwaj8+VIJeoAlxZKw50hhJwHOGKcEBUtbtAWJnlR3ZY5q/hoQzMxoStcaoLM6caJbuqoyf0yzis/EkwfTbjw5GLpHw8ouS9gT1gqbsFKRWNDGBAXc/EHk/Ey/vS/vjBMnbaDWo5tC6dKSnhApxAjLYg3iaXMy6uayT8QuAAt2oPbQ1wm3yAzx5+hYVwghM5afuccYS2I+DHp9ReiJ6Sjbz531aCsPtbjyjzyTtAjPOCU7f3bwr1XH/AMZE3WJ2tcP75RmNp41JJt1hPi/iZxSM9itoLWamNjE2Q71FnOmH27MbbSx+8WTaAE+3iMgvWCPlmKAoXUlZy/qM+BaCETMvxA4TFstPSAZk9QtGFUzyyFaPoMhYg8DHMOgb5BSyjcbwcvb6mNoZ4haFDxJJNW3SqgOYUoJ8xFMqaksAkE1HjKnGjgFQ9I0TBVHUGMlI5lhvHyDinBuEEyJLG0R3fESQHo51yF4N2Ts8zZoQLEh+VYVytqEpCBRZgqcKucrdS7OHMaTZPwcUn6RQ5+tI2Ozdgy5SGYDlUh+N+sHYuYmXLppS1eJGZitUCyFsxJ0Ji9p4aXIlneq4zyypGAx20lzSQm2sNfi/aqpiykEkA+I+9DC7DShu9Ox5QGaoLLHuK1bPUaqJgVWCYdY0k6WwIIALtccOOsKsSpxTzgBjAVFXcWowym3haC8BPyVnrBkv6QA9b2oGqY7M2e6aBvbXgFwdGFQRsTplFNRaCJuAC0v17R3Yqd50Kg/+kMskXSbjhCWTViW4mDDczszBBLjKBDJFuMa/E4PeqOkKcRgz5wFykdwZMAvUSyjumtvSGksuHgefg3qBb3rH2GBSW7PDGIYXEAcTULSnLpyiQESSh9con8tuPaFXGMuo7xM9TfW5JAZqXy3WPd4jNJqFFhknKmbipieLkqBoQeLMe7QGzEv5P+YzylQSVr16U6RtfgzZu4jeLVGepdvOMhLkEqSGuR5EWjfbNCkoAADABnzz98o1hWmJMOb21NAhZA8Jdmd3NDc86wl+IcYBJWQbBTWubZQdMmkJoCzioF31LN6Qk+JA8idT7X/db6dYtHc5bJxBM8vw8klSjqX9ekTnhquxGttItwaB9qm1i3EyRqTziZzTw4xaTU/Hn/6Fg5+ARhsNJMp1I+pKQJQDim6S5a5F63jyfEYaYgJUoKCVgqST9wClJccN5Kh0MNsdhipNAXGXGE8wKJq5alXsLDkIqQgiQPjKGoy2ViiqhJfI9obyJ5Jo4A5V9YVbIwZBci9h+Yf4TDXoDna3lE2WrnQwcqEjgpW5OAFo0okbxBz/AGGhCljNDa+fQRp5TAAk1Nmf+Ggr7dyjCNmLZmHKCwqL5c4DnSHLjt624w4xEp6v0PCnSF/9KoE7taebwjIPxOii6AMVT8DoD7vAc7AcI0BmneDjIO3CgflEThwoO98s715HhGFNRWXFuLMJLcM1fbRavCcoZ4XZxCzoWGrGtP3BM3Z5FKv3gG7mQvpnJ8lSuEUpwNWFfdYYfKUo+EE9hHMNKO+HBB92MbUTRbxJLlndlpIDJJLgVqxr2h1g5pJDCg3QTyNA2f4gObIoQIrwmIIcfcBUa+xD+VTf2+QsTTS5wJYk1uxuYr2jh0lBTqN3k2UA4NIargiva9s3/TwzP91NjVvO8OUzm5sdGeSLlfJmFBLHeIro9PKLZlxUcv1Gr+KfhreHzEXHnwpGNRMb6xUeWkKypZsRWNuGpWcOpReBZ0lizVL+hh1IkOR5tACpG9vK0NHzsC3cwoE3GmvIlGGklynLOzw3SgIQSSQRYvXleBJcqrg8K0EWAKnEJA5ltbtGSLO5tSAuu5dsXDlayrL8ltK2jSTZxtSmgMAYKWmWAkU41i6XMq4Hb3nDC34lmHAUG+5atA0bhBeLmy91ARRk+MqAqreKsrM/YCFi1Hub171DtH02Y3ny5mEs9XLFw2QT4lMvCmbMRLF1qCa/6lBIHciG2L+Hgk/2gfAFFXid93dBD7upomtLFzA2xZgTMC1uaEUSSU71HTfxaHJgSIeYeStbnNW85USVEKLuQ+7VhZL+HJ4zj4nZk/1TuHodCd2Xgd6WxTYGrVF9LVvBMzZVHp4c2e7s2v7hvgcOyCHclyaX3iSw4co7KwRGhGWbE3h1zmfcs7mcOHJ+kFmckhi/LLrCta91RcmudOtI1OJSK1CRmfwPdIQTSCosDahJ/b/zG6jUfl3C94LSCHcauOvWBcfs8kb4oQYrwWMqQ9r1B/Qh4iWFJJGdK9zlwjxHMVKlyHGbmdwWOBJCnBsz+3jU4Wc6AzDh3p6Qn2z8P1dIyoaZ1HUwtkYqZK8KnbrrC1yHHpo7LiXOvJJr5y07puVXc1fQW1PaMntX4UE0bwSqguATnmQL1s8E4baySa53c3a0FyMakHwzPljSrOxNWLRQHDSBsDICDMgv4anSx4Xat0qDM3ftAMjBzQD/AMd/eUeiLky13xKHydK+jskvUPcwBiEygA0xK+jda8GjLATGNFJrf9GYmV8PrNVk9P5h5htnhLJHPLy6wwVjEClwMwDccbERTMxJXZkjLOEu6jzOji+n4+0SmXIa9PPOrGzRHdqyHPTtB2E2UpdWJ5v/ACYdYPCJlF6P6av0hYJb9RzuE+TEMr4cmL8RUkNcZ9Y+/wAHSB4y9XuBS/pDrG4wWRR6qHb9wgE4qmBKSSskAD3kM++UF+IMWuTIwsmpeJgRQBvxr7yh9sZISjfP3EfUkt5aecJf6d1CWSCd0lZaiGDlAOeYPENlD/BTN5Qp4UMnm3hHZnbiYKijJM72NRxKPhc2z60FOkdDpFKjp6tEcMgOCS9w9feUM5cpno75U/EOC3OUzBZnMbJoMyfyW/fSFuNwBYpYsKtrne9Az9o0k6Q5ci0AYnCb+84cDzJyPCDH42qZBMtSTvCnG3RPlW/KDsLjlACt6tZ3/wAz2emucX47BuSBkAMqFbhzqQkKrk8LZ2H3QGqmybB2zKmbQhqADrGSK6l6tyEfSsXvsRUO4+7Rr+tvJ5YnAIWXUN3U62z0eFMmZurKh4WAuFHIllPxs6tRxgzD4pS7JY5/Vm5LgnnkL2yg2D3MepTawfE/Dv8AkIetN4DyNu8DytgThXdNMyHGl006PDObinYs4BuH6mz5PTSIo2gQ3iLgmv4f3Y5wk40uUDNlIrR/cEUqYL7lD9oW5zqS496xVOkqIYb3IbzK6WfoLQ6/xckl2U4bKujv3aOTtqkpsk5u2tbc3PWNFdVcyuRgfbv/AHxEUvZKqCo5wywmykpDqL5xGbtEvpXj+KQDP2iHuKezZ4UEVdmUnJkcV1G8zaIAZIbyEL14wfTRyWdRblU0hNitrJ8N2Onu/B4XTcaokpFjnUNwYhyPw3GPFxMLiAjDHY1SaEGtiLF+IcPqMjBOypYCd4p3t4JZJrvOagtxFqDwh3yW4bAoUXU4CWKixc2F3zY8BRmq7vCSiE7ys/8App6buZ4XFKtSsFV3ZmcrDjxhKaFKB9a6zDUvXwsLHdD8smh7gJSQAgDeCX1zZ68YCwGDKPCRU1Je+bANYOAfONJs/DpZg2pNnJ9P1DgJzMz0JbIkOXIvx4MNYNkSgKCOypI0ghIpbhDgJzXfcUzJftooEk++cGT6do+SLe9IHmOuhEu0cB4WAZynesaB9dR6wqxmFYFm8L7rjPWnGsa7FJoOY9YSbRFDzH/0CfSkAiVYchiNGFZO8Q6iGYVrRkhgeAfrAWMwqkS1KUxVcCnhBdgmz3qS9dBD6ef7wGXy0m2ait+7DtCfbkw76A9NwqbLeAcFrZmAfbK1azFS5ikLIUolIDAh7gjOlKZgNu6uYjhsQpaErdRqMvtAfNxWvHXSJTEgy0KIcqJBJzCXAHb86wXOlASAQGPy0nqxrE1WTLOqqCYbacxIJSfAFM/+p3pyLWiOI2kqpALaqvX8284Gw0sMgZUp/wCCYKxH/cGQNBzlyT6wSvp7nrAbqA4jHKU55GlKZnzPaITp1a6v5Zebc4+XbklXkSB5RKaKJ5D/ANUwgio8QeXJJBNy9XPnWD8PgH+lgRUk8aVpWv8AMdlyw5/2t5w82dh07iKXWAeIIqIaiiKyNQgmBwH3LISipYuHY0YgV5ZsBDfA4VZX8zdyoDQpajtqQ17dDFM3xTQk1G6tTcU/SejQfKLS/wDcz5vU62hwkORzVxlgcO4Ch4ibaAcH1vDzCYZh6wvwlFgBgGNhDzDj0hqzlZmMlLlxPnFgFI4YbIruf//Z"/>
          <p:cNvSpPr>
            <a:spLocks noChangeAspect="1" noChangeArrowheads="1"/>
          </p:cNvSpPr>
          <p:nvPr/>
        </p:nvSpPr>
        <p:spPr bwMode="auto">
          <a:xfrm>
            <a:off x="63501" y="-500063"/>
            <a:ext cx="1514122" cy="101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>
              <a:latin typeface="Calibri" pitchFamily="34" charset="0"/>
            </a:endParaRPr>
          </a:p>
        </p:txBody>
      </p:sp>
      <p:pic>
        <p:nvPicPr>
          <p:cNvPr id="27653" name="Picture 10" descr="http://www.conjunctivitis.co/wp-content/uploads/2011/06/Conjunctiv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429932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lifeinthefastlane.com/wp-content/uploads/2010/08/Vernal-conjunctivitis.jpg?9d7b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5" y="3643314"/>
            <a:ext cx="3314701" cy="248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entusa.com/Nasal%20Photos/Chronic_Allergic_Rhinitis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12" y="1628775"/>
            <a:ext cx="4734277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4 Başlık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069848"/>
          </a:xfrm>
        </p:spPr>
        <p:txBody>
          <a:bodyPr/>
          <a:lstStyle/>
          <a:p>
            <a:r>
              <a:rPr lang="tr-TR" b="1" dirty="0" smtClean="0"/>
              <a:t>Nazal muayene</a:t>
            </a:r>
            <a:endParaRPr lang="en-US" b="1" dirty="0" smtClean="0"/>
          </a:p>
        </p:txBody>
      </p:sp>
      <p:sp>
        <p:nvSpPr>
          <p:cNvPr id="29700" name="5 Metin kutusu"/>
          <p:cNvSpPr txBox="1">
            <a:spLocks noChangeArrowheads="1"/>
          </p:cNvSpPr>
          <p:nvPr/>
        </p:nvSpPr>
        <p:spPr bwMode="auto">
          <a:xfrm>
            <a:off x="5651500" y="2636838"/>
            <a:ext cx="320463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 dirty="0">
                <a:latin typeface="Georgia" pitchFamily="18" charset="0"/>
              </a:rPr>
              <a:t>BULGU:</a:t>
            </a:r>
            <a:br>
              <a:rPr lang="tr-TR" b="1" dirty="0">
                <a:latin typeface="Georgia" pitchFamily="18" charset="0"/>
              </a:rPr>
            </a:br>
            <a:r>
              <a:rPr lang="tr-TR" b="1" dirty="0">
                <a:latin typeface="Georgia" pitchFamily="18" charset="0"/>
              </a:rPr>
              <a:t>Nazal mukoza hafif mavi renkte, soluk</a:t>
            </a:r>
          </a:p>
          <a:p>
            <a:r>
              <a:rPr lang="tr-TR" b="1" dirty="0" err="1">
                <a:latin typeface="Georgia" pitchFamily="18" charset="0"/>
              </a:rPr>
              <a:t>Konkalar</a:t>
            </a:r>
            <a:r>
              <a:rPr lang="tr-TR" b="1" dirty="0">
                <a:latin typeface="Georgia" pitchFamily="18" charset="0"/>
              </a:rPr>
              <a:t> ödemli</a:t>
            </a:r>
          </a:p>
          <a:p>
            <a:r>
              <a:rPr lang="tr-TR" b="1" dirty="0" err="1">
                <a:latin typeface="Georgia" pitchFamily="18" charset="0"/>
              </a:rPr>
              <a:t>Seröz</a:t>
            </a:r>
            <a:r>
              <a:rPr lang="tr-TR" b="1" dirty="0">
                <a:latin typeface="Georgia" pitchFamily="18" charset="0"/>
              </a:rPr>
              <a:t> akıntı</a:t>
            </a:r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Başlık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069848"/>
          </a:xfrm>
        </p:spPr>
        <p:txBody>
          <a:bodyPr/>
          <a:lstStyle/>
          <a:p>
            <a:r>
              <a:rPr lang="tr-TR" b="1" dirty="0" smtClean="0"/>
              <a:t>Nazal polip</a:t>
            </a:r>
            <a:endParaRPr lang="en-US" b="1" dirty="0" smtClean="0"/>
          </a:p>
        </p:txBody>
      </p:sp>
      <p:pic>
        <p:nvPicPr>
          <p:cNvPr id="32771" name="Picture 2" descr="http://t1.gstatic.com/images?q=tbn:ANd9GcTmlF325CRUiQHyzCSLBwT679aR0K1y3Sd6SjdsBcx_Kj9b3804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678"/>
            <a:ext cx="3599745" cy="37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Nasal Poly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357430"/>
            <a:ext cx="391888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Göğüs</a:t>
            </a:r>
            <a:r>
              <a:rPr lang="en-US" dirty="0" smtClean="0"/>
              <a:t> </a:t>
            </a:r>
            <a:r>
              <a:rPr lang="en-US" dirty="0" err="1" smtClean="0"/>
              <a:t>muayenesi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Hastalık</a:t>
            </a:r>
            <a:r>
              <a:rPr lang="en-US" dirty="0" smtClean="0"/>
              <a:t> </a:t>
            </a:r>
            <a:r>
              <a:rPr lang="en-US" dirty="0" err="1" smtClean="0"/>
              <a:t>aktivitesine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endParaRPr lang="en-US" dirty="0" smtClean="0"/>
          </a:p>
          <a:p>
            <a:pPr lvl="1"/>
            <a:r>
              <a:rPr lang="en-US" dirty="0" err="1" smtClean="0"/>
              <a:t>Hiçbir</a:t>
            </a:r>
            <a:r>
              <a:rPr lang="en-US" dirty="0" smtClean="0"/>
              <a:t> </a:t>
            </a:r>
            <a:r>
              <a:rPr lang="en-US" dirty="0" err="1" smtClean="0"/>
              <a:t>bulgu</a:t>
            </a:r>
            <a:r>
              <a:rPr lang="en-US" dirty="0" smtClean="0"/>
              <a:t> </a:t>
            </a:r>
            <a:r>
              <a:rPr lang="en-US" dirty="0" err="1" smtClean="0"/>
              <a:t>olmayabilir</a:t>
            </a:r>
            <a:endParaRPr lang="en-US" dirty="0" smtClean="0"/>
          </a:p>
          <a:p>
            <a:pPr lvl="1"/>
            <a:r>
              <a:rPr lang="en-US" dirty="0" smtClean="0"/>
              <a:t>Wheezing,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ronküs</a:t>
            </a:r>
            <a:r>
              <a:rPr lang="en-US" dirty="0" smtClean="0"/>
              <a:t> </a:t>
            </a:r>
            <a:r>
              <a:rPr lang="en-US" dirty="0" err="1" smtClean="0"/>
              <a:t>duyulabilir</a:t>
            </a:r>
            <a:endParaRPr lang="en-US" dirty="0" smtClean="0"/>
          </a:p>
          <a:p>
            <a:pPr lvl="1"/>
            <a:r>
              <a:rPr lang="en-US" dirty="0" err="1" smtClean="0"/>
              <a:t>Ral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ek</a:t>
            </a:r>
            <a:r>
              <a:rPr lang="en-US" dirty="0" smtClean="0"/>
              <a:t> </a:t>
            </a:r>
            <a:r>
              <a:rPr lang="en-US" dirty="0" err="1" smtClean="0"/>
              <a:t>ses</a:t>
            </a:r>
            <a:r>
              <a:rPr lang="en-US" dirty="0" smtClean="0"/>
              <a:t> </a:t>
            </a:r>
            <a:r>
              <a:rPr lang="en-US" dirty="0" err="1" smtClean="0"/>
              <a:t>duyuluyorsa</a:t>
            </a:r>
            <a:r>
              <a:rPr lang="en-US" dirty="0" smtClean="0"/>
              <a:t> </a:t>
            </a:r>
            <a:r>
              <a:rPr lang="en-US" dirty="0" err="1" smtClean="0"/>
              <a:t>komorbid</a:t>
            </a:r>
            <a:r>
              <a:rPr lang="en-US" dirty="0" smtClean="0"/>
              <a:t> </a:t>
            </a:r>
            <a:r>
              <a:rPr lang="en-US" dirty="0" err="1" smtClean="0"/>
              <a:t>durumlar</a:t>
            </a:r>
            <a:r>
              <a:rPr lang="en-US" dirty="0" smtClean="0"/>
              <a:t> </a:t>
            </a:r>
            <a:r>
              <a:rPr lang="en-US" dirty="0" err="1" smtClean="0"/>
              <a:t>araştırılmalıdır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74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069848"/>
          </a:xfrm>
        </p:spPr>
        <p:txBody>
          <a:bodyPr/>
          <a:lstStyle/>
          <a:p>
            <a:r>
              <a:rPr lang="en-US" dirty="0" err="1" smtClean="0"/>
              <a:t>Allerjide</a:t>
            </a:r>
            <a:r>
              <a:rPr lang="en-US" dirty="0" smtClean="0"/>
              <a:t> </a:t>
            </a:r>
            <a:r>
              <a:rPr lang="en-US" dirty="0" err="1" smtClean="0"/>
              <a:t>deri</a:t>
            </a:r>
            <a:r>
              <a:rPr lang="en-US" dirty="0" smtClean="0"/>
              <a:t> </a:t>
            </a:r>
            <a:r>
              <a:rPr lang="en-US" dirty="0" err="1" smtClean="0"/>
              <a:t>bulguları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7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Ürtiker</a:t>
            </a:r>
            <a:endParaRPr lang="en-US" dirty="0"/>
          </a:p>
        </p:txBody>
      </p:sp>
      <p:pic>
        <p:nvPicPr>
          <p:cNvPr id="5" name="Picture 2" descr="IMG_105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4944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7 Resim" descr="http://www.iyiliksaglik.com/resimler/yazilar/kurdese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852936"/>
            <a:ext cx="3786214" cy="309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76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66800"/>
          </a:xfrm>
        </p:spPr>
        <p:txBody>
          <a:bodyPr>
            <a:normAutofit/>
          </a:bodyPr>
          <a:lstStyle/>
          <a:p>
            <a:r>
              <a:rPr lang="tr-TR" dirty="0" smtClean="0"/>
              <a:t>Ürtiker </a:t>
            </a:r>
            <a:endParaRPr lang="tr-TR" dirty="0"/>
          </a:p>
        </p:txBody>
      </p:sp>
      <p:pic>
        <p:nvPicPr>
          <p:cNvPr id="4" name="3 İçerik Yer Tutucusu" descr="http://www.sibelduysak.com/wp-content/uploads/2013/06/urtiker-518x25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08920"/>
            <a:ext cx="33123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://saglikrehberi.gen.tr/galeri/u/urtiker-kurdasen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48880"/>
            <a:ext cx="278605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tr-TR" dirty="0" smtClean="0"/>
              <a:t>Fiziksel ürtikerler</a:t>
            </a:r>
            <a:endParaRPr lang="tr-TR" dirty="0"/>
          </a:p>
        </p:txBody>
      </p:sp>
      <p:pic>
        <p:nvPicPr>
          <p:cNvPr id="4" name="3 Resim" descr="http://hakanbuzoglu.com/wp-content/uploads/2013/09/col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39604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3 Resim" descr="C:\Users\mdomur\Desktop\koli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916832"/>
            <a:ext cx="331219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3 Resim" descr="http://cholinergicurticaria.net/wp-content/uploads/2008/10/dermatographic_urticari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437112"/>
            <a:ext cx="27686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1066800"/>
          </a:xfrm>
        </p:spPr>
        <p:txBody>
          <a:bodyPr/>
          <a:lstStyle/>
          <a:p>
            <a:r>
              <a:rPr lang="tr-TR" dirty="0" err="1" smtClean="0"/>
              <a:t>Anjioödem</a:t>
            </a:r>
            <a:endParaRPr lang="tr-TR" dirty="0"/>
          </a:p>
        </p:txBody>
      </p:sp>
      <p:pic>
        <p:nvPicPr>
          <p:cNvPr id="4" name="3 Resim" descr="http://www.herediteranjioodemileyasamak.com/images/diagrams/hae/swollen-fac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348880"/>
            <a:ext cx="30243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://hakanbuzoglu.com/wp-content/uploads/2013/09/anjioede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348880"/>
            <a:ext cx="29523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179512" y="115461"/>
            <a:ext cx="9258300" cy="11430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eorgia" charset="0"/>
            </a:endParaRPr>
          </a:p>
        </p:txBody>
      </p:sp>
      <p:graphicFrame>
        <p:nvGraphicFramePr>
          <p:cNvPr id="3" name="3 İçerik Yer Tutucusu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608343"/>
              </p:ext>
            </p:extLst>
          </p:nvPr>
        </p:nvGraphicFramePr>
        <p:xfrm>
          <a:off x="179512" y="432009"/>
          <a:ext cx="8712968" cy="6309359"/>
        </p:xfrm>
        <a:graphic>
          <a:graphicData uri="http://schemas.openxmlformats.org/drawingml/2006/table">
            <a:tbl>
              <a:tblPr/>
              <a:tblGrid>
                <a:gridCol w="4356484"/>
                <a:gridCol w="4356484"/>
              </a:tblGrid>
              <a:tr h="362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Ana yakınma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Nefes darlığı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2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Ne zaman başladı?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5 yıldır var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91653">
                <a:tc>
                  <a:txBody>
                    <a:bodyPr/>
                    <a:lstStyle/>
                    <a:p>
                      <a:pPr marL="9144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Özelliği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Zaman zaman ortaya çıkıyor, gece gündüz farkı yok,  merdiven çıkarken ve uzun yol yürürken durmak zorunda kalıyor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2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Artıran faktörler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Toz, stres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2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İyi gelen faktörler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Bazen kendiliğinden geçiyor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2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Eşlik eden belirtiler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Öksürük ve hırıltı oluyor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426645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Daha önceden almış olduğu tanılar, tedaviler ve bunlara verdiği cevap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4 yıl önce allerji  doktoruna gitmiş , astım  düşünülmüş adını hatırlamadığı bazı ilaçlar verilmiş bu ilaçlar iyi gelmiş ancak 15 gün önce ilaçları bitmiş yenisini almaya fırsat bulamamış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91653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Ana yakınması ile ilgili sistem sorgusunun yapılması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Solunum sistemi sorgulaması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24157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Mevcut durumun hastaya ve çevreye etkisi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Son 2 haftadır yakınmaları çok rahatsız ediyor, özellikle gece uykusu çok bozulmuş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8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Allerjik</a:t>
            </a:r>
            <a:r>
              <a:rPr lang="en-US" dirty="0" smtClean="0"/>
              <a:t> </a:t>
            </a:r>
            <a:r>
              <a:rPr lang="en-US" dirty="0" err="1" smtClean="0"/>
              <a:t>Kontakt</a:t>
            </a:r>
            <a:r>
              <a:rPr lang="en-US" dirty="0" smtClean="0"/>
              <a:t> </a:t>
            </a:r>
            <a:r>
              <a:rPr lang="en-US" dirty="0" err="1" smtClean="0"/>
              <a:t>Dermatit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3467100" cy="233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204864"/>
            <a:ext cx="3048000" cy="201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293096"/>
            <a:ext cx="3528616" cy="238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6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069848"/>
          </a:xfrm>
        </p:spPr>
        <p:txBody>
          <a:bodyPr/>
          <a:lstStyle/>
          <a:p>
            <a:r>
              <a:rPr lang="en-US" dirty="0" err="1" smtClean="0"/>
              <a:t>İlaç</a:t>
            </a:r>
            <a:r>
              <a:rPr lang="en-US" dirty="0" smtClean="0"/>
              <a:t> </a:t>
            </a:r>
            <a:r>
              <a:rPr lang="en-US" dirty="0" err="1" smtClean="0"/>
              <a:t>erüpsiyonları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9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http://www.allergyclinic.co.uk/images/angioedem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90" y="1404938"/>
            <a:ext cx="2225322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://t1.gstatic.com/images?q=tbn:ANd9GcRg8I9lGnPLvjtGZ16YakG2KghP66coJ7m9qiHcOcD0s3ujs7B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79" y="4224339"/>
            <a:ext cx="2243667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http://t3.gstatic.com/images?q=tbn:ANd9GcSt8KTw_XPAmvgab5qPiwcEysPLSbialggtCrAkbY1FOK99akt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173538"/>
            <a:ext cx="2493433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http://t2.gstatic.com/images?q=tbn:ANd9GcTs3LVoWj-uJeaE42LjoGwNfpBvdRgW3pQtdxjvTkg71UQNIv09c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23" y="1430338"/>
            <a:ext cx="2391833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Dikdörtgen"/>
          <p:cNvSpPr/>
          <p:nvPr/>
        </p:nvSpPr>
        <p:spPr>
          <a:xfrm>
            <a:off x="1516063" y="389236"/>
            <a:ext cx="622478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Ürtiker/</a:t>
            </a:r>
            <a:r>
              <a:rPr lang="tr-TR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anjioödem</a:t>
            </a:r>
            <a:endParaRPr lang="tr-TR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urtik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1376364"/>
            <a:ext cx="270933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8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73" descr="makulopapuler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409184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http://www.internetdoc.ru/files/internetdoc/images/Maculopapular%20eruption_0.pre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300833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Dikdörtgen"/>
          <p:cNvSpPr/>
          <p:nvPr/>
        </p:nvSpPr>
        <p:spPr>
          <a:xfrm>
            <a:off x="467544" y="1124744"/>
            <a:ext cx="841197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Makülopapüler</a:t>
            </a:r>
            <a:r>
              <a:rPr lang="tr-TR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tr-TR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erüpsiyon</a:t>
            </a:r>
            <a:endParaRPr lang="tr-TR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88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Resim" descr="http://spiskin.trakya.edu.tr/images/%C4%B0la%C3%A7-er%C3%BCpsiyonu-3-(Fiks,-parasetamole-ba%C4%9Fl%C4%B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857232"/>
            <a:ext cx="335416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6 Resim" descr="http://spiskin.trakya.edu.tr/images/%C4%B0la%C3%A7-er%C3%BCpsiyonu-2-(Fiks,-parasetamole-ba%C4%9Fl%C4%B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57628"/>
            <a:ext cx="3571900" cy="273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67" descr="FixDr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5"/>
          <a:stretch>
            <a:fillRect/>
          </a:stretch>
        </p:blipFill>
        <p:spPr bwMode="auto">
          <a:xfrm>
            <a:off x="251520" y="3284984"/>
            <a:ext cx="41386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268760"/>
            <a:ext cx="4392488" cy="106984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Fiks</a:t>
            </a:r>
            <a:r>
              <a:rPr lang="en-US" dirty="0" smtClean="0"/>
              <a:t> </a:t>
            </a:r>
            <a:r>
              <a:rPr lang="en-US" dirty="0" err="1" smtClean="0"/>
              <a:t>ilaç</a:t>
            </a:r>
            <a:r>
              <a:rPr lang="en-US" dirty="0" smtClean="0"/>
              <a:t> </a:t>
            </a:r>
            <a:r>
              <a:rPr lang="en-US" dirty="0" err="1" smtClean="0"/>
              <a:t>erüpsiyonu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2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66" descr="toksikepidermalnekroliz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3434644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http://img.medscape.com/pi/emed/ckb/dermatology/1048885-1062790-1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3151012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SJS/ AGEP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908720"/>
            <a:ext cx="8229600" cy="1066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Allerjide</a:t>
            </a:r>
            <a:r>
              <a:rPr lang="en-US" b="1" dirty="0" smtClean="0"/>
              <a:t> </a:t>
            </a:r>
            <a:r>
              <a:rPr lang="en-US" b="1" dirty="0" err="1" smtClean="0"/>
              <a:t>öykü</a:t>
            </a:r>
            <a:r>
              <a:rPr lang="en-US" b="1" dirty="0" smtClean="0"/>
              <a:t> 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  <a:r>
              <a:rPr lang="en-US" b="1" dirty="0" err="1" smtClean="0"/>
              <a:t>muayene</a:t>
            </a:r>
            <a:r>
              <a:rPr lang="en-US" b="1" dirty="0" smtClean="0"/>
              <a:t>-ÖZET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844824"/>
            <a:ext cx="8229600" cy="43251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>
              <a:buFont typeface="+mj-lt"/>
              <a:buAutoNum type="arabicPeriod"/>
            </a:pPr>
            <a:r>
              <a:rPr lang="tr-TR" dirty="0" smtClean="0"/>
              <a:t>Semptomların </a:t>
            </a:r>
            <a:r>
              <a:rPr lang="tr-TR" dirty="0" err="1" smtClean="0"/>
              <a:t>allerji</a:t>
            </a:r>
            <a:r>
              <a:rPr lang="tr-TR" dirty="0" smtClean="0"/>
              <a:t> ile uyumlu olması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Semptomların</a:t>
            </a:r>
            <a:r>
              <a:rPr lang="en-US" dirty="0" smtClean="0"/>
              <a:t> </a:t>
            </a:r>
            <a:r>
              <a:rPr lang="en-US" dirty="0" err="1" smtClean="0"/>
              <a:t>allerjen</a:t>
            </a:r>
            <a:r>
              <a:rPr lang="en-US" dirty="0" smtClean="0"/>
              <a:t> </a:t>
            </a:r>
            <a:r>
              <a:rPr lang="en-US" dirty="0" err="1" smtClean="0"/>
              <a:t>maruziyeti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ilişkisinin</a:t>
            </a:r>
            <a:r>
              <a:rPr lang="en-US" dirty="0" smtClean="0"/>
              <a:t> </a:t>
            </a:r>
            <a:r>
              <a:rPr lang="en-US" dirty="0" err="1" smtClean="0"/>
              <a:t>belirlenmesi</a:t>
            </a:r>
            <a:endParaRPr lang="tr-TR" dirty="0" smtClean="0"/>
          </a:p>
          <a:p>
            <a:pPr marL="916686" lvl="1" indent="-514350">
              <a:buFont typeface="+mj-lt"/>
              <a:buAutoNum type="arabicPeriod"/>
            </a:pPr>
            <a:r>
              <a:rPr lang="tr-TR" dirty="0" err="1" smtClean="0"/>
              <a:t>Allerjen</a:t>
            </a:r>
            <a:r>
              <a:rPr lang="tr-TR" dirty="0" smtClean="0"/>
              <a:t> </a:t>
            </a:r>
            <a:r>
              <a:rPr lang="tr-TR" dirty="0" err="1" smtClean="0"/>
              <a:t>maruziyeti</a:t>
            </a:r>
            <a:r>
              <a:rPr lang="tr-TR" dirty="0" smtClean="0"/>
              <a:t> ile ortaya çıkması</a:t>
            </a:r>
          </a:p>
          <a:p>
            <a:pPr marL="916686" lvl="1" indent="-514350">
              <a:buFont typeface="+mj-lt"/>
              <a:buAutoNum type="arabicPeriod"/>
            </a:pPr>
            <a:r>
              <a:rPr lang="tr-TR" dirty="0" smtClean="0"/>
              <a:t>Ortaya çıkış zamanı mekanizma ile uyumlu olması</a:t>
            </a:r>
          </a:p>
          <a:p>
            <a:pPr marL="916686" lvl="1" indent="-514350">
              <a:buFont typeface="+mj-lt"/>
              <a:buAutoNum type="arabicPeriod"/>
            </a:pPr>
            <a:r>
              <a:rPr lang="tr-TR" dirty="0" smtClean="0"/>
              <a:t>Tekrarlayan </a:t>
            </a:r>
            <a:r>
              <a:rPr lang="tr-TR" dirty="0" err="1" smtClean="0"/>
              <a:t>maruziyetlerde</a:t>
            </a:r>
            <a:r>
              <a:rPr lang="tr-TR" dirty="0" smtClean="0"/>
              <a:t> benzer yakınmaların ortaya çıkması</a:t>
            </a:r>
          </a:p>
          <a:p>
            <a:pPr marL="916686" lvl="1" indent="-514350">
              <a:buFont typeface="+mj-lt"/>
              <a:buAutoNum type="arabicPeriod"/>
            </a:pPr>
            <a:r>
              <a:rPr lang="tr-TR" dirty="0" err="1" smtClean="0"/>
              <a:t>Duyarlanma</a:t>
            </a:r>
            <a:r>
              <a:rPr lang="tr-TR" dirty="0" smtClean="0"/>
              <a:t> sürecine dikkat!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allerjik</a:t>
            </a:r>
            <a:r>
              <a:rPr lang="en-US" dirty="0" smtClean="0"/>
              <a:t> </a:t>
            </a:r>
            <a:r>
              <a:rPr lang="en-US" dirty="0" err="1" smtClean="0"/>
              <a:t>hastalıklara</a:t>
            </a:r>
            <a:r>
              <a:rPr lang="en-US" dirty="0" smtClean="0"/>
              <a:t> </a:t>
            </a:r>
            <a:r>
              <a:rPr lang="en-US" dirty="0" err="1" smtClean="0"/>
              <a:t>yönelik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da </a:t>
            </a:r>
            <a:r>
              <a:rPr lang="en-US" dirty="0" err="1" smtClean="0"/>
              <a:t>öykünün</a:t>
            </a:r>
            <a:r>
              <a:rPr lang="en-US" dirty="0" smtClean="0"/>
              <a:t> </a:t>
            </a:r>
            <a:r>
              <a:rPr lang="en-US" dirty="0" err="1" smtClean="0"/>
              <a:t>alınması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Özgeçmişte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soygeçmişte</a:t>
            </a:r>
            <a:r>
              <a:rPr lang="en-US" dirty="0" smtClean="0"/>
              <a:t> </a:t>
            </a:r>
            <a:r>
              <a:rPr lang="en-US" dirty="0" err="1" smtClean="0"/>
              <a:t>allerjik</a:t>
            </a:r>
            <a:r>
              <a:rPr lang="en-US" dirty="0" smtClean="0"/>
              <a:t> </a:t>
            </a:r>
            <a:r>
              <a:rPr lang="en-US" dirty="0" err="1" smtClean="0"/>
              <a:t>hastalık</a:t>
            </a:r>
            <a:r>
              <a:rPr lang="en-US" dirty="0" smtClean="0"/>
              <a:t> </a:t>
            </a:r>
            <a:r>
              <a:rPr lang="en-US" dirty="0" err="1" smtClean="0"/>
              <a:t>öyküsünün</a:t>
            </a:r>
            <a:r>
              <a:rPr lang="en-US" dirty="0" smtClean="0"/>
              <a:t> </a:t>
            </a:r>
            <a:r>
              <a:rPr lang="en-US" dirty="0" err="1" smtClean="0"/>
              <a:t>sorgulanması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1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İyi bir öykü ve muayene ile </a:t>
            </a:r>
            <a:r>
              <a:rPr lang="tr-TR" b="1" dirty="0" err="1" smtClean="0"/>
              <a:t>allerji</a:t>
            </a:r>
            <a:r>
              <a:rPr lang="tr-TR" b="1" dirty="0" smtClean="0"/>
              <a:t> tanısı çoğu hastada konulur</a:t>
            </a:r>
            <a:endParaRPr lang="tr-TR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069848"/>
          </a:xfrm>
        </p:spPr>
        <p:txBody>
          <a:bodyPr/>
          <a:lstStyle/>
          <a:p>
            <a:r>
              <a:rPr lang="en-US" dirty="0" err="1" smtClean="0"/>
              <a:t>Allerjide</a:t>
            </a:r>
            <a:r>
              <a:rPr lang="en-US" dirty="0" smtClean="0"/>
              <a:t> </a:t>
            </a:r>
            <a:r>
              <a:rPr lang="en-US" dirty="0" err="1" smtClean="0"/>
              <a:t>Etkin</a:t>
            </a:r>
            <a:r>
              <a:rPr lang="en-US" dirty="0" smtClean="0"/>
              <a:t> </a:t>
            </a:r>
            <a:r>
              <a:rPr lang="en-US" dirty="0" err="1"/>
              <a:t>İ</a:t>
            </a:r>
            <a:r>
              <a:rPr lang="en-US" dirty="0" err="1" smtClean="0"/>
              <a:t>letişim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9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22325" y="1844675"/>
            <a:ext cx="7926139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Char char="q"/>
            </a:pPr>
            <a:r>
              <a:rPr lang="tr-TR" sz="2800">
                <a:latin typeface="Georgia" charset="0"/>
              </a:rPr>
              <a:t>- Olumlu ortamı devam ettirme, ılımlı duygu durumu ve göz temasının sağlanması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q"/>
            </a:pPr>
            <a:r>
              <a:rPr lang="tr-TR" sz="2800">
                <a:latin typeface="Georgia" charset="0"/>
              </a:rPr>
              <a:t>- Sözlü ve sözsüz mesajlara karşı duyarlı olma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q"/>
            </a:pPr>
            <a:r>
              <a:rPr lang="tr-TR" sz="2800">
                <a:latin typeface="Georgia" charset="0"/>
              </a:rPr>
              <a:t>- Hastanın konuya odaklanmasını sağlama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q"/>
            </a:pPr>
            <a:r>
              <a:rPr lang="tr-TR" sz="2800">
                <a:latin typeface="Georgia" charset="0"/>
              </a:rPr>
              <a:t>Soruları hastanın anlayacağı şekilde  sormak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q"/>
            </a:pPr>
            <a:r>
              <a:rPr lang="tr-TR" sz="2800">
                <a:latin typeface="Georgia" charset="0"/>
              </a:rPr>
              <a:t>Soruları tek tek sormak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q"/>
            </a:pPr>
            <a:r>
              <a:rPr lang="tr-TR" sz="2800">
                <a:latin typeface="Georgia" charset="0"/>
              </a:rPr>
              <a:t>Anlaşılmayan soruyu farklı şekilde sormak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047156" y="620688"/>
            <a:ext cx="5389700" cy="10081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tr-TR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Allerjide</a:t>
            </a:r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 İletişim-Görüşme </a:t>
            </a:r>
            <a:r>
              <a:rPr 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Sırasında</a:t>
            </a:r>
          </a:p>
        </p:txBody>
      </p:sp>
    </p:spTree>
    <p:extLst>
      <p:ext uri="{BB962C8B-B14F-4D97-AF65-F5344CB8AC3E}">
        <p14:creationId xmlns:p14="http://schemas.microsoft.com/office/powerpoint/2010/main" val="115678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547664" y="2780928"/>
            <a:ext cx="6768752" cy="106984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Allerjide</a:t>
            </a:r>
            <a:r>
              <a:rPr lang="en-US" dirty="0" smtClean="0"/>
              <a:t> </a:t>
            </a:r>
            <a:r>
              <a:rPr lang="en-US" dirty="0" err="1" smtClean="0"/>
              <a:t>Anamnez</a:t>
            </a:r>
            <a:r>
              <a:rPr lang="en-US" dirty="0" smtClean="0"/>
              <a:t> alma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7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İçerik Yer Tutucusu"/>
          <p:cNvSpPr txBox="1">
            <a:spLocks/>
          </p:cNvSpPr>
          <p:nvPr/>
        </p:nvSpPr>
        <p:spPr bwMode="auto">
          <a:xfrm>
            <a:off x="319088" y="1341438"/>
            <a:ext cx="8824912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charset="0"/>
              <a:buChar char="q"/>
            </a:pPr>
            <a:r>
              <a:rPr lang="tr-TR" sz="2400">
                <a:latin typeface="Georgia" charset="0"/>
              </a:rPr>
              <a:t>Ayakta karşılama, elini sıkma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charset="0"/>
              <a:buChar char="q"/>
            </a:pPr>
            <a:r>
              <a:rPr lang="tr-TR" sz="2400">
                <a:latin typeface="Georgia" charset="0"/>
              </a:rPr>
              <a:t>Yer Gösterme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charset="0"/>
              <a:buChar char="q"/>
            </a:pPr>
            <a:r>
              <a:rPr lang="tr-TR" sz="2400">
                <a:latin typeface="Georgia" charset="0"/>
              </a:rPr>
              <a:t>Kendini tanıtma, varsa ortamdaki diğer kişiyi tanıtma izin alma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charset="0"/>
              <a:buChar char="q"/>
            </a:pPr>
            <a:r>
              <a:rPr lang="tr-TR" sz="2400">
                <a:latin typeface="Georgia" charset="0"/>
              </a:rPr>
              <a:t>Gizlilik ve mahremiyetin sağlanması (kapının kapatılması vs)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charset="0"/>
              <a:buChar char="q"/>
            </a:pPr>
            <a:r>
              <a:rPr lang="tr-TR" sz="2400">
                <a:latin typeface="Georgia" charset="0"/>
              </a:rPr>
              <a:t>Adını öğrenip, adı ile hitap etme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charset="0"/>
              <a:buChar char="q"/>
            </a:pPr>
            <a:r>
              <a:rPr lang="tr-TR" sz="2400">
                <a:latin typeface="Georgia" charset="0"/>
              </a:rPr>
              <a:t>Giriş (ısınma) konuşmaları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charset="0"/>
              <a:buChar char="q"/>
            </a:pPr>
            <a:r>
              <a:rPr lang="tr-TR" sz="2400">
                <a:latin typeface="Georgia" charset="0"/>
              </a:rPr>
              <a:t>Görüşme detaylarını tanıtma (önce anamnez alınacağı, not alınacağı, ardından muayene yapılacağı vs)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charset="0"/>
              <a:buChar char="q"/>
            </a:pPr>
            <a:r>
              <a:rPr lang="tr-TR" sz="2400">
                <a:latin typeface="Georgia" charset="0"/>
              </a:rPr>
              <a:t>Klinik görüşmenin başlaması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charset="0"/>
              <a:buChar char="q"/>
            </a:pPr>
            <a:r>
              <a:rPr lang="tr-TR" sz="2400">
                <a:latin typeface="Georgia" charset="0"/>
              </a:rPr>
              <a:t>Hekimin görünüşü: Temiz hijyen ve iyi bir görünüm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charset="0"/>
              <a:buChar char="q"/>
            </a:pPr>
            <a:endParaRPr lang="tr-TR" sz="2400">
              <a:latin typeface="Georgia" charset="0"/>
            </a:endParaRPr>
          </a:p>
        </p:txBody>
      </p:sp>
      <p:sp>
        <p:nvSpPr>
          <p:cNvPr id="3" name="4 Başlık"/>
          <p:cNvSpPr txBox="1">
            <a:spLocks/>
          </p:cNvSpPr>
          <p:nvPr/>
        </p:nvSpPr>
        <p:spPr>
          <a:xfrm>
            <a:off x="1711325" y="476250"/>
            <a:ext cx="6532615" cy="7143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sz="4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Uygun Hasta karşılama</a:t>
            </a:r>
          </a:p>
        </p:txBody>
      </p:sp>
    </p:spTree>
    <p:extLst>
      <p:ext uri="{BB962C8B-B14F-4D97-AF65-F5344CB8AC3E}">
        <p14:creationId xmlns:p14="http://schemas.microsoft.com/office/powerpoint/2010/main" val="222297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395536" y="1052736"/>
            <a:ext cx="9258300" cy="81096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Anamnez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 alma sırasında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eorgia" charset="0"/>
            </a:endParaRPr>
          </a:p>
        </p:txBody>
      </p:sp>
      <p:sp>
        <p:nvSpPr>
          <p:cNvPr id="3" name="4 Metin Yer Tutucusu"/>
          <p:cNvSpPr txBox="1">
            <a:spLocks/>
          </p:cNvSpPr>
          <p:nvPr/>
        </p:nvSpPr>
        <p:spPr>
          <a:xfrm>
            <a:off x="395536" y="1646262"/>
            <a:ext cx="4545013" cy="63976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smtClean="0">
                <a:latin typeface="Georgia" charset="0"/>
              </a:rPr>
              <a:t>Yapılmalı</a:t>
            </a:r>
            <a:endParaRPr lang="en-US" sz="2400">
              <a:latin typeface="Georgia" charset="0"/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395536" y="2286025"/>
            <a:ext cx="4545013" cy="3951287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>
                <a:latin typeface="Georgia" charset="0"/>
              </a:rPr>
              <a:t>Hastanın sözünü kesmeden dinlemek</a:t>
            </a:r>
          </a:p>
          <a:p>
            <a:r>
              <a:rPr lang="tr-TR" sz="2400" dirty="0" smtClean="0">
                <a:latin typeface="Georgia" charset="0"/>
              </a:rPr>
              <a:t>Uygun beden dili</a:t>
            </a:r>
          </a:p>
          <a:p>
            <a:r>
              <a:rPr lang="tr-TR" sz="2400" dirty="0" smtClean="0">
                <a:latin typeface="Georgia" charset="0"/>
              </a:rPr>
              <a:t>Konuyu açmak için açık uçlu sorular sormak</a:t>
            </a:r>
          </a:p>
          <a:p>
            <a:r>
              <a:rPr lang="tr-TR" sz="2400" dirty="0" smtClean="0">
                <a:latin typeface="Georgia" charset="0"/>
              </a:rPr>
              <a:t>Konuşmayı teşvik edici tutumlar göstermek (hım hım, başka </a:t>
            </a:r>
            <a:r>
              <a:rPr lang="tr-TR" sz="2400" dirty="0" err="1" smtClean="0">
                <a:latin typeface="Georgia" charset="0"/>
              </a:rPr>
              <a:t>vs</a:t>
            </a:r>
            <a:r>
              <a:rPr lang="tr-TR" sz="2400" dirty="0" smtClean="0">
                <a:latin typeface="Georgia" charset="0"/>
              </a:rPr>
              <a:t>…)</a:t>
            </a:r>
          </a:p>
          <a:p>
            <a:r>
              <a:rPr lang="tr-TR" sz="2400" dirty="0" smtClean="0">
                <a:latin typeface="Georgia" charset="0"/>
              </a:rPr>
              <a:t>İçerik yansıtması yapmak</a:t>
            </a:r>
          </a:p>
          <a:p>
            <a:r>
              <a:rPr lang="tr-TR" sz="2400" dirty="0" smtClean="0">
                <a:latin typeface="Georgia" charset="0"/>
              </a:rPr>
              <a:t>Duygu-içerik yansıtması yapmak</a:t>
            </a:r>
            <a:endParaRPr lang="en-US" sz="2400" dirty="0">
              <a:latin typeface="Georgia" charset="0"/>
            </a:endParaRPr>
          </a:p>
        </p:txBody>
      </p:sp>
      <p:sp>
        <p:nvSpPr>
          <p:cNvPr id="5" name="5 Metin Yer Tutucusu"/>
          <p:cNvSpPr txBox="1">
            <a:spLocks/>
          </p:cNvSpPr>
          <p:nvPr/>
        </p:nvSpPr>
        <p:spPr>
          <a:xfrm>
            <a:off x="5107236" y="1646262"/>
            <a:ext cx="4546600" cy="63976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smtClean="0">
                <a:latin typeface="Georgia" charset="0"/>
              </a:rPr>
              <a:t>Yapılmamalı</a:t>
            </a:r>
            <a:endParaRPr lang="en-US" sz="2400">
              <a:latin typeface="Georgia" charset="0"/>
            </a:endParaRPr>
          </a:p>
        </p:txBody>
      </p:sp>
      <p:sp>
        <p:nvSpPr>
          <p:cNvPr id="6" name="6 İçerik Yer Tutucusu"/>
          <p:cNvSpPr txBox="1">
            <a:spLocks/>
          </p:cNvSpPr>
          <p:nvPr/>
        </p:nvSpPr>
        <p:spPr>
          <a:xfrm>
            <a:off x="5107236" y="2286025"/>
            <a:ext cx="4546600" cy="3951287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>
                <a:latin typeface="Georgia" charset="0"/>
              </a:rPr>
              <a:t>Sık sık sözünü kesmek</a:t>
            </a:r>
          </a:p>
          <a:p>
            <a:r>
              <a:rPr lang="tr-TR" sz="2400" dirty="0" smtClean="0">
                <a:latin typeface="Georgia" charset="0"/>
              </a:rPr>
              <a:t>Dikkatli dinlememek</a:t>
            </a:r>
          </a:p>
          <a:p>
            <a:r>
              <a:rPr lang="tr-TR" sz="2400" dirty="0" smtClean="0">
                <a:latin typeface="Georgia" charset="0"/>
              </a:rPr>
              <a:t>Başka şeylerle ilgilenmek</a:t>
            </a:r>
          </a:p>
          <a:p>
            <a:r>
              <a:rPr lang="tr-TR" sz="2400" dirty="0" smtClean="0">
                <a:latin typeface="Georgia" charset="0"/>
              </a:rPr>
              <a:t>Sen dili kullanmak</a:t>
            </a:r>
          </a:p>
          <a:p>
            <a:r>
              <a:rPr lang="tr-TR" sz="2400" dirty="0" smtClean="0">
                <a:latin typeface="Georgia" charset="0"/>
              </a:rPr>
              <a:t>İletişim engeli kullanmak</a:t>
            </a:r>
            <a:endParaRPr lang="en-US" sz="2400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00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Allerjiye</a:t>
            </a:r>
            <a:r>
              <a:rPr lang="en-US" b="1" dirty="0" smtClean="0"/>
              <a:t> </a:t>
            </a:r>
            <a:r>
              <a:rPr lang="en-US" b="1" dirty="0" err="1" smtClean="0"/>
              <a:t>Yönelik</a:t>
            </a:r>
            <a:r>
              <a:rPr lang="en-US" b="1" dirty="0" smtClean="0"/>
              <a:t> </a:t>
            </a:r>
            <a:r>
              <a:rPr lang="en-US" b="1" dirty="0" err="1" smtClean="0"/>
              <a:t>Öykü</a:t>
            </a:r>
            <a:r>
              <a:rPr lang="en-US" b="1" dirty="0" smtClean="0"/>
              <a:t> </a:t>
            </a:r>
            <a:r>
              <a:rPr lang="en-US" b="1" dirty="0" err="1" smtClean="0"/>
              <a:t>Alırken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err="1" smtClean="0"/>
              <a:t>Genel</a:t>
            </a:r>
            <a:r>
              <a:rPr lang="en-US" b="1" dirty="0" smtClean="0"/>
              <a:t> </a:t>
            </a:r>
            <a:r>
              <a:rPr lang="en-US" b="1" dirty="0" err="1" smtClean="0"/>
              <a:t>İlkeler</a:t>
            </a:r>
            <a:r>
              <a:rPr lang="en-US" b="1" dirty="0" smtClean="0"/>
              <a:t>****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Allerjik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emptomların</a:t>
            </a:r>
            <a:r>
              <a:rPr lang="en-US" dirty="0" smtClean="0"/>
              <a:t> </a:t>
            </a:r>
            <a:r>
              <a:rPr lang="en-US" dirty="0" err="1" smtClean="0"/>
              <a:t>belirlenmesi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Semptomların</a:t>
            </a:r>
            <a:r>
              <a:rPr lang="en-US" dirty="0" smtClean="0"/>
              <a:t> </a:t>
            </a:r>
            <a:r>
              <a:rPr lang="en-US" dirty="0" err="1" smtClean="0"/>
              <a:t>allerjen</a:t>
            </a:r>
            <a:r>
              <a:rPr lang="en-US" dirty="0" smtClean="0"/>
              <a:t> </a:t>
            </a:r>
            <a:r>
              <a:rPr lang="en-US" dirty="0" err="1" smtClean="0"/>
              <a:t>maruziyeti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ilişkisinin</a:t>
            </a:r>
            <a:r>
              <a:rPr lang="en-US" dirty="0" smtClean="0"/>
              <a:t> </a:t>
            </a:r>
            <a:r>
              <a:rPr lang="en-US" dirty="0" err="1" smtClean="0"/>
              <a:t>belirlenmesi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allerjik</a:t>
            </a:r>
            <a:r>
              <a:rPr lang="en-US" dirty="0" smtClean="0"/>
              <a:t> </a:t>
            </a:r>
            <a:r>
              <a:rPr lang="en-US" dirty="0" err="1" smtClean="0"/>
              <a:t>hastalıklara</a:t>
            </a:r>
            <a:r>
              <a:rPr lang="en-US" dirty="0" smtClean="0"/>
              <a:t> </a:t>
            </a:r>
            <a:r>
              <a:rPr lang="en-US" dirty="0" err="1" smtClean="0"/>
              <a:t>yönelik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da </a:t>
            </a:r>
            <a:r>
              <a:rPr lang="en-US" dirty="0" err="1" smtClean="0"/>
              <a:t>öykünün</a:t>
            </a:r>
            <a:r>
              <a:rPr lang="en-US" dirty="0" smtClean="0"/>
              <a:t> </a:t>
            </a:r>
            <a:r>
              <a:rPr lang="en-US" dirty="0" err="1" smtClean="0"/>
              <a:t>alınması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Özgeçmişte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soygeçmişte</a:t>
            </a:r>
            <a:r>
              <a:rPr lang="en-US" dirty="0" smtClean="0"/>
              <a:t> </a:t>
            </a:r>
            <a:r>
              <a:rPr lang="en-US" dirty="0" err="1" smtClean="0"/>
              <a:t>allerjik</a:t>
            </a:r>
            <a:r>
              <a:rPr lang="en-US" dirty="0" smtClean="0"/>
              <a:t> </a:t>
            </a:r>
            <a:r>
              <a:rPr lang="en-US" dirty="0" err="1" smtClean="0"/>
              <a:t>hastalık</a:t>
            </a:r>
            <a:r>
              <a:rPr lang="en-US" dirty="0" smtClean="0"/>
              <a:t> </a:t>
            </a:r>
            <a:r>
              <a:rPr lang="en-US" dirty="0" err="1" smtClean="0"/>
              <a:t>öyküsünün</a:t>
            </a:r>
            <a:r>
              <a:rPr lang="en-US" dirty="0" smtClean="0"/>
              <a:t> </a:t>
            </a:r>
            <a:r>
              <a:rPr lang="en-US" dirty="0" err="1" smtClean="0"/>
              <a:t>sorgulanması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7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908720"/>
            <a:ext cx="8229600" cy="10668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Allerjiye Yönelik Öykü Alırken </a:t>
            </a:r>
            <a:br>
              <a:rPr lang="en-US" b="1" smtClean="0"/>
            </a:br>
            <a:r>
              <a:rPr lang="en-US" b="1" smtClean="0"/>
              <a:t>Genel İlkeler****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>
              <a:buFont typeface="+mj-lt"/>
              <a:buAutoNum type="arabicPeriod"/>
            </a:pPr>
            <a:r>
              <a:rPr lang="en-US" b="1" dirty="0" err="1" smtClean="0"/>
              <a:t>Allerjik</a:t>
            </a:r>
            <a:r>
              <a:rPr lang="en-US" b="1" dirty="0" smtClean="0"/>
              <a:t> </a:t>
            </a:r>
            <a:r>
              <a:rPr lang="en-US" b="1" dirty="0" err="1" smtClean="0"/>
              <a:t>semptomların</a:t>
            </a:r>
            <a:r>
              <a:rPr lang="en-US" b="1" dirty="0" smtClean="0"/>
              <a:t> </a:t>
            </a:r>
            <a:r>
              <a:rPr lang="en-US" b="1" dirty="0" err="1" smtClean="0"/>
              <a:t>belirlenmesi</a:t>
            </a:r>
            <a:endParaRPr lang="en-US" b="1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Semptomların</a:t>
            </a:r>
            <a:r>
              <a:rPr lang="en-US" dirty="0" smtClean="0"/>
              <a:t> </a:t>
            </a:r>
            <a:r>
              <a:rPr lang="en-US" dirty="0" err="1" smtClean="0"/>
              <a:t>allerjen</a:t>
            </a:r>
            <a:r>
              <a:rPr lang="en-US" dirty="0" smtClean="0"/>
              <a:t> </a:t>
            </a:r>
            <a:r>
              <a:rPr lang="en-US" dirty="0" err="1" smtClean="0"/>
              <a:t>maruziyeti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ilişkisinin</a:t>
            </a:r>
            <a:r>
              <a:rPr lang="en-US" dirty="0" smtClean="0"/>
              <a:t> </a:t>
            </a:r>
            <a:r>
              <a:rPr lang="en-US" dirty="0" err="1" smtClean="0"/>
              <a:t>belirlenmesi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allerjik</a:t>
            </a:r>
            <a:r>
              <a:rPr lang="en-US" dirty="0" smtClean="0"/>
              <a:t> </a:t>
            </a:r>
            <a:r>
              <a:rPr lang="en-US" dirty="0" err="1" smtClean="0"/>
              <a:t>hastalıklara</a:t>
            </a:r>
            <a:r>
              <a:rPr lang="en-US" dirty="0" smtClean="0"/>
              <a:t> </a:t>
            </a:r>
            <a:r>
              <a:rPr lang="en-US" dirty="0" err="1" smtClean="0"/>
              <a:t>yönelik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da </a:t>
            </a:r>
            <a:r>
              <a:rPr lang="en-US" dirty="0" err="1" smtClean="0"/>
              <a:t>öykünün</a:t>
            </a:r>
            <a:r>
              <a:rPr lang="en-US" dirty="0" smtClean="0"/>
              <a:t> </a:t>
            </a:r>
            <a:r>
              <a:rPr lang="en-US" dirty="0" err="1" smtClean="0"/>
              <a:t>alınması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Özgeçmişte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soygeçmişte</a:t>
            </a:r>
            <a:r>
              <a:rPr lang="en-US" dirty="0" smtClean="0"/>
              <a:t> </a:t>
            </a:r>
            <a:r>
              <a:rPr lang="en-US" dirty="0" err="1" smtClean="0"/>
              <a:t>allerjik</a:t>
            </a:r>
            <a:r>
              <a:rPr lang="en-US" dirty="0" smtClean="0"/>
              <a:t> </a:t>
            </a:r>
            <a:r>
              <a:rPr lang="en-US" dirty="0" err="1" smtClean="0"/>
              <a:t>hastalık</a:t>
            </a:r>
            <a:r>
              <a:rPr lang="en-US" dirty="0" smtClean="0"/>
              <a:t> </a:t>
            </a:r>
            <a:r>
              <a:rPr lang="en-US" dirty="0" err="1" smtClean="0"/>
              <a:t>öyküsünün</a:t>
            </a:r>
            <a:r>
              <a:rPr lang="en-US" dirty="0" smtClean="0"/>
              <a:t> </a:t>
            </a:r>
            <a:r>
              <a:rPr lang="en-US" dirty="0" err="1" smtClean="0"/>
              <a:t>sorgulanması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7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887213"/>
              </p:ext>
            </p:extLst>
          </p:nvPr>
        </p:nvGraphicFramePr>
        <p:xfrm>
          <a:off x="1043608" y="1988840"/>
          <a:ext cx="7344816" cy="4623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Document" r:id="rId3" imgW="6032278" imgH="3797160" progId="Word.Document.12">
                  <p:embed/>
                </p:oleObj>
              </mc:Choice>
              <mc:Fallback>
                <p:oleObj name="Document" r:id="rId3" imgW="6032278" imgH="3797160" progId="Word.Document.12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988840"/>
                        <a:ext cx="7344816" cy="46233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Allerjiye</a:t>
            </a:r>
            <a:r>
              <a:rPr lang="en-US" dirty="0" smtClean="0"/>
              <a:t> </a:t>
            </a:r>
            <a:r>
              <a:rPr lang="en-US" dirty="0" err="1" smtClean="0"/>
              <a:t>hastalar</a:t>
            </a:r>
            <a:r>
              <a:rPr lang="en-US" dirty="0" smtClean="0"/>
              <a:t> </a:t>
            </a:r>
            <a:r>
              <a:rPr lang="en-US" dirty="0" err="1" smtClean="0"/>
              <a:t>hangi</a:t>
            </a:r>
            <a:r>
              <a:rPr lang="en-US" dirty="0" smtClean="0"/>
              <a:t> </a:t>
            </a:r>
            <a:r>
              <a:rPr lang="en-US" dirty="0" err="1" smtClean="0"/>
              <a:t>yakınmalar</a:t>
            </a:r>
            <a:r>
              <a:rPr lang="en-US" dirty="0" smtClean="0"/>
              <a:t>/</a:t>
            </a:r>
            <a:r>
              <a:rPr lang="en-US" dirty="0" err="1" smtClean="0"/>
              <a:t>durumlar</a:t>
            </a:r>
            <a:r>
              <a:rPr lang="en-US" dirty="0" smtClean="0"/>
              <a:t> 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başvurur</a:t>
            </a:r>
            <a:r>
              <a:rPr lang="en-US" dirty="0" smtClean="0"/>
              <a:t>? ÇEP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1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hir Hayat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Şehir Hayatı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2312</TotalTime>
  <Words>1489</Words>
  <Application>Microsoft Macintosh PowerPoint</Application>
  <PresentationFormat>On-screen Show (4:3)</PresentationFormat>
  <Paragraphs>318</Paragraphs>
  <Slides>61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Şehir Hayatı</vt:lpstr>
      <vt:lpstr>Document</vt:lpstr>
      <vt:lpstr>      ALLERJİK HASTALIKLARDA  ANAMNEZ, FİZİK İNCELEME VE İLETİŞİM  </vt:lpstr>
      <vt:lpstr>Allerjik Hastalıklarda Tanı </vt:lpstr>
      <vt:lpstr>PowerPoint Presentation</vt:lpstr>
      <vt:lpstr>PowerPoint Presentation</vt:lpstr>
      <vt:lpstr>PowerPoint Presentation</vt:lpstr>
      <vt:lpstr>PowerPoint Presentation</vt:lpstr>
      <vt:lpstr>Allerjiye Yönelik Öykü Alırken  Genel İlkeler****</vt:lpstr>
      <vt:lpstr>PowerPoint Presentation</vt:lpstr>
      <vt:lpstr>Allerjiye hastalar hangi yakınmalar/durumlar  ile başvurur? ÇEP</vt:lpstr>
      <vt:lpstr>PowerPoint Presentation</vt:lpstr>
      <vt:lpstr>1. Duyarlı olduğu allerjenle karşılaştığında semptom oluşması</vt:lpstr>
      <vt:lpstr>Bazı örnekler</vt:lpstr>
      <vt:lpstr>Öyküde allerjiyi düşündüren durumlar</vt:lpstr>
      <vt:lpstr>Egzersiz</vt:lpstr>
      <vt:lpstr>Allerjen&amp;Semptom&amp;mekanizma ilişkisi*********</vt:lpstr>
      <vt:lpstr>Örnek hikayeler: Kedi allerjisi: </vt:lpstr>
      <vt:lpstr>Örnek hikayeler:Polen allerjisi: </vt:lpstr>
      <vt:lpstr>Örnek hikayeler: Ev tozu akarı allerjisi: </vt:lpstr>
      <vt:lpstr>Örnek hikayeler</vt:lpstr>
      <vt:lpstr>PowerPoint Presentation</vt:lpstr>
      <vt:lpstr>PowerPoint Presentation</vt:lpstr>
      <vt:lpstr>PowerPoint Presentation</vt:lpstr>
      <vt:lpstr>Örnek:</vt:lpstr>
      <vt:lpstr>Hastanız merakla ve inanmayarak soruyor?  Ama daha önceden hiç bir şey olmuyordu!!</vt:lpstr>
      <vt:lpstr>Duyarlanma dönemi</vt:lpstr>
      <vt:lpstr>Öyküde allerjiyi düşündüren durumlar</vt:lpstr>
      <vt:lpstr>ÖZET: Öyküde allerjiyi düşündüren durumlar</vt:lpstr>
      <vt:lpstr>PowerPoint Presentation</vt:lpstr>
      <vt:lpstr>Allerji hastalıklarında tetikleyiciler </vt:lpstr>
      <vt:lpstr>Bazı tetikleyiciler</vt:lpstr>
      <vt:lpstr>PowerPoint Presentation</vt:lpstr>
      <vt:lpstr>Allerjik Hastalıklarda Birliktelikler</vt:lpstr>
      <vt:lpstr>Allerjik Hastalıklarda Birliktelikler</vt:lpstr>
      <vt:lpstr>PowerPoint Presentation</vt:lpstr>
      <vt:lpstr>PowerPoint Presentation</vt:lpstr>
      <vt:lpstr>Allerjide aile öyküsü</vt:lpstr>
      <vt:lpstr>Allerjide Fizik İnceleme Özellikleri</vt:lpstr>
      <vt:lpstr>Allerjide fizik inceleme</vt:lpstr>
      <vt:lpstr>Solunum sistemi muayenesi</vt:lpstr>
      <vt:lpstr>Yüz muayenesi (Allerjik Rinit)</vt:lpstr>
      <vt:lpstr>Göz Muayenesi (Allerjik Konjunktivit)</vt:lpstr>
      <vt:lpstr>Nazal muayene</vt:lpstr>
      <vt:lpstr>Nazal polip</vt:lpstr>
      <vt:lpstr>Göğüs muayenesi</vt:lpstr>
      <vt:lpstr>Allerjide deri bulguları</vt:lpstr>
      <vt:lpstr>Ürtiker</vt:lpstr>
      <vt:lpstr>Ürtiker </vt:lpstr>
      <vt:lpstr>Fiziksel ürtikerler</vt:lpstr>
      <vt:lpstr>Anjioödem</vt:lpstr>
      <vt:lpstr>Allerjik Kontakt Dermatit  </vt:lpstr>
      <vt:lpstr>İlaç erüpsiyonları</vt:lpstr>
      <vt:lpstr>PowerPoint Presentation</vt:lpstr>
      <vt:lpstr>PowerPoint Presentation</vt:lpstr>
      <vt:lpstr>Fiks ilaç erüpsiyonu</vt:lpstr>
      <vt:lpstr>SJS/ AGEP</vt:lpstr>
      <vt:lpstr>PowerPoint Presentation</vt:lpstr>
      <vt:lpstr>İyi bir öykü ve muayene ile allerji tanısı çoğu hastada konulur</vt:lpstr>
      <vt:lpstr>Allerjide Etkin İletişim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ANAMNEZ VE FİZİK MUAYENE İLE ALERJİNİN İP UÇLARI</dc:title>
  <dc:creator>user</dc:creator>
  <cp:lastModifiedBy>gülfemelifcelik au</cp:lastModifiedBy>
  <cp:revision>319</cp:revision>
  <dcterms:created xsi:type="dcterms:W3CDTF">2015-03-04T12:08:46Z</dcterms:created>
  <dcterms:modified xsi:type="dcterms:W3CDTF">2017-10-16T12:48:06Z</dcterms:modified>
</cp:coreProperties>
</file>