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91B66-5C7D-49D8-A26B-B4218D07BADB}" type="datetimeFigureOut">
              <a:rPr lang="tr-TR" smtClean="0"/>
              <a:t>1.12.2014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9FCEDB-04E5-494D-B29F-8B3A345E16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429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9FCEDB-04E5-494D-B29F-8B3A345E16B8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293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99D1C1CB-2C0E-4D7B-B28E-0FB4292FC957}" type="datetime1">
              <a:rPr lang="tr-TR" smtClean="0"/>
              <a:t>1.12.2014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9144" y="4882896"/>
            <a:ext cx="4050792" cy="1197864"/>
          </a:xfrm>
          <a:noFill/>
        </p:spPr>
        <p:txBody>
          <a:bodyPr wrap="square" rtlCol="0">
            <a:spAutoFit/>
          </a:bodyPr>
          <a:lstStyle>
            <a:lvl1pPr>
              <a:defRPr lang="en-US" sz="5400" dirty="0"/>
            </a:lvl1pPr>
          </a:lstStyle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30441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147C2-10E5-4E79-891D-C2F81B4BBC70}" type="datetime1">
              <a:rPr lang="tr-TR" smtClean="0"/>
              <a:t>1.12.2014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5493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6741C-53A2-4B27-83FF-15B9A229931E}" type="datetime1">
              <a:rPr lang="tr-TR" smtClean="0"/>
              <a:t>1.12.2014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4306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FFBB5-7E73-4B90-B3E6-9C2D72906F4D}" type="datetime1">
              <a:rPr lang="tr-TR" smtClean="0"/>
              <a:t>1.12.2014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2831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8143-76CF-4870-BEF9-F001C808A30B}" type="datetime1">
              <a:rPr lang="tr-TR" smtClean="0"/>
              <a:t>1.12.2014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2829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365B-F034-4FD9-A663-763C35B400F6}" type="datetime1">
              <a:rPr lang="tr-TR" smtClean="0"/>
              <a:t>1.12.2014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138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833E6-BB6C-42F3-A674-2BBDE0A4D91F}" type="datetime1">
              <a:rPr lang="tr-TR" smtClean="0"/>
              <a:t>1.12.2014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612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6DA5-35A4-4179-A960-8B63B284EA9E}" type="datetime1">
              <a:rPr lang="tr-TR" smtClean="0"/>
              <a:t>1.12.2014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32163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E2336-7A86-4604-A045-1924F6C731A7}" type="datetime1">
              <a:rPr lang="tr-TR" smtClean="0"/>
              <a:t>1.12.2014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720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mtClean="0"/>
              <a:t>1.12.2014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8548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1A828-1ACE-4E9D-85DF-CA7FBEA762E6}" type="datetime1">
              <a:rPr lang="tr-TR" smtClean="0"/>
              <a:t>1.12.2014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3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78D53-A576-49BB-9A3D-80F76E2D6A3B}" type="datetime1">
              <a:rPr lang="tr-TR" smtClean="0"/>
              <a:t>1.12.2014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2556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C80A0-2BAB-4825-B667-D15A1D33BA17}" type="datetime1">
              <a:rPr lang="tr-TR" smtClean="0"/>
              <a:t>1.12.2014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644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B23D2-50A1-42DB-A84B-680B2A334561}" type="datetime1">
              <a:rPr lang="tr-TR" smtClean="0"/>
              <a:t>1.12.2014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1949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040E-9F1C-42BE-841D-8FFEFCC9AA1A}" type="datetime1">
              <a:rPr lang="tr-TR" smtClean="0"/>
              <a:t>1.12.2014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006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26A6-CC09-4BFC-A21F-1FCE2CCCDD90}" type="datetime1">
              <a:rPr lang="tr-TR" smtClean="0"/>
              <a:t>1.12.2014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0000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02EA2-F626-4F20-9598-249166A8FF7C}" type="datetime1">
              <a:rPr lang="tr-TR" smtClean="0"/>
              <a:t>1.12.2014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7383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1BAA4401-9757-41BB-9177-10FF26520282}" type="datetime1">
              <a:rPr lang="tr-TR" smtClean="0"/>
              <a:t>1.12.2014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1212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>
              <a:lumMod val="60000"/>
              <a:lumOff val="4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 rot="21370155">
            <a:off x="2591682" y="2967335"/>
            <a:ext cx="70086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Rastgele Nesneler Dersi</a:t>
            </a:r>
            <a:endParaRPr lang="tr-TR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276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1.12.2014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10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191068" y="218364"/>
            <a:ext cx="3944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Bilgi Paylaşımı ve Araştırma Aşaması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3750341" y="1045542"/>
            <a:ext cx="4238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 smtClean="0">
                <a:ln w="0"/>
                <a:solidFill>
                  <a:schemeClr val="accent5">
                    <a:lumMod val="75000"/>
                  </a:schemeClr>
                </a:solidFill>
              </a:rPr>
              <a:t>Değerlendirme Aşaması</a:t>
            </a:r>
            <a:endParaRPr lang="tr-TR" sz="3200" b="0" cap="none" spc="0" dirty="0">
              <a:ln w="0"/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884501" y="2465696"/>
            <a:ext cx="85560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Somutlaştırılan ürünlerin/fikirlerin eleştirel bir gözle değerlendirilmesi,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Fikirlerin/ürünlerin yaratıcılık düzeylerinin değerlendirilmesi</a:t>
            </a:r>
          </a:p>
        </p:txBody>
      </p:sp>
    </p:spTree>
    <p:extLst>
      <p:ext uri="{BB962C8B-B14F-4D97-AF65-F5344CB8AC3E}">
        <p14:creationId xmlns:p14="http://schemas.microsoft.com/office/powerpoint/2010/main" val="353651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1.12.2014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11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191068" y="218364"/>
            <a:ext cx="3944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Analiz Aşaması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1016211" y="2587739"/>
            <a:ext cx="974337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 smtClean="0">
                <a:ln w="0"/>
                <a:solidFill>
                  <a:schemeClr val="accent1"/>
                </a:solidFill>
              </a:rPr>
              <a:t>Sizce eğitim programının bu haftasına kadar olan dersler</a:t>
            </a:r>
          </a:p>
          <a:p>
            <a:pPr algn="ctr"/>
            <a:r>
              <a:rPr lang="tr-TR" sz="3200" dirty="0" smtClean="0">
                <a:ln w="0"/>
                <a:solidFill>
                  <a:schemeClr val="accent1"/>
                </a:solidFill>
              </a:rPr>
              <a:t>Bahsedilen planlamaya uygun muydu?</a:t>
            </a:r>
            <a:endParaRPr lang="tr-TR" sz="3200" b="0" cap="none" spc="0" dirty="0">
              <a:ln w="0"/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98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1.12.2014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12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191068" y="218364"/>
            <a:ext cx="3944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Analiz Aşaması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673179" y="2587739"/>
            <a:ext cx="1042945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 smtClean="0">
                <a:ln w="0"/>
                <a:solidFill>
                  <a:schemeClr val="accent1"/>
                </a:solidFill>
              </a:rPr>
              <a:t>Sizce bu ders planı yaratıcı düşünme becerisini geliştirir mi?</a:t>
            </a:r>
            <a:endParaRPr lang="tr-TR" sz="3200" b="0" cap="none" spc="0" dirty="0">
              <a:ln w="0"/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31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1.12.2014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13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191068" y="218364"/>
            <a:ext cx="3944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Somutlaştırma/</a:t>
            </a:r>
            <a:r>
              <a:rPr lang="tr-TR" dirty="0" err="1" smtClean="0">
                <a:solidFill>
                  <a:schemeClr val="accent1">
                    <a:lumMod val="75000"/>
                  </a:schemeClr>
                </a:solidFill>
              </a:rPr>
              <a:t>Ürünleştirme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Aşaması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685801" y="2096420"/>
            <a:ext cx="10068635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tr-TR" sz="2000" b="0" cap="none" spc="0" dirty="0" smtClean="0">
                <a:ln w="0"/>
              </a:rPr>
              <a:t>Issız Ada’ya giderken yanınıza aldığınız nesneleri hatırlayınız.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tr-TR" sz="2000" dirty="0" smtClean="0">
                <a:ln w="0"/>
              </a:rPr>
              <a:t>Bu listeye var olanlarla ilişkisiz iki adet daha nesne ekleyiniz.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tr-TR" sz="2000" b="0" cap="none" spc="0" dirty="0" smtClean="0">
                <a:ln w="0"/>
              </a:rPr>
              <a:t>Bu nesneleri kullanarak Sosyal Bilgiler dersinde yaratıcı düşünme becerisini geliştirmeye yönelik bir ders planı tasarlayınız.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tr-TR" sz="2000" dirty="0" smtClean="0">
                <a:ln w="0"/>
              </a:rPr>
              <a:t>Ders planı sunumunu hazırlayınız. </a:t>
            </a:r>
            <a:endParaRPr lang="tr-TR" sz="2000" b="0" cap="none" spc="0" dirty="0" smtClean="0">
              <a:ln w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135901" y="958140"/>
            <a:ext cx="40414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Rastgele Nesneler</a:t>
            </a:r>
            <a:endParaRPr lang="tr-TR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983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1.12.2014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14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191068" y="218364"/>
            <a:ext cx="3944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Değerlendirme Aşaması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3682775" y="1086485"/>
            <a:ext cx="435568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 smtClean="0">
                <a:ln w="0"/>
                <a:solidFill>
                  <a:schemeClr val="accent1"/>
                </a:solidFill>
              </a:rPr>
              <a:t>Ders Planlarının Sunumu</a:t>
            </a:r>
            <a:endParaRPr lang="tr-TR" sz="3200" b="0" cap="none" spc="0" dirty="0">
              <a:ln w="0"/>
              <a:solidFill>
                <a:schemeClr val="accent1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74090" y="2273113"/>
            <a:ext cx="10068635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tr-TR" sz="2000" dirty="0" smtClean="0">
                <a:ln w="0"/>
              </a:rPr>
              <a:t>Kullandığınız nesneleri belirtiniz.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tr-TR" sz="2000" b="0" cap="none" spc="0" dirty="0" smtClean="0">
                <a:ln w="0"/>
              </a:rPr>
              <a:t>Kazanımınızı belirtiniz.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tr-TR" sz="2000" dirty="0" smtClean="0">
                <a:ln w="0"/>
              </a:rPr>
              <a:t>Her bir aşamada yaptığınız çalışmaları anlatınız.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tr-TR" sz="2000" b="0" cap="none" spc="0" dirty="0" smtClean="0">
                <a:ln w="0"/>
              </a:rPr>
              <a:t>Çalışmalarda nesnelerden nasıl yararlandığınızı açıklayınız.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tr-TR" sz="2000" dirty="0" smtClean="0">
                <a:ln w="0"/>
              </a:rPr>
              <a:t>Planınız hakkında kendi düşüncenizi belirtiniz. </a:t>
            </a:r>
            <a:endParaRPr lang="tr-TR" sz="2000" b="0" cap="none" spc="0" dirty="0" smtClean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160948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1.12.2014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15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7298083" y="4326341"/>
            <a:ext cx="3944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accent1">
                    <a:lumMod val="75000"/>
                  </a:schemeClr>
                </a:solidFill>
              </a:rPr>
              <a:t>Katılımınız için teşekkürler… </a:t>
            </a:r>
            <a:endParaRPr lang="tr-T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56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1.12.2014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2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191069" y="218364"/>
            <a:ext cx="308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Isınma Aşaması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http://2.bp.blogspot.com/_kKOJHKHj_Rw/TJ_VAE3sSNI/AAAAAAAABPQ/tux1s-DU3VM/s1600/desert-island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476" y="677102"/>
            <a:ext cx="3810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dörtgen 8"/>
          <p:cNvSpPr/>
          <p:nvPr/>
        </p:nvSpPr>
        <p:spPr>
          <a:xfrm>
            <a:off x="2595369" y="4350663"/>
            <a:ext cx="677621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b="0" cap="none" spc="0" dirty="0" smtClean="0">
                <a:ln w="0"/>
                <a:solidFill>
                  <a:schemeClr val="accent1"/>
                </a:solidFill>
              </a:rPr>
              <a:t>Issız bir adaya düşseniz yanınıza alacağınız 3 nesne ne olurdu?</a:t>
            </a:r>
            <a:endParaRPr lang="tr-TR" sz="2000" b="0" cap="none" spc="0" dirty="0">
              <a:ln w="0"/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22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1.12.2014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3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191068" y="218364"/>
            <a:ext cx="3944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Sorun Belirleme ve Empati Aşaması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2079278" y="2772405"/>
            <a:ext cx="821250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 smtClean="0">
                <a:ln w="0"/>
                <a:solidFill>
                  <a:schemeClr val="accent1"/>
                </a:solidFill>
              </a:rPr>
              <a:t>Sizce yaratıcı bir ders planı nasıl hazırlanabilir?</a:t>
            </a:r>
            <a:endParaRPr lang="tr-TR" sz="3200" b="0" cap="none" spc="0" dirty="0">
              <a:ln w="0"/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15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1.12.2014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4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191068" y="218364"/>
            <a:ext cx="3944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Bilgi Paylaşımı ve Araştırma Aşaması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91068" y="2587739"/>
            <a:ext cx="1139363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 smtClean="0">
                <a:ln w="0"/>
                <a:solidFill>
                  <a:schemeClr val="accent1"/>
                </a:solidFill>
              </a:rPr>
              <a:t>Yaratıcı Düşünme Becerisini Geliştirmeye Yönelik Ders Plan Modeli</a:t>
            </a:r>
            <a:endParaRPr lang="tr-TR" sz="3200" b="0" cap="none" spc="0" dirty="0">
              <a:ln w="0"/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64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1.12.2014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5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191068" y="218364"/>
            <a:ext cx="3944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Bilgi Paylaşımı ve Araştırma Aşaması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4441211" y="1045542"/>
            <a:ext cx="285687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 smtClean="0">
                <a:ln w="0"/>
                <a:solidFill>
                  <a:schemeClr val="accent5">
                    <a:lumMod val="75000"/>
                  </a:schemeClr>
                </a:solidFill>
              </a:rPr>
              <a:t>Isınma Aşaması</a:t>
            </a:r>
            <a:endParaRPr lang="tr-TR" sz="3200" b="0" cap="none" spc="0" dirty="0">
              <a:ln w="0"/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884501" y="2465696"/>
            <a:ext cx="80101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Katılımcıların kendilerini rahat hissetmeleri,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Grup ile sağlıklı bir iletişim  kurabilmeleri,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Grup içinde görüşlerini rahat bir biçimde ifade edebilmeleri,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Katılımcıların fiziksel ve zihinsel olarak ders sürecine hazır hissetmeleri  </a:t>
            </a:r>
          </a:p>
        </p:txBody>
      </p:sp>
    </p:spTree>
    <p:extLst>
      <p:ext uri="{BB962C8B-B14F-4D97-AF65-F5344CB8AC3E}">
        <p14:creationId xmlns:p14="http://schemas.microsoft.com/office/powerpoint/2010/main" val="278750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1.12.2014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6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191068" y="218364"/>
            <a:ext cx="3944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Bilgi Paylaşımı ve Araştırma Aşaması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2232279" y="1045542"/>
            <a:ext cx="727474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 smtClean="0">
                <a:ln w="0"/>
                <a:solidFill>
                  <a:schemeClr val="accent5">
                    <a:lumMod val="75000"/>
                  </a:schemeClr>
                </a:solidFill>
              </a:rPr>
              <a:t>Sorun Belirleme ve Empati Kurma Aşaması</a:t>
            </a:r>
            <a:endParaRPr lang="tr-TR" sz="3200" b="0" cap="none" spc="0" dirty="0">
              <a:ln w="0"/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884501" y="2465696"/>
            <a:ext cx="85560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Katılımcıların problem durumunu fark edebilmeleri,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Kendilerini doğrudan ilgilendirmeyen sorunlara ilişkin olarak empati kurabilmeleri,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Sorunun varlığının kendilerinde de rahatsızlık hissettirmesi,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Problemi net olarak ortaya koymaları ve ifade etmeleri,   </a:t>
            </a:r>
          </a:p>
        </p:txBody>
      </p:sp>
    </p:spTree>
    <p:extLst>
      <p:ext uri="{BB962C8B-B14F-4D97-AF65-F5344CB8AC3E}">
        <p14:creationId xmlns:p14="http://schemas.microsoft.com/office/powerpoint/2010/main" val="91874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1.12.2014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7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191068" y="218364"/>
            <a:ext cx="3944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Bilgi Paylaşımı ve Araştırma Aşaması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876422" y="1045542"/>
            <a:ext cx="798648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 smtClean="0">
                <a:ln w="0"/>
                <a:solidFill>
                  <a:schemeClr val="accent5">
                    <a:lumMod val="75000"/>
                  </a:schemeClr>
                </a:solidFill>
              </a:rPr>
              <a:t>Bilgi Paylaşımı, Toplama ve Araştırma Aşaması</a:t>
            </a:r>
            <a:endParaRPr lang="tr-TR" sz="3200" b="0" cap="none" spc="0" dirty="0">
              <a:ln w="0"/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884501" y="2465696"/>
            <a:ext cx="85560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Net bir biçimde ortaya konulmuş sorunun nedenlerini araştırma,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Nedenlerin çözümüne yönelik olarak bilgi toplama, araştırma yapma,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Ön bilgilerin kullanılması,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Yönlendirici tarafından var olan bilgilerin paylaşılması ,</a:t>
            </a:r>
          </a:p>
        </p:txBody>
      </p:sp>
    </p:spTree>
    <p:extLst>
      <p:ext uri="{BB962C8B-B14F-4D97-AF65-F5344CB8AC3E}">
        <p14:creationId xmlns:p14="http://schemas.microsoft.com/office/powerpoint/2010/main" val="58967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1.12.2014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8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191068" y="218364"/>
            <a:ext cx="3944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Bilgi Paylaşımı ve Araştırma Aşaması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4522981" y="1045542"/>
            <a:ext cx="269336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 smtClean="0">
                <a:ln w="0"/>
                <a:solidFill>
                  <a:schemeClr val="accent5">
                    <a:lumMod val="75000"/>
                  </a:schemeClr>
                </a:solidFill>
              </a:rPr>
              <a:t>Analiz Aşaması</a:t>
            </a:r>
            <a:endParaRPr lang="tr-TR" sz="3200" b="0" cap="none" spc="0" dirty="0">
              <a:ln w="0"/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884501" y="2465696"/>
            <a:ext cx="85560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Bir önceki aşamada ortaya konulan bilgilerin tartışılması,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Ulaşılan bilgilerin problemin çözümüne yönelik etkisine ilişkin eleştirel düşünme becerisinin kullanılması,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Ortaya yaratıcı fikirlerin atılması ve fikirlerin değerlendirilmesi,</a:t>
            </a:r>
          </a:p>
        </p:txBody>
      </p:sp>
    </p:spTree>
    <p:extLst>
      <p:ext uri="{BB962C8B-B14F-4D97-AF65-F5344CB8AC3E}">
        <p14:creationId xmlns:p14="http://schemas.microsoft.com/office/powerpoint/2010/main" val="399404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1.12.2014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9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191068" y="218364"/>
            <a:ext cx="3944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Bilgi Paylaşımı ve Araştırma Aşaması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2506409" y="1045542"/>
            <a:ext cx="672652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 smtClean="0">
                <a:ln w="0"/>
                <a:solidFill>
                  <a:schemeClr val="accent5">
                    <a:lumMod val="75000"/>
                  </a:schemeClr>
                </a:solidFill>
              </a:rPr>
              <a:t>Somutlaştırma / </a:t>
            </a:r>
            <a:r>
              <a:rPr lang="tr-TR" sz="3200" b="0" cap="none" spc="0" dirty="0" err="1" smtClean="0">
                <a:ln w="0"/>
                <a:solidFill>
                  <a:schemeClr val="accent5">
                    <a:lumMod val="75000"/>
                  </a:schemeClr>
                </a:solidFill>
              </a:rPr>
              <a:t>Ürünleştirme</a:t>
            </a:r>
            <a:r>
              <a:rPr lang="tr-TR" sz="3200" b="0" cap="none" spc="0" dirty="0" smtClean="0">
                <a:ln w="0"/>
                <a:solidFill>
                  <a:schemeClr val="accent5">
                    <a:lumMod val="75000"/>
                  </a:schemeClr>
                </a:solidFill>
              </a:rPr>
              <a:t> Aşaması</a:t>
            </a:r>
            <a:endParaRPr lang="tr-TR" sz="3200" b="0" cap="none" spc="0" dirty="0">
              <a:ln w="0"/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884501" y="2465696"/>
            <a:ext cx="85560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Analiz aşamasında ortaya atılan fikirlerin hayata geçirilmesi,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Fikirlerin somutlaştırılması/</a:t>
            </a:r>
            <a:r>
              <a:rPr lang="tr-TR" dirty="0" err="1" smtClean="0"/>
              <a:t>ürünleştirilmesi</a:t>
            </a:r>
            <a:r>
              <a:rPr lang="tr-TR" dirty="0" smtClean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46985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346492"/>
      </a:accent1>
      <a:accent2>
        <a:srgbClr val="6DA5D4"/>
      </a:accent2>
      <a:accent3>
        <a:srgbClr val="538C79"/>
      </a:accent3>
      <a:accent4>
        <a:srgbClr val="93B75D"/>
      </a:accent4>
      <a:accent5>
        <a:srgbClr val="DEB050"/>
      </a:accent5>
      <a:accent6>
        <a:srgbClr val="BB5354"/>
      </a:accent6>
      <a:hlink>
        <a:srgbClr val="3289DD"/>
      </a:hlink>
      <a:folHlink>
        <a:srgbClr val="859EB6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E3530EC-BA5B-407C-9B36-00820F39551C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TM04033927[[fn=Ana Olay]]</Template>
  <TotalTime>97</TotalTime>
  <Words>469</Words>
  <Application>Microsoft Office PowerPoint</Application>
  <PresentationFormat>Geniş ekran</PresentationFormat>
  <Paragraphs>100</Paragraphs>
  <Slides>15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Impact</vt:lpstr>
      <vt:lpstr>Ana Olay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skelesoglu</dc:creator>
  <cp:lastModifiedBy>skelesoglu</cp:lastModifiedBy>
  <cp:revision>9</cp:revision>
  <dcterms:created xsi:type="dcterms:W3CDTF">2014-11-30T14:51:07Z</dcterms:created>
  <dcterms:modified xsi:type="dcterms:W3CDTF">2014-12-01T10:21:10Z</dcterms:modified>
</cp:coreProperties>
</file>