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51D0C7-7403-4A94-A2E1-A2D53C7F3494}"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8BD17F-9E3A-4EAF-BC30-B60C0C69399D}" type="slidenum">
              <a:rPr lang="tr-TR" smtClean="0"/>
              <a:t>‹#›</a:t>
            </a:fld>
            <a:endParaRPr lang="tr-TR"/>
          </a:p>
        </p:txBody>
      </p:sp>
    </p:spTree>
    <p:extLst>
      <p:ext uri="{BB962C8B-B14F-4D97-AF65-F5344CB8AC3E}">
        <p14:creationId xmlns:p14="http://schemas.microsoft.com/office/powerpoint/2010/main" val="4149191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Slide Image Placeholder 1"/>
          <p:cNvSpPr>
            <a:spLocks noGrp="1" noRot="1" noChangeAspect="1" noTextEdit="1"/>
          </p:cNvSpPr>
          <p:nvPr>
            <p:ph type="sldImg"/>
          </p:nvPr>
        </p:nvSpPr>
        <p:spPr>
          <a:ln/>
        </p:spPr>
      </p:sp>
      <p:sp>
        <p:nvSpPr>
          <p:cNvPr id="4075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0755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72C743D-1CF3-465D-9085-9094F4CB972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530456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0F6027-656A-47AD-A34C-6B827145470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25987" name="Rectangle 2"/>
          <p:cNvSpPr>
            <a:spLocks noGrp="1" noRot="1" noChangeAspect="1" noChangeArrowheads="1" noTextEdit="1"/>
          </p:cNvSpPr>
          <p:nvPr>
            <p:ph type="sldImg"/>
          </p:nvPr>
        </p:nvSpPr>
        <p:spPr>
          <a:ln/>
        </p:spPr>
      </p:sp>
      <p:sp>
        <p:nvSpPr>
          <p:cNvPr id="42598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674749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Slide Image Placeholder 1"/>
          <p:cNvSpPr>
            <a:spLocks noGrp="1" noRot="1" noChangeAspect="1" noTextEdit="1"/>
          </p:cNvSpPr>
          <p:nvPr>
            <p:ph type="sldImg"/>
          </p:nvPr>
        </p:nvSpPr>
        <p:spPr>
          <a:ln/>
        </p:spPr>
      </p:sp>
      <p:sp>
        <p:nvSpPr>
          <p:cNvPr id="4280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2803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66FFC3B-2F9A-4F60-AAFB-F105E289EBA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74129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54D2707-7FA7-463E-951A-A817EE81FF4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2131" name="Rectangle 2"/>
          <p:cNvSpPr>
            <a:spLocks noGrp="1" noRot="1" noChangeAspect="1" noChangeArrowheads="1" noTextEdit="1"/>
          </p:cNvSpPr>
          <p:nvPr>
            <p:ph type="sldImg"/>
          </p:nvPr>
        </p:nvSpPr>
        <p:spPr>
          <a:ln/>
        </p:spPr>
      </p:sp>
      <p:sp>
        <p:nvSpPr>
          <p:cNvPr id="4321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5808017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Slide Image Placeholder 1"/>
          <p:cNvSpPr>
            <a:spLocks noGrp="1" noRot="1" noChangeAspect="1" noTextEdit="1"/>
          </p:cNvSpPr>
          <p:nvPr>
            <p:ph type="sldImg"/>
          </p:nvPr>
        </p:nvSpPr>
        <p:spPr>
          <a:ln/>
        </p:spPr>
      </p:sp>
      <p:sp>
        <p:nvSpPr>
          <p:cNvPr id="4341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3418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1E474F6-F1D0-4275-BBB9-DFD345D85D6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2051719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Slide Image Placeholder 1"/>
          <p:cNvSpPr>
            <a:spLocks noGrp="1" noRot="1" noChangeAspect="1" noTextEdit="1"/>
          </p:cNvSpPr>
          <p:nvPr>
            <p:ph type="sldImg"/>
          </p:nvPr>
        </p:nvSpPr>
        <p:spPr>
          <a:ln/>
        </p:spPr>
      </p:sp>
      <p:sp>
        <p:nvSpPr>
          <p:cNvPr id="4362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3622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161956B-C897-4840-90BF-F79E13C0A45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047562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Slide Image Placeholder 1"/>
          <p:cNvSpPr>
            <a:spLocks noGrp="1" noRot="1" noChangeAspect="1" noTextEdit="1"/>
          </p:cNvSpPr>
          <p:nvPr>
            <p:ph type="sldImg"/>
          </p:nvPr>
        </p:nvSpPr>
        <p:spPr>
          <a:ln/>
        </p:spPr>
      </p:sp>
      <p:sp>
        <p:nvSpPr>
          <p:cNvPr id="4382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382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2F56FFF-5E77-42F3-8DAF-140540AACB6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685198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Slide Image Placeholder 1"/>
          <p:cNvSpPr>
            <a:spLocks noGrp="1" noRot="1" noChangeAspect="1" noTextEdit="1"/>
          </p:cNvSpPr>
          <p:nvPr>
            <p:ph type="sldImg"/>
          </p:nvPr>
        </p:nvSpPr>
        <p:spPr>
          <a:ln/>
        </p:spPr>
      </p:sp>
      <p:sp>
        <p:nvSpPr>
          <p:cNvPr id="4403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4032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67DD44-B4D8-439D-A54A-D97EECBCF06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358299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Slide Image Placeholder 1"/>
          <p:cNvSpPr>
            <a:spLocks noGrp="1" noRot="1" noChangeAspect="1" noTextEdit="1"/>
          </p:cNvSpPr>
          <p:nvPr>
            <p:ph type="sldImg"/>
          </p:nvPr>
        </p:nvSpPr>
        <p:spPr>
          <a:ln/>
        </p:spPr>
      </p:sp>
      <p:sp>
        <p:nvSpPr>
          <p:cNvPr id="44237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4237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F5B5EE1-F155-410B-AF5D-02159D7CFDC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52572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5176A59-737E-48FA-B727-A5391B8BDCE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09603" name="Rectangle 2"/>
          <p:cNvSpPr>
            <a:spLocks noGrp="1" noRot="1" noChangeAspect="1" noChangeArrowheads="1" noTextEdit="1"/>
          </p:cNvSpPr>
          <p:nvPr>
            <p:ph type="sldImg"/>
          </p:nvPr>
        </p:nvSpPr>
        <p:spPr>
          <a:ln/>
        </p:spPr>
      </p:sp>
      <p:sp>
        <p:nvSpPr>
          <p:cNvPr id="40960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827998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Slide Image Placeholder 1"/>
          <p:cNvSpPr>
            <a:spLocks noGrp="1" noRot="1" noChangeAspect="1" noTextEdit="1"/>
          </p:cNvSpPr>
          <p:nvPr>
            <p:ph type="sldImg"/>
          </p:nvPr>
        </p:nvSpPr>
        <p:spPr>
          <a:ln/>
        </p:spPr>
      </p:sp>
      <p:sp>
        <p:nvSpPr>
          <p:cNvPr id="4116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1165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9F5840C-5D09-4289-8447-F0617954349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715020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Slide Image Placeholder 1"/>
          <p:cNvSpPr>
            <a:spLocks noGrp="1" noRot="1" noChangeAspect="1" noTextEdit="1"/>
          </p:cNvSpPr>
          <p:nvPr>
            <p:ph type="sldImg"/>
          </p:nvPr>
        </p:nvSpPr>
        <p:spPr>
          <a:ln/>
        </p:spPr>
      </p:sp>
      <p:sp>
        <p:nvSpPr>
          <p:cNvPr id="4136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1370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1450B73-D226-4DE0-B8B8-2DBD1C85A34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79813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Slide Image Placeholder 1"/>
          <p:cNvSpPr>
            <a:spLocks noGrp="1" noRot="1" noChangeAspect="1" noTextEdit="1"/>
          </p:cNvSpPr>
          <p:nvPr>
            <p:ph type="sldImg"/>
          </p:nvPr>
        </p:nvSpPr>
        <p:spPr>
          <a:ln/>
        </p:spPr>
      </p:sp>
      <p:sp>
        <p:nvSpPr>
          <p:cNvPr id="4157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1574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6BA23E7-8B24-4222-B432-2A202C53FC3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79170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Slide Image Placeholder 1"/>
          <p:cNvSpPr>
            <a:spLocks noGrp="1" noRot="1" noChangeAspect="1" noTextEdit="1"/>
          </p:cNvSpPr>
          <p:nvPr>
            <p:ph type="sldImg"/>
          </p:nvPr>
        </p:nvSpPr>
        <p:spPr>
          <a:ln/>
        </p:spPr>
      </p:sp>
      <p:sp>
        <p:nvSpPr>
          <p:cNvPr id="4177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177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F6C40E2-F6BC-48BB-A91D-55C5F92D2AC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28660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D5DD1C0-89B1-4A9D-B54C-BC44FE6A74E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19843" name="Rectangle 2"/>
          <p:cNvSpPr>
            <a:spLocks noGrp="1" noRot="1" noChangeAspect="1" noChangeArrowheads="1" noTextEdit="1"/>
          </p:cNvSpPr>
          <p:nvPr>
            <p:ph type="sldImg"/>
          </p:nvPr>
        </p:nvSpPr>
        <p:spPr>
          <a:ln/>
        </p:spPr>
      </p:sp>
      <p:sp>
        <p:nvSpPr>
          <p:cNvPr id="4198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618698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Slide Image Placeholder 1"/>
          <p:cNvSpPr>
            <a:spLocks noGrp="1" noRot="1" noChangeAspect="1" noTextEdit="1"/>
          </p:cNvSpPr>
          <p:nvPr>
            <p:ph type="sldImg"/>
          </p:nvPr>
        </p:nvSpPr>
        <p:spPr>
          <a:ln/>
        </p:spPr>
      </p:sp>
      <p:sp>
        <p:nvSpPr>
          <p:cNvPr id="4218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2189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957CE8C-0816-4FE7-BF2F-DA162B8FE45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581060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Slide Image Placeholder 1"/>
          <p:cNvSpPr>
            <a:spLocks noGrp="1" noRot="1" noChangeAspect="1" noTextEdit="1"/>
          </p:cNvSpPr>
          <p:nvPr>
            <p:ph type="sldImg"/>
          </p:nvPr>
        </p:nvSpPr>
        <p:spPr>
          <a:ln/>
        </p:spPr>
      </p:sp>
      <p:sp>
        <p:nvSpPr>
          <p:cNvPr id="4239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42394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58A909-6394-4004-B85D-BAD77818950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071857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145D279-C85E-46A2-A048-9C493BF70FD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510343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45D279-C85E-46A2-A048-9C493BF70FD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2252656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45D279-C85E-46A2-A048-9C493BF70FD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1289676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08901159"/>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44029977"/>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92200986"/>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27526328"/>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22863117"/>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17714777"/>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54981594"/>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39850559"/>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45D279-C85E-46A2-A048-9C493BF70FD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2818089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75174389"/>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7454229"/>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87815420"/>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42241592"/>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78348281"/>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69487186"/>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145D279-C85E-46A2-A048-9C493BF70FD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347261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145D279-C85E-46A2-A048-9C493BF70FD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640645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145D279-C85E-46A2-A048-9C493BF70FD2}"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3185232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145D279-C85E-46A2-A048-9C493BF70FD2}"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593263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145D279-C85E-46A2-A048-9C493BF70FD2}"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563000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45D279-C85E-46A2-A048-9C493BF70FD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499365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45D279-C85E-46A2-A048-9C493BF70FD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C70765-E0F0-4D83-B821-A722653A3C1E}" type="slidenum">
              <a:rPr lang="tr-TR" smtClean="0"/>
              <a:t>‹#›</a:t>
            </a:fld>
            <a:endParaRPr lang="tr-TR"/>
          </a:p>
        </p:txBody>
      </p:sp>
    </p:spTree>
    <p:extLst>
      <p:ext uri="{BB962C8B-B14F-4D97-AF65-F5344CB8AC3E}">
        <p14:creationId xmlns:p14="http://schemas.microsoft.com/office/powerpoint/2010/main" val="4258790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45D279-C85E-46A2-A048-9C493BF70FD2}"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C70765-E0F0-4D83-B821-A722653A3C1E}" type="slidenum">
              <a:rPr lang="tr-TR" smtClean="0"/>
              <a:t>‹#›</a:t>
            </a:fld>
            <a:endParaRPr lang="tr-TR"/>
          </a:p>
        </p:txBody>
      </p:sp>
    </p:spTree>
    <p:extLst>
      <p:ext uri="{BB962C8B-B14F-4D97-AF65-F5344CB8AC3E}">
        <p14:creationId xmlns:p14="http://schemas.microsoft.com/office/powerpoint/2010/main" val="2546310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9805346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20781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1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9A6BD81-53D0-44AA-A55B-8ABE81ABA80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Rectangle 2"/>
          <p:cNvSpPr txBox="1">
            <a:spLocks noChangeArrowheads="1"/>
          </p:cNvSpPr>
          <p:nvPr/>
        </p:nvSpPr>
        <p:spPr>
          <a:xfrm>
            <a:off x="2495550" y="457201"/>
            <a:ext cx="6840538" cy="1387475"/>
          </a:xfrm>
          <a:prstGeom prst="rect">
            <a:avLst/>
          </a:prstGeom>
        </p:spPr>
        <p:txBody>
          <a:bodyPr/>
          <a:lstStyle/>
          <a:p>
            <a:pPr algn="ctr" fontAlgn="base">
              <a:spcBef>
                <a:spcPct val="0"/>
              </a:spcBef>
              <a:spcAft>
                <a:spcPct val="0"/>
              </a:spcAft>
              <a:defRPr/>
            </a:pPr>
            <a:r>
              <a:rPr lang="tr-TR" sz="4400" kern="0" dirty="0">
                <a:solidFill>
                  <a:srgbClr val="FFC000"/>
                </a:solidFill>
                <a:effectLst>
                  <a:outerShdw blurRad="38100" dist="38100" dir="2700000" algn="tl">
                    <a:srgbClr val="000000"/>
                  </a:outerShdw>
                </a:effectLst>
                <a:latin typeface="Tahoma"/>
                <a:cs typeface="Arial" panose="020B0604020202020204" pitchFamily="34" charset="0"/>
              </a:rPr>
              <a:t>Lizerjik Asit Türevleri</a:t>
            </a:r>
          </a:p>
        </p:txBody>
      </p:sp>
      <p:sp>
        <p:nvSpPr>
          <p:cNvPr id="4" name="3 Metin kutusu"/>
          <p:cNvSpPr txBox="1"/>
          <p:nvPr/>
        </p:nvSpPr>
        <p:spPr>
          <a:xfrm>
            <a:off x="2279650" y="2122489"/>
            <a:ext cx="7056438" cy="3108325"/>
          </a:xfrm>
          <a:prstGeom prst="rect">
            <a:avLst/>
          </a:prstGeom>
          <a:noFill/>
        </p:spPr>
        <p:txBody>
          <a:bodyPr>
            <a:spAutoFit/>
          </a:bodyPr>
          <a:lstStyle/>
          <a:p>
            <a:pPr fontAlgn="base">
              <a:spcBef>
                <a:spcPct val="0"/>
              </a:spcBef>
              <a:spcAft>
                <a:spcPct val="0"/>
              </a:spcAft>
              <a:buClr>
                <a:srgbClr val="FFC000"/>
              </a:buClr>
              <a:buFont typeface="Wingdings" pitchFamily="2" charset="2"/>
              <a:buChar char="v"/>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LSD (</a:t>
            </a:r>
            <a:r>
              <a:rPr lang="tr-TR" sz="2800" dirty="0" err="1">
                <a:solidFill>
                  <a:srgbClr val="FFFFFF"/>
                </a:solidFill>
                <a:effectLst>
                  <a:outerShdw blurRad="38100" dist="38100" dir="2700000" algn="tl">
                    <a:srgbClr val="000000">
                      <a:alpha val="43137"/>
                    </a:srgbClr>
                  </a:outerShdw>
                </a:effectLst>
                <a:latin typeface="Tahoma"/>
                <a:cs typeface="Arial" panose="020B0604020202020204" pitchFamily="34" charset="0"/>
              </a:rPr>
              <a:t>lizerjik</a:t>
            </a: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 asit </a:t>
            </a:r>
            <a:r>
              <a:rPr lang="tr-TR" sz="2800" dirty="0" err="1">
                <a:solidFill>
                  <a:srgbClr val="FFFFFF"/>
                </a:solidFill>
                <a:effectLst>
                  <a:outerShdw blurRad="38100" dist="38100" dir="2700000" algn="tl">
                    <a:srgbClr val="000000">
                      <a:alpha val="43137"/>
                    </a:srgbClr>
                  </a:outerShdw>
                </a:effectLst>
                <a:latin typeface="Tahoma"/>
                <a:cs typeface="Arial" panose="020B0604020202020204" pitchFamily="34" charset="0"/>
              </a:rPr>
              <a:t>dietil</a:t>
            </a: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 </a:t>
            </a:r>
            <a:r>
              <a:rPr lang="tr-TR" sz="2800" dirty="0" err="1">
                <a:solidFill>
                  <a:srgbClr val="FFFFFF"/>
                </a:solidFill>
                <a:effectLst>
                  <a:outerShdw blurRad="38100" dist="38100" dir="2700000" algn="tl">
                    <a:srgbClr val="000000">
                      <a:alpha val="43137"/>
                    </a:srgbClr>
                  </a:outerShdw>
                </a:effectLst>
                <a:latin typeface="Tahoma"/>
                <a:cs typeface="Arial" panose="020B0604020202020204" pitchFamily="34" charset="0"/>
              </a:rPr>
              <a:t>amid</a:t>
            </a: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 en çok bilinen türev </a:t>
            </a: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yarı-sentetik.</a:t>
            </a:r>
          </a:p>
          <a:p>
            <a:pPr fontAlgn="base">
              <a:spcBef>
                <a:spcPct val="0"/>
              </a:spcBef>
              <a:spcAft>
                <a:spcPct val="0"/>
              </a:spcAft>
              <a:buClr>
                <a:srgbClr val="FFC000"/>
              </a:buClr>
              <a:buFont typeface="Wingdings" pitchFamily="2" charset="2"/>
              <a:buChar char="v"/>
              <a:defRPr/>
            </a:pPr>
            <a:endPar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endParaRPr>
          </a:p>
          <a:p>
            <a:pPr fontAlgn="base">
              <a:spcBef>
                <a:spcPct val="0"/>
              </a:spcBef>
              <a:spcAft>
                <a:spcPct val="0"/>
              </a:spcAft>
              <a:buClr>
                <a:srgbClr val="FFC000"/>
              </a:buClr>
              <a:buFont typeface="Wingdings" pitchFamily="2" charset="2"/>
              <a:buChar char="v"/>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Ergo alkaloitleri (Secale Cornutum), lizerjik asit türevidirler.</a:t>
            </a:r>
          </a:p>
          <a:p>
            <a:pPr fontAlgn="base">
              <a:spcBef>
                <a:spcPct val="0"/>
              </a:spcBef>
              <a:spcAft>
                <a:spcPct val="0"/>
              </a:spcAft>
              <a:buClr>
                <a:srgbClr val="FFC000"/>
              </a:buClr>
              <a:buFont typeface="Wingdings" pitchFamily="2" charset="2"/>
              <a:buChar char="v"/>
              <a:defRPr/>
            </a:pPr>
            <a:endPar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endParaRPr>
          </a:p>
          <a:p>
            <a:pPr fontAlgn="base">
              <a:spcBef>
                <a:spcPct val="0"/>
              </a:spcBef>
              <a:spcAft>
                <a:spcPct val="0"/>
              </a:spcAft>
              <a:defRPr/>
            </a:pPr>
            <a:endPar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p:txBody>
      </p:sp>
      <p:sp>
        <p:nvSpPr>
          <p:cNvPr id="422917" name="AutoShape 6" descr="data:image/jpeg;base64,/9j/4AAQSkZJRgABAQAAAQABAAD/2wCEAAkGBhEPEBAUBxQUFBUWFhYXGBUSFhgdFREYGhkcGhgaGh4YHCchGB4kGRgXHy8gIycrLC8tGR4xOTAtNSYtLykBCQoKBQUFDQUFDSkYEhgpKSkpKSkpKSkpKSkpKSkpKSkpKSkpKSkpKSkpKSkpKSkpKSkpKSkpKSkpKSkpKSkpKf/AABEIANsA5wMBIgACEQEDEQH/xAAcAAEAAwADAQEAAAAAAAAAAAAABQYHAgMEAQj/xABFEAABAwMDAgMEBgYHBwUAAAABAAIDBAURBhIhBzETIkEUMlFhI0JxdIGzNDU2UmKxFRYzg6G00RclVHWRlLIkU3Jzw//EABQBAQAAAAAAAAAAAAAAAAAAAAD/xAAUEQEAAAAAAAAAAAAAAAAAAAAA/9oADAMBAAIRAxEAPwDcUREBERAREQEREBERAREQFQtcPDbxp4yEAeJV8k4A+har6s96hUUc91sEdcxkjHSVe5kjQ5rvomnkOGDyAUEt1IrYzaLiGPYSaeTgOGTx9qldI/q+h+7QflNVY6g6Nt8Vqr30tHSse2B5a9kEQc0gcEENyD9is+kf1fQ/doPymoJdEQoM9s1EL5UVdRdXvdSxyup4KdkjmxSCM4kklDSPE3u7NdwAMEHKlYdITUlbTy6el2Uu1zJ6WSSRzMY8joWu3CMjgYBaMAfPMRpC4RWaSror+9sG6okmppJThlTFIR2ecN3tdw5uBjI7g5UidYvrLlBT6Yc2SGLc6smaA6JoI+jja/PLyc+7n/B2Aj7VRG+1FbLdJJDRRyvp4aaOR7I5fD4fJLsLS/cSQGnjBwcr5qqwCzQit0q58LIHB81KHuNPURFwDwGuJbE4AkgtHfPBXHTd1istRWUd9+gifO+enqJMiGVsuCYy8nAe0gjBxnBPwzz15qSK4Qut2m3NqZqgtje6Lzx0seQXySOacNw0HAzyf+hDlE03yvqg+eQUFLtiEcEj2e1yvYHPMjmFrw1gcAG+p5zjIP3U2i22+mlqdFl1LLCDMY2OcaeoaxoL2vjc7by1g8wweO66rfVxWG4VcVxBipKosmhqHZMbJGsDJI5Hk4aSWhzcgd8Z7L1a21tBLTTUmnXNq6qdjomRU5D9gkG0vkLThjAHdye5HzwHgvd3ZU3HS9QwgMlFXIMngB1Ow4ycepwpzqZWxm0XAMewkwP4Dhk/4qt3/TkUdZpekrGMljY2qjLZGhzH7YGdw4cjcM8/JSXUXR1vhtVe+ko6Vj2wuLXsgia5p+IIbkFBbNK/oNF93h/LapRRWlf0Gi+7w/ltUqgIiICIiAiIgIiICIiAiIgIiIC6ZaON72PmYxzmZLHOaC5mRg7SRluRxwu5EFX6i1NYyhkFhhile7yv9oLPCjjPvPcJCGuxx34AyT2wYPpJq0VDJaaaoNXJF5zNHAWU8bXEARNO1ucEOIy1vlOAMMOL/VUjJmOZVta9jhhzHgFrh8CDwQsJ1A2S1XOnZudIY3h9Hbrc10bXMJwDK/byXFpDhiRzsOyWgoN7WU9a+pNRbTTQWF+yZ/0r3FjXYj5a0APBHmcHHP8AB81osF6jNN49S5rGtZukw8OERAy9pLe5byO3p2WJaGsjtR3iouF2bmmjf5WPwQ4jHhREdsNZhzvQnA+sUGmdOY6+ooC/WjvEdPyIXxRtDIsYAe1rBku7kHPG0YByrfDC1jWthAa1oADWgANA4AAHAAHouaIOueBsjXNnaHNcCHNcAWuB4IIPBHyXCjoo4GBlExkbBnDY2hrRk5OA0Ad13og+PYCCHjIPBB7ELz0Fthp2ltvjjiaTktiY1rScAZw0AZwBz8gvSiDplo43vY+VjHPZnY5zQXR7hh20kZbkcHC5VFOyRrmVLWva4YLXgFrh8CDwV2Ig4xxhoDYgAAAAAMAAcAADsFyREBERAREQEREBERAREQEREBERAREQFVOpGnDW0UghkmjLA5zvZm7pp4g0mSBoyCd+B5c4LmtyCp273uno4jLdZWRMH1nnGfkB3cfkMlZpLr66Xt4j0FC6ngx5qypZjscHZ7zfwGXd+2EFObdaxlPFaKalFDFWvEcfjvc6paC9okfK0kEB/b3Gg+fA+G7aasEVvpIaeh92NuMnu9x5c4893OJP4rOT0CYImyQ1s4rmnf7Tk4Ls8eXO4YHG4Oznn5LnSdRbhZ5RB1GiLo3O2sroWjY4dhuawc8AuwMPA+qUGrovHabzBVxiW1yslYfrRkEZ+B+B+R5XsQEREBERAREQEREBERAREQEREBERAREQEREBERB1zztja507g1rQSXOIAaB3JJ4AWc33q8ZJnUuhIHV0+05kZ/YRegdn64B9ctb2G454h7zb5b7ea6ju9TJFR0YjeYo8ASZa0kucexBOcuDsc4x3Wk6VtVDT07f6sMhELhkOhIIkxxkuyS8+mSSUFJs/SB9TN7V1Cn9smxgRNJEMQzkAY25A58oAbye/daVTUrImNZStaxjRhrWABrR8ABwF2ogLpq6OOZjmVjGyMdwWvaHNd9oPBXciDLbt0qqKGV1T05nMDyQ59LI4+BKBk7R+PAa7gbnYc1erTvWFni+y60i9hqRtHnz4TyfXJ/sx294kc+8tIUVqLS9LcYTFeImyNIOCR54yRjcx3dp+xBKA57L6sh0/S1FjvtNb6SofNSVUT3tjmOTBsZIRtPYHdHjgAEHkZAK15AREQEREBERAREQEREBERAREQEREBERAREQY3D+ttWfcz+SFauiP6iov7/8APkVWg/W2rPuZ/JCtPRH9RUX9/wDnyIL0iIgIiICIiDL9TftZZvu83/hOtQWX6m/ayzfd5v8AwnWoICIiAiIgIiICIiAiIgIiICIiAiIgIiICIiDHIP1tqz7mfyQrT0R/UVF/f/nyKuWujdPe9TxU+N0lMGNycDc6INGT6clW7pPaZqS0UkNzYY5GeLuY7GW5me4dviCD+KC3oiICIiAiKL1TWPgoa2WkO18dPM9jsA7XNjc5pwQQcEDuMIKNqOFx1XZywEhtPMSQDho2zDJ+HJA/ELTVQOlmtZ6uMQaj/ShGydr9oAqYJQHMe3a0Ny3dsIH7vxypKzXyeS83KmnfmGGKmdGza3yF7cuOQNxyfiSgtqIiAiIgIiICIiAi4TTtY0uncGtHJLiAAPmT2WZ3Xq5JVTil6dwe1y4O6Z4Igi+fOM/aSB2A3ZQXy/alpaCPxLzMyJvONx8z8dw1o5eeRwAe6zaTWN1v7vD0XGaSl3Oa+tkxucB+6O7Tj0bk8jluCV79O9IjJIKrX0xrKgknw3HMEefTBHm+wANGOxxk6VFE1jQ2IBrQAAAMBoHAAA7DHogyIaSutodJJo6s9uI81TS1LsuL3AHeG7vecMnu1xGOXKzaP6t0de5sFbupavJaYJgRl47hriBk/wAJw7PGF5tU9LHvqnV2kah1JVk5cSSYpjnJ3A5xny5GC07R5fVU663aCrc2k6t0rqWoHEddEMMd6925GMAD67c54YQg3RFjlHdbxYmROe4Xa3HGJofNLGwkndkEkjGcZLm9huatF0prejuke+0SAke9G7Alj/8Ak3PA44PY/FBPIvj3gAl5AA5JPYLPtTdX4YpRTaXjdX1TsgMgOY2EDPLmg7sdyG9sHJagvNwuMVNG6W4PbHG0Zc95Aa38SszuPU6sucppum8Jdhxa+smb9DGAe7c5HbBy7JI7MylB0vrLpIyo6kTl+CXNoojiOIOA8pc0jB7A7cnyjLzkrTLfbIaaMR26NkTB2bG0NaPwHr80GUM6VXijfJWWa4iSseCZWyMwyfnO3LiR6YGWgDsNoUzprrAwyNptZxOoanHeQFsEhzgbS45bn55HB8y0dRWotLUlxi8O9RNlaORnIcw/FrhgtP2HlBKNeCAWHIPII7FfVkX9WLxp7DtKyOr6MEbqWQfSsGS52zH48s9XcsOMq26N6oUNzAbE/wAGfs6nmIEmf4fSQd+3PxAQXBEVM1l1To7aTGCaipOQ2CDDnB3oHkf2ec/AnGeCguMkgaCZCAAMkk4AA7kk9lQ731Aoa6C7Utpk8SSKiqXuc0HwyAxzHBruziCW8jg7hgnnEDHo673/AGP1rL7LS+8KOEbZHDgjfnODwPf3EYPlaStBpdG0cNHJSW+IRRSRvjds98h4IJLnZLjhx5OUFOprFK+z2issQHtdLTQuYO3tEeweJA8jktcMkD97HbOVHac15Qi6XGtqpRHBLBRNa5/cPLD5CG5w4Frsj+EnstRtFrZS08MFLnZExsbdxy7a0YGTjk4Cg6HpvQQy1r2RBzarb4sTw0w8HcNrdvHm5+1BYKGviqI2yUL2yRu5a9jgWu9OCPnkL0LKKjpxcLPL43TuYvjOS+iqH5Y7jjaTgH17lpGByVYdBdSmXJ76evifTVkQJkheDjDSGucCQMeZw8p5Hz7oLsiq7NfRSySMs8FTVCNxa+SCMeC3HvbXvc1shB42sJJwcAqR09qmnr2yf0e526N2ySKRjmSwu+D2OALex+XB+BQS6KH01qaO4MmdSNe0RTyQHftyXR4yRtJ459eUdqaMXBtCWv8AENOajf5dm0P2Y753Z57Y+aCYREQYtY9PVepY4azWVUGUbnER0tOSxrnNkMY3bsjl2Wg5c45ABGVrdostPRxNitUTImNAADABnHqT3cfiTklYxF+x9H95H+bet0CD6iIgLxXey09ZEYrrEyWM/VkGQDgjI9Wnk8jBC9qIMlq+n1yspdN0+nfLFv3uoZsEEeu0kgOPpxtdgDlxHMNQWu33yZ5szX2m6QuL3MaDtyzAJwNoHnIzgB3BJBW5rpFJGHmQMbvI2l+0bi3vgnvjPogxKyUt31BJUUd8rBHBRyGGo9nGH1Tg5zTnAAcCGkZOBwDsJWsaY0bR2yPZZomsyAHPIzJLgd3u7n1OOwycAKldIf0/UX3535ky1BAREQEREBVDWXS+iuYL5G+DUd21EIAk3AeUu/fHbvzxwQreiD89agvt5pZX2y61jjExhfLVQxGSYU7gGgv7OwOM4ORvOXOwFovS/TtmijEmmnx1MwA3zu5mBc3nh3MIOTwAPUEnC8NP+2Ev3AfzYvms+jjXvNXox5pKpvmDYztjkPPbGPDcfiPKfUckoNPRYXY+t1bbpvZdeQOcWEh0jWhszfgS3hkg+bcZHPm9da0zrKiubHOskzZNuNzeQ9mRkbmuAI+Ge2QeeCgmkREBVzX9Y6mttfNR4bI2B+HjhzcjGQRggjORz3AVjXTW0bJo5I6kZY9rmOGSMtcCCMjkcE9kEVoqgjgt1FHSNDWiGM4Hxc0OcftLiST8Su6jt9GyrqJKQRipe1njbXectHuFzc8cdjhQFpt10tzGU9CymqqdhDIXPldFPHH9XxcROY8M5blvLuDjOV7NH6VmppKipvsjZquoI3ujGIomNzsjjyAdoHqeTx8MkKf08vVZCy4NttDJUt9vqj4jZ4GAHcMtxI4HjA57cr0UV3ldqIS3qA0my2SEiSSN/kbNuL8xEgDvwefKrN0+0/NRRVbbgGgyVlRM3a7OWPLdufgeDwo/U1mDLlLXXZjX0TLc+GUe85x8UvI2dyNqCct+uKKeRkcEpDngmPxY5IxMAMkxuka0SDbzlpPBB9V9Ve6g1r6R8FZcXtmpIpNzaWKPEznPidEHh+8+JgvcdoDRteSSS0ZIKRF+x9H95b/m3rdAsLi/Y+j+8t/zb1ugQfUREBERAREQZf0h/T9RffnfmTLUFl/SH9P1F9+d+ZMtQQEREBERAREQZjTfthL9wH82LTlmNN+2Ev3AfzYtOQQWq9F0d0i8O8Rh2PdkbgSxfHa7GRnAyOx9Qqj026bTWWev8V7ZYpI2eHIOHHbuJDm58p59CQf8Fpa66j3HfYf5IKb0ZkLrJQmQkkiXk5JP08i69PSE6hu4JOBBSYBJwPJzgeihelGhbdU2ijluNLDJI4SbnvYC52JpGjP4AD8F7dFWqGlvt3itkbYoxBSkMYMNBLST/iUGjoiICIiAuE0LXtc2YBzXAgtcAQ4EYIIPcEei5oggbVoW30k3jW6nYyTDgHAuOwO7hgc4hnHHlA447cIp5EGH0VK+XSFG2lY57vaAcMaXHAq3knAGey28LG4DddKhzSz2+2tyWlmGyU+52TnuRlzjxy05zluSFo+ltcUV0YXWaZriBl0Z4lYOOS0845HmHHzQTyIiAiKD1TrOjtcXiXiQNz7sbcGWT47W5ycZGT2HqUE4o+G/0z53U8E0bpmgl0TXAvYAcHcB7vPHKy2qvV4vrJHURFqtwzmony2WRgIO7OQQMYztLW+8N57KOtN5p6EvpOk9M+sqXDEtZIMxgA578DAyR9VudvvlBY+kP6dqL7878yZagsXpNOX+xOnqqLwK7xyZamKNrt5kLySWANBPvH3R9Z3k4BV60d1PobphlK4xz4JdBMMPGDg4PZ34HPyHoFuREQEREBF8Jx3We6q6wwQSGn01G6uq8lojha4saQcODi3k454aD25IQeSm/bCX7gP5sWnLPdC6NrhWy3LV72e0SRmJsMIGyJmQcOIHJGABgnju4ntoSAvhGe6+og6KGgip42x0EbIo252sjaGsbkknAaABkkn8V8it0TZHyxRsEjwA+QNAe8N90OcBlwHplehEBERAREQEREBERAI+KoGqukNPUyGosT30NV3ElP5WOdnJLmtwcn95pB7Hnsb+iDKaTqXX2qRkHUeDDDgNrYBuY/nu4N4PAJIaA7A9w5Wm265RVMbZbe9skbgCHMOQc8/gfl3XOro45mOZWMbIx3dj2hzXfaDwVmVw6VVNumNT02n8Enl9LM4mGXA7AnPz4f2JyHNQe7U+sLpUVMlDo2lex7XbX1lQ3ELBtJyzLSDz2cc9vdOcikywWu1TB13cbzdHv/s25cxr3dgR5mk7uBkF3mBDRhSFDfL1qKV9MHx29lO4NqjC5wmLgS1waMl2CQ7AyG8HLjwFoujunlFaWAWyPMmMOmkwZX85748o+TcDgZz3QUyDQlzvhbLryZ1PBuDm0MHHAHBccnaft3OGT7vYaXZrHT0UQitMTIox9Vgxk4AyT3ccAcnJ4XuRAVO1r0vo7pl8gMNQB5KiL3mkEkbhkB/J9cH4EK4ogyRuqbxYHMZq5hraPaAKqBpMkeO2/OMnA539++4nIWjae1PS3GISWeVsjcDcARujJGcPb3afkfgpKWJr2ubMA5rgQQ4AhwPBBB7gj0WV6k6d0jK9n9TKptBcDG+RsTM+HI3tkgZ8NvBHAIPPlOEGrqr6w6jUVqafb375eAIIiDK4kZGRnyj5n4jus9tWrr/dnSUNv8CCSneY6msaQeWlzfKMHBcWk+Qckd2hXPR3Sait+JKke01O7eaiYZIdnOWAkhpzznl2ec/AKx/RV71E3/e7v6PoXOz4LWnx5Wd27s9/TkkDPO04C0PS+jaO2RllmiDM8ucSS9/b3nHnHHbt8lNogIiICIiAiIgIiICIiAiIgIiICIiAiIgyut/3TqeJ7CfBuUex4LjtE4IAI9M5DAM5P0rwMZC1RULrTp72u1ySRD6SmPtDCAM4aDvHPpsJccHuxvfGFY9G39twoaaoiz9IwF2RyHglrx2H12u9MIJpERAREQCsQ0/qBhdfb7Vjdt+gpcZ9AGtxuHBP0OTjIy/I5wrr1l1KKK1yiPPiVH0DACM+YHee+cBgI4B5c345VKv1gcW2Kw0+AR9PVHDiAPM53IJyC4zcEYzs5CC6dGNP+yWqJ8o+kqT7Q88fXA2dvTYGnH8R4HKva4xsDQAwYAGAB6ALkgIiICIiAiIgIiICIiAiIgIiICIiAiIgIiIOEsQe1zZQCCCCD2IPBB/BZl0i8SiqrpbKhpDYJfFidt4Mch4ycnu3wyASTy/PbAsljv08t4ulNO4GKCOldG3aAWmRmX8gZOT8U1vfZqWa1NoXBonrI4ZMtB3RkHI5HH2hBbEWY6M6iVD7jV09+IMT6qohpZA0AB8LuYjtb3Mb2uDnH6pHOVY9R36eG62anpnARVBq/FbtBLvDia5mCRluHE9kFrRF8KDLL7I65akp4c/+mtzPHlJI2iUjc0nuP/bGDgja8p0qh/pG4XO61HmDpDBTkn3I24zgbQR5PCAOAeXZzklRWprW6w2u5yV72zVlxnezxIxjySZJGHdgB4hO0d3tHYArTdEafFvt9LTjvGwbuc+dxLn+p+u5yCcREQEREBERAREQEREBERAREQEREBERAREQEREGZUNtmn1BefYaqSmxHR5MTIXb8xcZ8VjsY+WO669a2mohqrIa2smqQbhCA2SOBoaeeQYo2nPpyccqV0z+0N7/APqovyyvvUz9IsX/ADGL+RQQ2ktONuFJeInOMb23eqkilaPNBMzYWSN5HIPz7Erx/wBOur7nYo7mPDqYnXKnqWNPLH+ztG5pAHDm+cEcc45wrL0m9y7/APNaz/8ANQuoqRjNW2l8LQHSQyl5A5eWxzNBPxIaAM/AD4IJn/Y7Sf8AEV//AHTv9E/2O0n/ABFf/wB07/RXxEFHo+kNDHPDM+SqldC8PYJpy9ocOQcEfED/AKK8IiAiIgIiICIiAiIgIiICIiAiIgIiICIiD//Z"/>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pic>
        <p:nvPicPr>
          <p:cNvPr id="422918"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0826" y="4000501"/>
            <a:ext cx="2735263" cy="259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422919" name="TextBox 4"/>
          <p:cNvSpPr txBox="1">
            <a:spLocks noChangeArrowheads="1"/>
          </p:cNvSpPr>
          <p:nvPr/>
        </p:nvSpPr>
        <p:spPr bwMode="auto">
          <a:xfrm>
            <a:off x="4440238" y="6021388"/>
            <a:ext cx="18716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Lizerjik asit</a:t>
            </a:r>
          </a:p>
        </p:txBody>
      </p:sp>
    </p:spTree>
    <p:extLst>
      <p:ext uri="{BB962C8B-B14F-4D97-AF65-F5344CB8AC3E}">
        <p14:creationId xmlns:p14="http://schemas.microsoft.com/office/powerpoint/2010/main" val="3611364229"/>
      </p:ext>
    </p:extLst>
  </p:cSld>
  <p:clrMapOvr>
    <a:masterClrMapping/>
  </p:clrMapOvr>
  <p:transition>
    <p:random/>
    <p:sndAc>
      <p:stSnd>
        <p:snd r:embed="rId3" name="WHOOSH.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3"/>
          <p:cNvSpPr>
            <a:spLocks noGrp="1" noChangeArrowheads="1"/>
          </p:cNvSpPr>
          <p:nvPr>
            <p:ph idx="1"/>
          </p:nvPr>
        </p:nvSpPr>
        <p:spPr/>
        <p:txBody>
          <a:bodyPr/>
          <a:lstStyle/>
          <a:p>
            <a:pPr marL="514350" indent="-514350" algn="just" eaLnBrk="1" hangingPunct="1">
              <a:buClr>
                <a:srgbClr val="FFC000"/>
              </a:buClr>
              <a:buSzPct val="100000"/>
              <a:buFont typeface="+mj-lt"/>
              <a:buAutoNum type="arabicPeriod"/>
              <a:defRPr/>
            </a:pPr>
            <a:r>
              <a:rPr lang="tr-TR" sz="2400" dirty="0"/>
              <a:t>Genellikle hafif veya orta derecede olmak üzere, değişik derecede psişik bağımlılık gelişir. Nadiren kuvvetli derecede olur.</a:t>
            </a:r>
          </a:p>
          <a:p>
            <a:pPr marL="514350" indent="-514350" algn="just" eaLnBrk="1" hangingPunct="1">
              <a:buClr>
                <a:srgbClr val="FFC000"/>
              </a:buClr>
              <a:buSzPct val="100000"/>
              <a:buFont typeface="+mj-lt"/>
              <a:buAutoNum type="arabicPeriod"/>
              <a:defRPr/>
            </a:pPr>
            <a:endParaRPr lang="tr-TR" sz="2400" dirty="0"/>
          </a:p>
          <a:p>
            <a:pPr marL="514350" indent="-514350" algn="just" eaLnBrk="1" hangingPunct="1">
              <a:buClr>
                <a:srgbClr val="FFC000"/>
              </a:buClr>
              <a:buSzPct val="100000"/>
              <a:buFont typeface="+mj-lt"/>
              <a:buAutoNum type="arabicPeriod"/>
              <a:defRPr/>
            </a:pPr>
            <a:r>
              <a:rPr lang="tr-TR" sz="2400" dirty="0"/>
              <a:t>LSD'ye karşı çabuk (birkaç gün içinde) ve genellikle ileri derecede tolerans gelişir. </a:t>
            </a:r>
          </a:p>
          <a:p>
            <a:pPr marL="514350" indent="-514350" algn="just" eaLnBrk="1" hangingPunct="1">
              <a:buClr>
                <a:srgbClr val="FFC000"/>
              </a:buClr>
              <a:buSzPct val="100000"/>
              <a:buFont typeface="+mj-lt"/>
              <a:buAutoNum type="arabicPeriod"/>
              <a:defRPr/>
            </a:pPr>
            <a:endParaRPr lang="tr-TR" sz="2400" dirty="0"/>
          </a:p>
          <a:p>
            <a:pPr marL="514350" indent="-514350" algn="just" eaLnBrk="1" hangingPunct="1">
              <a:buClr>
                <a:srgbClr val="FFC000"/>
              </a:buClr>
              <a:buSzPct val="100000"/>
              <a:buFont typeface="+mj-lt"/>
              <a:buAutoNum type="arabicPeriod"/>
              <a:defRPr/>
            </a:pPr>
            <a:r>
              <a:rPr lang="tr-TR" sz="2400" dirty="0"/>
              <a:t>Kısa veya orta süreli kullanımda fiziksel bağımlılık oluşturmaz. Çok uzun süre kullananlarda fiziksel bağımlılık oluşturup oluşturmadığı tartışmalıdır.</a:t>
            </a:r>
            <a:endParaRPr lang="en-US" sz="2400" dirty="0"/>
          </a:p>
        </p:txBody>
      </p:sp>
      <p:sp>
        <p:nvSpPr>
          <p:cNvPr id="42496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C1F03E8-D394-49A1-8153-7F64887C35D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2" name="TextBox 1"/>
          <p:cNvSpPr txBox="1"/>
          <p:nvPr/>
        </p:nvSpPr>
        <p:spPr>
          <a:xfrm>
            <a:off x="2351089" y="765176"/>
            <a:ext cx="7705725" cy="1076325"/>
          </a:xfrm>
          <a:prstGeom prst="rect">
            <a:avLst/>
          </a:prstGeom>
          <a:noFill/>
        </p:spPr>
        <p:txBody>
          <a:bodyPr>
            <a:spAutoFit/>
          </a:bodyPr>
          <a:lstStyle/>
          <a:p>
            <a:pPr algn="ctr" fontAlgn="base">
              <a:spcBef>
                <a:spcPct val="0"/>
              </a:spcBef>
              <a:spcAft>
                <a:spcPct val="0"/>
              </a:spcAft>
              <a:defRPr/>
            </a:pPr>
            <a:r>
              <a:rPr lang="tr-TR" sz="3200" dirty="0">
                <a:solidFill>
                  <a:srgbClr val="FFC000"/>
                </a:solidFill>
                <a:effectLst>
                  <a:outerShdw blurRad="38100" dist="38100" dir="2700000" algn="tl">
                    <a:srgbClr val="000000">
                      <a:alpha val="43137"/>
                    </a:srgbClr>
                  </a:outerShdw>
                </a:effectLst>
                <a:latin typeface="Tahoma"/>
                <a:cs typeface="Arial" panose="020B0604020202020204" pitchFamily="34" charset="0"/>
              </a:rPr>
              <a:t>LSD ve benzeri halüsinojenlerin yaptığı bağımlılığın özellikleri</a:t>
            </a:r>
          </a:p>
        </p:txBody>
      </p:sp>
    </p:spTree>
    <p:extLst>
      <p:ext uri="{BB962C8B-B14F-4D97-AF65-F5344CB8AC3E}">
        <p14:creationId xmlns:p14="http://schemas.microsoft.com/office/powerpoint/2010/main" val="2829095625"/>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1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F66ED7B-6653-4903-A579-45310095104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2 Metin kutusu"/>
          <p:cNvSpPr txBox="1"/>
          <p:nvPr/>
        </p:nvSpPr>
        <p:spPr>
          <a:xfrm>
            <a:off x="1992314" y="765175"/>
            <a:ext cx="7343775" cy="3784600"/>
          </a:xfrm>
          <a:prstGeom prst="rect">
            <a:avLst/>
          </a:prstGeom>
          <a:noFill/>
        </p:spPr>
        <p:txBody>
          <a:bodyPr>
            <a:spAutoFit/>
          </a:bodyPr>
          <a:lstStyle/>
          <a:p>
            <a:pPr fontAlgn="base">
              <a:spcBef>
                <a:spcPct val="0"/>
              </a:spcBef>
              <a:spcAft>
                <a:spcPct val="0"/>
              </a:spcAft>
              <a:buClr>
                <a:srgbClr val="FF9900"/>
              </a:buClr>
              <a:buFont typeface="Wingdings" pitchFamily="2" charset="2"/>
              <a:buChar char="v"/>
              <a:defRPr/>
            </a:pP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Lizerjik</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asit bazı </a:t>
            </a: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Convolvulaceae</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bitkilerinin tohumlarında da bulunmuştur; bu bitkiler </a:t>
            </a: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lizerjik</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asit içerdiği bilinen tek yüksek bitkilerdir!</a:t>
            </a:r>
          </a:p>
          <a:p>
            <a:pPr fontAlgn="base">
              <a:spcBef>
                <a:spcPct val="0"/>
              </a:spcBef>
              <a:spcAft>
                <a:spcPct val="0"/>
              </a:spcAft>
              <a:buClr>
                <a:srgbClr val="FF9900"/>
              </a:buClr>
              <a:buFont typeface="Wingdings" pitchFamily="2" charset="2"/>
              <a:buChar char="v"/>
              <a:defRPr/>
            </a:pPr>
            <a:endPar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endParaRPr>
          </a:p>
          <a:p>
            <a:pPr fontAlgn="base">
              <a:spcBef>
                <a:spcPct val="0"/>
              </a:spcBef>
              <a:spcAft>
                <a:spcPct val="0"/>
              </a:spcAft>
              <a:buClr>
                <a:srgbClr val="FF9900"/>
              </a:buClr>
              <a:buFont typeface="Wingdings" pitchFamily="2" charset="2"/>
              <a:buChar char="v"/>
              <a:defRPr/>
            </a:pPr>
            <a:r>
              <a:rPr lang="tr-TR" sz="2400" i="1"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Ipomoea</a:t>
            </a:r>
            <a:r>
              <a:rPr lang="tr-TR" sz="2400" i="1"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a:t>
            </a:r>
            <a:r>
              <a:rPr lang="tr-TR" sz="2400" i="1"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tricolor</a:t>
            </a:r>
            <a:r>
              <a:rPr lang="tr-TR" sz="2400" i="1"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(I. </a:t>
            </a:r>
            <a:r>
              <a:rPr lang="tr-TR" sz="2400" i="1"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violacea</a:t>
            </a:r>
            <a:r>
              <a:rPr lang="tr-TR" sz="2400" i="1"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bitkisinin tohumlarında bulunur. </a:t>
            </a:r>
          </a:p>
          <a:p>
            <a:pPr fontAlgn="base">
              <a:spcBef>
                <a:spcPct val="0"/>
              </a:spcBef>
              <a:spcAft>
                <a:spcPct val="0"/>
              </a:spcAft>
              <a:buClr>
                <a:srgbClr val="FF9900"/>
              </a:buClr>
              <a:buFont typeface="Wingdings" pitchFamily="2" charset="2"/>
              <a:buChar char="v"/>
              <a:defRPr/>
            </a:pPr>
            <a:r>
              <a:rPr lang="tr-TR" sz="2400" i="1"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Ipomea</a:t>
            </a:r>
            <a:r>
              <a:rPr lang="tr-TR" sz="2400" i="1"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a:t>
            </a:r>
            <a:r>
              <a:rPr lang="tr-TR" sz="2400" i="1"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hederacea</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bitkisinin tohumları </a:t>
            </a: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Uzakdoğuda</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uzun zamandır </a:t>
            </a: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purgatif</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kullanılışı vardır; </a:t>
            </a: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British</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a:t>
            </a: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Pharmacepoeia’da</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da kayıtlıdır. </a:t>
            </a:r>
            <a:r>
              <a:rPr lang="tr-TR" sz="2400" dirty="0" err="1">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Lizerjik</a:t>
            </a: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rPr>
              <a:t> asit içermez.</a:t>
            </a:r>
            <a:endParaRPr lang="tr-TR" sz="2400" i="1" dirty="0">
              <a:solidFill>
                <a:srgbClr val="FFFFFF"/>
              </a:solidFill>
              <a:effectLst>
                <a:outerShdw blurRad="38100" dist="38100" dir="2700000" algn="tl">
                  <a:srgbClr val="000000">
                    <a:alpha val="43137"/>
                  </a:srgbClr>
                </a:outerShdw>
              </a:effectLst>
              <a:latin typeface="Tahoma"/>
              <a:cs typeface="Arial" panose="020B0604020202020204" pitchFamily="34" charset="0"/>
              <a:sym typeface="Wingdings" pitchFamily="2" charset="2"/>
            </a:endParaRPr>
          </a:p>
          <a:p>
            <a:pPr fontAlgn="base">
              <a:spcBef>
                <a:spcPct val="0"/>
              </a:spcBef>
              <a:spcAft>
                <a:spcPct val="0"/>
              </a:spcAft>
              <a:defRPr/>
            </a:pPr>
            <a:endParaRPr lang="tr-TR" sz="2400" dirty="0">
              <a:solidFill>
                <a:srgbClr val="FFFFFF"/>
              </a:solidFill>
              <a:latin typeface="Tahoma"/>
              <a:cs typeface="Arial" panose="020B0604020202020204" pitchFamily="34" charset="0"/>
            </a:endParaRPr>
          </a:p>
        </p:txBody>
      </p:sp>
      <p:sp>
        <p:nvSpPr>
          <p:cNvPr id="427012" name="AutoShape 5" descr="data:image/jpeg;base64,/9j/4AAQSkZJRgABAQAAAQABAAD/2wCEAAkGBhMSERMSExMWFRUWGBkXGBgYGRwcHBcdHBwfGBsZGBobGycgGxokHBgYIDAgIycpLC0sGCAxNTEqNSYuLCkBCQoKDgwOGg8PGi0lHyUqLCksKSoqLzQtLCwsLiosLCwtLC8sLCosLywsNCwvLCwsLC8sLCwsLCwsLCwsLCwsLP/AABEIAQMAwgMBIgACEQEDEQH/xAAcAAACAgMBAQAAAAAAAAAAAAAFBgMEAAIHAQj/xABAEAACAQMDAgUCAwYEBgEEAwABAhEDEiEABDEFQQYTIlFhMnFCgZEUI1KhsfAHYsHRFTNyguHxQxZTktIkk7P/xAAbAQACAwEBAQAAAAAAAAAAAAAEBQIDBgEAB//EADgRAAEEAAQDBQcDBAEFAAAAAAEAAgMRBBIhMQVBURMiYXGRFDKBobHB8CPR4VJiwvGCBhUkQlP/2gAMAwEAAhEDEQA/ADrIIJCuMrd6mGTgBgGUj6uIPCnJVTrynuADYSKd0AeYCADax5g2nBEnnAB7Cc3YIA4JEkH37+wacfAjAnUiM3z2mBz7CeRLZ9/66Quncd0KZDzVZlayGCNN1rWinVgDAaCVqWyewOR3Bu2SnBCkETj0hmZivICJwO2cCQeZm0KmYj1DvmATkADkn6cT37zGvV26i6FmTJBMXHtMEAk8ZAtkzqovzKJN7rVukkKvpN85D3m0RyXSATB7c5BOBqOlT9kFwzEv7Yx5sz24xHxmWoFBhOQYJCyfvAzMHtMemcnPhr1PSGIeSvKkRc0DhpURd6gcRJxg+JtRoJd8a7sUdm0AFqqlEtaoYcqJdSzHywqgzz6iO5u1yKqssWtBJJb0iAsyQqjgLmB7QBp78WVTVL1CWZULLSUmVVZCK2MMzBQ0mcEDjSo/UGB9SEspNoxkKIjA5kd59xOnOHjyMoopgoUrXh7Y/v1qNBTbo+4fgzaCQhxgyAJPseTqHpfS9zu9y9VEZnlqjtEKjHJWT6VPAUHMleOQf3XU6O3YU6dJ6o3Cgtkq4QHAAUXFrvMJJ/iOgnW/ENV1aitqU4EpT9N0fxAG0yT6sZN2Trgc5xJbz69F0XuFFsNmQtoK3eoM3IuBAhGBNwxNwwbhE51LtlkXdvSPuSc/1X9BqrtKTlYP0j0mOMcZODE8f9R0Up7Q+WoZyWINRQMdwSSZ+njMY7ZOpO3U1B5PEH+f+hzr1tuCBOAZ7SPsB3/86s0aMgt8AcYJMgj44nnjW5ok8kW8ERMe33k9vjVJK8oP2UFwhVlRVtgNktEuSxzEYETGR20W2PRGsqVFFv0oXJ+m4xhjxaCTjPftqFKAS0QCwnI4J4iRyPqEjnTD4d3rbgLSQl1pPPlARJkkNMWt6naCTAIuI/Frzs5YX0aG5+nzXHE1ao0AKm5AoI7B2kFomLsRaQqx6QOfSneCdOCeVUZyajhgajAFcUxdgFSMlxBA+ew5F9I2nlKioFqM72O4wgUKfMNOSL0DAqMSxzEcmaTFiQzy1xqAgFYP0nB/PM5z7YEzEO7umlIZ0lHRUaPRx5jEVKihwGPqwSFiQpBS0wQMATOczqLdeHKL1kqVajuoAtpEegkcEKpAPMlRBwZxg3N11lx+7lnZVP12BFB9I9UDAGI495MyFHV2qAAVVr3NgUwbccKxabqWATgAwMGdeZNJG/Mwm9r566brzHHNbT+6aN85VZIBaOD8jMxz+Ue85IHLOp9Lrbrcny6ylx6iXdVCzgFmYgCcAD4wMHR7xFS3lcFVatVPdVws/wCa0KD9mPtjSNvdlUoCmhU3kmowIn1fSOMYyPzOtFh4WRNoAePVOcNGGChurO9224RzTq0WpmQhZDaCwOJOQSOcH511/bbVgFDVBKqqtCsRMBTN3GQTz35zrj1LrtRpp1AGVgLwJ7AAd4uwP56634YdTtKIFV6gsPqPJOZWG/hJtHMBBqHGA2SFkjSTqRqNduvRU8Qbo11q1+zj/wBx/wDodZqfzKfez9B/+p/qdZrNpP3VUG0YNIYjmQfTMQJiMYAB9o7YGt67fWZW61iMGMAQWwFAuwQZkH4nWO8SQwmPUQZYqDIPeTdaomORntqB1FVWTlnuUHAIzGfxYOZzEd51SQvFXduQFWmSxINoJkkkTcxnIabmJ7kalqIGAEKbiCJ9WRPIiTiRjJM8yRqHZ1qby+bSEZBm5nqKz2VV/AIYSD9RcDjBpdWqO23r+s3lDTkStrOuCPkK12DiBxq2KF0jg0bkqxrSXADmqO48ZIdzR2lFFqVGqQ8EBEAU3kNlXIUPx6RmT+EXPEKv+ybhwBK0K5khQwik6zyZXHeMKOQANI/ReviluFqV6S06QVturoiBRTkCDgXREFjMF2kgGA49a3S1en716dUPFCoGKPIVrGZkYR6GgsOJMj82uNwYgLMje7pZ8b59FdNH2bgEoeI9ktan+6a3yleo8gkMqyyDvxfbEEiRiRpMrK0SCb2xlsgn0jMxkkEe3M40xUetpWVqFKmKVQpajA2rVqTJBBY2NUyAZibQeZ1B4O9VWq9QlfJsVVIi1yWn0kAllCGJGCeJjUGkxMJOwUgcoNph6xuW2lA1SvqNE06UzKM4F1QLxhSIJ7M4/i1z/p20aoxCjAGSASFjsYx7QPk6cNj02lR3tatuSqoatVqaXSSGYujVQCSqwcKckjPeZOueIVd4o1L0gABVYIOZMekWgWgEd5zOoRuynKBem/LyXmoVu6aJTVBgoImCBMWkjsSYj2/pq5WoQFGJKiRnHHYgc/bP8zV2FQl5FMMEIBxKnBEhZ5JIgCbfb3uOpVbmMXHkkeonAMTkkwIEcfGrSCpqGitqmcmS0/dYC9hAmeP1jVbedS8vGHqgYXOCeOTCiDwM/GRrXqnUBSHpgkyQAcZ5Mdlj/TSw7tdLGScknuffReFwnaDtJPdVscebdMXQqe4qOAKZrNUbKFrAqQRhz9BwY5gJMZ0z7ZE2q1KSB2hiK1QghqhJEUKUqIokhQWgGoQSQEhW58aRA+Ne7bq1ZGBSq6wwYQxwwwGHyOx7aaYrAlrcjXUDyrcjYnXX5KboHbWu2bah5dMUoDNA8yoSbVcS7wJlm8wn92CAoYgkEQ252a4ZlaowMhmMtJ/+2FAVeTlFE3Z4u0teHOqVK9HzDwqikbWIFMgC2p5aRYpAUYFsgzkzolQ60gYpWorAbLKMx2wT7H3zJ99Y/FAwyFkm4NFKZO64gqQVFO5BUCqgYpUNsrScN/8AG7ScHBHAyPsX/akQVFFoRJHpH4hkhmJl2ZmiQQJJGqm43K+TNIrcyk05kQGEAxj0gCcAKSB3xoZsa9Wq3pQimJhpwuIl5xcxkx7RqprnA2z+VJgJ91Fur1nBFGggLZuqHCU1GSRODAgtUODj6tKNP9k3FdqCVVqMFJvMkOR9VhkBiB6sGAAYmDFbxzWLolET5aSct/zCclnnJznnGgXhKlZvKJLqhBkExz/AJxc4JQTA9UzjWkw0M8cJf7po+NfW75p1HDJHEXt00TNvfALf/CaZ+qFNyFoMekmQZg8kffVPwlVrUt2m3llva1qbkwDBIa04DCPqg4J99P8ATrEkmO8Dt2BMyPbvxGe2qPUulNWr7Wqps8iWJIJLyRCDuAAMtJgsYBzqiHjEkjHQ4oAtLTRrY0a28aQAxzpWlktbbokKVbs6R8kz+eOdZqwtaABYcfDf6NrNZ/v9Pogch8FXIAgBmAuIE4I78e3qmB9IGPbWLWhpkkysiAx4IZrRkt9f6DGYaQbmmWJODAyZzAJB9j9vj4jWtJxiSLUKi+2RIKgEnsQQpJGRyY1GiuUVT2KWmorlVl7y0YfhTIzczLwuDJI7ZFde8f7ZUSitOpUs9LJKpwc3uJAJgyEBHa4aKVNk95impLEVU9WabFFVmEj6vw3DMF4tIluW9U6PV21Xyayz6bg6glWQCS6mOAPq/hzOtNwOCCZ7u2dWgoA1fXX9tUdhg1x1NFM1H/EglhNBgoBEJWiFmJUGngiR6QQvpjA1H0ins6u43L0mKtuKVdfKc+QtNXRy6lgXWqSfpUQqzOSoADnoR5jFv5EEggg+xGZ9tb9C6UtXd0abMophg9SfVKIwLKFGST9P5/GtDJwzCQRSOaS0VyOhqjsfHpSOkwjYm5tknhZQEkZiB3OPb859oOmXa72vW2tWxDU3BYISFudwoAk+72MQX59IPILGr4j2jJutyKn1Go3PIk+lfggFVjtEDTB0zoO622zO4FGHVi9rSrWuChMAEqbCcGDBwCZ1lJXCgR1QBOiXqXRqtIkVUsLeZEkeqMMRnIBnP6c6IbKhegZHgNKhmH0wYJK/BE8e2qW3rNVqM7BV9FqhVwoExxOAWEmT76srUKqwNTBggwCSYC8CMQo+BLH312yRZ3Uhsr9DcBqtKhTDhXrKg9RyWcIzcZIBJzjk4kEMnVOs0BtKtCmUuVbHqqir5xkXWEi5aZEqXBJC8XQCQu12NTblmNRBUWmfLIwA5Q+ZVEj6UBhScMxHHOl3qm/toLQQMZRUzAB/CLQCSZ+R31WWh7l7Le6G7ir5jlicSbfgfH9fz0R2fRjViM6EJS9RUmYMSOPy/p+WmDw0wp1A0nn9dbzBtL4Q1rAWkdf4TjCBhpXd74aqCkDYQPeMfrpW3m2CGBrrHW/8TdvU2dWhSpsXZApJgLT/AMwMyxnIwPnXHt27FpJnQnbOc3tHs12+ClLLnZ3m0bTn4OYw4FO8yMmoaYEggrcnrMiDaAV9ImeNMB2Tn1ebT9CKIKMWwYAkm1jGLiBwJX3V/BHrZ1iRYJwMGYHOZyeNOy9NJIvZ3HcTDEYkBuQSO+szxhofiHOb4H5BZ/FUJSqIR3ZmWSR+NsH2krwTAx3gaKdK3TuzIIppkqkAsfc55YRJLSYwBGrVIeVTAoUQQPpliMcSSxAxx/vOqi9LqIodUpl5xZUeVbtEgAn447azZLiLsKD+6NKVpNmAoPLEAk1FQsJuJ5Ec2+4EAHuNBeveB1dGqUgKVRVuFphJAEkrEp3AZAMkYPZj2u4JGQVYH1owAtMQcexhoMEG3MGQbVjW3SRJGciZECSBOIjvq+HFSxG2EqDJpGG2koJ4R3T1tlRqVfWz3G4AAWh3QYWADCCTgTaeZOjAoMTg5BAgG04hpnvE8Rn351jbiJE4iIk4PHI+kCCYj8QPc61ZYM3DIxgggCCJyTi6OefiTrj5A5xcBz2UHkOcXAKT9kcYs4x+MfyC4+2s1qVT+If/ANbH+d+dea5beijqpAk/VicOcSO+Z5w3JEZHA1p+zKJZUKswXPAcwfxMWUkwwAjsCYEasNuVEyyHAAJORILGcmARx29A51GKxttWDBULkgQCQY5zBgDtJ/OAdWita5ZRpiQjjNwHpJyexuyR3JmR6llmy2pN2jKcPUVkIMoQoUEiWtaVsIEWmJBBxbI1CybWPpBkkSBgqSw5ZT6hjtLZIOr/AFLrFHyD5zCnVVWtDm2/BEACZn4BgwfjRMYY5vRw9CpDLV80t1+iXI0IKYPpCoDbBHKrAtm8mwYVrlBIAJi3fSFoUvMBWnCu5cgkIqqVZmC+prUa4KILMqiVEnVfe+LyaTU0phQ4ycgiQZtZCDOUhiVPpHuYBdS67uK0h6htK2MoCAFTgrhZgxnMngmMaPdxAyRtj10Ffnw0Vz8YHMDUIqeI1o1x5NEzdL1nIfdPJhoqH0UGMxFMTP8A8hJuBXxZskqpR3L7qvU24ID0bwaqMbohnJVmxyQxAkgsTJA1NogcOQcG457jgxPvnVjo3Wt4yslIEODUYOqAgqqyyPIKglQFD8iQpMGT2Mh0jXchv5fnNdic17gqu0O2/emm7z5vlU6b2hzTZWLVHyQrKQouBtMkQA2CJ3C0Vu8talXLqWGQOPTMWrJAuPqMmBGqHTa9BKz1fLWtUn00ysUh3uZVP7wHEJ6QMzIga1/4srPWc02JYWwWGSDmIGQxkERgDTDH4fJRHU7c0ZNGBSv9c62WVVVhdgkgyYwe5xcZHfA7aXplskjj7icfrEx8ka9anagucJ8zLE+ygY/XRmvSptRBpqGQjBHv7mfxA899KnPEbQAg5JA1L1dQGS3GMTxHI94+MZn7Tp+1G0wfg/f20w9ISka9I10DU8h7mKASIumQARE5x8avjYUN2oqmmUJH03NK9wrNgtA7n5+Rpxw/i7sOwxu1by8CV1mKyDwSdsgQhHvn+/563ZPjTDT6HTkkJIHAkmecwTxg/wBe41Yp9HhpYAATgYnEwP6fnoz/AL2yKIRws16n9lKTHNPuj1W3hzfUdvFO1izwS4BlmjFOwZADSoMwZuMAwOhbFg0qe2T3t7ZIwD8TPxpF2lLy6yuIBEx6onBVllTIkEiRnOnDpXUqMAUqVtq4VApt97SWxxyTI/XWWxMsrnmS7J3S8nObduibI6+kWhceonJu4CCYOCRPaZ7Z8pbcF2IMSfkKwiFhZFpugiYnEHIjTqHUVTDKQqyWJHBmbEUH1tMGALYJUzxqtsNgKtZX3VMmmrGoqOzH1BVhhRXkjBl5ALMfTdkNwD5NdAfDmpNZehU1bcFKZd1kLkQPqBA9K5HwMDsWMca55t/EtalvhuatzlmMUhUZKYXkUzAItGBERIkyc66h17cCtKiBz6mHbmQOI/PSX1PwMX+mp6iYBZIWfupJXg9u3fTrC+wwNIc+yfDTyTXDHCwg5zqU17Pc+ZRWsENG9QbHP0g+oAnNwaUImGtYkgHViGAErm4WmcgnFy5iOSOYGTg6A+HenV6VNqdd1gxLGozu4UyqSyqFQAsQJJYsOyxo5UFoMyygEsyjsAIOBBFqkd88cRpRiGtDzkNjwS2drQ45TYXqOIESP/y/1fWa0K0jliQxyRIwe4/XWaGtqpWh23qBj1AQCJhp/ee5MQLsj2yONVt31WjROXuqKcKpvOAIBYYyMGSpwInI1v1Pp/moUVmQ23ItzBXAP0OhaMycwI74GVN9jmCIg8DtnIg8Z5GNTDC7ZeeS3kr+669WqYRhTWfpBz9rj/oF0LFC4kz6+5JJn7kyZ1uNocEMJ+xGPynW70n5jI9iDI/v+vxqYiI3Co15qGrTif7/APGqZI+P11bq1+xBB7A4n4g6oncAnmPvopjBSmAqe7YSfsfznUfQN7G4pUmBNMtLsDBQOSpwMlZjPYTOBqDe1CJHfj/X+g/nrOl7QmqlTIt4YGDzMA/lkxGY1YBVq+M0bRdvCdCglaiKgqPctIVjBtYEeYUCkBYMqZJg8nsCG/6FQ2lFatJFZkAvaRUJaPqIMpcTmSIXEasvRJXz1ZXVSXcoI8tixcl1YelS2S4BBPJEAaD+KqiVrT6i4x2sX5gLAJ9xk9zqoySyOFuNWrzMeqU+rb8uXqMBe0ZA4gKoEiObfbue51e8P7/ywykXIbi/uDAAKzicRGJkZxof1FLVafaPzPA1Js+nMNuFIIapUURjIHrE+2M6McA5lFdBztopl325o+WKyQ6xcoHD+w9x6gJH3GjHTukoNvRqA3VGpJLSSCWlmZVOOWIwINg0v7noNRNvRShTFRn9QCnJIUsxqCYUWgkgxgr8aJ9F6/To0121V0ZUAsqoD5eRJQkgGASYaAO3YEjtaA3TayqHsLWUOqtUNi3Dz6ffAjtjv3PHwO+rRoD2ER/PiT37TH21FuuoqSChUzBBmZxzA7YEe+dbdGqXu3mm1VSYUSSTKjPAjJBP886re9rBaHa0uNLSrt1WZg8SJ5gDP3hYP30YodZo7VFVmRbkNQkMSak4FwNI+WJFo+qbSMROvN10kVTFEgAC44KrbP1Gowz7YnJEwJITev1E8qnVgVPXAa4srCCbcNBEiefjgnVmHyzyNa8HKenXkjYcOC8NOt9E5bLqlFjTYbugzMqxRFQVHLdhiGVs/TgD4gzZ8P72jUvNI3VJ9ZJF1VTEOIlqdO7MEnGcSY5/0fZu9ejZT8wllaymAtw5IUDgWgyPaddEpdEpNG6840khnbyiwLACajAJ6qrGODIEKFEAyXjsHDgwGusl40PSiNPimM2Gjith3I36IkrkTGFuJLXG2Bb6Y7QcEenN30k61rUAVgEkwJ7/AIbQYJBKnH1EEgkk8AU+lb+hXQmijWhhThxZ5ZiVHtJFmVJI8wTHBJkyRdP8WVGASD+cELiRmDjSaRhYcpGo5JVI0NOVV2UXkOIyIbAEkTcAYMXFYAGZ7EHXhVYMgTwbjAui0KBBAAOAonjgnVkiOZ7ZBEgsLhH8Qi4e4yecjVKNgg4x24YTEFTOexmRwY1xQpU2d5MAR2/u/Wa8NUL6YTGOV7fF+s1CvL1XqV9yAsXQCPSxnERCj2EpPOZyJOl3xMq0wKxYKSyo03EMWWQMjlQDmRI5nnRnzlEWzkHBnKnIgH/uyBAkiDAuAeNgTsq1VR/8TA4iZNO4RJBEUFk+ygTyNFYUtMzWvNC1IU80VRYn/SYjImcciOI5xqamh9v79v5/z0H8K0d2abefQqUwioy1CCodWEqufqtBmRwMNBGmAKSMn+/gj/T30e5uRxaDaoe3I6iqO6YL9RInt/40MrbUVeEWTxggk/dSM6NtshJMACQR9wO/89Qb2BTaABwPuCYI+3b5zrhAXElb11U/8u8AH8TGSDgAgj0xAkzxOQdM3RxTq0w9MSrArmQVb+Fh2Yf+RjQ3qW2FqRHf7dsf+dA16y21rKymAywQZKkBjKss8AzDDIMnudRaL7quaM4rmnNN0+3YOmCO4MRPPIgg+x5+2qnVDTq0vPoooSQtamLj5Ln6SgGTReGtPAIK9gNDafiMbgMWouLbZtKuvqOIHpJmCIgnHfRmn4g29JkVmbEU6lM06lz03gVFBCcwLxBw1NfbUcrgaG68I3bEJZ6dshXrktixSextiFBAOLySDJkCCfbRjpvTabVobzETi+7gmZYs+BAniJ4HEGPa0f2fqVSg4OC9FnwFabWpVIGIYBD7+vjB0xtsgBIGvSAkZVxznMItB9jXAR/NBNyhAoAtVfqKyVaostBJRlkqoIEToevS0aVByVLgiWIABJbEyojJ+w50S6msKQHCFiFDFb7ZMlgvcgBtb9Po7UUa8M9at5VUUg1NiC8MKbtAKXcOC7GCFzcMcGaxrp0U2EvqyoNptPKtaECgBpiPMB/hMfVDAwRItJzxpl6fu9oGFSlTqq8BqiG5m9GVCu72m6Qe+Fj0zkGKs06O3LMCSFaPqCgAACBibcseIwPUdNdSvQSkRLAgAFzTcD0gALewgmIOWlpJzOqmMZI/U14lWRst2p0S7+1bjdbxk29ITTHph0tuWSA5mxzEAgYBlcwWYPUNLdbeuXIp7qpWBWki2U6GYYRdLM3sBg95171XozJUXcgE07gCLTCFjAYk4y2D7GOQdLXX0sruYkNn8jzHsR8fGtZghH7PcVFoNafdaCLs2xDKdBoibbusosW2k6tBcEqykEgiJle4PtkGJjTV0/8AxEZaQXcKzuoIHlEKpERmT+7MR9KnIkRpX6hWrblxVZCHFOmHNtpYhf8AmHA9TA3fPbWm12t6EjIXExGYB/1/lo72OHG5BMOWmu3h+claIG4poDhr0TG/+J1U10PlqtIH94g9TOp5F5iGjItCi4SZ08066OiupcrVUssSGMgZwpKyDgxI4XOuMUNm2W7ac/BniJ1//jvaVg+WWtuBObFn6lJHBkDiIOFGP4QDhzPC2qvTq3r4m0Fj8E1rAWCiN08eYbiRHqGCBDSWJ9PJBwCR6pKwIEREm5CyAVUCAxAgNHcEGZIgEyVMg9jGrMBzx6ROYliCSxBnnsZkEzyTrUElWRWHqEgmYUC4EYAYzbn4A+dZHfQpD5qc79V9JYyMGGaJGMQYj7a915RqIFUS+ABhhHHbPGs1yj0XrCoUqRa7Ehb8EFWY5aPWBIJn1qYllg9xQ327LNThbqRMMMzDMDfAAbEEQfqVU9xq5uPLaSr05YwTdBzaOe5GSCffJ76rbpWppSe+4l6i3L9MA+YqmQLoQKPTMkyJ0QIJAC4BSjGl0t9juQarXiCTlnZmgj0AeruStwwOR8al3GxbDIG73ADg8yAMnNwFszYe+NCeqeVc7eYSXIJKiCsKLcGTi1zj+MzoZ1LqrNSJlgsEqrEGP8xtGGMZA9+TzrkLSBm5qDgLRqo+CT9hPbP+2hPUN2LbRycx/lUyf6j9D7apDe1JUswj1E3ZIEZY5kAdlB/EQMnQPqnUGe4IGSf4h6rOPUfdgJgDAJEnTTBxnFvEbBqfwrrIXONBEep16ZWjZUSoWViwRgTTPpw0cSsEdzawMRpd6lRWoQp+qefjuPtk/nqxsXLk/wAQ9R+3eNabnYOKrk/h1tIODYWOIWMxJ32IHkOibR4RrNd/FE36nTD0qCJ5fmlPMrH0+USVQ1AFAmoIuvJgFiR76t1tl5gFQiLVFMDg3JN/qwYkkCOx5iNBwQyxMNBH2nRLw/u/3D0yGtWp6Gbhi0I/5BgD+o5GszxrhnsDg6I907Hn4goSdhj1apOrU2cqyN6/2bbqf+oUVGT2JFoJ5gDRnZ9W82ij9yIYezDB/Xn7EaqbykBdUiSYgdyAAqKPyCiNB93QfbUHHIMFzxGBAAJGGMiBnSaBrpNkO2Myg+Cnqb+8kzaq9+SR3Mcdhz+mhL+IKgJChRzzN0TiSGgmMYA1b6dsq1bbGrbAkBbpBcDJIgW2z6RzOR20P2/Ty7MQJEfzPA++tDwvBwyscZACQQK6Ct/zoj8Lhw4EEarNx4q3BJAYCRAhcgdvV9U45B020upF2JFPbVFe2rTbc0zUanKgky5BPqnuZjSTuemlCS3P9NXOn9WcKKbFiqZWGIt+QOD+Y769xPhxjh7SJoFdOn4FzEMyjQJ+6dsDURlb9pZHIBvHlo5KQSiJggAK0sfqWY40heKaZSqKb/8AMpiyoPZlxOMQRBx2OmXoO+ZF8ylYzO6zauSRhQ4C3O0t2M+rHvpy6p0nZ16Q3G/pGaalSBUIMkgBP3RF7FiAswc540t4biPZw9pujXqFCOcxaHY/VJO8aaVDcSHp1qSAC/1I9KmtFlYkEEAqDgCQ0HOjvQ+jeZt3qWiKjngAAQApgTHb851rvPDZ3O2VtpTRKdBnCUmeCQ5uYgucthD6jLTi223Qrwt4uq0ZoEzQYtIYZpt7qYkCRBBx3x31GDxbJcMwx6uBIrmACQD6VqnfD5aZpv8AZbdepLT9KiYHt30ptujdweZ+f10zdW6uqt+8yp4Zcx+Xtx+veMiTtg/r/DnII9vY55In4OmJLpP0w+iOXVMpiOac/BXiGpuLqVY3BFENBugvEOeDGIOO8yCSGCohE3jJkSMSSJ5BwfVcfk+xGg/g3pnl7ZXII8whj6ckSwUZAuQKQ2ME1P8AMDo86PiIMyCuAGUkyfckWXEERhsACNfNeJlntT2xjQGviNCfiVjMU5rpnZBQv/fzUtNqkD6Tj+I/6Y17qItUOQjEHggrBHx6uNZpdlQtFAt50lJmmYVmhcyIAm/1dpkASZADT6wBP1vfA7dAJFQsjvButNpKgMQD9XqBy3oXtpW3fWKlQTUtpNMhqf7wgQVKw0K3pJ9MxJJM6KbQK4V6YqeWR6fMtkAYH0ekCM49ycTpls53Z6A8lPPlaa5qktCTx3/Pn41ZPSi6nsIPqPfv6e/MZOM6sV9zRp/XURT7FgD8wJn+Wq1fxBQAP72ZEC1XMfOFififbU2xgDVUAFVK/RCDHodZHbn2lTP+ulfZUQpaCCL3+J9RHbHAGjPVfGAZYo02SRHmVLZURH7tVZsx3LGPY9lY7sIFRfpOJ/h1ouASNw2ILiDRFWOR/lMMJ3Xa806eH6O38wF3UP2g5n7Acav+ONlt6aBaBN8S2QREc4ODPaONKfTXFMXLz3J/v7aq9Y6o5qAzJ4+/bWxxWHcSJnOoDkPFO+1AAHS1SXbOGm7+/wDbRtqx8inc6g28MRhQxAj3JXMATnVKlt4UT/6+PY9v01U32OB3GfvoDifC45sP3iQAb6/Xa0HJB2oAcjiuLQQfzkGfv3H20Jp7FPMgnBIEvUWwA92+p2AnsBx99e0QYkGD7623e3upeZ6B5bBX7Mwcm1ojKhiV5xIxkaz2O4O/BM7SM20+o80I6Awklp0T/surbGwq+8osceibEgACBJNwxEBoxEHSr0jxCoNRDTCB2NRSPwzA8uI4AAiPnHsuja+wOpPIamFLKQpMKT3/ANZ1TwjsgTETV1r1V+EmDTRV/rhFQ3K0/wB+2qnhvpr1NwqCSCHJ+wRjn87RnuRqOsfUCO4z8mTmO2CB+WnnwntU21LzStR6tZJUqoinTDEzJOQ1qsSRwFHudNuKyRxQODxTvdHjf8K7FuOUkc1t4a6fVSrVVIRiBaywpGTdI7+kRAgxIzxpm23QA9XzDWchRaxpQpBINwuyycSYtOcxmKibyo6sqqTaxrFFuu+kA3NTuL04CyhAMjM6N9BSl6PNapmXCvTIjvCpytuCCRjHcxr5+5z8wyn12ShoNDMg28rrt6Xl0tu1OkghQzMWkD4aRgjFx9sRGlTxhvUfcIaaqG8tfNqKZFRwoFwiOALS0CSG9gS8eMNvTakTSfzAVZhNxIAEliSJIyJbkTn30j+LOktSioJKm1SSrDIVcSfgj9dargojbNmLqNHQHfr50meAa173E6EbC90E3PqWDkT/AH/XW/hzpprVxQBiZJMTYoEsxA7dhPJYDvo94N2tLz2WqgdGp5BFwEumYJiZgCQT2+Q6UbKSGmiIkGYUBEDZj08rkoY/zYM5J/GeMDCyZGs/UA0demqIxeOMDiwDWt1u6RRVVYehVVGYXRbNpfj0yqn8P0xIGRLIRoMqDJiCYi4lYb6SCTAnhcfED1CsLEqWAUYgEkxhVxFogjueItGpQb4FxBkgGJlVybveAPqGJZQcgtrA2Xa80gFlR1qDlmICEEmMx39rhH2jXmpXFQEgSADA9AOPvfn76zVec9FzO5c4aQQcfEgEfeDg/wA9Qb7dVXYFqlQk8epsccAYUR7Rq5VoclSPkdvzE/zOfnUNVKYAaveig8UwCzTGFuIgEA+o8d+QS4LVAIbt6cm6Sxf1MxEEkklpJJJyeT+kQTLVAH6aq164FrUxaFWGksb8gXZwoIk2gkKQYMGNbhWrUqjqCVpr62/CJE2gnk25gD59tdYzO4NvcgfOlcWZnabINuWN1wGCTA+P/POtt1s2ABA+rUh3CqRIJ001+rbb9kCQBUOQI4MCfjHq7ybo7a38wbhgIYwSNBpy8fj9U5ZG0CksdIrorFKs2MIulpQ9mAGG+x/lGre82iJDpVLMDbYQJByGBIMYA7d9L9QtJ9tEv2t6pR3NxgD2wBaMe8ASdLpZpfaImscQ0miPL1VWY5gPFW6W9AYBsA40b3HhZyqVWWEgNPY+x/6TzOquypoW7H305VvE4rULFIimAn3EDj59Ix8TidP8YMQAGghwJ+NfdN423rQ8b6LnXU3CEgSdVBXYjjsedHN9u1eYA5giP5zqlUomIQS7EKgHdmMKPzYjUntc5jpHv7tGxQ9ChpgGk1sim56EaSoJZ2JtAC5ZvqAUexAOTxEmBxe/4H5RFIOSWBL+1TEMqqcBbiPc2qJ5GnShtVdrxBuFyt7q3qwfYi0/loJ422TGinlozOKkKEBLZpuJEZEEKZx9I18rjkJNFZpsh2HNAqfQaaEVSlyqSSsXqTyECDkGZJJhVAJ5057fchqASo5AChS6KIpstwhgoKwPQAGGCRGYKofS6u7IFNzW/CReHNkTJJIEEyDBkSunTbCkKzUTTWyVVCyo3lv5SOylypgsDfM83CROLsRJJM23GyNkSQ4s1Nrbp3UmFNlSFsEm1rKhqAXB6auto+b2stJUmDottt7d6kDLcYOQ9rFYhZ9E4YAmbbgCIiVDYddCVqhImrCmhcbEphMIzKqgu1QklgYw5kCANBdvVrncJSpsdteRRaSXX1eiXQra2MfTOOcSDGcGfNhw4OojlX38OVpieHPfGCrvijxY9T9zQ9FJD9akzVgABgf/ALcloybgR2xpx6VvP2vbUzUXNWlawtAHemxGSPws4kcxkRhI8S9MKgxbBMkqpVVjsihmKj8zHwMaavD/AELb+RQqg7kXRBeoyxBlnSmrQqlpt5m+CMzozi2Fhw+GjEfdIN3Wv1HOl7F4ZsMbeWq06J4eNCtIZKtOpSKlgArUyxVkW1mIFwIaZIxm3uaq1SMsGkNdLCILFj6QJbH1SBMRwJjdgCbZRZIEAAhmtW60tAAkmQv6HjWlrQpYi05IMAyZGR7205wMWjiCdZjE4qXEuzyb1VjmlMkzpTmdqVnmgMQYkrnJIlfTcDaRyDPzdOZiGj1ej5ltyq61PKFNwq3GQBYcqywMFWJHpBiI160FgryxDeo8AkrBujvaCMwQc8nNPe9AvIlmV8iUYLZcBJDHJJEE+lgCMD0qdUxZbIeuRZbp6ImtSGCYIxBpzEdpkT+mvNbpSWBctJ2jLtTUlz3YkAAk88DngazUc67nHh6JSO0bJBFMD25//IyRP+WNA+obQK4CiTPqPvONWf8A6x2rC691xwyHH5KSCfz/AD1Up9Xo16gWmxJYnLehV+WJJbjuFPPfTyWJ7B3hSr7J/RVKtPOeO/2GftET9tU6HVK70aaStKmiWIERQYOSWxlieWwSdT+INuwtpqwNNmC4wWE5P/TPb4z7DapSxggY9Pt+QmfjVGYVorG5mIS1BgpYqSFgFgOJEyfYYP6apbhpKwdGdwwhhcIYQROcgj25hjoX+xFSxgEciDz3kex+NPY+MSOjySi9qOxRTJ7GqiTblmC8A8z/AF0XO2FOngf376l2aEKHOQ0wf4oME/qIPzOiWw6YdxKIJPYDnif7+2tLw1jXwnEyEZnA14DbRNMHCXjMdyguy3BgGY+fbVyh1FUmCBP6aM7nw6aNO0CXiIA/UnS8/SnBl+/bRkT5RGxrRmd9PijZInM1Ki3VFoFUXeXdEwbScDn6ZyBzOfnTP4d2NEqrbq4UqhWWQw1JVYMKkxhCy5YcASONH/AqTtXSPpqsCOzXIhyO/wBJx/vrfxmwp7LcsRMUygjkGoRSHwBDZ+FEay/EsfLmkw1VZ1I5/wC0gxOJdmMNc0d6Xt1WiqIQ3kBUBBuFSl9NGvTYYZGS1SRgOrDXm63Cq312kKzfTcTayggDuTdaO5ZlgNBGkL/Dnxwu32dTbWBqnmEoGVioRwPMLNfiQAoVAuTJJzph6xsRuLdzSgEAXU6gHmUrMlkcj94gyQYDL6jyWjJSsDXFpQbmBslhVPDPQ91vWarWimilSzWvaJ/CqGWMD1FjHI4yQ7b3q3T9tSIVmq3q1YmmrP5gC5ql4sC2oBdNoCiMRpc8cU2qbhSFKK1Kk7pJlXIaQ2cMFg/9wJnGh24pitTUecUejTZmvZrTaf4skSpnkwex0TC57RnrXkOiIbMb8lrvum0N1UqOrLSKj0sXIujm5bRaqqZLHjiDxoJv1qQhqF6VXFlYB4dQQPMU4aQpyoEkRgHBZegbfzKYrU6lMEsQtqAOrEhQLmuRXzTMCkAofvGrfWduNxTK1i1NVh/3jlpxaaiEhVWM5sckGIzBMw3FJYZS2XUHQiqPojGY14JY7X6rOg+Gy1Oq1ZhVqBQ4pUjlrQWBAc4ZyABMKMRJOKng/qD7lNxXd0sVg7ANAULT9StE20QqU4LY9BnINxTwh/iCgqLtX/5QCrTru7eZVIFt3lBDAbku7DuxPAHQN9slqLayqwBkAgEA+4kEAxjj441F5kcwifUuqj0A5AeKqxM0lESjfYpHTcjygQ1wqLMgKS0gtcCoIg+lhF3EGSANXf2ZxTtwAIyGkQCpJOB6RI7fxewOtdzTVGNGEphQHVQtoJJyDTACwxk4kFjMBgG1ojAKVOA2LYkQLmbEcZnOJCjkwELgGuypcCOSgVjAAUAEMAIMRTtZexPpJgYM2nB9N07MpAMD0tEdxDXBjbnJMBRM8e8YlQgSQCzEk5JklmmJHvwQAJGBr1mK3CJUEg2iZEjEgzLTA+x9jNV9F5UKnVUUlSpBBIIPIIwZiRP56zUx6YDnzGM5mxDP5251mp9mOnzUsi4IV5XvkaM16i0KSmmoR2CugUksDcpvlhI+j0/qONVeobIE+YmD+IDv/m+/v+vvqKnQ9SBjGVzPAkcngR/prb8Wjcwta/SifiOSOnblNFMO+W9qLHmm25DEzkeZ5qfzrt9/yGtK23uFrANmYiPyPPvHOqvTqiEsEBx3MxHYAHjjvnt21fHuc+w7f+tZ2kC5xBVOvtMZEE4+36f2BrQpaoHwP/Y/v+mrtTM/37/76iroTP8AfONdCgFfTbU/+HUiZDmsyqIw5vYEL7EKRxz5cZ1d8E7r9j3i1GkAhqbjvDDiDwQ1rdvpjvoPT3a+TcRIWoKdoiLbJvGctcrd8hiO06g329/eoKVRmQY9YBa3+EtAPvg8e+nvDMWX/wDjSMzDWiNwm+FxJvsyLCd+t9X80NUp5UyMggz3n++3xpN3HUgzQwgyMf7a06VuGCt6jlj+XyP54+2vN7tg0nAIE/38a12GjkEIfFoeh5gFPJJGloFJ7/w8oHy67z6SyqBMAkKWYx2MOgx2nnUP+KGdvQ24a0166jhjhFPKqCTmouADxqz/AIa78NQNAlb0a+ByUqAWuYPurL9ivuDqH/EHqVOi6szU7qdKwIKgWp++J8wopU23IlNPMBBVXqES1usVjpe0xcknO/tQWUm1xRKR9r04UKv0lVY0woYyz/uizzHBDWjGJ11HwtUvUPMMpKlux9ClTz3ABzEsvvGuRdIpFqyedUFER5rPUDWhDLSi8sXMAKvNw7DXT+gsyoiqBLqVB/gP1Ev2amoDEn5MZxpDiGmwXflKEg1tEau2FSrSowEppTVgBH0lFc2AAQAtlIT2pD2xzPebd2rOrmYz7gHsPfHyO+uyV9gaoPkOqOwRbWMeYiyVQE/S9gU4w1hEiDHH+t06g3jkiBUNpHEEYx8ggjH/AJ014NK2Kdss3u/Q0b+fyU4SBICfVU9h1qvsWPlmGaA4iVYCYkgg/iJBUgiTp+TxFR3dCn6BSLkq0kFUK4yxINsRGPvxpZq+F6+9NyEJaVRizk88sVVDaPxGSBnB41NtPCm52oZW3FAX2kw7gYnlmpAD6u2mPEMVhnuJic3tNOl+SYOIzXGdVD1vwr5Dq4r0nFQ/UWCeWWxaZaCuSLgcCJCzp/8AAPjZWjaVGaaVES5KuhNMlajeYDNjXUysiBkTEa5pX6XXe1btuV3LPSVnqIUW11W69p8tSbirKZYAwCT6nvoPgMdOYM9R61VlKYACfxEARcSQtuXGOR6hAE8hZB+obduKH56qzFPHZZJdTViuqb/FNMxSqoAfVDEfwWs0yMlcdpEtx3C/QcAGQCADiOQJDDIAEBscCQwPqOrA3gAdFYJSMQLmwQVP0x6GDOBnm4LJjUrHsqi1WJbmDhTasH1Am+QQLrcjvrPSkPdmrWkjyKuu3Jp1Ki2tyZuKsqklb/YKCe+VA7gg6lryIlCPUvMdwse0AiU9wJiM6FeKr22lXyyQay2A92BKs5X/ACmGXgYZYtsAKhtPGFej6GF7FSSrepaTgRcpVgbLRPlkEAzg6YQcMfPD2jdCdhyI6+Hgjo8G98ecJ6qeUxLQokkwVMicwfXrNQ7ffbRkVi+0ckAlju2pFiRJY0ipNMnmwkleO2s0EY5hpXy/hD9jJ0PoVyGnt2HfWVaPyI+NECMXGY7Due2PjtPzqlWUsR7e3z7/AGHvrXcblhM4ii2aK+PP0ROMmD30OSl6TTy/cYE/r/PV56gGSQPudCl4CzAnvMCTBOAT2zAJx30VoeGNw+aapUU8PTqIyNH8JkSfgwfz0icQNUFlLtlU3HUlWSAWyB7D8ye35HVXcbslUqLTYqWtVm9NMMDdIWbnIAOSQMcam6h0h1UBgRVVs0X9JgysiTlZA9UxBOifVdoU2lOpzQo1BTWCGKM4khiALlCqwDgANGQTqURa5zW9TR8Aro2gJfO2mVWbS11pPHZce4XE/fRHpPh3dOj1adF2WkZLBSRAz+eOQO2o9rUa4FVDZ78a6Vs/ELUdslO5A7B5A/D9sd5/nrdzQdk1vsw2020I6+J+6eRQW2279PuuXUt7UWQUAAPOc/376K7LdMGWoSAiAXMVJiTyxEx2g44I76pdZ3BV8ic4PuP9dHPC29pqlXzGAvS0K0AHM4J5MSexxiZwNj3OGClaXm2gGtudcuVWqMYMrHUbpMPQusU0qSfKBqhYcpaz3R5ZvCkiRZBJPOffVvxt19qFOk6JbUqEoWMem0Tb6TcTHAkAQfzCruqTq0xUUelY4IGIESAAsT/uY1DW3g31OvR8wFKdLzQGE2MtRaatTqFrsioVIypXggwdYPDQvmflaCfBKIGySPpgS9uqtbdVFaq5qOQqAniCYVAAICgtAHEn766b4e2/kU0QsxIRR5hx9Um1e6QyyQTcSFJgWjSZs+ieSpc1cpVSna62VHIAq3qhMwrkCIM3dojTD07rTO9O5kMBlWXIPqILQhUCTyWY3YjiddxsMkRAeNB81ZLC9hp/qmzcU61Sn6Kbm8k3DuoJUEqO0RkYMT8lY6j4fKZq0zj6VH1kwQLciO3J4mdMO48Q1KbmolRbDIYmmMxxBuuMEYAjBODI0sdT8W1qyutWmtrTaEJkr7EkwTxI+k+0QTfgRG8XKSF6BsBeBISgu18RJRNVqguQAAqhW2mTi4M9Nmqt9XMDt2w77PpXmJbWX1BnVuPVDmDAkZHt89xpE2u2oVNs4WsCy1Fmi1NgW/CbiVgRBkGBiAJOn3p3VFt2ZDBjWpU6bi7HmKmLY9Es3ogR6sctozGxRRZOyFab9dftoiOINbG5oj005c1Tfw1TpeaKSlTVADgG4OFggCT6SDkEAj7c6NdVdKj7eori4U2m20s8vTDQOT6qRUg+kgkHkEXjbUUEG4HjMq2ZHH9j3nQdqj7c1aZVqtOoxupxLDzAQSlpNSWBIBVBJDCCRpfK8gWdeXVL45C5/fK1q7fy6wUEklKYtESS0EEAAkBoYEsAP3Z7AnVzZUaBh9xUutdSKQHoJS2wqCOzlG+qJIy2DqptOrIxaCwqqSxU0yWaWQR6T/EaalAEmRyFnV/pdIM4C0wVuvZ2VyTPAXJuYCJnAzIj6hezcf1WjQEWimxuLTI0aKHqnVPPDkUSFWnMky9xZEUWqCLFvaTJAKntys9V8FoxB8uqlQEWmkwZm7YulGGCSRHIBiSNOG/6SPWNuLQERjYYDg3xTBHIBUt8XLBMRqsKlRFCUFL1KrMgJJVVhFJ4JCUwCCWWTj0g4m04nEkgNefhoFwTyk0HHyQij0fbIqow2VygKbl2xaRg3GzLTydeaYv/AKeqDAZ4HEEAfkCCQPgknWaN7PG/1H1CJrEdR6hfP3SK9WpVILsVAue43TGAPVMSTGPnRSsgGYP5Dj9Yxqt4a2xCVGg+pgB8hR2jtLc/Hxq69b4/WZ/96rebdolsh10VIW95/P8As6sbHfvt2NSi7U2OCyNE/wDUBhuThgdR1SBNxC/c/wCnPY/pqB6RWCyuFPDMrKM/MSR9u2Y14Nc40Ba81pOyKjfMyXPDFi5AgCMwQB8kEnTf/h7s6W9p9Q2lY4qU6PYShBqw4HuptOkGhv4RVIbEzbEcyOWnicwCfjVnovVXoV/OpkEwQytIDKYJmDI4ifknEaL9hnhp8jCB1pWCN7XZnDRRJsmoM6GLqbvTeJ+pGKGJ/DKmO/660ffMzjPA9ziDPHB/86cOj9JO+apu6qKA9RlVFJANhsLsZlji3tNjE8636/4Wp0FStSUI3mIrKLiHu+kBc2kMFwIBDGRgabYXjjYohBI0nKdCOYGwKLgxoa7Iden2Sfu4a2Yli3Jj2jn8yTMZ4HeotVFpv3m5YBE/wEzkCSxj4UnRPYbek9T92i1HZiqlvUWMnOZtJ5IAEAH21nUOkKN8dpUk21UpMyiD6mUFxzEBrsyMZ0FxDjb8WDGBlb8/VQkxJfoNlR2+6VaC0wcSzWLJ+oyQxIEkQBHxmdF/DFI0hUrFoYhTHOFdagBngXKhx/CPsSPiLwuwNAUKdxp0hQdQoWo7UKlWgaoSfXd5a8EtFvM4gq+Etwi/vCtKeZggKAWZiQ1oVeJZlnJ+kAs2wk2BZC173gf2878eZPRN8LPC1m3w8UF631EsRVDSxJMnnkjPv3z76s+Fd8XZZmVJnjMzmTme2ccfOhu42AJZaBeqkoin8VRiJa2muSLg8DJAKyZOmLpvh6ptY830s4BYT9GSFBxEzIOSJxOl3FZGnDW7QkCh46a+iG4jM1zTfwCaOoil5T+ZU8tCAb4jMgAMbWCC7FxBmIAJIOh3hDa0a7sDuadcUgpKKlVcmVkNUQA4B4BkCcwNEN7s3q7SpSZ6dFdz5a0qjKSC1zBqdRuKSVIUK+eW7kLpd8J9Nr7KuEdbK25CeXSLTUAVivmsFmyn6yLiZ9LECATrOM1jo7/6SUN7tgIn442wpVdvURVVosdEW01FwJgAwVNoEji2TgaJ7/ZvVp0oplSiIGcglgQAIuCyAD2k5+AJatqAyo2AzgmVMgQYCq05gcEHMkyJA1BuNmfxkke+Bz/mY88Yxr3budEIuQJo86NKEkrnMDDy5/ZUuhbeqlP1AqRgXSFZQABMYBAEXRERgmTorW2+4bb+btmH7TcBNZvSqK5DJTXKqzKCC3eeeIodM3pDeS8K2TTIOWywKQQASAo+D7KRGiL+IaG3pG+oVsw2C+W9UQgJBggkGCAJIAzq6EHLpr1Xoy7UtCG7U06zs70HoViKi1VKsD6Kakohv+r6XWooghPdcitx10+TSR7Q1cVBYjOLKSTS/wCZAqBiClzx+FhHYEm6sNyGLlXS30SRaAcGx0F4LAngnjvqglNWqU382iSxISo7BbrxaqU2zcLGVQqxLEmSeKxO0i7ujt6j88kfFOA1ubkRoi3Ti4FOqC8MOPdAQ0lVawsDPqgHtaSSRt1LqtVaTihUWlUy5LFSFDv6lRywK+q7DFbjhGEDU+126uE8y8BWTy2So9PIwp9DCQwMhCCIZRBydRb/AKYKbiowD01VyRhTaJLI4kB6RviDIUsphYnUpJS93anfoB+fmqrlxDZJC7r0S+nS9sQCRTckZZqV7N/mZyTeTyWkzzrNGh4frHIdCDkEgsSPcsRLfc8690MXxf1qXdXFF3VwHNsCAO3t+X5ajbedgfuZk/qeO2BHGodtctMEj3H6f3/LUVR1YEzEZ/pjWxxPB4WwCWEm6sg+Vq2XCBo7u62q1AfbMz8zyT/ftrNzuarBZeo6r9Ks7MFx2DHHbjsBqqjSY7cnRTbbqnMEwO8idW8FwTH3LI6uQ159V3Cx/wDstKQLJd2/1jQ5NySxngafdj06i1OVP1RPt/Mc6WfF/TaO3r2UmuUqr5iQWmRIA9p44YffTbE4n9RsTjtv0KPnYGUuseGlCbPaqBH7ikx9yzoKrGeZLOx/PUHXnZgi5vLKwCgjiQARkmSYERMEGRgw9D6gv7FtmJIH7PSB/wCxAh++UMflqjW3oLF2MEzj2jgD7DH6nvr51K05j1tZg3nJ8VlYolMtACos+j8KqJ9Kgew4A/30m7mstLeNWqCo6lmqSpm8MpcMpZgSQSCCDIIHMQTXXeqC10BywA/6RMsYHa0R920t0d5URIkMk/S4DCPbOY76bcP4aJ2Fz7G/2/f5JtgsJ2rC83uumUN/fvW2/nJcGJVVcExRW0qFtGJpeoAtLBiMAyT6jsDugaVZgUYSyhQARMgnF4MicMMrPtrj1DqYWotREVHQg02WQUYfSQZgxj0xB4jXW/DviClvBcuKlstSHKkCGKD8S9ww4BEgHmufhghdnjOYDmOShisNLAA5u3giPSPDO22pb9nQoWAUsWZjHNoLNhT3Ai6BMxqt4g6IqVaG5qFrKlKrTIgFVBi1iVF0srMDBHpYxBOSdKg1RDDW3KQGHIOYIntw2f8AKMjRPrJWvt9uxXIBa0GCpAtYf9pJB0HJcodZ1pAtdmzPdqUudN6nUp0QEC+UrEEhZLqB/wAqklxsEx6mYmB9I7GlValNvNSSBLUxHpJUiC0qWBWUnAIuB7xVpdOCQysQfcEk5nAMiP0++qO5o1FenUoolRxNquRFUFSAhIX0i5zxOTnB0CYHkanXkutm1oq/sKdSozLwEOBAP1d7mmDMyMxHOc2S9S+20C3BaTkxgDGMz7wO+Y0tdL8X0tyzeVelvrKuqqygyAPTK+giMfxiQGBJM7bdEgqouZhagmCzwQIMGMCScwqEmYzd2M0Ty2UV4Kcmhy1r+clrVaisypYrTMu0WoozbMyDhZ4gKBjAMO26VRLrWrstR3N5HF9SmAqv+z3MpqBVi8n0xItJxd2myY1iGWxKYWZEeZjFgJu+trrmGMDJ9QD9b28bn9qpk3rQakRM8uttbOCqgup7hnTsSRUXSG7JA8PovNeWCkO674grJuzRqVYoVTTYQB6M2hjj1MCAWkgfu8cgChRrLWYUq7O15IkgFST9TEKFmYghYJlSBh4t73pJ3hpNUqhFo+Y9WoSJWj5ZLgHi4FUIJwMnMQRXhzqCPudswcf8xZUtJQOCqhoJ/GVg6gAHNztUAXe8Uco9QqbKqqP51bauwMEl3pmQDJXkAyTTm3J5ZSSwbHqxNSncX4dSoEhTJA812gyIHueJyCTPu+kx5jozqXXJQwwMWgrHfAx741uelhxaTaGJJCzLAE35/CC7NLDJlZJONTMhFDqvRDNqeSsf8K25z5dPOeBrNWht1GBgDAACwPgY1mr8rf6Aqrb4+qQeneE9q9KtfQNeSMKbXpyRlKlyhf4iGbI4n6WTvE3+Fu429S7bU6tek4wLbnTHqSoEGfxQwEEDQLxD4jfcOiqLaKk+XRGVQZgxwXIMs5lmLMSeAINp1evT9SVaitkBg5kA62QwszpjJm/4myNhS0Mhc9xfaJ+IvDdNOn0q9Ok1J6NU0a6srh3vF1Os18EKbSoGRJMHkaXdiy9+dHOs+OdzuaP7NWZXRmDElRfKmVl+TExJyRyTzper7ZkM9ux7fn86HwbZcE7PILaDrzrnaobnj73JG63XioFNTFxzHYDQjqC3m6M6yltGks2BH9/399WKJVpBEifz/URp2+QYi8w97byCJ7726pj6d1zyen0FYEsWqimP4kVrixPZQ7MvEkrA99D6p3G6I8skgsAEpzLGfb6uYFxwOe2h+5JiOwUgT2GTj2EkntyffWu03RCtTgFW5B7fb4McHWIxDXMlOZtG9ilBGV5JGqN+FelLW3VPbkeX5rROZPcgkyZMEZxdzoh4l6UlNjTJCwSIx/M5njtoNR6tUWpSqXgNSAtJCgsyMCpMAFmC4kkyEE99Xt71hqqVA5FzkBhwWA9QxGMkRHJXOIGtFhp+1Z3dtsvz+a0+DxLZG6aDogioAYA+2rm3X1JJtjvnEHkRkHQwUWU4yJ76NdPcSAwjIJOZic9vsf8AtE40zwfftjm15KTtk6f4e747fdVNrUZmG4Pm02YyWq5ZwzSSajKQZ7+WPeB0Pc7rCrwUdsgdmgg4zNxA4gidcc8SbY/sy1FuUqFdHGCGR7SVI+kggkcHM50/+FvFib2iW4rqoNVCPxBYLqJ9VMtnHEwYxrD4iMsmkHMFw+e6x8wIJryKZbLsqYPsOPyByP7H308nngH3Hf8A8+xGeBqGg8MRM4kT3Hz7faBiD7atM/df58j3+J/TVbddChVxnxNRO06rWambLnWqvcRVUNUET9NxqCJyBGuj+Gd1fRStAAYWn3yFLCTmyYIgeq1WJ4AF+IfC233e7U1ty1NzSUJSVqal4eobgak3cxAXEcnjQ3xB1d9kqU6VSogRbRNrMRAWbSlpaEUDEC3A00xLfaoosg1boSen31TkROxMbcu4FJ2223s3Zkj10DaIAIKVAXIPNp81McAyYFxkf4j/AHRSqR6VcBxggoxtqA/5SrMpnt8xpY6F1VKG5ikXem1NdxVq1zDC1aiVYaSHZ5T1TkwInIcd5v6VWleIamzWXESpEZDqY+rtPYg9xpVi8M6C61B8PzzQ2JwroHb6dUKr0LFrbeDEOjFh6nzaVM8gwpjg57HMNPw/t/2IVTQpvUD2nNoYXwQxAIUgFQDGMZMlTfSv+01Q701KWvTem30yj+WJ45U0nyZEHiNFNxuLlAVnRVY3MqgiIhfSQA1LkWgzJTBJ0vZoKHUlVtoXr5Ift9w1WkgZWtJBio/qAXJUkmAwaPXcePqOBrQUrWpzbcsRYttsSsIT6gFB+pjnIxwbG4p7VC1R61FWSA1rgKqqWhvVlMsTAuI4mDqtV3kVKa+WbX4qFgyPAlShVYYsIIN3BOMEam1lmz8FBwNeCKDqVHvUM/8AVH8u2s1TTb0mAYUqMETm4nOcnzM/fXuiOzb1VOnVcR8VtTbe7ipt2LUXqO9MnBNxlsEAhbiQJHEc86HUKobHB17S3BckwB2A/nohtqKkgsQP66+h4CCZ0QObXmDtXmtJh2kjvKhvenNhwMd9S7KrctpP98ifz047CpRQpdlJEz3+84iedIvUWVdxV8n/AJd7FP8ApnA59vz0PJK2Gdxo5TuiZmNieAEa23TjVBgSfYdj7apP0xqINwIaTIIIj2wdM/gjqKUwHf62wPcdp+/YfYazx11NNywCi0oCCe5zIGcwvAnOrpHPdKxwZemh8T+fC0W5ood3Qi76FKK1AZHc41XOGj2Ma3/4a9MrcGW4BlJBEg8MJ5UwYPBjWzUR5pHEAFjx2kn9P56VcTa+WFsr20QavzSLEiwCtazywE9pj79/799EaLT6j8D4mP07ag6b0J/2li4xTJJxywMRByCDgg5ERpi8LdEG5qV6RZlVIY2wCTJC/UCIie2o8OczCx9vL7pP0BRGH/QiMhQl6OJkDP6fMe2rPRdjUqv5QVmaJFsAmCDOSBgiZJAxkjT30rwLtrmqP5jKHKqhYQbUpNcWVQ31Owie3xps2/T6dJbaSJSBjKKFDR2fucAck6uxXHYPew7SdOe3xVUvEgAQ3UlIPivptSl00o1pYFRKDABqFzJxOCZNv4p44RukbprktuVxd6lMMpEfS0gq2SARHI7Trs3WdsaihLZMk/bBGZABBujE4afjXGek9PLbwbfkGraJz6SbfUO4tt/PnvrKulMpc92+/qlLHl5JO+6bvDH+Ju4eqKNSmKzD1MYCOCBmWHpNo9GUkkDPcdC2viSjUaySjNixxBY9gjZV2gfSGLEA49lXaeHlpVb1WSVtuJyZIJExBPpX1Edzoj1PoXn7erQZVlllQTIDrlCRCn6gATxDEd5FQlzGwqnFhOiX/wDFDplStW2vloXkNTMC7N10fpc0nEKfYw/dM8J7P9l/ZvJR6Z5uzcQoTzFYGUYhRlCMzGlHadQqWrebwjI6Ox9bU29UNP1VFUsucsHyZT1Gt5vqtFb6TleQcBkJ/Czqe0+klSD6xmBq+WZ80bWNNZbVudwa0A7JM6v05qNWttBTSoo3FNUmkTWrFkL0v3t0ytMFSVKAFySDkEiaFbp1Q0K9BKtGqohkZiwRSJF7BZKs30kZlYgxOtfxZVqP55WxlFPzBmMAVqb0m7VAlSHTK+oE+kkau7/rf7fs1Viy7ijNRSVJ8xfpf0opIqBSDCr2x3AhJjJnR9mTp9f3/PBFS4iR7Mjj5/nNF+n9UoXVNwaq0qdSpcodgoLxFVRcRksjTPqIuiAZNuvuqdei9BK1UE3C+iKgsciQS9NISPnAWZxqHpXhilttoor2gq/myW9CEgAIufWMDBBlpwQBojvN26U0WlTpmnYagpiUeoRBZqkwEpguGIWWYlRjOlrX65g3qbPnyQuXxpC+oeEyu3pK6UyiMpcYKRlfQCSwUXsw9YYAkFjiKPhjoDrRYpXakq1CTTJupU0DKzKfNEkVIJBZv3ZJOWuZrC9QEvUq3p5YtKsGbywWvSqKcRIqYLhbsKwIAYjmviqpuqpmvUDoWmIASm2Y9IEsckXGSSefURq+EFzRTqVjHNBXUKT1CAV29SopAIdWQK4PDKHe4A8gNnOc6zSF0/8AxFr0KVOgtMkUkWmCaZBIQBQSLsHGs1Z+ore50HokDaMQG1JtGLNnOdZrNbGNxPYtJ0vZNYd0U6jUMKJMGJ+caoTISfn+us1mmuJH67h4BdJJdqjHRz+9Pxx8Y1T6jVP7Qc8/7azWanNpA2v/AKf5FFk91TDKZ+35EnH8z+upPAgD9SUuA1pdxPFyAlDHBggGDjGvdZoP/qXTDCuh+iWTpq3u1WnWrBBA85m5JJLAMSSZJkmc6i8IsV3lW0wC0EDgiWORxyB9tZrNVzgewtH9v2KaSAez/wDD/FP3TXmjTPzU/wD96q/0VR+Wre1aZByJI/IT/sNZrNYhvuhZB+6odWqG2mcE3lcgHAdgOfb/AEB51y3rR8rq9Ty/TbuaZEdiSjnntcSY41ms15vvnyUoPfXVdwP3hXsC4A7AAD+/mM6KUTIWc/8As/7DXus1BqGO6UPKBrbmmRKruAoBzAeklVhJyRfUY54mBAAAu0800BzNMT88j+gH5551ms0SwfqFESc/gkTq1FQVaBNyqJzaCACEBwk97YnW+7YrToMDBIeT+az+smfedeazVG7teiuG3p9V1NdglWuoqAuEkLczNEXxyc/Qsk8xmZOq/incNSdaiQGmJIBwSkgXAxM9tZrNLm95hvop4n3mj+1Att1us+6Sm7KyFVBBRDh0lgDbIBPYY7aDdUphWIHA/wBCe5+w1ms1bD7p80HyQ01D76zWazUlRZX/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427014" name="AutoShape 8" descr="data:image/jpeg;base64,/9j/4AAQSkZJRgABAQAAAQABAAD/2wCEAAkGBhISEBUUExQVFRUWFhcYFxUYGBcYFxkYFRUXFBgUGBgYHCYfGBkjGhUVHy8gIycpLCwsGB4xNTAqNSYrLCkBCQoKDgwOGg8PGiwkHCQsLCwsLCwsLCwpLCwsLCwsKSwsKSwpLCwpLCwsKSwsLCksLCwsKSwsKSwsKSwsLCwsLP/AABEIAMIBBAMBIgACEQEDEQH/xAAcAAABBAMBAAAAAAAAAAAAAAADAAECBAUGBwj/xAA8EAABAwIEAwYEBQQCAQUBAAABAAIRAyEEEjFBBVFhBgcTInGBMpGhwUKx0eHwFCNS8TNigkNTY3KSFf/EABYBAQEBAAAAAAAAAAAAAAAAAAABAv/EAB4RAQEBAQEAAgMBAAAAAAAAAAABESExQWECUXES/9oADAMBAAIRAxEAPwDqwCeE8KQCCMKQCeE8IGATwnhRq1msEuIA5lA4CeFhMV22wVOzq7PmFkMBxijWZnpva5p3BCmi5CSfMInZapxbvMwWHqeG55J3yiY9YTcG2J4XPsV3yYQNORry78IIgFa/xfvqqlgFGkGuOpJmPZT/AFFx2GFjON9o6GEaHVXROm6Fg+PsbhGVq72tlgLjO5C5b3ndsKGJNMUHEhpOYxFo6pb+iTrfcV3lYTwHVKbw4t0ZoSeSxHAO9f8AqcSygKUZpkzpC4xjMQIAYddU+CrvovbUpuLXDQrPa1ZI9SNxLScocJ5TdFXmzhvbHEU8Q2tmLnA+aSfMDsVsLu9nHeKHyzJ/hFo9eav+qmfp3JxAUKdZrvhIPoVw7tF3u1sRh3U2tFMkwXA3jeFqfB+2mLwz5pVDc/CTLT7K7Ux6gTELmWO72abuHksdlxMAZeTtz6LaO7/j7sXg2veZeJa49RurpjZSEyeUgqhklKE0IIlMpwmhBApipkJoQDITSpwmhBCElKEkEwFIBIBSCBgE8JwFDEVmsaXOMACSUE4XDO9DtPXdinUZLWN0AkT1K2PtN3xNYSzDCSLZzp7Bcr45xapiapqVDLj7LFurimac7yVbwvEKlMFrHuaNYBICqUmluiMXSZVs1YzVbvGxvheGaxykRp5o9VrVTGHUgmdypVHBr735KdWo12uiAbMeXEaW3UqlTN1KBUxLRoLojKZHxCCboLoxlZwDXVHOaNGlxI9gq7wZuiUhDZ3QsRU+pUBnMAvpAVemx7neU+qsBth12QcxzgCQd0DOqlpgwn8bMI6o2KwrDGV0k6zZUmUik6vYPjKDMogEBAoZJsCY3Vn/APo/AxwsDrtCLi3Uy7yaEfVNLJ6o1HQVnuDdrsRhY8F5aDq3UH2WG8KTpsjYXhvivDAQ0n8RsPdXNZ8bviO9vHOZlGVp3dFysn2H70Swv/rasjVtpPpZc1xFNzAQTcHLboq7Gi8+yhXqzh/Eadam2pTcC1wkFWoXlvh/aPGUYFKq9oFw0G3yXT+xPe0XltLFiCbCp+vJXf2OqwmhUsNxyg9+RtRrnATlBEq+tIhCYhETEIBwowiwokIIQkpQkglCkAkFIBA0LEdo+M4WhSIxDwGuERufQLJYzEBlNziQIBuV5n7T8bq18S9z3z5iByibQpaqfao4Y1i7CT4Z2drPvssF/XxI5q1Sw7YJcSDssdUwkuPJSFOa7nafNW6DosVHIALD2SptLtbH7IK2JfncRHp+qE7DVABOnqsqxoBsBpFjKhXAywBdNXFalgxEtMneUqlOo43IRMKSBACsPw9S1gQ7cHTp6qeGaqsxMQwyXaCN1bw+GDXOFVvmjywbC2/VQ/pgwyREbnX5lKpimmzQXnpdZvWpMNUrNEBpkn6HomDIncnU6ewTYThRqkmAHXPxAG23qlWxjQxzcv8AcBAGp9fZU96VQtDb6fVVBiwDofcFSwrWg53m/X7ItXHUzZt/ZVlZLWuGxEfJV3UGUngg5p1HrslXwbmtBa6MwmLWn8vRIYMtAcZLj81F8Cr49pecjHC+imzEPg2DZ3JRsEZlpbJMx+voqrmkuymxCsL+1vxQWttpuNzzUnVmBpDtYt6oHhECG7bnlzUKFPI8OJzEcxZTDV6i5hbMwUKhUD6jGzlBcJcdhOqp4uS7MIE6jZHp0iRoriWti4q4YfEl+Gql2UNOcHUxe+66r2C7xW4lradby1NAdnfuuEuxLhDZsFawvEXUK1NzTOUhw9tlOrx6qSXGB34VmxNJhtsStw7Fd5jcfVNI0ix0TzBWtYbtCaFJJaEISUoSQPC0rtD3ktwld9N1OQyLzBM8gt2C5t3l9gH4h/j0i0EDzBxjTeVn8t+FmfLG9t+9ChXwJZRzCo4gFpGg3vouSYd7nOBItzKyFfD+G8sMEjkZCrPxJbtbkPupGr9J1XkCTEnQftyQTSN7i/LZVqBdUeXEQBoOqsuqZR6D6q1AqT3XDoIG6OGsdewjqqmAc6/Kd0fFlmx82/6qIk7LKjg8ZDh+ITod1WwbGn/kcSOQUKjcplul4/X1RftfxWL8xtcn5dFWGIePhJ1mNpQGZ3EmwHP1RsPSi5MpkNSqYh7639wSTpuBbX5Kw3EDQOiIt8KqNxIzyTH80TYnFNc4NbDhvyhDWQOJEwCATe0a+g6IVds3GrrmPkoNfTLpawMAGgkg+5ulVrFu8koVTqsbml3pOytMwIFxqP5ZMykRct5TI0Gv8KvBrbEGOuyWrPx1UfUkiB6/qrb8WIuJdb06qrXw5aenNBrY9p8rbnkAfzKF2D0XuBLhEm1uR2RG0s9QQNGy6foFGhQlklwBB+He+45oFew8pMnU/wA1UX4LiGKgiD6oeBoeI6ZgDmmw2Hhocb3uoOptc5xDiwTYeyqD1DlN7wpU8cXA5QG+uqBRoHUklWKlNsXV1MAFF5Nz9E4pE2OynTomZBMbN1TvBbcwEQWnQH+1l+Bdpv6R4qUj52n2I3aeixbXNdT0vYzyVR+HOxT1fHRuFd6eJOKa9zyWvfDqdsoaTAA6hdyp1JAI3APzXnHsD2afi8UwAeRhBcdgBsvRtNsADkAPkpPSiJJJLbJ1yXvP7WB9TwaTnZWfHBhpPJbl3hdqRg8MQD/cfZo+64FxDEkgkmS4/wCys3vFgHiNdULgCNgoYt4aI1P5IDqwpi0mdPVAyOfdxhFFpVHNGkgnQapY3EMcGhtr3/VNSwhMkGI+v7KFWmCL679EBn0mlvkMHYagodPCFv8AyfmpYOkcwvMI/EsMXlsGIBk+4hTernNU6xpbfMSh0KTjzIO8WA/VWqeDY2b5j/loB7J314p5vl/r0TRGi57HABsyekW5k7KXEMO9gbLYzfz5KeFcQZe6Ry9wT00VnF0ZESCDpJv0U+V+FCnwxsSXS2RP+kqjWAEtBy87AIVOkQSCTE6K3i8Q40w0xawEDrbqicCwbCfSPupVMOGum5daJ5kwAPdFwbYMDcD57hV+J44NqAbi56Hb3j81TIs4zM2zneaNAZHobKtharhAcJB06KrV8RxBdZpjXWFfDbE7DRT+m94quxMmAd4ujRBgxItO6FhmteSEU4ACD5h6kwVT02JrBoH5fZAq4h0SRHLZSqNDX+UXPMzHoTsiYagXPEj0HP8AUqonRpy0c4MhCJblNvNNj0V1tJzXZTubHbXU+iHWwrczwDodffkpq4jTeQ2CB8rqT49tfdBr4+oGhmUWOqDiKjnSQSDyFgkiVcq1i1toVSkc5ObQbTqU9DCyJdJ9Tb91PO1um2wVNJ4c0202G4URjNoM7pxXmwF+klKmCTcQAiOw9x/EqWStTmKhcHBpESI2XVwvL/CuJuw9QVBOZpltyII+y613cduMTjazm1skAEwBEcoU3FsdISSSWmWmd7GDpOwWZwbna4ZSTe+sLhGNYQ/Ygclu3aLjrcZxJnikuo+K1sTADM2Wfqsz227sC1rXYKnIg5wXXEb32hZ+2o5UzD5iLgdT1UBScHaAgbifusxiuEtpUc5rMdULoNJt8oAsc2h9ljKVYixRYYYgSQNtQULF0w7zNsRtzClii14sCHbQg0mVIBgT6pCzEP6gsMj6BZSnVz08zREiNJE3BPqqeFDh8Qy8jrHT0RadSoCS0tF5ykb6GNQealIDi6mYhgiAPMQInlKHWpZmmNrfqpHh8XJcZuSDCtYOm2QJhs39IuqAYd8iND9Qdij0qzQcrm+Y6RpbWFV4iGNd5HX2ne3wmLG+6NhAXAONjEf6QCxwId5RM87dJQxh3FwLjMbDT91bq0C9wbmiADPudvmoPxAZAf7EReNfQoYg6ILSXATILTeYj5QUDDYFji6TJjfU8z6fspV8cx7hAiOX3hXG4QMaKlvneDEyOUKeEiviMK0QS50ASJk7xHqo4jGDIALAbnrr7lEx4nKLXmfn+sKNDBA6AT6D81Sq9GocvTaLHmCOqt/1xDYcZGk7HoR+F30RKIDHjxG20OoI9kIta59rMmCYt6x0lNJOK1J4Lwr1SlAkHrbZBq0Wtd/b0B6A3EHRSqVoabkT66cipumYkMTmYZiQWj2IN0HAgtfBOs69f3SwVOHODvx6e2g9SCVM0jNrlt7ch+yor1q4BM7z1TAaHp9FNvmJIgg7/oiNpvLsjWgkj0952RId9dzaeVzSA4WJ3AOo67J8LR8hdGibFsdBbU82WAByVanVEfZJFt6m0GfLqi4dzmnadeiDh6rg6W6qdasQLXceV/YKoP4xfM6rZOxvax2ArOeKYqS2DePqtYbSIAOh66lWqIc+GtBJJ0AvdKj0h2c7U0sXh21m+WbFp2I1CSwPYDspUo4JoqS1znF0cgYj8kljaOKvqlrtLtP5FdT7d94Ibg6dGiZqVqbS8j8DHNB+ZT95Hd3h6dCpiaWZpkEtF23OvRcmw2Az1BTL2skxmeSGjlJAMBb+gOtim5CLyOn3QHPzUxtJtr81lO0HZaphKvhVHMzZQ6WOzCHaXWOxNLKwAbR9bqNei4TAOEyQ6L7Cw5c0sRxBoZlk7zFz+yqUZn4iJtb8k7MFBkSSD8JOvp1Q9QOJJEAOvzMfz5orXBjf5JUsXxIPeSR5oAyxl0tcIDWtN3F0+1ugGyqU9fiTnACACLTvGwVbFNqgagjfL9xzV+mKIi0X1PmP1VfGYpp0nS/6qTnhv7UsDhy52Z8xNp/P2Wdr1qTLB1h/+uth94VDEcSploAEQOl/VCwTaYcXObYjy+oOp5A3+Seqt0XEnMREkW6NBj8/qh4uuPEDIB3M83RA+X5qZxYgGznGYboB1P8A1RaeEIac4mZJPqbkc1GpN4WGp0z+EDnYTbZExGFDmFodYCwBjXWAfdUMRibghwzfCQSLwYBPtefVSdjc0tIh3LcR0RNRqtLjc3a0Bp21vIurOErNFnSORGnuNwq1JhcdCJsOZPKEevh2uLQ60An5Zrfkmp6Hiqsi7uiTMbNMU2NBI/F66/7Usfggw5XZTYER9+RQKUAyCOoT2L2LDWERlAIgA3IM+o1upsbVNrDpr9km8SZEZZPQ/kiGq5wuYHIfcqGqeJDycroIG4I16QhmrWbpBH+Rt8yTBVxlNsiwAn5nT3j8/QoraDXvyzmAJAJgCNojRaPlTpYgtIILZb6/omo1nuc7YTzmd9UPwZflaDA/FsLxc+qOXZRYiZPt6oizRxbWS1zMwdqJuORB2VTD0myTHWNlCkzOYmOZiVFwvlJJbumGrFTEMILabZO7vwi+s7oVGi5rgc32/wBI9BoAIbzUcZUAIAMzHt/CkLd6JXM7ZY6z7ydVkuyXaB2DxArANeRYtcLEb+h6rHZCWy1pLQQC4TAnST81ufdrQ4fXqihiqMvcf7b8xAP/AEI58k+EvXZuzvaSnjMO2swEA2IIuCNR1SV7AcOpUaYp0mhjBo0JJ1FXthgTVwNdguSwke1/svOmLwYy5i6CLeq9SEbLmHHe6Wm6o9/jBrTmcxkCSdctyArYscoq8Xp/04ZUpPdVafJVzH4IEUy0gyBeLiJWCrYou0B9eqvY90PLTqCQfmhsqsDDIl2x/hQLD4eBBmNp1nn0R67gGydlHDYoZZInohubnI5DY39AoRPDNDm5t7a6xsE+PwjXGJjQggDcadRdANXK4AnX7bJ6zJAFxf6C6Krtwj5s4OHODPy5oowbTZ1/yPyhWeHNaW/FlIB67ze9tQlU0BFi7+aJpZzUafD6R1YP5tZWmU2Zfhyn3jpA2sqTq9WYGVsfiEmflt7ID8E99QBz8zekifbb5Ig3EMJSa8Xu5oMtkaiSNeuqjQqZTEkjaTPRGxXDPDIBYwWnmYOmg/VVjw9pBMuBA2NoJHNJ4t9PjMO15k367+ihTfkIcRJFp6RF1DEUHtiCCdwYBG09VOnRefiP0+5VRPGcRNQgNEQBJsCSN+nTdPh+H1KkudUaC0EibZti2ed0mhrdp+n8+SJQriNJvYbn0UzJxd29U/DcXOBBOU3JNvmrlbhQbTa8uBLjGUW2mb3jqi0cWWMc3NBqHzb6n7SsfRbU0kFo+GTf8vzQ8FDssm0N25ib/SVZxj2Clma45rR6HfXUQVTqUXNMutF4/mqlXwbSARYHYaT6IgmaWgsa4gCBYhoHMnc72QXNc4+Z3/i0W+mvuUShjH5HU4MSLjQjUCdihU6k2bEz8kUfDVchhgHodPcIOOptH4nF5MuANpPT/IlWBgCGEzrqd0KnhWg6X/y9VRGjScG2AaDz1v6KbMI4TcEi/JHDB1U8Y8sdABcCASRysR7aKEiiGvDiRAHK6eocutyYAVqs3QAgk3JnSfzUaNCkBVzy5+UeGZgB2ds2GvlzKpQqNZ7WOhzg0kEtkwct2yNyEejiy1zajCQ5pBBGoIMhNhQ24Nrp6NHMANDoD7wqmPRPZHttRxWEZUfUa2oPK8EgeZoEkdDIPukuVUu7LiLQIpSCAZa8QZAPMJLPTXoMLWe3/Zf+tw0NEvYczevNo6rZU62jys/C+DWzFrS5jvheDlOU/C4W+S2HiFHA4vBPxbKYo4mm9grUmn+1lcSPEY3UAmLTY+y37vS7El7XYnDt80TUaN4Fnj2sfZcWbTIte+vXeOqz7xQ8bhm5vJIkIuCoQBOpOqLi8M5paXCJbb7+91XFe8TcKRv8oFjaXoYMSINj1/mqZzrBwtGv6psbXJgW9h7yUqbT7b+irIZqNac0ieR0/dT/AK1pA82g0iEdnCMrDUdBAjcakyGgG/2UalQEkkAE9ByU9XLEHY1o0JPoq76zi6Zybt9RzVynScSA0OJMAAbnognCPLstQZXEwJ22gqnTt4i03MZp0M/whDZjA50N1Ngb5Rv7lGxOAyEZXBxibSCOk6ShR/kCDz/X9VOF0ekDQcHuaSCbuO5G3QahDqVM7ieZ05fslTxD3tOYyCQRFy6BAnlqjUqIAP4I2290kLf0jjOHuY1uYwHRpfXqg+IGNhsN6D4vcqwyq01GNIzSR5TO29rwrnFMC17JMAgGLEOsJIJ3b9ZKn9X+MTSpScxB6fqruGFwTEgzHOOaFRqOYLNa4czqOV4Kf+qcXfDlPOZ/RVEeMYg1HHK2BJzXmRbSeoWMpV3XbMjnoQFlsPwsPec9VwBE8g6BIFupQKrAx8TIBLZOoSc4WW9V6mJFmtEnkLm3MqWFL+QHrf6BWWxmJAAMbAAfT3UqVQEyBEONvf8ARXUxB1QkZHOIJ5WkdOvRCdTPMmOev0VnieGaXDXQexNzp1UcKwm2pNhzPr1UVUpMe8kNabakmwVnBuLB55JJFugvaVNzjSJE5XaEA6jlZAque4ixcYiACSI5DeyvqeDNdvEBx0jYddVPEhtova9oVKk9zTuWH5j0WQDBANj/ADZMIy/ZfsLiMc17sO6mSwgOY52VwB0dcXbr8kDh3CX/ANS3Dx/c8QsMcw/KfaQsl2C427B4+m8fC4+HUaN2utPsb+y7jhexOFp4x2La0+I4k3PlDjq5oixP3U+hmKFLKxreQA+QhJGhOrjJlJRCdaGE7b4l1Ph2Jc3XwiAeWaGk/Ilebq2oy7DUi0r1HxPh7a9F9J/w1Glp991zbB9ycVgatYOpA/C0EOI5EmwU+VcnHDcXWaXNoPygSX5XubE6zEKu3CbO9zvPReneLUXUcDUbhmeZlFwpMbIghsCIvI19l5oxOHOYh4OYEzJdM9UEsDwx+IqMw9ATUqOgCDb/ALO5Dc8gE3EOCPw9SpSqWexxa7lI3B5FPgXmi8OpufSdoXMc5roOt2mYR8ViDUc4uqPeT+JxLnEgQJLrnldStKJr65h5TeBsRe8bXPshtYYzAiDu2CPoi4im5ozNPMOGxHI/X0WK8IvdLJYd+p9kRmMM1oIJdc6bm08tEDE40vzRBcMt5kyDJ012EjkUKlhpGVzySBcFzrjnExCnisCxlMOzgGNAIjpO/wAlOa1lxD+pa5oHwmbzb2vYjW/VENannJ1GwbfQcwIVFuKP4wI2J+8ae6m/FjRsE7AXVZ0/iuc6W5mAc9fYRbb5qdZkwZdG4m8+o6fdTwtKW31vKkW5CQ4WIv05OCCGDY0OAG8zqTYE33VmtVyUiM85jAF9x5jfSGk/MKqx/huzbjca9IhEqE1XyRrYNHU39ydf2RRHcQFNhbsdflEfsqVDFyJ66bx+SZ3BX05LmOyglskHLmABiecEGOqKzDsibKTC6hU4kdGtdI0tAHXqrFKnS8CHOPiEi0G25cSNbwI2UWQTY2G/XVQqVIcAQSCNY3mdeaWEQNJ4+G/RQxVCu1w8sEjSQr1FwHwuBHKR9OSfFVHgiZgi07/skvWr+PFSnQeRmcb29v5dJuPaN5PIXVyIaSTJ+50H39k/BsE52IpilTzvztLWAAlxBBiNNt1WDV6lJraYFM+I2TUeSQSXaMa06Bo31JJ5IdBtQl1RgcAwXc2fKHeW5GgMx7rN9puJnFYyrWq0wxznkFjQAWhpy5THxOAFydSq+G4tVo0qtGm/+1WbFRjmggnYibhwsZEIKrcENBeWmPWJA+yz2D7EVxhKWLZ/covzF2US6kWuc0gt3EiZ0vssBh3aNcdOekLvvdM2OF0ur6pHp4h/dBrHdJ2Zp1TUxFWmHBrgKRcNxJLo0J0XWAEzKYAgAAchZSVkxKSSSSqIBOFEJwUEgU6ZOEDrW+0/d/hcb5ntyVP/AHGQD/5DRy2NOFMHGcd3JYkO/tVab2/9pafyKxHbTsC7h1Ki/N4mafEMeQOtAA1iI11uu/LHdocBQq4ao3Ef8QaXOP8AiGicw9BKLrytXxBkpqRgSdeXXqumYVvAKTXvzVnVHMqCmK1NxaCWlofDWkWJGunJal2Tq4SliQ/GNfUpsALWUw1wLtRnlw8vTfQ7oVr1bhdRr2moHMc4BwmxyvEh3oRcdEhgGAEucSdgdJ1k2W695mLw2JrDGYasHeI1rX0iC2oxzG5Qcp1aQBcTosPjew1dvDmY5z2hlRwAYcwfckBwtBByk66KLGBdchuslGrYAU3BoLSCBcddih/0TQQL73BvMSLmdyFZqcMe2q1j6jWgx535i1h1AcWgkacvup8te9LC5c2UnKDcE6dQYSxVSWxu2YPQnQpVaoqNygBrgZzDUDTndVcVhajHFuZpjcJ9JZ8j1KzarWtY24AzHkNDmOnp6quKj6d2w7lPxexGpVnCNLnBkhoJAlzg1nq52w6rKdoeCtw9ZjBVZWd4bXOdTjwQal2tpn8QDYJcdSeiuYW62fu17U4SlQxNHiBcG1ywAFheIyvaXWBg3F9bDktM43wrDtrVG4eo+pTBOR7mhuYfP8wJ5BBdSv8Akfv6lQNUTlkFxgASN7X2HqUQ9bC+EXNa4OAIGYAwZGaQDfePZXaGNAwvhEwx9Zrnaz/bYQ3b/wCR30Ru0vCaWGrNFKvTrhzGF3huDsjw0B7XEWIzTBBNk2Kx2HdgfCy/3TiM8mZawUmt2scx22ydZQjB4hjM3lMifKS2dNEepjXOyh34QQLTb8/mszwSlhKbs2IpGqy0hlUse3WSB+LTS3qF2Lsj2e4HiG58NSp1C2JbULnPb/8AZjzb1iOqGuUdm+7vG41ralKm0UiSA9z2gAgw4kfEfYfddm7D93dHh4zz4lciDUiwG7WDYddStro0WtaGtaGgaAAAD0A0U1cTXM+2ndS+vXdXwrmAvJL6b5HmOrmuAIvrBWt0e5zHvMP8Jg5l8/RokruCYphrnfDO5bCNpEVnvqVHD42+UN38ovPutz4FwRmEw7KFOS1gME6mSXEmOpWQTFMQglKZIlUPKSikgjKcFQBUlRMFOop5UEgnUZToJSsH24wz6nDsS1gJcaRgDUwQSPkCs2E6DynXrOcRmOYNEAaR6JcK4Z4temzPkFRwYH7Nc6zc42GaAehJvELuXarunw+JcalI+BUNzAlhPUbe3yWhYjuk4g2oAGscCYzteAI/yIMERrosxq3Wq8W4JVw9R1GuzI5uu9tntOhB5/wJnGq78I/BkufTY/xmCScmQODwP+mV5dGxbO5XoHtH2QpY2gGVI8RrfLVjzAxf1aTqPfVaP2D7r6tDGVKmJaPDa17GiQQ/xGlh0/DlJHuqORmg50BgJJPwgEn4STYekpqDhFxcfX1W/UuzL8BxvD04JZ47DTd/kxzgAfUAwfQrovH+67A4pxflNGodXU4AJ5lht8oUJXAXYp/h+G0/2w7OWQJBgtJadYg6dPdDw+HNQgMa5xOzQSfkLrqHEu5CszzUKzakfhcMjvYyR9Quj9jezn9FhKdEkF4BLnAAeZxLiJ3AJgeiGuP9me6HF4hwdWacPS3Lv+Qj/qzY9XR7psT2FfX4vVwtEZGMIAcRZlJrGtDjzJEepJ5rvybKqmuJdo+5s4bCVaxxJq5AC1nhBsguDfMcx0BXOcU1hIyNDYF7AX3XrGtSa5pa4AtcCCDcEGxBXO+LdyeGq1S+nVfTadWxmj0Mj636pi64cGSd1vXA+6DF4jDGsYpGJpUniHP6u/wEaTr0F11Ts53cYLBkOazxKg/9Sp5iDzaNG/Keq2kIjzfxDsbjKdn4aqCNwxxB9wIPzROC9kOJioH4ejXY9vwvvTj/AMnQI6br0akmGq+Az+EzxP8AkyNzxpmyjNEdZVhKUpVQxKSSaUCKikU0oEmlIlRlA8pKMpIEE4SSVodSSSUDhOEkkDpwkkgdMUkkCCcpkkDZAbwJGidJJA6SSSBJJJIEkmSQJMkkgdMkkgSSSSBJkkkESmKSSCJTJJIGSSSQf//Z"/>
          <p:cNvSpPr>
            <a:spLocks noChangeAspect="1" noChangeArrowheads="1"/>
          </p:cNvSpPr>
          <p:nvPr/>
        </p:nvSpPr>
        <p:spPr bwMode="auto">
          <a:xfrm>
            <a:off x="1844675" y="-301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93218872"/>
      </p:ext>
    </p:extLst>
  </p:cSld>
  <p:clrMapOvr>
    <a:masterClrMapping/>
  </p:clrMapOvr>
  <p:transition>
    <p:random/>
    <p:sndAc>
      <p:stSnd>
        <p:snd r:embed="rId3" name="WHOOSH.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2495550" y="457200"/>
            <a:ext cx="7848600" cy="1143000"/>
          </a:xfrm>
        </p:spPr>
        <p:txBody>
          <a:bodyPr/>
          <a:lstStyle/>
          <a:p>
            <a:pPr eaLnBrk="1" hangingPunct="1">
              <a:defRPr/>
            </a:pPr>
            <a:r>
              <a:rPr lang="tr-TR" b="1" dirty="0" smtClean="0"/>
              <a:t>LSD</a:t>
            </a:r>
            <a:r>
              <a:rPr lang="tr-TR" dirty="0" smtClean="0"/>
              <a:t> (</a:t>
            </a:r>
            <a:r>
              <a:rPr lang="tr-TR" dirty="0" err="1" smtClean="0"/>
              <a:t>Liserjik</a:t>
            </a:r>
            <a:r>
              <a:rPr lang="tr-TR" dirty="0" smtClean="0"/>
              <a:t> Asit </a:t>
            </a:r>
            <a:r>
              <a:rPr lang="tr-TR" dirty="0" err="1" smtClean="0"/>
              <a:t>Dietilamid</a:t>
            </a:r>
            <a:r>
              <a:rPr lang="tr-TR" dirty="0" smtClean="0"/>
              <a:t>) :</a:t>
            </a:r>
            <a:endParaRPr lang="en-US" dirty="0" smtClean="0"/>
          </a:p>
        </p:txBody>
      </p:sp>
      <p:sp>
        <p:nvSpPr>
          <p:cNvPr id="145411" name="Rectangle 3"/>
          <p:cNvSpPr>
            <a:spLocks noGrp="1" noChangeArrowheads="1"/>
          </p:cNvSpPr>
          <p:nvPr>
            <p:ph idx="1"/>
          </p:nvPr>
        </p:nvSpPr>
        <p:spPr>
          <a:xfrm>
            <a:off x="2209800" y="1981201"/>
            <a:ext cx="8134350" cy="4327525"/>
          </a:xfrm>
        </p:spPr>
        <p:txBody>
          <a:bodyPr/>
          <a:lstStyle/>
          <a:p>
            <a:pPr eaLnBrk="1" hangingPunct="1">
              <a:lnSpc>
                <a:spcPct val="90000"/>
              </a:lnSpc>
              <a:defRPr/>
            </a:pPr>
            <a:r>
              <a:rPr lang="tr-TR" sz="2400" dirty="0"/>
              <a:t>Yarı sentetik. </a:t>
            </a:r>
          </a:p>
          <a:p>
            <a:pPr eaLnBrk="1" hangingPunct="1">
              <a:lnSpc>
                <a:spcPct val="90000"/>
              </a:lnSpc>
              <a:defRPr/>
            </a:pPr>
            <a:endParaRPr lang="tr-TR" sz="2400" dirty="0"/>
          </a:p>
          <a:p>
            <a:pPr eaLnBrk="1" hangingPunct="1">
              <a:lnSpc>
                <a:spcPct val="90000"/>
              </a:lnSpc>
              <a:defRPr/>
            </a:pPr>
            <a:r>
              <a:rPr lang="tr-TR" sz="2400" dirty="0"/>
              <a:t>İnce, beyaz, toz. </a:t>
            </a:r>
          </a:p>
          <a:p>
            <a:pPr eaLnBrk="1" hangingPunct="1">
              <a:lnSpc>
                <a:spcPct val="90000"/>
              </a:lnSpc>
              <a:defRPr/>
            </a:pPr>
            <a:endParaRPr lang="tr-TR" sz="2400" dirty="0"/>
          </a:p>
          <a:p>
            <a:pPr eaLnBrk="1" hangingPunct="1">
              <a:lnSpc>
                <a:spcPct val="90000"/>
              </a:lnSpc>
              <a:defRPr/>
            </a:pPr>
            <a:r>
              <a:rPr lang="tr-TR" sz="2400" dirty="0"/>
              <a:t>Bir sıvı ile karıştırıldığında renksiz, kokusuz ve tatsız bir hale gelir. </a:t>
            </a:r>
          </a:p>
          <a:p>
            <a:pPr eaLnBrk="1" hangingPunct="1">
              <a:lnSpc>
                <a:spcPct val="90000"/>
              </a:lnSpc>
              <a:defRPr/>
            </a:pPr>
            <a:endParaRPr lang="tr-TR" sz="2400" dirty="0"/>
          </a:p>
          <a:p>
            <a:pPr eaLnBrk="1" hangingPunct="1">
              <a:lnSpc>
                <a:spcPct val="90000"/>
              </a:lnSpc>
              <a:defRPr/>
            </a:pPr>
            <a:r>
              <a:rPr lang="tr-TR" sz="2400" dirty="0">
                <a:effectLst>
                  <a:outerShdw blurRad="38100" dist="38100" dir="2700000" algn="tl">
                    <a:srgbClr val="000000">
                      <a:alpha val="43137"/>
                    </a:srgbClr>
                  </a:outerShdw>
                </a:effectLst>
                <a:sym typeface="Wingdings" pitchFamily="2" charset="2"/>
              </a:rPr>
              <a:t>LSD </a:t>
            </a:r>
            <a:r>
              <a:rPr lang="tr-TR" sz="2400" dirty="0">
                <a:effectLst>
                  <a:outerShdw blurRad="38100" dist="38100" dir="2700000" algn="tl">
                    <a:srgbClr val="000000">
                      <a:alpha val="43137"/>
                    </a:srgbClr>
                  </a:outerShdw>
                </a:effectLst>
                <a:sym typeface="Wingdings" pitchFamily="2" charset="2"/>
              </a:rPr>
              <a:t>ilk olarak ergotaminden hareketle sentezlenmiştir</a:t>
            </a:r>
            <a:r>
              <a:rPr lang="tr-TR" sz="2400" dirty="0">
                <a:effectLst>
                  <a:outerShdw blurRad="38100" dist="38100" dir="2700000" algn="tl">
                    <a:srgbClr val="000000">
                      <a:alpha val="43137"/>
                    </a:srgbClr>
                  </a:outerShdw>
                </a:effectLst>
                <a:sym typeface="Wingdings" pitchFamily="2" charset="2"/>
              </a:rPr>
              <a:t>.</a:t>
            </a:r>
          </a:p>
          <a:p>
            <a:pPr eaLnBrk="1" hangingPunct="1">
              <a:lnSpc>
                <a:spcPct val="90000"/>
              </a:lnSpc>
              <a:defRPr/>
            </a:pPr>
            <a:endParaRPr lang="tr-TR" sz="2400" dirty="0">
              <a:effectLst>
                <a:outerShdw blurRad="38100" dist="38100" dir="2700000" algn="tl">
                  <a:srgbClr val="000000">
                    <a:alpha val="43137"/>
                  </a:srgbClr>
                </a:outerShdw>
              </a:effectLst>
              <a:sym typeface="Wingdings" pitchFamily="2" charset="2"/>
            </a:endParaRPr>
          </a:p>
        </p:txBody>
      </p:sp>
      <p:sp>
        <p:nvSpPr>
          <p:cNvPr id="43110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1FC4990-1290-46A4-AF1B-69BBDD89EF4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35655952"/>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solidFill>
                  <a:srgbClr val="FFC000"/>
                </a:solidFill>
              </a:rPr>
              <a:t>LSD</a:t>
            </a:r>
            <a:endParaRPr lang="tr-TR" dirty="0">
              <a:solidFill>
                <a:srgbClr val="FFC000"/>
              </a:solidFill>
            </a:endParaRPr>
          </a:p>
        </p:txBody>
      </p:sp>
      <p:sp>
        <p:nvSpPr>
          <p:cNvPr id="43315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1806C3E-08B4-423B-B214-92D48CC49E2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pic>
        <p:nvPicPr>
          <p:cNvPr id="433156" name="Picture 2" descr="LSD"/>
          <p:cNvPicPr>
            <a:picLocks noChangeAspect="1" noChangeArrowheads="1"/>
          </p:cNvPicPr>
          <p:nvPr/>
        </p:nvPicPr>
        <p:blipFill>
          <a:blip r:embed="rId4">
            <a:lum bright="70000" contrast="-70000"/>
            <a:extLst>
              <a:ext uri="{28A0092B-C50C-407E-A947-70E740481C1C}">
                <a14:useLocalDpi xmlns:a14="http://schemas.microsoft.com/office/drawing/2010/main" val="0"/>
              </a:ext>
            </a:extLst>
          </a:blip>
          <a:srcRect/>
          <a:stretch>
            <a:fillRect/>
          </a:stretch>
        </p:blipFill>
        <p:spPr bwMode="auto">
          <a:xfrm>
            <a:off x="4799014" y="2133601"/>
            <a:ext cx="5184775" cy="416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3157" name="TextBox 4"/>
          <p:cNvSpPr txBox="1">
            <a:spLocks noChangeArrowheads="1"/>
          </p:cNvSpPr>
          <p:nvPr/>
        </p:nvSpPr>
        <p:spPr bwMode="auto">
          <a:xfrm>
            <a:off x="3000376" y="692150"/>
            <a:ext cx="76676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3400">
                <a:solidFill>
                  <a:srgbClr val="FF0000"/>
                </a:solidFill>
                <a:latin typeface="Times New Roman" panose="02020603050405020304" pitchFamily="18" charset="0"/>
                <a:cs typeface="Arial" panose="020B0604020202020204" pitchFamily="34" charset="0"/>
              </a:rPr>
              <a:t>BİLİNEN EN GÜÇLÜ HALÜSİNOJEN!!</a:t>
            </a:r>
          </a:p>
        </p:txBody>
      </p:sp>
    </p:spTree>
    <p:extLst>
      <p:ext uri="{BB962C8B-B14F-4D97-AF65-F5344CB8AC3E}">
        <p14:creationId xmlns:p14="http://schemas.microsoft.com/office/powerpoint/2010/main" val="78032895"/>
      </p:ext>
    </p:extLst>
  </p:cSld>
  <p:clrMapOvr>
    <a:masterClrMapping/>
  </p:clrMapOvr>
  <p:transition>
    <p:random/>
    <p:sndAc>
      <p:stSnd>
        <p:snd r:embed="rId3" name="WHOOSH.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847850" y="836614"/>
            <a:ext cx="8280400" cy="5545137"/>
          </a:xfrm>
        </p:spPr>
        <p:txBody>
          <a:bodyPr/>
          <a:lstStyle/>
          <a:p>
            <a:pPr algn="just">
              <a:defRPr/>
            </a:pPr>
            <a:r>
              <a:rPr lang="tr-TR" sz="3100" dirty="0"/>
              <a:t>Albert Hofmann, Sandoz Laboratuvarlarında farmasötik kimya bölümünde çalışan  İsviçreli bir kimyager.</a:t>
            </a:r>
          </a:p>
          <a:p>
            <a:pPr algn="just">
              <a:defRPr/>
            </a:pPr>
            <a:r>
              <a:rPr lang="tr-TR" sz="3100" dirty="0"/>
              <a:t>İlaç olarak kullanmak üzere, adasoğanı ve Secale Cornutum (ergo alkaloitleri) üzerinde izolasyon ve çeşitli sentez çalışmaları yapıyor.</a:t>
            </a:r>
          </a:p>
          <a:p>
            <a:pPr algn="just">
              <a:defRPr/>
            </a:pPr>
            <a:r>
              <a:rPr lang="tr-TR" sz="3100" dirty="0"/>
              <a:t>Solunum ve dolaşım stimülanı olan ancak uterus kasları üzerinde  etki etmeyen lizerjik asit türevleri üzerinde çalışırken 1938’de LSD’yi ilk kez sentezliyor (LSD-25). </a:t>
            </a:r>
            <a:endParaRPr lang="tr-TR" sz="3100" dirty="0"/>
          </a:p>
        </p:txBody>
      </p:sp>
      <p:sp>
        <p:nvSpPr>
          <p:cNvPr id="43520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4FE4F55-2A59-4307-80B2-42A8764DF26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7681864"/>
      </p:ext>
    </p:extLst>
  </p:cSld>
  <p:clrMapOvr>
    <a:masterClrMapping/>
  </p:clrMapOvr>
  <p:transition>
    <p:random/>
    <p:sndAc>
      <p:stSnd>
        <p:snd r:embed="rId3" name="WHOOSH.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2209800" y="1981201"/>
            <a:ext cx="7772400" cy="4327525"/>
          </a:xfrm>
        </p:spPr>
        <p:txBody>
          <a:bodyPr/>
          <a:lstStyle/>
          <a:p>
            <a:pPr>
              <a:defRPr/>
            </a:pPr>
            <a:r>
              <a:rPr lang="tr-TR" dirty="0" smtClean="0"/>
              <a:t>LSD, </a:t>
            </a:r>
            <a:r>
              <a:rPr lang="tr-TR" dirty="0" smtClean="0">
                <a:sym typeface="Wingdings" pitchFamily="2" charset="2"/>
              </a:rPr>
              <a:t>hayvan deneylerinde sonuç vermiyor  </a:t>
            </a:r>
          </a:p>
          <a:p>
            <a:pPr>
              <a:defRPr/>
            </a:pPr>
            <a:endParaRPr lang="tr-TR" dirty="0">
              <a:sym typeface="Wingdings" pitchFamily="2" charset="2"/>
            </a:endParaRPr>
          </a:p>
          <a:p>
            <a:pPr>
              <a:defRPr/>
            </a:pPr>
            <a:endParaRPr lang="tr-TR" dirty="0" smtClean="0">
              <a:sym typeface="Wingdings" pitchFamily="2" charset="2"/>
            </a:endParaRPr>
          </a:p>
          <a:p>
            <a:pPr>
              <a:defRPr/>
            </a:pPr>
            <a:r>
              <a:rPr lang="tr-TR" dirty="0" smtClean="0">
                <a:sym typeface="Wingdings" pitchFamily="2" charset="2"/>
              </a:rPr>
              <a:t>1943  içinden bir ses, LSD-25’i tekrar sentezle diyor ve sentezliyor; parmaklarındaki maddenin bir kısmını yanlışlıkla yutuyor. </a:t>
            </a:r>
            <a:endParaRPr lang="tr-TR" dirty="0"/>
          </a:p>
        </p:txBody>
      </p:sp>
      <p:sp>
        <p:nvSpPr>
          <p:cNvPr id="4372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7071878-1B40-4434-B0B9-8E1331F6D87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86755100"/>
      </p:ext>
    </p:extLst>
  </p:cSld>
  <p:clrMapOvr>
    <a:masterClrMapping/>
  </p:clrMapOvr>
  <p:transition>
    <p:random/>
    <p:sndAc>
      <p:stSnd>
        <p:snd r:embed="rId3" name="WHOOSH.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solidFill>
                  <a:srgbClr val="FFC000"/>
                </a:solidFill>
              </a:rPr>
              <a:t>Bisiklet Günü - 19Nisan1943</a:t>
            </a:r>
            <a:endParaRPr lang="tr-TR" dirty="0">
              <a:solidFill>
                <a:srgbClr val="FFC000"/>
              </a:solidFill>
            </a:endParaRPr>
          </a:p>
        </p:txBody>
      </p:sp>
      <p:sp>
        <p:nvSpPr>
          <p:cNvPr id="3" name="Content Placeholder 2"/>
          <p:cNvSpPr>
            <a:spLocks noGrp="1"/>
          </p:cNvSpPr>
          <p:nvPr>
            <p:ph idx="1"/>
          </p:nvPr>
        </p:nvSpPr>
        <p:spPr/>
        <p:txBody>
          <a:bodyPr/>
          <a:lstStyle/>
          <a:p>
            <a:pPr algn="just">
              <a:defRPr/>
            </a:pPr>
            <a:r>
              <a:rPr lang="tr-TR" sz="2400" dirty="0">
                <a:effectLst/>
              </a:rPr>
              <a:t>Albert Hofmann bisikletle laboratuvardan evine dönerken, çevresindeki alemin nasıl ansızın değişiverdiğini şöyle anlatıyordu: "Önümdeki her şey dalgalanıyordu, her şey içbükey bir aynadan yansıyan bozuk görüntülere dönüşüyordu. Sanki olduğum yerde pedal çeviriyor, bir türlü yol alamıyordum."37 yaşındaki kimyager Hofmann o gün, tarihin ilk LSD tribini yaşıyordu. </a:t>
            </a:r>
            <a:endParaRPr lang="tr-TR" sz="2400" dirty="0"/>
          </a:p>
        </p:txBody>
      </p:sp>
      <p:sp>
        <p:nvSpPr>
          <p:cNvPr id="4393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95622C3-7EC2-4036-8533-C3936E1452D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27258237"/>
      </p:ext>
    </p:extLst>
  </p:cSld>
  <p:clrMapOvr>
    <a:masterClrMapping/>
  </p:clrMapOvr>
  <p:transition>
    <p:random/>
    <p:sndAc>
      <p:stSnd>
        <p:snd r:embed="rId3" name="WHOOSH.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sz="2400" dirty="0">
                <a:effectLst/>
              </a:rPr>
              <a:t>Evine ulaştığında öleceğini zannetti. Oda çevresinde fırıldak gibi dönüyor, duvarlar zıplıyordu. Aşina nesneler tuhaf, korkunç biçimler almaya başlamıştı. Eşyalar sürekli hareket ediyor, garip oyunlar oynuyordu. Birkaç saat sonra, "harikulade" diye tanımladığı bir tesir hissetmeye başladı. Ertesi gün ruh hali mükemmeldi; "Sanki önümde yepyeni bir hayat uzanıyordu, sanki dünya yeniden yaratılmıştı" diyordu.</a:t>
            </a:r>
            <a:endParaRPr lang="tr-TR" sz="2400" dirty="0"/>
          </a:p>
        </p:txBody>
      </p:sp>
      <p:sp>
        <p:nvSpPr>
          <p:cNvPr id="4413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9B724E9-7BAB-44D0-B057-B55325BD5FC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p:txBody>
          <a:bodyPr/>
          <a:lstStyle/>
          <a:p>
            <a:pPr>
              <a:defRPr/>
            </a:pPr>
            <a:r>
              <a:rPr lang="tr-TR" dirty="0" smtClean="0">
                <a:solidFill>
                  <a:srgbClr val="FFC000"/>
                </a:solidFill>
              </a:rPr>
              <a:t>Bisiklet Günü - 19Nisan1943</a:t>
            </a:r>
            <a:endParaRPr lang="tr-TR" dirty="0">
              <a:solidFill>
                <a:srgbClr val="FFC000"/>
              </a:solidFill>
            </a:endParaRPr>
          </a:p>
        </p:txBody>
      </p:sp>
    </p:spTree>
    <p:extLst>
      <p:ext uri="{BB962C8B-B14F-4D97-AF65-F5344CB8AC3E}">
        <p14:creationId xmlns:p14="http://schemas.microsoft.com/office/powerpoint/2010/main" val="1312163882"/>
      </p:ext>
    </p:extLst>
  </p:cSld>
  <p:clrMapOvr>
    <a:masterClrMapping/>
  </p:clrMapOvr>
  <p:transition>
    <p:random/>
    <p:sndAc>
      <p:stSnd>
        <p:snd r:embed="rId3" name="WHOOSH.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73359D5-2FA9-4969-951B-D52247B11DD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Rectangle 2"/>
          <p:cNvSpPr txBox="1">
            <a:spLocks noChangeArrowheads="1"/>
          </p:cNvSpPr>
          <p:nvPr/>
        </p:nvSpPr>
        <p:spPr bwMode="auto">
          <a:xfrm>
            <a:off x="1752601" y="260351"/>
            <a:ext cx="8088313" cy="936625"/>
          </a:xfrm>
          <a:prstGeom prst="rect">
            <a:avLst/>
          </a:prstGeom>
          <a:noFill/>
          <a:ln w="9525">
            <a:noFill/>
            <a:miter lim="800000"/>
            <a:headEnd/>
            <a:tailEnd/>
          </a:ln>
        </p:spPr>
        <p:txBody>
          <a:bodyPr anchor="b"/>
          <a:lstStyle/>
          <a:p>
            <a:pPr algn="ctr" fontAlgn="base">
              <a:spcBef>
                <a:spcPct val="0"/>
              </a:spcBef>
              <a:spcAft>
                <a:spcPct val="0"/>
              </a:spcAft>
              <a:defRPr/>
            </a:pPr>
            <a:r>
              <a:rPr lang="tr-TR" sz="4400" kern="0" dirty="0">
                <a:solidFill>
                  <a:srgbClr val="FFFF00"/>
                </a:solidFill>
                <a:effectLst>
                  <a:outerShdw blurRad="38100" dist="38100" dir="2700000" algn="tl">
                    <a:srgbClr val="000000"/>
                  </a:outerShdw>
                </a:effectLst>
                <a:latin typeface="Tahoma"/>
                <a:cs typeface="Arial" panose="020B0604020202020204" pitchFamily="34" charset="0"/>
              </a:rPr>
              <a:t>4. Halüsinojenler </a:t>
            </a:r>
          </a:p>
        </p:txBody>
      </p:sp>
      <p:sp>
        <p:nvSpPr>
          <p:cNvPr id="406532" name="AutoShape 6" descr="data:image/jpeg;base64,/9j/4AAQSkZJRgABAQAAAQABAAD/2wCEAAkGBhQSERUUEhQVFRQUFRQUFBQUFRQUFBQUFBQVFBQUFBUXHCYeFxkkGRQUHy8gJCcpLCwsFR4xNTAqNSYrLCkBCQoKDgwOGg8PGiwkHyQsLCwsLCksKSwsLCwsLCwsKSwsLCwsLCksLCwsLCksLCksLCwsKSksLCwpLCwpKSwpKf/AABEIALcBEwMBIgACEQEDEQH/xAAcAAABBQEBAQAAAAAAAAAAAAACAAEDBAUGBwj/xAA8EAACAQIDBQUFBwQBBQEAAAAAAQIDEQQhMQUSQVFhBnGBkaETIjKx8AcUFVLB0eEjQmJykjNDgtLxFv/EABoBAAIDAQEAAAAAAAAAAAAAAAIDAQQFAAb/xAAvEQADAAIBAwMDAgQHAAAAAAAAAQIDESEEEjETIkEyUWFxoQUUkfEVI0JSgdHh/9oADAMBAAIRAxEAPwDzmnQvx/fy/a47oNde7h38V4lWEy1Txb45/XDivAyKTRtbpeBJFilEeNSMtdfris/NMtUcHf4Xf66frYTV68kq188GvKG7RXSP6XOPcTtNrRcaTutI26aW1OQcRPSPhsjNzogcCzQ2lVh8NSSXJveXlK5G4iVNPjbvzLr01yI32mth+11WPxxhPqrwf6o1MP2tpSympR71vLzjf5HKTw7XVc1mRbxXrpcV+F/QZOZ/DO6hRw1b4dxv/B7r8l+xHU7LxfwVJLpLP1RxaqGvszbcoNe/NLlfeXlIRXT5I+iv6jpzJ+UbMeymIb9xOf8Arn6Glg+wmMl/22u/dXzZ6F2L29ha8Ixp1Ib9s4P3ZX7nr4HaRoIjBizZ9rjgTl6zsekjxut9neLjolLxX7mdiOyeLhrRlbmlf5XPd/ZIXskWv8Nyf7kLX8Qr5R87zw046x8NBowfGJ75j9hUay/qQi+trPzRzG0Ps3i86U2v8ZZ+pVy9Hnj/AE7/AELOPrsdeeDy2dEFUzrto9i69PWDa5xzXoYtTZso6plDva4paLLpUtpmU6QDpl+WHIp0g1YrRT3RbpJOmRNMYnsHQM4lerElnNkM5DZBZVqRK8kWZleZakBkLQDDYEmOQILAY7YDkGkcJgNicgHINIge4gLjhaOBp1CaLKEZF/CT4vgFa1yRNbJVNrU0tl1m5xXVGTKpvO/A1+ztNOrHPjfyKmZahtjIe3o6TbeLapy43svXz9Tm705aqz6ZfL9mbfaKm9xdWv3OanFrUp9LK7OCM2NOtosSwF/hd/rp+qRUq0GtVlz1Xmsgo1bcSeGOfHPro/Pj43LfuX5K/vX5KSm1ox3WT+KPismXKlGMs0vGKSa746Nd1ilWwzjms481p3Pk+8OaTB3NP7MF4dP4ZLulk/2IpwlHVNfXMZhQxEo6Pw4eQ3knVLxyHRxbi7pnb9nPtYxeHtGUvawX9tS7aXSeq9Th/bRfxRt1jl6aBwoJ/BJPo8n/ACBUrz4f3/8ASPUXi0fQWwvtdwleyqt0Jf55w8Jr9Ujs8LjIVI71OUZxekotSXmj5MTlF5po1dlbeq0Zb1KpKD5xk4+dtQ11GSPPKIeCa5ln1II8b2H9rOIjZVd2qubW7L/lHL0PQdi9uKGIXGD5S080Nnr8Teq4/X/sVXTZJ+N/odFYq4rZVKp8cIvwz8yzComrp3XNBFqojKuUmhCbl8HKbQ7A0p5wbi+WqOU2r2Kq0s7XXNZnqwMoXM3N/C8dc4+H+xajqrnzyeF1tltFZ7Kk9Gj1vbnZaFRNwVpejPN9p4KVKTTurGHkx5MNdtF/HlnItoxquxanJPxRQrYCa1ialTGP8yKtWu3xCirGGTUovkVqlM06rKtVFuKYtmZOJDNl6oipWiW4exbKk6xE6pVr5S1AUi6sa0V/U5LXtBt8rb7HU2F2BKyfeEQ+0Yju0nuFCNwq9fgh5vdj1KTYUru5E3WuC5TxBubA2ioVYuWmj6Xyuc1GRYo34C8uJVLTCxZGmdt2kxDju2fF/L+TJhjvzLxWTA2hiJOFJT1UX4q6Sb8EUfaFDDhShJly79xp7kJ6NJ9cn+xFVwUkUHMOljpR+GTXTVeTG+nS8MDuXySqq4vii1CrvZx+K2a4SXHLR9V9KGG1k/jgn1j7r8tCejGjJ3hPcfKXu+T0Bra8oVeNX4fJVxGHVt6Gi+KP5b5XXOL9NHwbp3Ogq7Mmv6kEn+ZLOLTyb5OL0a/gycdg933kmovKzz3Za7rfHmnxXVMLHkVcbFTTXFFRjXEJlgYXKGOejzXX6/joWVTi84u3y8eXfp3GUmWsPXsKuPlAqdco1cLJp2ep1mx6vuPvOUoTTSvpwerg9bPmuPrrc6LZc7Qaet/0Mjq1wX8Fd3DO17Jdpp03aTbjyfA9Lw2IU4prRniWzatvM9H7K7S91RbyI6HrHgydtP2sV1fTpz3T5OrEMmOesMcZo5/tFsnejvw+JdE7+DOhBnC5T6rplnjXyMx5HD2jxjalaaupQg+rp0//AFObxFO/9qXcrfI9f7R7Eiry3W10VzgMfTppvJ+R5hqsVOWuTXm1S2jka2G7/Up1KL5vzZ0eI3OBnVZXySLOPKyWjDqU3zfmV5Rl+Z+SNivhcu/Qg+62Lk5VoByc3i6dpZlexf2mvf8ABFOUTSh7lFKlywB7D2EgzkSwjkIkp6CFtj0inVq3YFkwLjpljWijvb5D9kHTvF3QyYSkCw1olxONnUd5yu9OCy8CG4VxbiBWlwgm2xlJ8x99jODGJI2wx03zAuOiAkzS2btipRleEnbitV4riuh1OF2hTqxbcFZr+pBaW59181JZxfDnw6ZZwmMlTalF2a7/ANNCnn6eb5Xkiu58ybm1Ozyit+m7wl8L667sraS9HqumJOm4uzyOq2P2opt7tWFt7KTStGS5Sik4v/gn1vmdD/8Ah8Ni4b1Cvuv8tvaKL5WT34+Nyj/OPp32509ff+xKyrXvWjzNR7goxa4HR7W7C18PBzc6c4JX1lCVr7uSmlvO60i21ytmYKb5adfqxejNGRd0PaGxUXzJPg8RZ56PVafT4o6zZzvTS1ee4/zL8vf053XI45TfW3mXcDtVx91ye78nzXXpx6OzVfqMLtcDFfY9nXbNxXzO72JU92L+tTyuOKnk42cnnlpVtq4/5c469L3Rs7I7eqCtOGVl8L5auzy9TKydNb5lD56mMi4Pc9nY1SVnqXzyrZf2j4Z2vNw/2i/nG6Ox2X2vpVEtypCf+sot+SdzU6Tr3ilRnT4+Shlwbe4OkEVKe04PjbvLEKqejTNfH1GLJ9FJlVxU+UPKCeTM3GdnKNTWC8jTuM6iXEjNhw5FvIkTN1P0s4vaX2eQecN31Rym0ux7p8F5/wAHqmK2nCCd2ji9vbYhLQ811uPDjr/Jr9zSwZMlfUjgsVs3d/t9TIxVO39vyOjx+JTMLF1BWGmWTjNsL+p4Ipov7dX9Rd36mcmejxcwjPv6mO4jJBjqIzZyLVCheK+uIjX2dh06cfH5sRQrPptD1Jx6DaI4oKLNZmcg0EMmEkgGMSGTHTC9mJUyNonTHjMJxTA3Ak7A/oEvyA4W1HSJlK5FOFjk9nNaEFGYCYSOZyZOp8jc2Zjk7KSV/mc/7O5JTnONrPzzEZMataHxfa+TtlTvF+zqTg+O5UlG/fuvMwq+zUr5y9GPgdqyeTS3vJPu5FyeJhJ+/Tkmtd12fqrGepvE/wCxZ1FcmVBOGkl4pjSu9VF+P7lvFYjDv4Z1YtaxqU1r/tCT+RmVHHg/mWp3XOv2FVpLhl6jjJQ+FO2V4u0ou2mTVr/LoalPG4Ws17eEqcm/eq0nK/fKMt7e71mc0qnUJVmReBVz4f3XBUvHLe/D/B1q7NUp/wDQxlJt2tGo4p3btb3ZNu2We6tdNTGxNGdKbjNNST+mnxXUzlWCUwYx3P1Vv/giZpfOzo8B2txNPKFeolycnKPgpXR0mzftOrRVqiU+qe5L5NP0PPIzJFVAvp4vyhqpo9bwv2l05aylBv8AMsvONzQXaf2ivGon3NPzPFPbFjC7ScXqUsnQcexj8eVb1SPU8XtGT4mPisSzDwm3G1Zyb7835lzdlNXjOL6Ws0UPRcP3GjMqlwRYisZleoXK+HmtfQzcRCSLuJIisTMHbnxRfeZhpbYTyvzZmI3sP0Iycy1bDTDiyMdMNohHR7Pr2px8fmxFHCT9xePzYjOrGu5ltS9HPhRQlENI1mzOUjpBJCig0gGxykFINSHSFYHYXaHGNxOAMSeOYD4CU7K/syVU7qzH3Q4Mh0d2IqezadmT04ovQoqas/Bjfh0o8Lrms0C8q+Tlia8EUKBKqJPToE0aYisgxQQQpLl5F+hjXHKSU0ueq7ms0NGkhnhxFUq8jEmjUwlDAYh7teVTDuz9+29HJXs0k2FW7BUJZ0MfQmv81u25XabtyvYxnSIZ0eaIlUvppr9waW/KK+2tiSw89ybhK8VJSptyi4ttJp2XJmeompKgVK2FsXIvjTZXqPlECRJFkbVh0xjF6JlMJSIkxbwOjiRyAdQZsjbJSOLuGxtmbmEx2jTOUbJaGKcXkxOXArRZw53HDPQqVf2kb6NZMpYmmZGzu0LjlZNPXmbMcTGpG6/+GRWKsVcrg14yTa4OY27T9zuaME6jbdP+m/B+pzLRt9LW4MfrFrIMgkCOmWRCNPDfCvriIhoV7RX7iKrl7L00tIzlELdCUR7FvZWUjJBJDpBJANhqRIew6Q6B2F2gWCiwxbpGztBrPvBEsiVK/eD4J1sfDydzoqe0I0Errem87PRd5hYJ2mr8wcZU3qkm+foV8kLJWn4CXtWzqsN2ljU92rSpyX+qTXc+HgQbUwkabUoXdOel83F/lb+v1Oew+TN7EV192abz3oNd98/Qq3iWOl2+GGntckUJIkSuZ0KoSr2JeNkbNB0CGpQFQxpehaSy8hTdT5JWmZEqYDhc0cRhynOFh03sByZ1fBvhmU5Rtrl3nQ4aKzctFmyCvtmTdkko8rfMsTlrxrYmoXkxUxXLmNoprfirfmS0z4rkUrliX3LYmlrgdsCTHbAbDSBY9xmK4iTgd5ou4Pa0oO6feuZTbI97M5wqWmiZty9pm3idrqpFrmraGMwozBbBiFHCDy5Hb3QNhWCFYZsBIeIh1EQI1BbqH3TUWHjyF90jyEeqjQ/l2Zm6Oomn9yiL7gjvWRP8vRmpD2NH8PQvw7qR6snehRn7o+6X/wAO6j/hr5kerP3O9GvsZ9hWNH8NkN+GyO9WfuR6FfYq08TZ5q5pYd4eo1vylT/ytvJd6WflcqvZsuQ34ZPkBTivnRHp2vgub1GDdpb1tHayfnmV6uI3n05Ef4bP8rG+5TX9r8gUp+4D7vGiSyGlDkwVTkuD8g1fkSDoh9o08zQwWLKzp3AhTaeRFJUhenLOkit5FOrQ8+Q+zcTwZp4jBbyutfn/ACZ7fp1pjVyYdWLUJK2rRmVKLOiU5R6rk1f5kWMx0XFJUYxlxmm8/wDxbsizjyNPhC6lPyYOIluwaert8zNuaGMoOTuZ86TXA0cWtFTI+RmxrjDDdC9hXCTI7jyeR2idhTmRRDaGiiTgkgJvMmUciGsszl5DrwOmEiJMOLOaIRNEQovIQsaaCg+bCV+ZOohKBU7jZUEK3uYaciVRCUAHQakjU5BKrImUAlTAdILtZCqz5BrEPkSqmP7IFtfYLT+5GsV0H++dGSeyE6IO5O9wH31dSSG0I/SI5Ycf7udqDvcWYbRgTxx8OaM9YcONBC3EC67i/wDeqb4rzE60OaKSwyGngUD2T9xPqWi97WPT0JYTpvgvJGPHBZu6K9elutWyC9GXwmDWdpbaOppYSm9Ix8CxhqsYuz0OU9o4q6bT4WbDoYyXNsVXTN/Iq8svjR6LgNg0q9970yfmHtH7OaW5vRnOL5O0o36ZJmB2f244Po0ddT7Sust3dXPiZ9PJib5YPnRxuI7BcqkfJr9ytHscoSTlNSXFWt4HaV6pl4yatyOnq8z42F2Seb9p4RVZqMYxSS0SXUwprM2ttJyrTfXh0MmpE9R0/EJfgzsvNMgUcw5LIk3AWh+9ga0RNBRBvmEgmQiSKyIsRHImhoNON0CnpjWtyVEFEAJDRKJ46CGjoIWO2bqDiAg0ZzN1BINAINAsNBRDQMUEkAwgkw0Ag0AyQkISEwThWHGuPc44ViWBFFEyiCwWTQimFPC/lfgQpNEqrinv4E0tlanJxb3o3XNEWKUJNZ2ZfozvfvK2NwybGTXu5KObiCpXwnuuxBRjbJ5Pg+ZdjhJbialrdLwte/miNVeE4+I5Vxoz/U37iXDRaas7HTbEqy3nfJr4l+pzuFgna0suTOhw03TqJVacnZNQq0896LT3VNPk7epS6j3cF7FaaNavWMjH4myb5Is16xzHafGWptLWTsVenxd9pDbrtTZzGIq3k5c235sjebVxRmPFHp9aM1UR1IELLM0V5oZITX2IJqzHQ9RZEW+NXIl8MsU3kEQUpErkC1yOl7RWms2Mg62oKGfArXJNDQQoaCAGG4gkwEEjPZuoNMNEaJEgGGgoskRHEMBhINBIjQaBZIdxDIQJI6FcYRxw+8F7QjuJs7QLJ417BPELiiqRzmd2JiqNLB1VnZ2zJ5RTf7GJha+XiBWx7jL3ZWIeBuuClmvtg3Uk7cbeGv8AFhpYS97LLgZuH2lK95JP0+RfjtSKa65NWSXerC3Fz4Kmp0Vquz5Rzj5fsXKu052W9dZLmjTw9WMjUns9SprJad4p5U/qQmk48HHS2rL8zMDbm0ZSkovhn5nZY7Y6TukjktubN95y0foy90rx9/gGsjc62ZcZBxqFWN08yeJptCk2a+BpwkveYVShHRbr7ylh4562LLpIp0tPyWJva1or4qEUs4LvRis261RIycT8T6lrCwMhCnmSxZFuhFhgS9DVWNFksqVo3fEiSORJNGYwKgIjSGbZu3DQhGczdQcSRCEAwkOgxCAYQ6CQhAhINCEIE4a49xCOOECxCJRDBuRVGIQci68EOHeXiyhjpe+MIs4/rZn9T9CJsNiWWq1bQQjrldxnN+00tnYlo7PYuK34bvH64iEZXUSgpe0NisO3k0cb2k2RUi3JO8eWVxhAYLc2tC6OOrak+GncQj0j+kUvJdpRTa4Fx0YrjfvEIpX5Hx4E6i4xTXJohq4ahU4ypy4f3x/dDCOlfKeix3fDWyvi9h1Ka3spR/Mn+jsyLCTSu2lLLRoYQWHI8sPuCz4pxUlJBi5ZZZFVCEXY8FVvkkTEIRIR/9k="/>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406534" name="AutoShape 9" descr="data:image/jpeg;base64,/9j/4AAQSkZJRgABAQAAAQABAAD/2wCEAAkGBhQREBQUEhQVFRQWGBgWFxUYGRwaFxwgHxgZGB4ZGh8YGyYeFxojGRwXIC8gJScpLSwsGyExNTwuNSYrLCkBCQoKDgwOGg8PGiwkHyQsMCwqKS0sLCwsLCwsKSwsLCwsLCwsLCwsKSwsLCwsLCwsLCksLCwpLCwsLCwsLCwsLP/AABEIAFEBQAMBIgACEQEDEQH/xAAcAAACAwADAQAAAAAAAAAAAAAFBgAEBwECAwj/xAA/EAACAQIEAwUFBgUDAwUAAAABAhEAAwQSITEFIkEGEzJRYQdxgZGhFCNCUrHBM2Ky0fCCkuEkotIVNENyg//EABoBAAIDAQEAAAAAAAAAAAAAAAMEAAECBQb/xAArEQACAgICAgECBQUBAAAAAAAAAQIRAyEEEjFBUSIyEzNhgZEjQlJxoRT/2gAMAwEAAhEDEQA/AMNr2wuEe42VFLH/ADfoPjXrw7A968TCgSzeQ/vT7wXs73iAAZV/KP1Y9T+9AzZ1iQfFheQVLPZdiOZwD5KpY/Tc+le13slDZRcYnee70/qrUDgEs2yzDYFpidhv+tU1xAcBQAmdsouAhiCzKmsaQGKjQ/i0nekY8rJPcR18bHHyZ5iOwt8CVyv6TB+v96AX8M1tirqVYbgiD9a2gY1TBa0YILlFJORSJIJYFmUQTJA3j3e93gFnFWtQGWCIgGIMZeXyMiQd62uXOH5i18g3xYy+x7+DC6lNfajsM+Gl7cvbGpH4lHmY0YevSlWn4TjNXESnBwdMgE0ycN7GM4BuNl/lAk/Gdq8eyeBDOXbZdF9/+frTsDqGV/4fiUERrE5gdTAkjUVUpVpEirAFzsAsctxwfUA/pFB+KdkLtlcyxcXcwII+Hl7qe8XipS4rjKACM2Y+HQBjAmZbYfGK7XL6pCwYJCgiSdRIMblT+aawps24GSVKYe2PCRauB1EK86DYEb/OQfnS9Rk7AkrmpRrhHZ/vFNy6clsR6T/YdPjVSkoq2ajFydIGYPAvdaEUt5+Q956Uw4bsJcYSXA84BMfUUSXiFtCq2ri2wAAQwiPOQRzabRXvhu09kXzmuXms5RznQ5gfJApywY2pWWXI/t0ORwQS+p2L3Eexl62uZIuL/LIb/adx7qXzWl8G4v8AfMLRfE5hJgZeujsbhAU9NN591ePafssmJt3L+HBF23rcSAc2mY+EkFgNZBII91XDO7qf8mcuBLcGZzUrmubdssQAJJMAU2Jlnh/DnvNC/E9BTrgPZ8jLL5ttTMCr/Z3ggthPQSfXzpvw9nQQIA+M/TpXOzch3UR7FgVXIRbns+snYuPUGf1FLvH+x9zDhnWXtjc/iHvHUeorUbPFVOJNnLIErnndgJKxGg0ImdxVvid5LKguuhYL7pnUzuIBoceTOL3sLPjxa1owI1xTH267OfY8UVXS24zp6AnVfgf2pdAmupFqStHNknF0yRV/AcCvXvAhj8x0H13+FGOD8EFsC5dUsZELG3z0mmW7jVthHkrB8GkuBHkenrp+tYc/SNxhe2K+H7E3GJBuWwy6MBJI6wfWK9T2CudLi/IijGE4orBxbs3WLAgkGd+rZdAZzGfXSjOAUMqi0ZGUsDmXaTIIJEQZ06Vhzkjagn4M14nwC9h9XXl/MNV/4odWyqqsvMshhEEdD51nPars59mYMkm05OWd1P5T56bHr8K3CfbQOUaAFSpTL2L4EL9zMwlFI+J3+n71qUlFWyoxcnSK3C+yl26Mx5FiZOpjfbppTVhPZtbKjM1wyCcwIgbbaa0XZ2727Yt2laLa5y7d2FLZoK6EtoJ+FXuHYm4buIDIi5LVoqLdwOg5mGVtBBbXTSIpCeXI9rQ9DDBa8iHx32eXbFs3bTd7bAk6Q4GmsCQwjWaUTX0Xw9QzMF8KqgUREAzmEH+aRr5Vj3tG7MfYsWQgi1dHeIPLWCvwP0Io2DO5twl5AZsSj9SPPsdhM5aNWYhVEb7/AN62fhuCCKIGv+bxNZt2Ksizat3mll0JIEhQWhjv+Hr5b9DWgcIvG5dYWrne2wQxOhRQynkRgZD5wTBmFPTlnn8tOU2/Q7x2owSJ2lw5XDu5drQALcoBJ0iIJ1BJAjQTvNZ1xbiGLt41kylHt3Fbu7cuOhkseZhtBYwPSNNJ7Q2C9tFY/dOcrWwJe4ZVggBEspQXMwUBjoZABoZguJW8PaLYdbFtWO5c3WkqWGfLodNRDtOUxtV8e4Qurs1kqUqYjcZ47cS8oUhrYRSBIdWGYtvLTB0n19a0bsZcN1LjOLlqCM1lw02/x5izDM5cHNJ3k0Ltd1cwlvC3ltsLShe8DZG5TlVlYK4DTHWKMcHtNbcmx3mVzae93jB3LE/ePcOuYNaC5GtkoSp6aHeWpQpoxHT0Drd43Lwdww74lQjFjAAQgZSIGl231g6+dZZ267OfY8UVX+G/OnprqvwO3pFa1h7uHTE6h7SqVVUOTR1NyVbK2cIOVtdDy7gKKXvbhglFrC3AZhnWR1DIjfSPrWuPJxypLwwWdXC35FTs2AthSfUk/E0fu3wLRYZQSJAG8ELOcRJMZT09D5rXDrpWzaIVmA1Krud4231pw4WQ9zkyZ3XfNAgKG5tOUAyob8RYDSKffkTXgDcWuvaRWTFd5J/kJ1BGYR0NevB8cWRWuKgOYhCZVSYAzADc65Y+RG1GLOERrn8NSVWYjUu+y66ggqZnYt6V0uYjfuyjMrw1qdQYaepgyCQRCkDQazWW9GktgHtcmfBhyCplGynQidCD8/pSEK0TtWxbA3GYAEshC/lBKwPfGvxpF4ZgTeuBBPmT5AbmtwdRtmZr6qRb4Nw9Tz3PADoPzH/xGn+TTvZvKxsXObuUZ8+VOdGKjI2WCYjPBg6mhmJwdteXNlKkKF0YCIBkAhhAzaa/M0a4Jcs2s6rMAK0nmuP41jLaBAAC6debXWlcsm/qQ9ihFLqDuO402rmFvXbKO5tMHVwQM4ynm31CspjyaqwxN/vUv9xZU5eW2QoBU6zDNmHoSNKYu6w7pf723euI2eXZQkEahLYmQ46GIkH3V42eGs2RTe8SX7jMqBz90yKQpUjvAZOwjfToKUlRqvkq8FxVvFXsUrWxh+9tpagHXNLAzIGp6iOgFN3CMG1trly8yG5dZfAMqAKCAFDEmdSfiKXeH4TCd2O9Fw3PHcuK2cDROYNbEKgkAEaypnwmr1vBWbmJdr+S/buAtauA5lADaqMp1PMq5d5A05jS+W5Wl4DY0v7hB9oXZ8YTGHKMtu4O8UdBJ1Ue4/rVfsZw/vL5aNEE/EmB+9M/tQwKizZZBcAtu9uHMlcwVwDqWUSCQG/MR0gCfZ0fvLvuT+qnozvDZzpQrLRouCwkr66RpXlxfDXA5dlBtW7RJloAMPMiQSxPdwdgM+2k08ZiXW4XUBVUEZ28IYwbeZgDkG/pytOjTRzjwR7i24a5zZblm1JJDEeODC6BgATJ1AEwQmouLT+RptUKZ4MbWHV2zZfCHBliRJJGU5geU69NKa8LhWAdXQrbF5MisZEZtYkklZCkE/zbUJbDWhdvWzea5atWRdQIZcs+aRy9Vyq2wP5tKYcNfBW0pbmzQVYHNmClipkkrEjQk6EamaHNNIM5qT/0JHtmww7rCvGua4s+kIf1/ekXstw7vb2uoWD8elaD7aLoGHwynxG5cI8oCqD9Sv1pV7F2eX1YnX6U9gbWFHPyr+qxjwRF3PlgqDkHloASR/uEe6unF+Bi53eQhSBkiN9tTA3Bj/dRLh1uEnTmlttdzHyFEMNZS4udntW7M5e+ueAmNQka3CBuRAGsnStRty0VJpIVOGYC/YL5GQxlzfiGaDlAAAJaDt6jzozgMEltAB95u2bYEtrt7wIHSrn/AKdZsvdQ3MUSXOZTatFQfCQqzm1gQJM6RvXbGYXJJDpcRZV3tggIZIAuKSSgMGG1U5TrsKJPHNK2gUM0JOos98bhrKWrLWr4uXbgOe0Spy8ssQoh7eVoWGmZHUUO7RcGS/w67c71SVYobemZSNVJMzmIhogSp9K9Hw3fgCy6sVm4YIOiqZ6+RGlDsbhjYTI4E5M4YQeR1JAn4NWV/lRtrVWZRFa72O4V3VlVHiC5mHXXWfnArKuH2O8u20/M6r8yBWr8JvsGUrqZhVJgaq5OusagHQdKHy3pRDcWN3L4PDtvwE3nS4MoIVUYuYBzMFTU+RkT7qYeyfAVw2HZCsliSxjc6L7wAI09/Whn2BVuZG+8JzFjlBAbKGIA10lhMyQDJPWrHCMGA4uKqtlMZNM5lQZBPkNl2Ouu1Jydx6jaVPsMfB7AXOVGveupPoHOUe4CKTPbjgx3OEuDo95NvMI37Gm/s/iGdrmkAsX8JU+JkIMkzGVfKCTSz7c7o+x4Yaa3WIA9Eg/qKrj6zIHn3BgHsXizbwiNIgd4CDEGWOhnaZj50x9luz1mw7K7OXu8y3EuXESfyAW3AI2iZPSdRSd7O8UzJctLqUOce4gggaaQQDPrWhYW26qltlU3HZrmUSUUEkkT1U5spOk88RpGs1xnJX5Lxu8afwdH4CFN97edgHFo97ddwoFtXcAs2bnZ7cgSItwdDqHa8q3+5dXBvKLaPp3LMDmQMTqRmlY6Z9dDTJiLRQ3UJbLIbWZh0thWzSMrZ7N4ZswyllncVXskPatXMUpfEW7iZWBzZmzlbaSpNtXIys5QRpJqJtreyJ0wNati0y4WLhvT3hVUVyNAAHymM0EkxoMw9KYMDwYm5h+9FwQbyKrZrZKsq3B4CJCurx5Bj6V5JjbZR8RanPiLhzl1JVAFFstlKmSCF1iALuYggUVOK7q2+IKnLYttkUwJZsoKwPIJbU/zM1ZtpFyduwfhOzlxb4gw1pw5uFy4GdXHKrpJgQOZyYilD233BbTB4dNAquxHWAERf0b5009lMYWvR9q+1G9Z728IhbT5gAoAHKIYiOmWsl9onaEY3H3XU5rafd2z0KrpmHoTJ9xFF40G8u/QDO6iXeA3MtlCQTA6T6+VN3AMCrP3JIAZoJADBs7W9dCARq/wpP4VazYZNwojaJnNvroPjvTl2csDvzyZwDAtr+KY0HkTI+kU/dPQoop6Ycv4JDeQuFTNytcukZirQrOWtrALKBBEiQZMEgr3aO0htMQJi6qKTlDxIGpGgnm6xTRp9qVStsc6DLfByxK6E5VlyJiR1ilTFoz4cgRLXMwnyDBtfSBqKHJtpjcFGMosA8eSOH3Rr/GI1IJgOFGo8Wi7jTyqv7M8EGu3GIkAIPmST9BXv2lkcPhhBNyYG2rM2npB0q37KNUvjTRkOvqG+mlDyvrhZSqWcuYnC2u8Kd2+IZGYuR5cwZQF2UN1OpykUdSwO4z2Xcd/kQZozIAzKSD+IgM5kzqBVLimEdMXlswGxAKydAJMO0TsCA2nm3nTHcwqILSj+GjKCT5HlLH/AHSa588vg6LhBfaKGA4eFyYi85UXFYrYHgW0CAqPuSdQYEEQSSKt20QulwYm6jIlxbc5MoTQvJZJQKChOaTBWMxNdcfiER2VwUCsUgggCMoidjoqnffUESQfb7Nhi3dgs3eWrneGU0lrULpc0EBp5pM701aasW2mDOJ4cm1cu4e42eyBduhpJuAaSTCwFB8GUCHJ3M0dw+FYr9pAto1oNbUsmYvsM3KRznlVZB66Ga8OE4a2102y2t5Wt6FY8JH5srAKJKjNJCkxGp/htkC3ZI2a8zj3HvWX/tig5p9VRqGxS7d8OI4bevXA4uM9pYaAYVjBOgMwTv8AvSt7OB95d9yf1Gn32t3MvDD/AD3baj4Bm/as99nd0C/cn8g/qFH47cuO2/1Fs35yHDiHDS925rcysAT3a5jypzAjock5G2BLz0lnxzCzhkNu2qqXtwgIQDN5HoQp/Sl/ElbkmXhVYwrcp5HUlh5AhaZ+OA/ZyNyhQmQDsQNfcD9KHJ/aFXsCnE4i4Mri5yKEhpMZhkzORE5s2zjdQVgTmZcdw5TibVzQZRcnTcDLlBM9D7+tLl9TlwIOgW5dIUnT/wB3bUQCei6DyBjY00XDzoT+V/1TesZpbReOjNvbbfkYNfIXmMevdifoaFdj7A7pSf8AJM129sOJnFWU6pak/wCpif2qdlmiwnu2p3GqwxE57yMO4DhffrbR3IVgAQvhg6sW6uQgYgaCmm/hQ9uypAtWnWMMN+7AyqAR+UyobfOCToVWgGEBjLOUSyAjoWV1XbbVlk9AZptv3mOKNu0NViygmMoS0LjdDDEOAIE6+6DQbStFOKl9LF04sxzq637f3YMrAyyAXO5e2QwkTmhDOhonwzAOlqLSAwmd0M5cpEZHUeJckALv4zoYoZxjDhnSDJugKdZM8qEztJVrZPqTR+3xQ2ne/bGwlrSglXQHZQdmEjziZG7LTeaScFXsQ4uNrLLt6AWENrD3p2QrcRWjmKvaJTNlEs2yn1BPWhXaDFLcXMuww9tWkEHMquSDPlmX50T7S4WbrWbasxWEBQEnMFLbDWPwkA+dLHHV7nBXA2cNBU5wQ2ZsvQ6gaxr5Uo68D362JfZlf+pQ/llvkP71oeGFwORbnvBrGszBkbcp8ekH3GknsEgOMWdspP6Vo1ghcXmLAfzEjcqRqSYFLcl/UM8b7WeCPmmQuVmJ0mCTrmEHUHX0/Zg7PklneBtbGm08x6nTlyj3UMxVoNfuKZgBfDodA3ofzA7f3orwLFDu7jROZ4EddFAAnbTJ/k0jK6HbVBbhtod7dygAyhnSTmX16ZgT72NZ77dWgYK35C80e821H9Jp7wPESpZyujLajciVLZ1B6sA9vcAVk/tk4n3nEjbmRZRbfpJ5j+oo/Fi/xLfwJ8iS6UgR2A4j3WNTWA4Keknb6iPjWvJhkbI3gPhDDMDvInbQSY1kaxGs4BbcqQRoQZB9RrW88Cxgu2M6knOsgDXUjYeWta58GmpoviStOLL+FY3rC3SpuKqsCA2XvLTEFhykAty51IjaNMxqlbwIV1th7jK0i24dwGDfZQrrDREu8fGi3fqmBZxGVbBKx5d3pFThfZ65h7Fq0joxtqMouoXCEFWhWDK2XOAcpkaCI2pWGRU7/YNKO9FXC4fve6Ku+Z1D2UZ2IG33pBJ5EkCD4iQPM1Y7XWu64fcVJKgL4iSfEJZp1LHUknc16DAC1ibdwOzs9tkdidSRlYMAORRuMqgDUQKIcSVLlp0uEKroyux2Ajf4b1iWS5JIijWzITxv7DgL7rIv4v7mz6IhPeXJ6asEHWQfKs4oz2q499qvAoCtm2ot2UJ1CDqf5mPMffHSgtdzFDpH9Tm5Z95WOnZq79woPqI+Jpm7NcTKXRcj8QdTOkjKeb0kLr8doJTuyV2VI6q36/8AINNxtBLV5lGuRvUeE9P7VT0ykN7LGIYqLYRFLqLyZpVTMghdH1U5iQddyQYWcUhFiB+UH13H/FW3tu6G27TaNoWjqe8ZdeUneBvm3bQHYzRYl8OubxMiyfUgSax2X/Tcrkv2FrtmxGEtjzZf0Y14+zLia2sS1tv/AJVgeUrJj5TXHbzESttR1LN7oAA/WlLD32tsrqYZSCD5Ea1tw7wafsxGXSSfwfQH2cNiLN+QQi3QQd5fu4jSNArVYv2M6OoYZmUgZtRqI18x5/GgfA+LDFYcXLZHMMpH5GjUEfUeYNMGDQkaxI8jNeeydoy6y9Hai01aFzEzdQF2NtkGUltQBOtu/IKBhlIW6QUbUEyKrtw26q5nR8mQak4YW9SrEBhcAUBsxDBtfdRvjINl7Tw2V7gthrZh1zshI6aMVeZkSRNUsXhL9u01y6HVlQF7i28NIhTnYFFzGG1HWKfhPSoWa2VcJhyvLAd7oVMtqFQA8rLbYLm1kg3ug0XMcxDjjCC9kDQB2IEfltsPlzCgnAOGMLpuFCiKo7sM2ZtSxzEyW0Roknr6UVt5nxcZv4YJjKICuqxJPUuje4KfMUDNJSdL0bgqQi+2vHRZw1n8z3Lh/wBKqo/qb5UjdjrhD3QvjKaHy5hVj2i9pBjMYxQzatju0PQwdWHoT9IqezsTiyPNCfkRXUxw/DwU/g58pd8tj3b4W3cpozGGUwpYksAFByjQEzqYA6kU38dgYa+WI8LaxPugDckxp610wVsBQToT6x6aV3xOGl7GaSO9zFegIV2QtG+Vln3wegrn9rascqhcw7FruGLBxbNz7omCImSPPVgk+ZhhoTDTe8af/Vz5z4KrcQ4WLdosCSLUNbBjli4rQCBJBgDUkwI86IPaAcydFVifdP00WsZJd2japGFe07FZ+JXR+QInyUH9TVjsdjAbeU7qY+eo/f5Uq8Sx7X7r3bnjuMWaNpJnT0q32fx3d3RPhbQ/tXZ6fRRzO1ys06y0M6EAhhOuoIIykR8B86u4Lj7WHUOty4C6FLiFe8BTo4ucrju5QtIYqIJLAECLZ8LE7H6H/nLVq+rMoCAkqQ8DyUyx9wWZ0J98xQYNphGtBC9jrB7grdhrVwmHs3l5T3ZA5LbgmbfmN+k17YvtEtpU7lXvOCUR3VlVcxQ5irksxBQEEgDWhfEbJt3WtuIZDlbKZWfMGNRGo061Y4dw84hsiuqFe7IzfiliCd9QoEtGvMvxL3k6iD6pNy+Su94AS5bKGDNBGcwwJgtpnMkyaRu3PFy7JZDE5OZydyx8/Ua/Om7jD9zbuG6CGt+JSVOoghdDr01G4IrKb1wsxZjJJknzJ1J+dTHvyVPzYxdgD/1n+hv1WtJv8PGYKA3dsCD7ixlZBkMRAk+c9DWW9jMUExtqdmOT57fWB8a2qzBjTr66+vpSnKdTTHON9oJs22u3LtxY57ty3EaLoqyuvUKhEAkEbcwNGOzlkG26E+G5cyt1IzBlceWjKw+A1odw3hJazaKuRmtpmMfymWXyZid9PCPUE9wqyFv3QNotHrpo6/KFX5UrkmmqQdKgjcxlwIBdgWbM3GYRDRqBoc0abEDpvXzHxPHtfvXLr+K47O3vYk/LWt79qvF/s/C7o2a8RZUe/Vv+wH5ivnun+In1cmI52rpHFaV7KuMTmsMeZee3rEg+IR1jf4ms1r2wmLe06vbYq6mVYbg0fLjWSDiweObhK0fTLcNW5bKEwjBhppEjeB1nXrV3ht4sstAaObm2IMNtr4hv5Vl3CfavZvWe7xWfDXMpHfWlzKDESAOZD10BosnbvheHQnvRcJUgpZsvLyApLNcMnToWAkncxHH/APLNaaH3ni/Y1vj7dy+DbhsibDzuEGR5jKm/rWZ+1TtpM4S03WbzAz/+fv2Le4Dzqj2i9qZdBbwavbABUXbmU3gCACAR1hVEkkgDz1rPmad6d4/E6y7y/YXy57XWJxUqVK6AoFezvEO6vCfC0A+nkfnWjcLyOSLrslshpKqWaYgDTaZ39PWaySmfs/2ryQl6co2eJPx6n370Oa9o1F+jSLrpr3QYIAsK5M6AA6ySoYhupIB+FeXEO60Fm2bSBYylgw30IjYR+gOmtBT2tw+X+Kv1n5RSz2g7Yd4pSzIB0LnQkeQ8vfQ1Fs3aQL7S8SF6+SvgXlX18z8TQmpUphaBBzsp2ofA3s68yNAuJ+YfsRrHvNbfwLi1nE2xctMHU7+anqGG6kDp1r50q5wzi93DPns3Gtt5qd/QjZh6GlORxY5t+GMYc7x69H0DxLECUyhmNu4rlE181Mk8o8QMTOnxr3x9/vMO6gMSQ9vIRzZsh5TrEgSd4isy4X7VLZB+1WHzHdrDlAT1JQsACfQ0eX2p8OFvKExAG+QIoMzMyt3xdZmZNc58XJFpUO/jwa0xz4fcgIHUo2VRlcEZiFEwfCTAPWaS/af23XDo+Ew5+/uAd9cB8Kxog/mIPwB8zQLjXtbOUjB23VjI768xuXB6oCxVG9dazy7eLEsxLMdSSZJPmSdzTXH4jUu8/wCBbNntdYnSr3A+Kthr6XV/CdR5r1HxFUKldJ70xROj6N4RiEvW0uW4ZWAZW6/HyPp0rtxC+wdEAKZWVu8KO8+ihFI2mSxGpEA7jE+yfba9gWhee0TLWjt71P4T9D16Vo+B9seEb+It62R/KHB+TftXLnx5xdxVjsc0WtjVjEutYRcpXMvOVAYqQRAyk9dZOsRHWQue0ntf9mwfdbYnEKRAHhSYLGCYJGgEnUny1rca9tNi2IwyPefoz8iD4HmMe4Vk/HeO3cZfa9faXbTTRQBsqjoBRMHHdpyRjJlVUiga4qVK6AoOnZrtCHXurh5tgT+IeXvp2wOMa02a0+RiuTMAMwGYE5SwOUtoDoToIIrFgaO8N7YXbQAaLijbN4h7j/egyx7uIRT1TH+4Z1nckkkkkzuSTqZ8ya4mQFjMfIwR6aGlQ9vFy/wSW9W0/ShvEe2N24MqBbQ6lfEf9R2+EUNY5Nm+8aCvbfiyBBYtxMy4Gy6zGmkkwT5QKS65JrimIx6qgLds72rhVgwMEEEH1GtbpwXjiXcMLy6qQGZRvmH4NdAc2mumtYRTB2R7WvgbhOXPaeA9s9fUeok+/ag58X4kdeUFxZOjNs4TcKq6vB7sMeTmjViEn8RjUfDQUR4a5zHNHOFgqQy6L8+p12MUD4X7QMBdUH7Stsj8Nwd2Rpttl+RoH2r9r1m2jW8FNy6RHfZcqL6rPM7DcaQN9a5ywzlKqHHlildi/wC2jtCL2LTDo0phwQY2ztGYfABR86zqu1xyxJJJJ1JJkk+ZrrXXhFQioo58n2dkqVKlaMnZa5NSpUZR1NcVKlQslSpUqEJXIqVKhCVDXFSoWyVKlSoUSpUqVCHNSpUrSKIa4qVKyX6JUqVKhDkVBUqVCiGuKlSrZZKlSpVEJUqVKhCVKlSoQlSpUqEJXZalSoQ5O1dTUqVCHFSpUq2Q/9k="/>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9" name="Rectangle 3"/>
          <p:cNvSpPr txBox="1">
            <a:spLocks noChangeArrowheads="1"/>
          </p:cNvSpPr>
          <p:nvPr/>
        </p:nvSpPr>
        <p:spPr bwMode="auto">
          <a:xfrm>
            <a:off x="1692275" y="1196975"/>
            <a:ext cx="8796338" cy="5111750"/>
          </a:xfrm>
          <a:prstGeom prst="rect">
            <a:avLst/>
          </a:prstGeom>
          <a:noFill/>
          <a:ln w="9525">
            <a:noFill/>
            <a:miter lim="800000"/>
            <a:headEnd/>
            <a:tailEnd/>
          </a:ln>
        </p:spPr>
        <p:txBody>
          <a:bodyPr/>
          <a:lstStyle>
            <a:lvl1pPr marL="342900" indent="-342900" algn="l" rtl="0" eaLnBrk="0" fontAlgn="base" hangingPunct="0">
              <a:spcBef>
                <a:spcPct val="20000"/>
              </a:spcBef>
              <a:spcAft>
                <a:spcPct val="0"/>
              </a:spcAft>
              <a:buClr>
                <a:schemeClr val="accent1"/>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274320" indent="-274320" algn="just" eaLnBrk="1" fontAlgn="auto" hangingPunct="1">
              <a:lnSpc>
                <a:spcPct val="150000"/>
              </a:lnSpc>
              <a:spcBef>
                <a:spcPct val="0"/>
              </a:spcBef>
              <a:spcAft>
                <a:spcPts val="0"/>
              </a:spcAft>
              <a:buClr>
                <a:srgbClr val="CC99FF"/>
              </a:buClr>
              <a:buSzPct val="70000"/>
              <a:buNone/>
              <a:defRPr/>
            </a:pPr>
            <a:r>
              <a:rPr lang="tr-TR" sz="2000" dirty="0">
                <a:solidFill>
                  <a:srgbClr val="8A8AE7">
                    <a:lumMod val="20000"/>
                    <a:lumOff val="80000"/>
                  </a:srgbClr>
                </a:solidFill>
                <a:effectLst>
                  <a:outerShdw blurRad="38100" dist="38100" dir="2700000" algn="tl">
                    <a:srgbClr val="000000">
                      <a:alpha val="43137"/>
                    </a:srgbClr>
                  </a:outerShdw>
                </a:effectLst>
                <a:latin typeface="Tahoma"/>
              </a:rPr>
              <a:t>	Bazı bitkilerde ve mantarlarda bulunduğu bilinen halüsinojenik bileşikler (veya ekstreleri) yüzyıllardır ve özellikle de dini ritüellerde kullanılmıştır. Hemen hemen tüm </a:t>
            </a:r>
            <a:r>
              <a:rPr lang="tr-TR" sz="2000" dirty="0" err="1">
                <a:solidFill>
                  <a:srgbClr val="8A8AE7">
                    <a:lumMod val="20000"/>
                    <a:lumOff val="80000"/>
                  </a:srgbClr>
                </a:solidFill>
                <a:effectLst>
                  <a:outerShdw blurRad="38100" dist="38100" dir="2700000" algn="tl">
                    <a:srgbClr val="000000">
                      <a:alpha val="43137"/>
                    </a:srgbClr>
                  </a:outerShdw>
                </a:effectLst>
                <a:latin typeface="Tahoma"/>
              </a:rPr>
              <a:t>halüsinojenler</a:t>
            </a:r>
            <a:r>
              <a:rPr lang="tr-TR" sz="2000" dirty="0">
                <a:solidFill>
                  <a:srgbClr val="8A8AE7">
                    <a:lumMod val="20000"/>
                    <a:lumOff val="80000"/>
                  </a:srgbClr>
                </a:solidFill>
                <a:effectLst>
                  <a:outerShdw blurRad="38100" dist="38100" dir="2700000" algn="tl">
                    <a:srgbClr val="000000">
                      <a:alpha val="43137"/>
                    </a:srgbClr>
                  </a:outerShdw>
                </a:effectLst>
                <a:latin typeface="Tahoma"/>
              </a:rPr>
              <a:t> alkaloit yapısındadır ve çoğu da asetilkolin, serotonin veya kateşolamin benzeri doğal nörotransmitterlere benzer kimyasal yapıya sahiptir. Halüsinojenlerin etkilerini kesin olarak nasıl gösterdikleri tam olarak bilinmezken, araştırmalar bu maddelerin etkilerini en azından kısmen nörotransmitterlerin etkisini engelleyerek veya nörotransmitterlerin bağlandığı reseptörlere bağlanarak gösterdiklerini ileri sürmektedir. </a:t>
            </a:r>
            <a:endParaRPr lang="tr-TR" sz="2000" dirty="0">
              <a:solidFill>
                <a:srgbClr val="8A8AE7">
                  <a:lumMod val="20000"/>
                  <a:lumOff val="80000"/>
                </a:srgbClr>
              </a:solidFill>
              <a:effectLst>
                <a:outerShdw blurRad="38100" dist="38100" dir="2700000" algn="tl">
                  <a:srgbClr val="000000">
                    <a:alpha val="43137"/>
                  </a:srgbClr>
                </a:outerShdw>
              </a:effectLst>
              <a:latin typeface="Tahoma"/>
            </a:endParaRPr>
          </a:p>
        </p:txBody>
      </p:sp>
    </p:spTree>
    <p:extLst>
      <p:ext uri="{BB962C8B-B14F-4D97-AF65-F5344CB8AC3E}">
        <p14:creationId xmlns:p14="http://schemas.microsoft.com/office/powerpoint/2010/main" val="3826779157"/>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F2430DA-BBBD-4782-8A46-70E5C108F0A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Rectangle 2"/>
          <p:cNvSpPr txBox="1">
            <a:spLocks noChangeArrowheads="1"/>
          </p:cNvSpPr>
          <p:nvPr/>
        </p:nvSpPr>
        <p:spPr bwMode="auto">
          <a:xfrm>
            <a:off x="1752601" y="260351"/>
            <a:ext cx="8088313" cy="936625"/>
          </a:xfrm>
          <a:prstGeom prst="rect">
            <a:avLst/>
          </a:prstGeom>
          <a:noFill/>
          <a:ln w="9525">
            <a:noFill/>
            <a:miter lim="800000"/>
            <a:headEnd/>
            <a:tailEnd/>
          </a:ln>
        </p:spPr>
        <p:txBody>
          <a:bodyPr anchor="b"/>
          <a:lstStyle/>
          <a:p>
            <a:pPr algn="ctr" fontAlgn="base">
              <a:spcBef>
                <a:spcPct val="0"/>
              </a:spcBef>
              <a:spcAft>
                <a:spcPct val="0"/>
              </a:spcAft>
              <a:defRPr/>
            </a:pPr>
            <a:r>
              <a:rPr lang="tr-TR" sz="4400" kern="0" dirty="0">
                <a:solidFill>
                  <a:srgbClr val="FFFF00"/>
                </a:solidFill>
                <a:effectLst>
                  <a:outerShdw blurRad="38100" dist="38100" dir="2700000" algn="tl">
                    <a:srgbClr val="000000"/>
                  </a:outerShdw>
                </a:effectLst>
                <a:latin typeface="Tahoma"/>
                <a:cs typeface="Arial" panose="020B0604020202020204" pitchFamily="34" charset="0"/>
              </a:rPr>
              <a:t>4. Halüsinojenler </a:t>
            </a:r>
          </a:p>
        </p:txBody>
      </p:sp>
      <p:sp>
        <p:nvSpPr>
          <p:cNvPr id="408581" name="AutoShape 7" descr="data:image/jpeg;base64,/9j/4AAQSkZJRgABAQAAAQABAAD/2wCEAAkGBhQSERUUExQWFRUWGB0ZGBgYGCIcHhocGxccHB8gHB4aHSghGiIjHBgdHy8gJCcpLCwsHx8xNTAqNSYrLCkBCQoKDgwOGg8PGiwcHBwsKSkpKSkpLCkpKSwpKSwpKSwpKSksKSksKSwpLCkpKSksKSksKSwpLCwpKSkpKSkpKf/AABEIAMIBAwMBIgACEQEDEQH/xAAcAAACAgMBAQAAAAAAAAAAAAAEBQMGAAECBwj/xABIEAACAgAEAwYDBQQIBAQHAQABAgMRAAQSIQUxQQYTIlFhcTKBkRQjQqGxB1JiwRUzcoKS0eHwJEOislNzg8IXY3ST0+LxFv/EABgBAQEBAQEAAAAAAAAAAAAAAAABAgME/8QAHREBAAIDAQEBAQAAAAAAAAAAAAERAiExcUFhMv/aAAwDAQACEQMRAD8Aon9CQxn/AIgyr/5fi/XA8mXyuxjeUb1br/lhtlO0irzUX1sj+YwTG8E/ilRPQlwN/wC4R+mArkmZYECOXXvQv/Jhh1w3OZlwUKRut6mINHbqemJ/6FyuolZXAB2C038rwFm5AW7qIoL5ayyE/wAsAc3EoAdTxSpzpv8AUj9MayWejdwyvGWO1MKbl6Wp+gwujyBiIDF2NHaPxL86542MxJMQiLE98rjVSKPmRt9cA+zGWzOgSDZRyAojc+Qa/qMQZPPZhzRjCD9/QRt5krz+YwrzHDc7CA2lwANtLhwN/c1jeT7WZ8GlmLE/hNE7enMcsBe8rl5crGJSZt9x3ZJB9wBf8sKs72yMwIn8SjbZgrexACk4Q5viWYL6813ik195GwoDypCK9rvDzIZmJwFieKYnapqBPn/WAg/PAD5fMQyXU2aQAfCu49BdEgepxLkuDvmDpy6xyk/+Ium6/iNL9MMj2PLqWZ4ss5Oyg0D81JB9rrC2fiOYyYMaqpB/EVOl/XpX1vEBGY7LyqNOYiaJOrQkyL9Af88Qr+z+NhrjnIQcvAT9VIDDEo7YOoDTaVH8L7H/ABeP5XgHNduRIbhCj3kAPyBo/ngrDwaOI3PGZUH4kJoe6tv/ADw3yfbpY10wuqgcldCG/Pc4qOb42zH71iT+6WCr9aF/XETZsy7aYvd/FX9/n9bwFo4v21R6aWMS/wAVBa9gRt72cVPi/EYm3ilJvmj1t87s/njtOFIT4u5lv8QkKAe1HS35YJXsIK1NJEL5Irg/W+fyOAryh32NAHz2H+WJpez7kakIP8IYEn1AF3h2ezKKLV4SRzVpKr+6as/PFh4GGA0nuip5EJpF+R1WR8qvzwHny8FdhtbMOaqCCv8AaBF4li7N5npG3oPhPyuser5PjKQm5IYx07yI95t5GwSuJJ+1GVXxxNpH4vxr62OQ9sBSOHdhXmFzSEeWkGSj5SaBQPzxJmOwoia+9Yjr4Nh7g70R7YuB7QQkCSKTTy3TSvpuKo/TCvinbYNaa1Ljk2mmsedjSflWKhPJwdI1HeFGXaiK5exbf9cMeF9oMtl2Co5X0GpbBG4Ia/qCfbFcz3aoaiJY0u/ijNMPcNY9dsRL2yJXQVDAfCxVGNfNbwF8fOZKWm++DXRZJAPqqjevbCvP8aXu9pXkUNuLFgjkdt8IcnnMvIdTSGK+fdkAg1z0nf02wLnXgR7WZi3UlaJ9zy+dDAF51O8FmNmU9dNN6EMRjF7LJImpXkIIs6iNiPOhQ+uOuHcfdFoNqUebr1/i/wBMN+H8VSQ2KjlQGiCrar6EAUeeAqOa4WYdmK+d6tXPy08sD3lmH3gIPmi6frZrFz4vxDKsmjMeBifCVUi/UafXCLPdmlVBJl271SLp2AO3MBa1fLAK1gyX/izfQYzHTZoA13UX+B/88awEeZ4K6glZUI6AEC/zr88LBA98yD/vyxbZOwSKbaVgKu9H+Rr88BLwB1ciOQ2OrChXvZwFZ+zn/wDmOo9Q3Vji6y8AKrqYZWU0L8TKR89gcAL2f1fhRN6tZAw+VtgE2Sdgedeewr8iD+WHOQ4grEKyxn6sfkpwdJ2DZgCk2sdQPi9Nrr88ak/ZxnhY7qWuZBAG3r4sA4ya5dQP+GkLX0lIv+4Qor0BxZJs5EIfFlEdzWwjIe9ttbEj6Yoa9mc1BWtJ0HkY+8H5DywxynGzDTM0CkdAGjf6ACvrgLvw7gsZppGmywr4GjV0PufED9MMM9wTI6dbxQOAOca92T76WC/kcVPg/bt2kpJXLk2QoD0PUsR9BiTjnaSSR/CJ326IhuvMJ0vEUVmtZH3YhSIXUWlSfqSDfqAcBjic6WseVzAY9dZK/JWbTX93FazHG01VMStc9DspH9pCeeMm7axINMLSEdSGv6hwfyIwCPj0GuQvKXDXue7AA9yh0k/LCx+Eq9kTox6A2CfmRt88XHKdocpfiy5djzbRp9/x2fnhtl+F8MnGqRkR63WyD7UCAPfAeZycJniB2cDrV1+WBo8vZ3bTfU3/AC3x63kOzGR1fdrKx/Cy0VvpRDkj3sY64txGGBu7zSRS7bFozdeRetR9wcB5WkCqavvD5qxA+dgYIyuckhPhfTf71H6Eg/lizyR8PlbbTluv3cpa/wD7tlfa8Nsj2N4ZKvg4kYQdjrVRZ8uYBwFXXMwNT9+0cw66QR8mBX6EYFz3FWkH3sayDpIoCn56DX1xas1+zGJbfL8Sy0mn1Ct+pGFE/ZrOrbrFmGWt3RKFefgNMPXAVkcQcfAzL6gnl6i6OIjmpNRPeNZ63zxYslwdsy+iMB5egPg5dOQDH54s/AuwbysFnEFA+JWYo23TbccjgPMVY3Z3PndfphjBMXADuCP3Tq6ewN+5x6rnP2V5JWrvJ0LDa1VkPsV1HFdm7Aw/8uaTXdVGoYEf33VlPpRwCTK8BLLcUsOg81Y0yi/IknE3EuywjjLDMxMegUqb9B4ib9DWC8/+zTSNX2mBQaoSvpbf0/1xDH2bmgc13UwA595sRy2vcc8VFTIa9Jpd/wAS/wCzjmXWteI+lH/XHpSdjWzfxRQx0NmRmdhXmoYmr61hJm/2dTo5XS48m0jS397V4fngKaqsQRq58wccnKkEXt88WTiXZDMw2JEkWtxY2YejKSDgRcpGVBExUnZlbaj8uY+WAjh4e5TwnXH12uv1w6ynDPCCItZ6hSQSPQm1b6XgHhknd3pKSAdKu78j/php9qABdY2Urz0ry257HfAM4ky+kaoZrr0/ktY3gXLftEKoAXO224W9vOzjMAw4tx2GVhqd6r8LaOXLYDy6+uFnfRMwLMxQdA4J9Of88U2XMkg+J/TUQf5DHWmZ1F8rr4R+owF1bicPJ1C+3M+t7AYLi48t6E8QA2Kquke5K/8AuxRBw2Qf8xAD52v/AHLWOXnIJC+MDqdJHy5YD2PIdsIgArv3e+7FbPyrasMR2tUBlEoKnmdhdcuePDszmYSgoFSB06nzNkgfTADZh22R5D6av9cB7vB21jX/AJaFvPYEet79cB5/tNDLaywwSL+HUos+7VjxkZaUD4mF9LJ/S8RrFMp2Lg/P+eIr1vMQZF4qOXAo/BExWz+d/KsUziuXMR+6+1QDoG1BfTz/AJ4UZVs2vJJWHM2rV+mGmS485Ya+9G+wWXbbzUgnADZeGUsQY2zRH8RKj8rvGsxlsvdSxtE38L6vyIofXFyn4tI4Co8IDcxLEjj/AKADt63gVeDxhrmfJMTyEY0MR5+IaR+eAr/DexH2jeKQN5ALqb56W/TBDfs8zY2IKqvMyB1UfIr/AJ4tWQ7DQTMGWSSFujFtaj2KFD9MWHKfs1nUXJm55hyClpFHzrW3z2+eA88yfZGNiFOdgeS/hS5AAPNdIY/LF44DJ9mGmXK3GNtXeBY2/wDTkDbn1OD+M9lZHXumyhkrk0U8bEf2hOikfU4qWa7ITZbxr36L1Pdxyf8AVErL8t8Bel7W5aNSi5M7myIoQ6/3moX70cBp2eyk9yPkAobezJqr3jXSy+y4qcHa1Yoz/wAZmNQ5qVZL9tDqPmRfphXmu0jZg2FzLeqT0fnsdR/tYD1HIcCyMJVzFAh81iK37hnb898EvxjhsZ1JHFqvmqrsfUDljxfMSZyxobMqvK3o/wDaAPqTjTDMEeLN5dm/dkWmHpZj/ngPYx27gZSFEdjelbSQfY7g4VZ3tBHIpM0kig7+I7D+8lH53jxyd5AfvGL1t4dJHt49x9MTcM46YDtKyg81oMPoKX8sB6OnF8vHRMkske+kpP3g9m2DD2Jw14XxLhs0ZWSMAXtsdQ+fM++PLM9nu/BZYG/8yMKv1ANHCNshOLJ1JXI6Tv7Mq1+eA9on4jDlrWKUPH0V1UsLP8S745yPbFY31JpAIo6QAAfn+gx4ksM55GQ15WccTxzCtese9j9cB703boyeEhXJPhPKvWxgR+OM0u6oxFAKas31sXq5Y8ayM86OKdxfUPX5jFzyzRSqPtDyxuB/WLKK5/isah+eKix9pu1yxrXcmroqU8A26EAUcUGfOxSsSkWliCK3G/vvhy6z2TBnIZxdabMj0PMFQTXsMb4dw+XNPokRGvchFVSPXSw1b7csBR543V7NofU0R88MOFyNIQAHkPVdZJI9qAOLPxD9n+k+EsB+K4j4OdaiOhNb4HzXYuTLlJEIlB3uKYLX/uH1vAJpezzWahYD5/54zDeVgpIaLMWOdTahfoQ2+MwFj4X2dnno98qn/wAxS/vRUGq8sc8RUodLCMgGtTmQE11+Jq1VijDtSu2lXWv3XYcv72N5vtQJKJMgbzYhh/2g38zgDuM8fcGhAUU8iDdgfIfnhPN2klI0+JR8v8sRiVpTTT8uRZiK26DG0ikV6V2PqN/pYwAtBjbiU+4B/XDHJnJ6qkV6870n6aq/TBOUM1/1kl+QRSfybbDrIcOdAJJIZHB3PiIJG/TUOfviBflON8PjDAZXWb2Y+IivK2w1yn7UREKSAixV9R7eLGzm8vIy95HIi9SwsUPXuzf1xvNjhkR+EODvv4T6jwtf0wVF/wDFWYHwahdfG5rbHZ7TrmD3mYhjlA2Ve8hA+jEE4a8K/aJlMuAsOWjUVue7ZrPubN4Hz3baKQkvAKJ5mIL+ZXfAKP6cyZJ1cOGkbWoG3+GgcQv2lyoPgilj9FES/mE1fmcWTK9o8oV1CCDSOlBLPuKJxN/8R8gF0/YEPmCiyA/Mj+eAW8I7ZkECGeWInb7yRv1Lso/w4u+S4NnsxUgzGWlav+bGXX/ElHFTPb/hp58OgHqIqP5YP4b2y4ex8Aky56BJGjF/O8BdOH8H4lH42ky1/u95mNNegZyF/wAOG0jMVuTMPG/lEysPkGT+WPP89mc6+8eZAjPwqVaVq/8ASjv63hDJwriMlhTO1/uS6CfaOQA/SsCl27S9rHyy0S2ZB3+Bkb8qUe+KTmf2pO/OAiuWlgT9Qbww4f2Y4gu6T55GHMSQGh8+8KnE0vEM5l3BmzEslc9McbqR5NVMp9KvECLMftGnUU0c0Y9f/wBqwrftOk1h8xPGT5Rx1f8AaBBXF/8A6WyDIJGLgb+F81IFB60gJA9thhfJ2tySGrmkTkB4HX0vwMT87xRS1zOSAPfmbMHpbcvUMrEH2NYifiHDQPDk5CfNpG/QMMWriHGeGuC32AWeumQf9mkD5Yh4Z2hyYddEEcdcm02fmzWcAjj7T5AJp+woK5EgE/4i1/XDTJdtZ6CQKioPhX7QqAAehNA4ZZ79oMEZ8UUcm+52J/L9cLM1+0HJstDJR/3o1P5hQfrgN539pEoQq8Tob5rpKmvI1R+WFC9s4iPvct3p6aqI+Y88Mcp+0PLoNK5aID1j1c/e6+mHnD4crOuoQROGs+CMAj5Eg/S8BR5c/lJmGjLNG18k0mx1oPYw2y3ZdpGHdaV6gvUbV5HuxX1IwNxLhoDsEXR+6Kce1akr86xAchxCMhTFIwbYeHnt0I+uAetl8zl0+6ziK97pqa+u4vUp8tiMCNnppCGfuZm/FsytQ22IauXphPmOFOPilkiZdmWQaSt9NyCcLco5Vv62RaPMEc798VFwXtCMsmgPKinmoZgVPluaI9xivSdqpyx0M72dhd/pvgxO0rFfvZ3mrkCQBQ5dN8CZjjcbktokF7Xqbb23wEQ7WSjYpv6jf88ZjF4zHXOQ/wB7/NcZgF0Mdb6FP9pf/wBsN4xKqahJEtdO6rmfMisEvwbUmpGjU7E3Kl/IaAcLMxKYzpaRq8lex+S1gCzHOR4sxDp6mwefp/pjeaykKrQzGXdh/wDK0n8+eIsv2ho0Iy39trHLyr8sMsx2kkkUAQRoCdyIzz+Sj9cAric14ZolP8KV+Yww+1yJWvNqK6HUP87wnzkUmrdm38wRjrJ5BTzJ/wABN+tshxFWrh/aiONtRzJs8wJNq+cf6Ya53thlzQij7w10Ktv9R+Ywhy3Z4Mtq+g8/ij/OowcCZ544hXeBv/UVvqvdbYCXjPaiZ3IRXjH7oRT+lV7YHy/fyEgPLv5RA8/7L3geDMKdlEh8tAX/APHthzkeIyoR4Mx50zmveli/ngIeGdnQzeKTKFuWmXUWPuGYV9cG5jg7QNXe8OQ870A/ybDaHtS6xkCOtR3DBpforAV74X5ric8rAXFGL5jLlT5blVIwB8GdcpbcSywbpogv8zp/TBpaWWOmzeWkUc2kgD17DRt9TgaHsxIVJbM2tXYcr9NSMP0wNmOHZKNP60F+vihc37dyW+eIrk5aFdxn+HA//TUfnth1wDiumQD7flmXyhd4ifqpX8sK8hEmk92s730RVo/IZcD88MVhOnSYczXUMsf69wx/LAWvP8U7oWDnWHmkoYXXmwv5DC+X9pcgAT7LmGB2DP4L/vHSMKIMoy+JFmWuVFR0HllcNoO0baAmqZXHVxKw+fdFf+0YqKxx3i0rMGPeQKf38vE3/WZReIpctmNIaPPwMjDYkBfyBNHpzxbM5m84oXVnMoiMPxiRjXrqo/K8U3iBj1lnzEMide4eiD5hXRr36YigZ8sGBvOZZmvkTIL9wjEfKsApwwO1B8lZNeGHV/3AYPkUVzzLA7i9tvT7k3hbPlwG8UcvvpW/ziBOAMWBYSB9sysTDr3Gkj2K3jTcYFkfb4DtRYx6r/6FI+uI4YlVTSyAH1Cn5/cn9cDP4iAY5aHMrpbb2MQvFQSnBp51LJLl5VH4jCN/S6NYDy8Yj2khLG/+QKPrY3P5YL+yRRgvFMo2+GSkYH2jpsZmOKSNuuZiBXloMhJvyBPywG5uPErphXMBb3Bl5kjqrAA454Z2tZWYM0qmiPwkj03ZdsDntBO6iOUuQDtp1g7e9gfS8KZl8R2kI99/zTAMuJ56RjqObHiO6+X1JHyvCuNNXxZhB7rf6Y7RNWx7xV6XR/ReWOMxBpsujGuvT53Hiol0yFP6xCoN6vEvyra8QQpGwIM8S9fEpO/54J4f3RDFiY/JgyfmKF44fLB7KSj5i7/wrgBO4j/8aH/7Z/yxmOzD/Ch9dDD+WMwHaZCPcliD0Dq35EA3iaAbWI2cD4qOn5c+XrWO4ZgrVuzNekiq6jbWLHnz+XLAzPvqXSxNcxt68/cYCSNUJJWoj0Be+vy+tYnSSaAjUQD+Hwa7PucY8ieAqTWrkeV18JFdemOUzN3Z0gnkvTehd7Vt0wBsxM0a2+ph+BYtJH94ADf1woGXVTuC/nbAf+7+WDpHUkhQEIO21egvnV86+nPHfeq6EjwsF1Nt68xZN4imcXD0SIO0SoCLDLJd+W1YTBDK/Kh02ZtvqMGNng66SaVfgO5J28iaF1/pjrv1AISrI5/v0edbi+djpgCssxjWjL0uigPt8TfyxP3s8ylV2XmSdCiuv+xgdJ08OkgNsNXkfTeuuJEzSuCSfFuDqOq68vL5DAd5LJxAXIGkrykZx/0ih9cE/YkJBWFIv7RY38iR+uNx5pBVHSgNG/5gDrvuQcERZlASAaUk6qO4r26elYg6g4brFB9+gWOh9TIP1w14b30QLRtuNjZVvytv1wL9qQsdRBFCuR6c9+W+GeXzC0RYO10Nga/U4KOy00jtrkJ3/cGkn5srYPg4LHfwsbHJ5Xb/ALDjrh0y0Kbb/fn/AKYsmQgDeR26gb/ljTEyq03ZZeelQeY03/7pBhVneDFbBUOOvh0n62Rj0nM5EAYQ52bTfi6dawtFLyiPC1xPX/y5dX5EnScTZvMtKtMzo91oZ6U+w00frgviGcQ2CEN9QKP5YSS55QKV6HkaZedf7o4ktwVcR4U0Z3Br+0xI+SsNvlhDn8tuDpHOuRv82xdo+0dCmCsBtXOr6b8vzxWuLOgYtGfCd9J/DR6eY6Yio85w8pGm1ltxY8/kQd/XHeR4X3K6zs53FMV29w1flhzLxeFWLsNZACxoOgAqyeS2b9fLCLP8RMrW7gDmETkBfmefPFRBm+KOTeph6g1y+VH3OFuZjdvEQWH75sfocMVzSgjSBZ5Enf8A388QyZ0fEGrY8hV0eW9n/LbACNw4sBuDe3iBUf4iTjn7KEFhgrD8IAa/nq3+mJ5J1vfe9rJv5HyO+2ODmKBFgUTfKhXLzsgkbC8BBLl1aqjBI3bc3XnWNSzyNspbSu9E/wC+mJWnFMt7LWknl7+nliIyKbHIDoeleXPUL3qsVGZoMyglxZ/CTR/X+QxFFlwRps6zzUC/5i/leJllBK3yAGn58yP3RfXl6Y4EuokE22+ljuDQJ67k9MAMcpXMf9BxmDo5hQ8JbbmC/wDIYzAADh2Ohw3Dtst4wlgFiQPKmXUjeqmyprlQ5ViPbSG6MCwvevFp0mubCg1dQKFAnFQqHDMdLwvDgxfFXRigFg21KFFjpYLluVWt3z2AOYuhdeZqgB6sSCSOgJPlQKhwrHY4Rhqdl1V+BnFdQKArzF2AfLnR3wQI96sWNvmqlvkGDab6FR0F4BMOD4lXgmG8RGx6EqN9tySSPIbAC+W3yxLGK59NOr0JLKduh3DAHy8tsAoTgWCI+AYbrtV7Gia67MBQvnsNQ9yPI4KiG+/Q0fezy8wb+QHnuVIUR9nsFxdmhhvC21+VavT4Rv8AMX6g4NhNGj05+1nf1/Dv6dMSlsni7LjDTJ9lheGWWk2HX/P/AFPXlRwxykv+Xz9fLbr1xYhLa4b2eArFv4VltGFEE9da8/5fnvhlHnQPrizDNmeb3WsVXifCA14cycQ/y+fl7+nX0wDmM0T73pHv/pzOEQTKm5/s0D0wlzHZcYvGYmvl1Jr13AA/LCvMS+Xr/wBJ3+YFenzwmGolS5uzIwJJ2cH+/wDfri3TS7XzH/dfwgepP0Fk4Cm8upD166E3PoC5NdAAN9sZpbVSXs+MDPwHFqmcGzyFB76BG6+wO1+VVZ2wK43rkfX1o/QAar2HTmTi0istwTETcFxYXIq+QKavYMxRR6mjq9NugxEy2dPJjrFeRHL+ded+mArzcIxweE4fE3RA2Y7D2J1L8tR8XI0Ks8oyB7j4gf3gGOr1FigB5WeZwUibheIzwzDtjtv0r6lmseuzdOu9gbY4Y0G2HgIDH16cud0Ca66q2OwJTw3Gjw3DmQc1rcK1XtvpGm99vxGv4utY01attr5enUWOZokiuZFctyQSnIDqcZhxHk1YWZAn8JViRW25XY8umNYCfnmEhYk6Y9ClG0VdtR1gADfxAbc8c5Pxd9Ex0uTqVr0xhl/Eb5tWwa7354j4BJbuDoKkb6yEaia8Jba9+g6g8hjnIyFJyqApG5oiQFhv01KDtewNb7YqJ4blW0oSRDXJq2Vh/CNhZ61z63iXIzq1y1cCE3Ex+Akbla8XqNjgTMExzOIhSP8AEisGBFWedGvl54m4tJpJbLlVjNB1QuquQa3WT59QOeA7gI7l3ZiUJFSDcqRWxA3qutYnlkKwRuaAFqsijUhurDEG058q64gzDDSvcPoOkNIunShIH8LMH3FXtz6dOo5S0QaPwt+JQFK7HqAdQ2o/XEVP3gjK6q7uQXqNlAf3lcAk+W4HXEkh3ZHsA7pJp+Pbwix4KPPmuIOEvHOjKGaKe/AFUsj8huoFqbvqf8+8hxNQDHNccgH7thjV38SgWBz35+mCDFYtaN4XvkfgO3MHVWq+us+2J45ASIz8S7gGldjXIE0rjry+eAklaBmXMJJGHBo6FdSL5+MLp9wx2PpeO4ZtCnWjPEx1KYiJAQeWpHL6K22HqL2wDTLODrXV47tkZQrDblpbmf7JxO+cQ04IF0GFeIf+n8R99+eFST1GLRZYzelUcKVu9mjl1b7DZVG+DFdu7CMqS1uFNxNGNxuGXQ34arT7YBunELbSWTUR4aGoih+MCyteRGJ4OIg/CQ2mtakEhvIqQSdtv3cK45XEYSg7ty7wFXTn8GjUhHLp8hWJftTaQg8TDoyhnPTwspIUA9TGp9cA7hz9x6gxOprICA6a2p/EVHuCGwwGeUHnsw2aqsj9wm7PS2+uK4M4WZdNg6boM0jbdGaM61B9VUe9YLyWfMj+EBtjyCyRr/aeJlk6/iD+2LaUeyZ+tzsw53Q0r5kk1Z8wT7YilzwLqt7kHTqUklf4Rszk+gr0wkyeZ1tpUqUU3qsd3YB1HQwEhI6FByxBDn6aQyEJYpTJYLVyCwkqxvpZO+FlDc1nVaOR7UBXF3vpUGvHW3ppGn1vAucmBkK6gDLTxWhPiH4iD5VyIAHngQZy4fEix1ZjUrrdzdADYJH76ztvgTOZxu7Bod+5ACKl2tficLzFEVqI3+eIqRuIKNcliorF1/zjsXG/iPot++IDIuuMM3KM7lRRZhewGyt9T6HEeYz5AiRPEQfEGXUt3+BNTchfOuQxtc84zFqrsWBAB0tJY2oNTd2PZRuevPAcszMIhpYyqSO7KklF595ICLc+WygYGmZSsmkkog0q55SMx8etrpRz2NnyxqJnVJcuq63mNnQxZlsj43G52O4IHXbHOdVi0OTpS0ZJCigu11qDGrNfu2PmBiiHPyWsx6EKirvsFIOy3ZXrbY1nDqkHiW5VDLpOwcCrLCgT/CN98S59HfMSRk68wVAY8gFXah3jIOoFUflWAMw4dVMSeGLZzQHv4aWt9tiTzxBzmp1aNwSAgpZKFEMDvXoT0NY5z0+pX1UXOnw/h0AdOQJrfazjMxmUBDKn3RO/Vud2VJ23vr5YjlnBlCGmT8H4gvOrA2G2CpZ5NcrAFmDxjfy0gUpFeKunI4hWW40atjYfyHRSp3Kn0IrljiLijiZnamlHws/iB5fCOQ6jcEC8cRZmRGI0eKU08bqKt9xpU7HmCPDtt54qJ1QgrHRDnzFu46beKjv6e+IkNArRqzqUbuOvjAJbTQ5E4hjDFTG245xhjsLaiabZfM1Rrf3mjR5HAJ1SKAAvQgMeTHwnbxVuDfvgO+4PR1UdAJUAHsCbHtjeAczEGdmkcK5J1ACqPL8C6fpjMBNwOJpJljvTrcKNQYc/ZSBz/PlWIuMJ3UirqBHxA9KuvwAbgg2N8OuA8NMq1HNErFmBRZApUAbMdmDKdtwSR1IGFOZ4POsp7yKYUd3Re93A28S0COXI7eWIpl9llEfenu5W+Cy9MLTb4l28J2N1sRzwFw3u5QwVnh8K34bU2QoshlIG9n261ghRlHiFzskxSirpssl9SSbQ8uhHUYDyvDu7bUe5zHwkaJ1PI2wOqviG1jl64qCnzhh+5JSdCzBu5YNy2tbVgARy339MFLl4l1PBOY5NVGOjuK1c4mFCwFIC7HzGOeK5GGSMMIsxG+pj+GVKPIVGd9PQ0PXEmTWTLoFMaSRsgVg8E8d02oG9Far2J5ECiDiCLh3EIJGvMDu5Q6sGjVXbeybXQSaPr88ZPndEqd4S+X8IIkBDgM1nZWtiOYO1460xrIJ4wYDqLARSr4WIompo1CqRtV/LEn9LkosTyRyxgBQsghY6VvSCUzCsQt7eXIbYKmmyglQS5WOWPSNRLEFNKMFcgAXQJUHyJr1xBls7GT3XdETmw5ZhzFlgFfWGFVXI2Dz5CfKZEqweK1RSTccki1Y3oI8mmwN+d4lzTl1OrVIvUvGDXkLfJ3+e+COpOGy5VV72IyR2CritAJUk0EYk3tXIWKwVkGRgXWeN2AopI3dkakvk5XXTc/I+YwHkEOrTCqoTtpQOjf4h3Yvb0wxTh80jhNLlxa/eHWwNXQ1Zk31NEDpgJcjCSGWZJoyygqoVpIDtYIWIMD9et3iSpVomJJ4rIUIhXuz6po1ijsbB9uhUZzTEQJoxZogsiaiKoi1ervmNz54YZLJEJeV0yACi6q7kEfCVMS7WbBazyrAT5fNhmYRSohG4VZXRq2GkJIsMZ59TeJuI5iyqyoEJUAO2X1MQeQD5dpasb77m9jheD3Op8xDLHWgiRtaDnuAH5lTuN6253iWWFNWsZnJ5jUQwWXMo3y0lV5+VjT672BXFMz3cKu6q6kBllknWS1I5CGcqVPPYgnEseZMkDPlwDCqglpFfLhSa67odyORrEGa4SzBDJlM6rqP+XErRAGjsI5PGLAJ23ocqrAnEJXsJmJcvJEt+GWOaFjQIC3JGwtdRrnubNmiAm4e3fISpYaATIZIxLHS2KV4+XIkNsNicCcEk74MCGKI3hZX0r0IBVtLHdgNIbmQPXGmnLoUhkljQqV0LmIJIyt8tMhjNfLltyOB8xAg5iNpBuGRGRtuoOXmcX15e14K7y3EwJJEuKJBfjjHdtYZrIcszNem+e4K+eMikbKyvf3SH4pmj1MQSvwkIxB3JsH8Jxj5KQx65BMwPSQO4A8/vcoegJ+LAUOQDuQqlLPh7qMpzYjxVJHWx8uR6DBHfCc8qyN3VyRPVuWUMLAsaXcaat/w9AcZk88IZy8eopJYdQHHnsSVVN9+pFNz23G4rmOaMVo7eORG5EDa5X8rxOkcccVq4dms6Y6oeIHYonOxvRAIwHMed7iV3QxxhuanRqvyVozK4vff16UKGaA927GNnYnUXd2FA3dmRVL2aOwJ5+e2+FZNyzMV2Ft49ZPhO98h136kgbYG4iFecaQZjYGnRz0nk1myxFMd/ehsCiJYFMJ701JeywwMp+bOFB5c9ySRuBeB8maRxJoXbwkyamI32VYyauxe1mufmw4jwmSBVl0KofbRpS207FgdZIBahYI3NC+o+dy6gaoyYG/FqYxnp0SRiRz5DnXSxgA8nmmdqClvDp8P3QagKsAqTR6eeBJM0InKkrqu7CgsDf7zqbPzrBeamjmtZApejbIWYmvdXJH+eOtMrxBO5JHn3YTkP4Iwdtt79+ZxQLnlcSK8wO+6mX4WA220lgfLYEYzi2eeYB5b07hSEpbu61AAdTjFVQKklVgLpe8ElbcqdwK2G4v2wPl4XexGGKHmFBArr8BbYeVHEBwlloUYQKAA1xbAAAczfLz3xmIRwpB8WoHqN/wD8GN4CXJmNy7PHATHvQ2EvmFKsfH12sDBXGsnEh+7k0fd6lddS2x5xnShDt0sEDHCZXMaG7yZkSH4gJSFQk3Xg2BP7o+dYX52cLpUASSPupcSMdz01sBv7HFB3AzMzBmadY9JBYPKNLAWKIG/TbcC9yMEz5iId0ZNRkOoy6kD2fw1YBvzwu4TwBp4sxMaKZYAuoQFySSPhLbAVucWiTs8mXXLOkrtDmI9XfQrCiq+mxH3rAlDYok1XucQVzJSGUr3pgCWbuOBCPIA60Pl1GChLGunSiMwLatLR0RyAsO5Hy/1wimy7qSZEdX1c3koMvkpoBj5tfXli6ZHjEBV9OaWBHUCIQtIJIHrxakdtTg1u6km62AwCnI5kIVZ2lAa1PdTTAMTyHhRhQ5kCycM4Mk81dwZlDeDWdYXV13eMdOtgD054zifZhpDG0TyTUtFWaQoTW58TCWIk70Uq+pwBHwrOZZEL5KEBH2lkj1kgn4SGOlufMrfqMERcQQZdrkSCQatOp3UtfXUvier/ABb4N4bxGIoZGVFjVtJIyaSKGPPxkrQ67G/QYaycDkmioZSeN13ZIsvEhHk0ayEsd/iKvttsLwoE+ZyrqZY8vomsa5yGBIHKwupTt1BF9cB1LxHKM7KmZYnkO7yzKSb/APqFVcMsj2WzjKe7y8TRFrDNIUN1sx+8dL9LOOeG8ZysuVP2iTLIw8LCPKgypvVrepXQ8yU0EbexXcV7JRRk/Z45pjoWQDQwidSB4lZiGRhY8JDYobS9omUGOVpYTyLCFpgCNhs8agjbmb25E44yfDMrmWJEsLuBsDCMt3jC/wATSAE+e21/LBHZfj+clMEP3UCyl+7lYA7Ip8Mkd0BsfEoQ+uBO1UfDiO8nmkkmckMqMHMbJ4bDNRdCRtqv572DDKRyIh7uELEv9YYeIoAOlsCrKN9r/XEEHaGAqUabNQzG9IOudHFbgBI0LX5cueE/Yzi2cMiLl00RsSjPp2UfikQkExELZOg6f4cPe2GZjhCxZzMtNIqsWWNQgZLHd6xyRySTq2Y0PPEG8t2beaHv4YsvJH5Lk2U/MNOo5ijR2OBJM6YNUUqy5dhsDA8WXF1dN9+d/IFul+mFXZnhjSMGXJrJpbU3fOSJNYpImB8LNvY6jn0xN2q4s4dokXJIV0wVHEG1Pdsqs9mo9gX5cgLwBjFJUDDOmZeXdzZxtV/xBVNAHoavpeI4+LrHamBdV0CoZiSOdasm1m/M4L4BFojiIz2Y1u3cL3AVAqqQ0hsDdQBSjqSK2s4rfGOJl5NciZru2mZ7lnb4AukKegYkWzH2GwOKLFm+BM+qVIXYaSW7zLPQrc3tHZAN7AAdLwBk+IaW0kLGNIPgy6itXIgyZoDoN8E5DLxTq6LBlUkWFwwd3lbvJKp1Hi1Ki8iNVEknphRmIGydPH9ncOqICuXDAsg3CFrVt92ayT6bDAT8QygiZT3kjbkeLMQqfCLOoLMwWr8PTpWDDmkmhIMioukA/wDGBiFlarKrExJv4rvbkBtgE8f+27T5mVWRnKCOFFDM+xA5FBp5l9qFYMm4V9mXXBJLKld2tZgKpbqiaf6zbewNPPnV4gV8N7qOUqFSQ6moGFpNTp4QoJgunG9dOuGed4RmN5MvlzpQVrETR+Ho9Oinwm0NfPbAXEuL5qYsHhZACNcgkc6j+G6YjVXod+oxBFwTKBgJswY3NApIHFA7gubpefJmv0wHOazMRUjMyd05INIhcbdCftG+nmvh2s474YkMviEhcows/Zy/3agku+uUgAVuDzHIY5mzynTDlI8rISaUiH7xm5Up2LX6rXPfyNy/Dc/IixyoY4bKkRooAN/iL+CwRy1E7csUKsrxoyusQWOTUWALMsQoA6ea+EAci255G6xJN2RkVUd+7CMhcabksLs2y1y67VXXBv2V4m7jL5dsxIVNmWKiyki7A0uQOhY16eQXEeFZuT+uyyRNpALaSrELyoDZfLYYgzK5/KiMBmlJsEKkRS15EamLV5hgD6jArZh3GgmRo9zTZgLtv0KCiBzoYJyuShgLEZspIV0VvsGNbEFkIP8AEwA54647x5piqII5gsZiXSm9WN7UKGN3WlevzwEMMKaR/wAOG9ROtH6jGYUQQqFGrLOT1NgfqLxvFWltyHa6CEzpoEUWY3my0o72Mt1KMtSxczVq3Mc8bzmYyMqCMNrCjSmttRToAkn3cgAq6aNhuL2wLPxklCZ8pJILO96k1VQHhoAAAfDvWIf6Yy1b5EKKNtp06SeXPVy87BOHESp2SezMmZ8Q8QPi1bmh4zoBsepsDBcSZ+ElYO6l1NWpBTEjn8NK/luGwkiTh+os7OgO+mMkH/qNC/mcM+7yNFUzeaUeetSCSOVXyF/Fv7DAHZviGcUVmcpqBF0mkDSrFvhjoHc7kg8heFQ4hk/EDw2XUdtQYimPkqrRo789/TEq8LEQRm4jEibqu2onY/gUatPQlh5c8QpxzQbXiTqV2UxIVO3U3W3tZ98BzPlYkY6DnoloaiiNtfMbkDc7j23xzkeEySmSKKPPyLIB3YJCBgDsZLNUMEx56OSX77OZ2fUbbul2PyJ2rzAJxDnpIgWZYeIUh/ExF8+fhGjbfqfbAPe4aMQu2QZjEugtmM8SCaAH4gEW99IofIYS5nhjtqX7PkYArFy2u735A38PtQwHkuEg6LyszGZwIgz+Ek9dqJPTcYumT4CVlMA4XCHSMsBLLq1GhvvYvflQ/LECk8ZOTR2TPZRZJ1GpIIL2A2BYgBRvZ2s9LwDJnnzkgD57MyKR4gFK+EbnSo5Lt15+WCeI8NzX2d2iyeWWNWIZY6kkSudtueV8z543wrjOZDQ5h82iQNUTtAoJgB6FBpJ35kauvPkbw66hymUiVlXI5nMvzj70sqkXRsUCqgn3J6DCrKwzTd7WXjRUHeyA+Gx0vfwoOiiroEknF2qBY9E3EZJQ7F4czCdRVa+GVAWdBe9ha35jkE/G+zSSHvsszHUADIg77Ly7fi7tmaPff70CvleJBJqMtII4EE8C99Fry61fevsfH0pS20Z21DfUaxSeJ5LRP3pLzmN/vrHj1WbZrFkbbWKwwysEkKlTlO8gYqSrXKgIFF0nhHeQ15UfW8Pst20hbSZBqbeNTJ4pP7KzQfekdfvYTe1k4vp4j4D2r0IyoyReInKzuPu2LUGWRwPu3I2sgEWbIvC3PdhVfTouNj8MbsA4bmTC5Pd5hDztG1enTBUuQyuZe4XEcjCqRlvpYbuiGYnyMHpiTK9kZoVPc5tUUjZXuMSHb8L6Vbn1Q4foXZdczkGYPHq1DQ6lSUlA/ejOmRWo/Gl+2JpO0mVzHglV0I56ySwHkZFUlx6SQlvN8HZg8RgGnu45UUWdN6OXKgEjJ9NB/PEGX7QMdIl4XrXevAHBquiKornvWAHyvY7LswaHNiMg6q56aFilRi6+4K+2JczBnoTs8OYNksCaby8dEMxPLxlsA8Rz2QlC95lZITq8XNaHMbAGrPkB0xzkMjkPHWflhK1SliAevKyTy/TlgC8pnJBo77hrOATWlQ12egULWFmey+SGg93mcq4JDGmG/ndUKOxo9cWFsysJqHjHIEi4hISefNLA9GJHywu+2cRnKIssM5vWI+ZsD4mG9DreAG4BxCOLulj4m0QV2NPGrKpI+LS3Ox59cTcQzc0kMd5nKTqZizAppZj01k7svlVVftg/h3As46yF8rlZgW8cneKoBB5EkV8huMZx5EQu8vB1RHTSmh13YAAMSAD67AHECTJcIk8Svk4HYygORJoYLt4QKpQf3qPqMMOP5VoxOfsE0Bh0rEY5/DD5MQnxMbvUNt8V+GKMSRhsrOp5ShWKivMadz59MOVyuS7pmYZ9FV6LEmpF32oqaPrZGKE+WhDTuC+eQd2XelLu5AvxaTsL6m8SCGNEXvVzshcXGN1vfyo2OfIi8RzZqFGLxZvMJQ8GsCyv7p07X68sOH4x36rG3Eysar90rxgU3Mq/d/Dvybf5YAIiCZPueGybEL3hckf3gRQN/wD9xOMrn8siumXSFS5AZqtWr4WJJKXVgNsTviPiuQMMjas8rHSjrpo6xyIIUsBIpvmfW98TzNw4K5ObzDmlKklQXX8UbBT4fQnl5YDX/wDoc4NnfLqw2IZWBHoQgC7emMwmzUWUZyYpZ1Q/Cr7sB5ErsfcdK5YzE0pkO0GYjcARoW2JV9iT5U77g+WGcfG89ICvdBOrgRUp32owxWtA1Zc+uFb5nOQrpbLyUbKhlljI8j8QU/njI+O56Wom7yytfeInypu7DDkPxYqGMuQV9RkysqhUBOhC0Y5eIBnBAPnXnWCsjkIUh+0SZGoiCu9gMRtYKgBDewvbnvgLJZvOZaNsrOWgRjeoAEWeVtGefodXtywzyLTJG2WzuYkfLObV4pQHQ87GsBtP8Ir88Td7Fe40yQwAJkolaTm4OogeVVY26nf1xDk860TZcPl40jD/APMGpST1agGoc6xcMl2XhMTgZkcQhU7xoR3wvlWoWT502K5PHGgMccxVdTA5bNIyEHyXUrxA/wARIrFFxfinEo8ysskmWiikTuxIialQVsQNQfp5kb8jgDifBOIiKWOXPR/Zn8RlWtP94nxLfleKkBPCqaRNGjWUjP30BPUnxMDf9jDPg+eSHw/eROWDSS5fMCIMR+Focx3aEeg26YcOgcx2b7pQ+ZzLyw8o5IJFlAboGUk1/ZBvE2X45lA6nMGaV4/EmZy76ZRQGkSq/UfwybcsPZc5w37lyuje+87lsrMxI/8AEjCwgfM4kOZ4bmZnX7M0kjJYKBJ9+Vs0Tq19bu8NG24u22WnmRjAWmY/18cgy02kLXiDfdtt0Eu/pgjOdlI8w5k0NG41M8jI2WYAje5I1bLuD0YyC7OAYWjdCuXCBhYppiPENt48zBNsPNXrzxAvZLiFaIGaORCSxSkDEjcfcTsD6VGPlibEuQ/Z1OND5d1ZmtNSbGOuWqTJyFbN7lgf5Yk/pjO5eRiI4pjEAC2lHcMPN4u4auni1ddsAzdkeJ+KfMlXBGktLVrvtvmEAXc9K3wyiizkGWUt3mYXSRs7SI1NyLtmWhUjz7o15YAZ/wBomcDoZIXUUdVoJCCfxK8iKEBGxqQj2xHHxPLZgHv0oruebAX5u7TmvRBtvgs/tCKRRH7OdK2daxmRgPK2gijoG91JxDL+1JJZGQwREMKQn7w8uYHeNHE3spA8umAnbh3Byo8bBXtgQ7JHqHl3xTvarouA5MjliokyucliDmmZvDR5ARxwRk+lkj53vHkcvlMyrCSMRSfEVCtK42oUIsuqCyOYYYmXs9wlBreYpJYVo9avISTR0jvCF35h9xvijiDsnmk3TML4iNIkRQ8hJ5/eeLcnl164fZTK8XjYqkmXllZiK1tabfj00EI/d29jgN+EZCJe7TMzQawdIC95O3LYd3GdIvyf5YS57IygPGucMakD7p31SuCPxiR1Cn2088TwNM/xjihIibLiRIGJetNE772wOw35YWZWaVy0k+QYiRttMd3fKhYX5qL9MS5fsjxNY0UyAKvwwgAPvy1CNGJB52dXviw5bh/F8sO9lIdrAiTUxX3a5E0/68sVCOb7AsgXMcPdfCNR7spTV0oi/neEA4jwsID3bhg+66mbw+emlW/TVh/nO0uegkeORI2zUyndHiZlB/eAVj8PQkEijeFUXFYy6ZZsqzMhuTSNV110keH9MIV3M+RnjcR5nMKDpYRs66Q3pGDW3viHPcLWR4ZEz5PhCXKwZ1O+wVb8O/n1xYMh2h4e2bPeZTTEqEFZIlFV/EXVfbYE4Vf0zlGymaEeWaME+Eh2A52LEEWg+VO3scATwfgucgjk05tIyxpjKhZio/dDAvHz5+G8NOKcSzixRp3+VWAAP4hTS+jKNRNHcDn63yoTZaHVERcV0HSxGD66pJiwvzoDFo7Pdl4MxmJEXNvrUBkkj1SlD5GTQKHTY4SEnFeLZmSVszLElpaKmkKV8qQgmgPP64J4Pk+7yrd7lFeXMsBESRdWNwoVmvfzX2w04r2UiiBcZyJcwm0wcCVzvzGosoaum3yxHk55Mrvl5KvdZ8w2sAkfgjjVwp32JJ9sAx7U8Ly6SZXLJw/xsnjCCmJIADEgBgRRNEDrzxXf6F/EmWe+QOjuw2k0RSFiwBG5FHB44pxAFp4u9eWNakmkpStirTvHth/cGEeQ4zmoi2lHkEjkmRY13Y8wGkjZVs7mhibVLmu9Ln7mIen2VzXpbLqNeuMwXHx3ipFhMyQeR1ONvZKX02AxmKlLjwfLIMzmfCvgFrsPCdQ5eXywB+2ZAI8qQACQxJHU6uZ8z64zGYuXSHmOUzjyuyyOzqFNBmLAewPLAyZ2SKzG7xk7EoxW/ocZjMZV6dneFQjgwlEUYl70feaBr5fvVf54I/Zrn5MzG6ZiR517xRplYuK0+TEjGYzGsUy4Z9qx3PFMikP3S1elPCOfktDBf7UcogyTuEUOSbbSNR5czzOMxmMz/RHHibudSbnbl6YZdmYVlzD96ok8N+MauvrjMZiqBm4zPBM6QzSxIGNLHIygb9ApAGPoXP8Ag4S0yeGVoQWkXZySu5LDcnfneMxmJKvKhxKWHIJJFLJHIx8To5VjZPMg2eWLV+x1znZJznCcyUChDP8Ae6b1Xp13V10xmMxmEc9tOHxpnSqRoq+E0qgDn5AY7GXU51UKroYbrQo7HmORxmMx2+w5nPa7hMMXDi0cMaEsgJVApO/Ugb48i7RZp4JHWFmiV0GpYyVDXfxBaB+eMxmMZ9XDgXhWXU5HMMVUsKo0LG45Hphbk+IyxLrikeNrA1IxU15WDeMxmM/W3o/7KOJyyDMu8sjuIzTM5LDwnkSbGHXbaMRZd5YgI5DHZdBpYkrZOob3e+MxmJkrzzsdxWZ5JNcsjWu+pyb97OPReyeUQZGZwi6jqBbSLI8r51jMZjri55IezshXhmY0krZW6NXv6Yk7Z8OiHAkcRoHMiWwUWbc8zV4zGYmXYahUO12USPL5Z40VH2OpVCnp1G+NdhG+18Vy65n/AIhaI0zfeD4GPJ76741jMJI4Tdssw2Xz0yQM0KF2BWMlFI1HaloV6YUwRjupDQsVRrfGYzGWjHsrxOVs5lg0sjDvFFFydr5bnl6Y9v7R5VBHnFCLpC2FoUDqO4HIY1jMRiVL4Vk0MKEopNcyo88ZjMZj2Uj/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8" name="2 İçerik Yer Tutucusu"/>
          <p:cNvSpPr txBox="1">
            <a:spLocks/>
          </p:cNvSpPr>
          <p:nvPr/>
        </p:nvSpPr>
        <p:spPr bwMode="auto">
          <a:xfrm>
            <a:off x="1631951" y="1628775"/>
            <a:ext cx="6048375" cy="3816350"/>
          </a:xfrm>
          <a:prstGeom prst="rect">
            <a:avLst/>
          </a:prstGeom>
          <a:noFill/>
          <a:ln w="9525">
            <a:noFill/>
            <a:miter lim="800000"/>
            <a:headEnd/>
            <a:tailEnd/>
          </a:ln>
        </p:spPr>
        <p:txBody>
          <a:bodyPr/>
          <a:lstStyle>
            <a:lvl1pPr marL="342900" indent="-342900" algn="l" rtl="0" eaLnBrk="0" fontAlgn="base" hangingPunct="0">
              <a:spcBef>
                <a:spcPct val="20000"/>
              </a:spcBef>
              <a:spcAft>
                <a:spcPct val="0"/>
              </a:spcAft>
              <a:buClr>
                <a:schemeClr val="accent1"/>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buClr>
                <a:srgbClr val="CC99FF"/>
              </a:buClr>
              <a:buFont typeface="Wingdings" pitchFamily="2" charset="2"/>
              <a:buChar char="v"/>
              <a:defRPr/>
            </a:pPr>
            <a:endParaRPr lang="tr-TR" sz="2800" dirty="0">
              <a:solidFill>
                <a:srgbClr val="FFFFFF"/>
              </a:solidFill>
              <a:latin typeface="Tahoma"/>
            </a:endParaRPr>
          </a:p>
          <a:p>
            <a:pPr>
              <a:buClr>
                <a:srgbClr val="CC99FF"/>
              </a:buClr>
              <a:buFont typeface="Wingdings" pitchFamily="2" charset="2"/>
              <a:buChar char="v"/>
              <a:defRPr/>
            </a:pPr>
            <a:r>
              <a:rPr lang="tr-TR" sz="2800" dirty="0">
                <a:solidFill>
                  <a:srgbClr val="FFFFFF"/>
                </a:solidFill>
                <a:latin typeface="Tahoma"/>
              </a:rPr>
              <a:t>Tanrı – insan </a:t>
            </a:r>
            <a:r>
              <a:rPr lang="tr-TR" sz="2800" dirty="0">
                <a:solidFill>
                  <a:srgbClr val="FFFFFF"/>
                </a:solidFill>
                <a:latin typeface="Tahoma"/>
                <a:sym typeface="Wingdings" pitchFamily="2" charset="2"/>
              </a:rPr>
              <a:t> kutsal arabulucu</a:t>
            </a:r>
          </a:p>
          <a:p>
            <a:pPr>
              <a:buClr>
                <a:srgbClr val="CC99FF"/>
              </a:buClr>
              <a:buFont typeface="Wingdings" pitchFamily="2" charset="2"/>
              <a:buChar char="v"/>
              <a:defRPr/>
            </a:pPr>
            <a:endParaRPr lang="tr-TR" sz="2800" dirty="0">
              <a:solidFill>
                <a:srgbClr val="FFFFFF"/>
              </a:solidFill>
              <a:latin typeface="Tahoma"/>
            </a:endParaRPr>
          </a:p>
          <a:p>
            <a:pPr>
              <a:buClr>
                <a:srgbClr val="CC99FF"/>
              </a:buClr>
              <a:buFont typeface="Wingdings" pitchFamily="2" charset="2"/>
              <a:buChar char="v"/>
              <a:defRPr/>
            </a:pPr>
            <a:r>
              <a:rPr lang="tr-TR" sz="2800" dirty="0">
                <a:solidFill>
                  <a:srgbClr val="FFFFFF"/>
                </a:solidFill>
                <a:latin typeface="Tahoma"/>
              </a:rPr>
              <a:t>Peyot, esrar ve lizerjik asit türevleri…</a:t>
            </a:r>
            <a:endParaRPr lang="tr-TR" sz="2800" dirty="0">
              <a:solidFill>
                <a:srgbClr val="FFFFFF"/>
              </a:solidFill>
              <a:latin typeface="Tahoma"/>
            </a:endParaRPr>
          </a:p>
        </p:txBody>
      </p:sp>
    </p:spTree>
    <p:extLst>
      <p:ext uri="{BB962C8B-B14F-4D97-AF65-F5344CB8AC3E}">
        <p14:creationId xmlns:p14="http://schemas.microsoft.com/office/powerpoint/2010/main" val="3521685517"/>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485775"/>
            <a:ext cx="7772400" cy="1143000"/>
          </a:xfrm>
        </p:spPr>
        <p:txBody>
          <a:bodyPr/>
          <a:lstStyle/>
          <a:p>
            <a:pPr>
              <a:defRPr/>
            </a:pPr>
            <a:endParaRPr lang="tr-TR"/>
          </a:p>
        </p:txBody>
      </p:sp>
      <p:sp>
        <p:nvSpPr>
          <p:cNvPr id="7" name="Rectangle 3"/>
          <p:cNvSpPr>
            <a:spLocks noGrp="1" noChangeArrowheads="1"/>
          </p:cNvSpPr>
          <p:nvPr>
            <p:ph idx="1"/>
          </p:nvPr>
        </p:nvSpPr>
        <p:spPr>
          <a:xfrm>
            <a:off x="1857376" y="1125539"/>
            <a:ext cx="8054975" cy="3095625"/>
          </a:xfrm>
        </p:spPr>
        <p:txBody>
          <a:bodyPr/>
          <a:lstStyle/>
          <a:p>
            <a:pPr eaLnBrk="1" hangingPunct="1">
              <a:lnSpc>
                <a:spcPct val="90000"/>
              </a:lnSpc>
              <a:defRPr/>
            </a:pPr>
            <a:endParaRPr lang="tr-TR" dirty="0" smtClean="0"/>
          </a:p>
          <a:p>
            <a:pPr algn="just" eaLnBrk="1" hangingPunct="1">
              <a:lnSpc>
                <a:spcPct val="90000"/>
              </a:lnSpc>
              <a:defRPr/>
            </a:pPr>
            <a:r>
              <a:rPr lang="tr-TR" dirty="0" smtClean="0"/>
              <a:t>Halüsinojenler kullanıldıkları zaman kişiyi gerçek dünyadan uzaklaştıran </a:t>
            </a:r>
            <a:r>
              <a:rPr lang="tr-TR" dirty="0" err="1" smtClean="0"/>
              <a:t>bileşiklerdr</a:t>
            </a:r>
            <a:r>
              <a:rPr lang="tr-TR" dirty="0" smtClean="0"/>
              <a:t>.</a:t>
            </a:r>
          </a:p>
          <a:p>
            <a:pPr eaLnBrk="1" hangingPunct="1">
              <a:lnSpc>
                <a:spcPct val="90000"/>
              </a:lnSpc>
              <a:buFont typeface="Wingdings" panose="05000000000000000000" pitchFamily="2" charset="2"/>
              <a:buNone/>
              <a:defRPr/>
            </a:pPr>
            <a:endParaRPr lang="en-US" dirty="0" smtClean="0"/>
          </a:p>
        </p:txBody>
      </p:sp>
      <p:sp>
        <p:nvSpPr>
          <p:cNvPr id="410629" name="Slide Number Placeholder 3"/>
          <p:cNvSpPr>
            <a:spLocks noGrp="1"/>
          </p:cNvSpPr>
          <p:nvPr>
            <p:ph type="sldNum" sz="quarter" idx="12"/>
          </p:nvPr>
        </p:nvSpPr>
        <p:spPr>
          <a:xfrm>
            <a:off x="5127625" y="657225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7B0EBB1-4A84-4936-9663-32C95B5A3D7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69861205"/>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Content Placeholder 2"/>
          <p:cNvSpPr>
            <a:spLocks noGrp="1"/>
          </p:cNvSpPr>
          <p:nvPr>
            <p:ph idx="1"/>
          </p:nvPr>
        </p:nvSpPr>
        <p:spPr>
          <a:xfrm>
            <a:off x="1703388" y="1987550"/>
            <a:ext cx="8062912" cy="1441450"/>
          </a:xfrm>
        </p:spPr>
        <p:txBody>
          <a:bodyPr/>
          <a:lstStyle/>
          <a:p>
            <a:pPr algn="just">
              <a:defRPr/>
            </a:pPr>
            <a:r>
              <a:rPr lang="tr-TR" sz="2800" b="1" dirty="0" err="1">
                <a:effectLst>
                  <a:outerShdw blurRad="38100" dist="38100" dir="2700000" algn="tl">
                    <a:srgbClr val="000000">
                      <a:alpha val="43137"/>
                    </a:srgbClr>
                  </a:outerShdw>
                </a:effectLst>
              </a:rPr>
              <a:t>Varsanı</a:t>
            </a:r>
            <a:r>
              <a:rPr lang="tr-TR" sz="2800" dirty="0">
                <a:effectLst>
                  <a:outerShdw blurRad="38100" dist="38100" dir="2700000" algn="tl">
                    <a:srgbClr val="000000">
                      <a:alpha val="43137"/>
                    </a:srgbClr>
                  </a:outerShdw>
                </a:effectLst>
              </a:rPr>
              <a:t> veya </a:t>
            </a:r>
            <a:r>
              <a:rPr lang="tr-TR" sz="2800" b="1" dirty="0">
                <a:effectLst>
                  <a:outerShdw blurRad="38100" dist="38100" dir="2700000" algn="tl">
                    <a:srgbClr val="000000">
                      <a:alpha val="43137"/>
                    </a:srgbClr>
                  </a:outerShdw>
                </a:effectLst>
              </a:rPr>
              <a:t>halüsinasyon</a:t>
            </a:r>
            <a:r>
              <a:rPr lang="tr-TR" sz="2800" dirty="0">
                <a:effectLst>
                  <a:outerShdw blurRad="38100" dist="38100" dir="2700000" algn="tl">
                    <a:srgbClr val="000000">
                      <a:alpha val="43137"/>
                    </a:srgbClr>
                  </a:outerShdw>
                </a:effectLst>
              </a:rPr>
              <a:t>, bir his organını uyaran hiçbir nesne veya uyarıcı olmaksızın, alınan bir sanının varlığına inanma durumudur.</a:t>
            </a:r>
          </a:p>
          <a:p>
            <a:pPr algn="just">
              <a:defRPr/>
            </a:pPr>
            <a:endParaRPr lang="tr-TR" sz="2800" dirty="0">
              <a:effectLst>
                <a:outerShdw blurRad="38100" dist="38100" dir="2700000" algn="tl">
                  <a:srgbClr val="000000">
                    <a:alpha val="43137"/>
                  </a:srgbClr>
                </a:outerShdw>
              </a:effectLst>
            </a:endParaRPr>
          </a:p>
        </p:txBody>
      </p:sp>
      <p:sp>
        <p:nvSpPr>
          <p:cNvPr id="412675" name="Slide Number Placeholder 3"/>
          <p:cNvSpPr>
            <a:spLocks noGrp="1"/>
          </p:cNvSpPr>
          <p:nvPr>
            <p:ph type="sldNum" sz="quarter" idx="12"/>
          </p:nvPr>
        </p:nvSpPr>
        <p:spPr>
          <a:xfrm>
            <a:off x="-25400" y="659765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F934993-9189-4EAE-BC66-F90B52C8C89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38960181"/>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774826" y="1773239"/>
            <a:ext cx="8062913" cy="4471987"/>
          </a:xfrm>
        </p:spPr>
        <p:txBody>
          <a:bodyPr/>
          <a:lstStyle/>
          <a:p>
            <a:pPr algn="just">
              <a:defRPr/>
            </a:pPr>
            <a:r>
              <a:rPr lang="tr-TR" dirty="0" smtClean="0">
                <a:effectLst>
                  <a:outerShdw blurRad="38100" dist="38100" dir="2700000" algn="tl">
                    <a:srgbClr val="000000">
                      <a:alpha val="43137"/>
                    </a:srgbClr>
                  </a:outerShdw>
                </a:effectLst>
              </a:rPr>
              <a:t>Halüsinasyon beş duyuda da yaşanabilir.</a:t>
            </a:r>
          </a:p>
          <a:p>
            <a:pPr algn="just">
              <a:buFont typeface="Wingdings" panose="05000000000000000000" pitchFamily="2" charset="2"/>
              <a:buChar char="Ø"/>
              <a:defRPr/>
            </a:pPr>
            <a:r>
              <a:rPr lang="tr-TR" dirty="0" smtClean="0">
                <a:effectLst>
                  <a:outerShdw blurRad="38100" dist="38100" dir="2700000" algn="tl">
                    <a:srgbClr val="000000">
                      <a:alpha val="43137"/>
                    </a:srgbClr>
                  </a:outerShdw>
                </a:effectLst>
              </a:rPr>
              <a:t>Tat alma </a:t>
            </a:r>
          </a:p>
          <a:p>
            <a:pPr algn="just">
              <a:buFont typeface="Wingdings" panose="05000000000000000000" pitchFamily="2" charset="2"/>
              <a:buChar char="Ø"/>
              <a:defRPr/>
            </a:pPr>
            <a:r>
              <a:rPr lang="tr-TR" dirty="0" smtClean="0">
                <a:effectLst>
                  <a:outerShdw blurRad="38100" dist="38100" dir="2700000" algn="tl">
                    <a:srgbClr val="000000">
                      <a:alpha val="43137"/>
                    </a:srgbClr>
                  </a:outerShdw>
                </a:effectLst>
              </a:rPr>
              <a:t>Görme </a:t>
            </a:r>
          </a:p>
          <a:p>
            <a:pPr algn="just">
              <a:buFont typeface="Wingdings" panose="05000000000000000000" pitchFamily="2" charset="2"/>
              <a:buChar char="Ø"/>
              <a:defRPr/>
            </a:pPr>
            <a:r>
              <a:rPr lang="tr-TR" dirty="0" smtClean="0">
                <a:effectLst>
                  <a:outerShdw blurRad="38100" dist="38100" dir="2700000" algn="tl">
                    <a:srgbClr val="000000">
                      <a:alpha val="43137"/>
                    </a:srgbClr>
                  </a:outerShdw>
                </a:effectLst>
              </a:rPr>
              <a:t>İşitme </a:t>
            </a:r>
          </a:p>
          <a:p>
            <a:pPr algn="just">
              <a:buFont typeface="Wingdings" panose="05000000000000000000" pitchFamily="2" charset="2"/>
              <a:buChar char="Ø"/>
              <a:defRPr/>
            </a:pPr>
            <a:r>
              <a:rPr lang="tr-TR" dirty="0" smtClean="0">
                <a:effectLst>
                  <a:outerShdw blurRad="38100" dist="38100" dir="2700000" algn="tl">
                    <a:srgbClr val="000000">
                      <a:alpha val="43137"/>
                    </a:srgbClr>
                  </a:outerShdw>
                </a:effectLst>
              </a:rPr>
              <a:t>Dokunma </a:t>
            </a:r>
          </a:p>
          <a:p>
            <a:pPr algn="just">
              <a:buFont typeface="Wingdings" panose="05000000000000000000" pitchFamily="2" charset="2"/>
              <a:buChar char="Ø"/>
              <a:defRPr/>
            </a:pPr>
            <a:r>
              <a:rPr lang="tr-TR" dirty="0" smtClean="0">
                <a:effectLst>
                  <a:outerShdw blurRad="38100" dist="38100" dir="2700000" algn="tl">
                    <a:srgbClr val="000000">
                      <a:alpha val="43137"/>
                    </a:srgbClr>
                  </a:outerShdw>
                </a:effectLst>
              </a:rPr>
              <a:t>Koklama duyularında çeşitli şekillerde kişinin hisleri doğrultusunda kişinin inanarak yaşadığı bir durumdur.</a:t>
            </a:r>
          </a:p>
          <a:p>
            <a:pPr algn="just">
              <a:defRPr/>
            </a:pPr>
            <a:endParaRPr lang="tr-TR" dirty="0"/>
          </a:p>
        </p:txBody>
      </p:sp>
      <p:sp>
        <p:nvSpPr>
          <p:cNvPr id="4147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D0A41BB-B46D-48A9-8393-1FD265D9C4B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67870452"/>
      </p:ext>
    </p:extLst>
  </p:cSld>
  <p:clrMapOvr>
    <a:masterClrMapping/>
  </p:clrMapOvr>
  <p:transition>
    <p:random/>
    <p:sndAc>
      <p:stSnd>
        <p:snd r:embed="rId3" name="WHOOSH.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lgn="just">
              <a:defRPr/>
            </a:pPr>
            <a:r>
              <a:rPr lang="tr-TR" dirty="0" smtClean="0">
                <a:effectLst>
                  <a:outerShdw blurRad="38100" dist="38100" dir="2700000" algn="tl">
                    <a:srgbClr val="000000">
                      <a:alpha val="43137"/>
                    </a:srgbClr>
                  </a:outerShdw>
                </a:effectLst>
              </a:rPr>
              <a:t>Gerçekte var olmayan algılar hastaya tamamen gerçek olarak gözükür. Yanında olan insanlarında bunu gördüğüne ve işittiğine inanır.</a:t>
            </a:r>
            <a:endParaRPr lang="tr-TR" dirty="0"/>
          </a:p>
        </p:txBody>
      </p:sp>
      <p:sp>
        <p:nvSpPr>
          <p:cNvPr id="4167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E10DDE9-F15A-4664-9F7F-9DE6015581E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19459479"/>
      </p:ext>
    </p:extLst>
  </p:cSld>
  <p:clrMapOvr>
    <a:masterClrMapping/>
  </p:clrMapOvr>
  <p:transition>
    <p:random/>
    <p:sndAc>
      <p:stSnd>
        <p:snd r:embed="rId3" name="WHOOSH.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idx="1"/>
          </p:nvPr>
        </p:nvSpPr>
        <p:spPr>
          <a:xfrm>
            <a:off x="1847850" y="549276"/>
            <a:ext cx="8496300" cy="5546725"/>
          </a:xfrm>
        </p:spPr>
        <p:txBody>
          <a:bodyPr/>
          <a:lstStyle/>
          <a:p>
            <a:pPr algn="just" eaLnBrk="1" hangingPunct="1">
              <a:defRPr/>
            </a:pPr>
            <a:r>
              <a:rPr lang="tr-TR" dirty="0" err="1" smtClean="0"/>
              <a:t>Halüsinojen</a:t>
            </a:r>
            <a:r>
              <a:rPr lang="tr-TR" dirty="0" smtClean="0"/>
              <a:t> maddeler genellikle ilaç olarak kullanılmazlar. Gerçekte bir psikoz hali  oluştururlar; halüsinasyon bu durumun sadece bir belirtisidir </a:t>
            </a:r>
            <a:r>
              <a:rPr lang="tr-TR" dirty="0" smtClean="0">
                <a:sym typeface="Wingdings" pitchFamily="2" charset="2"/>
              </a:rPr>
              <a:t> Psikomimetik (psikozu taklit eden)</a:t>
            </a:r>
          </a:p>
          <a:p>
            <a:pPr algn="just" eaLnBrk="1" hangingPunct="1">
              <a:defRPr/>
            </a:pPr>
            <a:endParaRPr lang="tr-TR" dirty="0" smtClean="0"/>
          </a:p>
          <a:p>
            <a:pPr algn="just" eaLnBrk="1" hangingPunct="1">
              <a:defRPr/>
            </a:pPr>
            <a:r>
              <a:rPr lang="tr-TR" dirty="0" smtClean="0"/>
              <a:t>Bağımlılık oluşturan halüsinojenler, yapıları ve farmakolojik etki kalıpları bakımından farklı, heterojen grup teşkil ederler.</a:t>
            </a:r>
            <a:endParaRPr lang="en-US" dirty="0" smtClean="0"/>
          </a:p>
        </p:txBody>
      </p:sp>
      <p:sp>
        <p:nvSpPr>
          <p:cNvPr id="41881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BA9906F-A13B-4C9D-9034-867413D1379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0940634"/>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1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BD94222-0D2C-4410-9BCC-CFEBEDFD717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 name="Rectangle 3"/>
          <p:cNvSpPr>
            <a:spLocks noChangeArrowheads="1"/>
          </p:cNvSpPr>
          <p:nvPr/>
        </p:nvSpPr>
        <p:spPr bwMode="auto">
          <a:xfrm>
            <a:off x="2351088" y="504825"/>
            <a:ext cx="7416800" cy="692150"/>
          </a:xfrm>
          <a:prstGeom prst="rect">
            <a:avLst/>
          </a:prstGeom>
          <a:noFill/>
          <a:ln w="12700">
            <a:noFill/>
            <a:miter lim="800000"/>
            <a:headEnd type="none" w="sm" len="sm"/>
            <a:tailEnd type="none" w="sm" len="sm"/>
          </a:ln>
        </p:spPr>
        <p:txBody>
          <a:bodyPr anchor="ctr"/>
          <a:lstStyle/>
          <a:p>
            <a:pPr algn="ctr" fontAlgn="base">
              <a:spcBef>
                <a:spcPct val="0"/>
              </a:spcBef>
              <a:spcAft>
                <a:spcPct val="0"/>
              </a:spcAft>
              <a:defRPr/>
            </a:pPr>
            <a:r>
              <a:rPr lang="en-US" sz="4800" dirty="0">
                <a:solidFill>
                  <a:srgbClr val="FFFF00"/>
                </a:solidFill>
                <a:effectLst>
                  <a:outerShdw blurRad="38100" dist="38100" dir="2700000" algn="tl">
                    <a:srgbClr val="000000">
                      <a:alpha val="43137"/>
                    </a:srgbClr>
                  </a:outerShdw>
                </a:effectLst>
                <a:latin typeface="Tahoma"/>
                <a:cs typeface="Arial" panose="020B0604020202020204" pitchFamily="34" charset="0"/>
              </a:rPr>
              <a:t>Hal</a:t>
            </a:r>
            <a:r>
              <a:rPr lang="tr-TR" sz="4800" dirty="0">
                <a:solidFill>
                  <a:srgbClr val="FFFF00"/>
                </a:solidFill>
                <a:effectLst>
                  <a:outerShdw blurRad="38100" dist="38100" dir="2700000" algn="tl">
                    <a:srgbClr val="000000">
                      <a:alpha val="43137"/>
                    </a:srgbClr>
                  </a:outerShdw>
                </a:effectLst>
                <a:latin typeface="Tahoma"/>
                <a:cs typeface="Arial" panose="020B0604020202020204" pitchFamily="34" charset="0"/>
              </a:rPr>
              <a:t>üs</a:t>
            </a:r>
            <a:r>
              <a:rPr lang="en-US" sz="4800" dirty="0" err="1">
                <a:solidFill>
                  <a:srgbClr val="FFFF00"/>
                </a:solidFill>
                <a:effectLst>
                  <a:outerShdw blurRad="38100" dist="38100" dir="2700000" algn="tl">
                    <a:srgbClr val="000000">
                      <a:alpha val="43137"/>
                    </a:srgbClr>
                  </a:outerShdw>
                </a:effectLst>
                <a:latin typeface="Tahoma"/>
                <a:cs typeface="Arial" panose="020B0604020202020204" pitchFamily="34" charset="0"/>
              </a:rPr>
              <a:t>ino</a:t>
            </a:r>
            <a:r>
              <a:rPr lang="tr-TR" sz="4800" dirty="0">
                <a:solidFill>
                  <a:srgbClr val="FFFF00"/>
                </a:solidFill>
                <a:effectLst>
                  <a:outerShdw blurRad="38100" dist="38100" dir="2700000" algn="tl">
                    <a:srgbClr val="000000">
                      <a:alpha val="43137"/>
                    </a:srgbClr>
                  </a:outerShdw>
                </a:effectLst>
                <a:latin typeface="Tahoma"/>
                <a:cs typeface="Arial" panose="020B0604020202020204" pitchFamily="34" charset="0"/>
              </a:rPr>
              <a:t>j</a:t>
            </a:r>
            <a:r>
              <a:rPr lang="en-US" sz="4800" dirty="0">
                <a:solidFill>
                  <a:srgbClr val="FFFF00"/>
                </a:solidFill>
                <a:effectLst>
                  <a:outerShdw blurRad="38100" dist="38100" dir="2700000" algn="tl">
                    <a:srgbClr val="000000">
                      <a:alpha val="43137"/>
                    </a:srgbClr>
                  </a:outerShdw>
                </a:effectLst>
                <a:latin typeface="Tahoma"/>
                <a:cs typeface="Arial" panose="020B0604020202020204" pitchFamily="34" charset="0"/>
              </a:rPr>
              <a:t>en</a:t>
            </a:r>
            <a:r>
              <a:rPr lang="tr-TR" sz="4800" dirty="0" err="1">
                <a:solidFill>
                  <a:srgbClr val="FFFF00"/>
                </a:solidFill>
                <a:effectLst>
                  <a:outerShdw blurRad="38100" dist="38100" dir="2700000" algn="tl">
                    <a:srgbClr val="000000">
                      <a:alpha val="43137"/>
                    </a:srgbClr>
                  </a:outerShdw>
                </a:effectLst>
                <a:latin typeface="Tahoma"/>
                <a:cs typeface="Arial" panose="020B0604020202020204" pitchFamily="34" charset="0"/>
              </a:rPr>
              <a:t>ler</a:t>
            </a:r>
            <a:endParaRPr lang="en-US" sz="4800" dirty="0">
              <a:solidFill>
                <a:srgbClr val="FFFF00"/>
              </a:solidFill>
              <a:effectLst>
                <a:outerShdw blurRad="38100" dist="38100" dir="2700000" algn="tl">
                  <a:srgbClr val="000000">
                    <a:alpha val="43137"/>
                  </a:srgbClr>
                </a:outerShdw>
              </a:effectLst>
              <a:latin typeface="Tahoma"/>
              <a:cs typeface="Arial" panose="020B0604020202020204" pitchFamily="34" charset="0"/>
            </a:endParaRPr>
          </a:p>
        </p:txBody>
      </p:sp>
      <p:sp>
        <p:nvSpPr>
          <p:cNvPr id="4" name="3 Metin kutusu"/>
          <p:cNvSpPr txBox="1"/>
          <p:nvPr/>
        </p:nvSpPr>
        <p:spPr>
          <a:xfrm>
            <a:off x="2495550" y="1989139"/>
            <a:ext cx="6840538" cy="3970337"/>
          </a:xfrm>
          <a:prstGeom prst="rect">
            <a:avLst/>
          </a:prstGeom>
          <a:noFill/>
        </p:spPr>
        <p:txBody>
          <a:bodyPr>
            <a:spAutoFit/>
          </a:bodyPr>
          <a:lstStyle/>
          <a:p>
            <a:pPr marL="457200" indent="-457200" fontAlgn="base">
              <a:spcBef>
                <a:spcPct val="0"/>
              </a:spcBef>
              <a:spcAft>
                <a:spcPct val="0"/>
              </a:spcAft>
              <a:buClr>
                <a:srgbClr val="FFFF00"/>
              </a:buClr>
              <a:buFont typeface="+mj-lt"/>
              <a:buAutoNum type="alphaLcParenR"/>
              <a:defRPr/>
            </a:pPr>
            <a:r>
              <a:rPr lang="tr-TR" sz="3600" dirty="0">
                <a:solidFill>
                  <a:srgbClr val="FFFFFF"/>
                </a:solidFill>
                <a:effectLst>
                  <a:outerShdw blurRad="38100" dist="38100" dir="2700000" algn="tl">
                    <a:srgbClr val="000000">
                      <a:alpha val="43137"/>
                    </a:srgbClr>
                  </a:outerShdw>
                </a:effectLst>
                <a:latin typeface="Tahoma"/>
                <a:cs typeface="Arial" panose="020B0604020202020204" pitchFamily="34" charset="0"/>
              </a:rPr>
              <a:t>Lizerjik asit türevleri</a:t>
            </a:r>
          </a:p>
          <a:p>
            <a:pPr marL="457200" indent="-457200" fontAlgn="base">
              <a:spcBef>
                <a:spcPct val="0"/>
              </a:spcBef>
              <a:spcAft>
                <a:spcPct val="0"/>
              </a:spcAft>
              <a:buClr>
                <a:srgbClr val="FFFF00"/>
              </a:buClr>
              <a:buFont typeface="+mj-lt"/>
              <a:buAutoNum type="alphaLcParenR"/>
              <a:defRPr/>
            </a:pPr>
            <a:endParaRPr lang="tr-TR" sz="36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a:p>
            <a:pPr marL="457200" indent="-457200" fontAlgn="base">
              <a:spcBef>
                <a:spcPct val="0"/>
              </a:spcBef>
              <a:spcAft>
                <a:spcPct val="0"/>
              </a:spcAft>
              <a:buClr>
                <a:srgbClr val="FFFF00"/>
              </a:buClr>
              <a:buFont typeface="+mj-lt"/>
              <a:buAutoNum type="alphaLcParenR"/>
              <a:defRPr/>
            </a:pPr>
            <a:r>
              <a:rPr lang="tr-TR" sz="3600" dirty="0">
                <a:solidFill>
                  <a:srgbClr val="FFFFFF"/>
                </a:solidFill>
                <a:effectLst>
                  <a:outerShdw blurRad="38100" dist="38100" dir="2700000" algn="tl">
                    <a:srgbClr val="000000">
                      <a:alpha val="43137"/>
                    </a:srgbClr>
                  </a:outerShdw>
                </a:effectLst>
                <a:latin typeface="Tahoma"/>
                <a:cs typeface="Arial" panose="020B0604020202020204" pitchFamily="34" charset="0"/>
              </a:rPr>
              <a:t>Esrar</a:t>
            </a:r>
          </a:p>
          <a:p>
            <a:pPr marL="457200" indent="-457200" fontAlgn="base">
              <a:spcBef>
                <a:spcPct val="0"/>
              </a:spcBef>
              <a:spcAft>
                <a:spcPct val="0"/>
              </a:spcAft>
              <a:buClr>
                <a:srgbClr val="FFFF00"/>
              </a:buClr>
              <a:buFont typeface="+mj-lt"/>
              <a:buAutoNum type="alphaLcParenR"/>
              <a:defRPr/>
            </a:pPr>
            <a:endParaRPr lang="tr-TR" sz="36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a:p>
            <a:pPr marL="457200" indent="-457200" fontAlgn="base">
              <a:spcBef>
                <a:spcPct val="0"/>
              </a:spcBef>
              <a:spcAft>
                <a:spcPct val="0"/>
              </a:spcAft>
              <a:buClr>
                <a:srgbClr val="FFFF00"/>
              </a:buClr>
              <a:buFont typeface="+mj-lt"/>
              <a:buAutoNum type="alphaLcParenR"/>
              <a:defRPr/>
            </a:pPr>
            <a:r>
              <a:rPr lang="tr-TR" sz="3600" dirty="0">
                <a:solidFill>
                  <a:srgbClr val="FFFFFF"/>
                </a:solidFill>
                <a:effectLst>
                  <a:outerShdw blurRad="38100" dist="38100" dir="2700000" algn="tl">
                    <a:srgbClr val="000000">
                      <a:alpha val="43137"/>
                    </a:srgbClr>
                  </a:outerShdw>
                </a:effectLst>
                <a:latin typeface="Tahoma"/>
                <a:cs typeface="Arial" panose="020B0604020202020204" pitchFamily="34" charset="0"/>
              </a:rPr>
              <a:t>Mantarlar</a:t>
            </a:r>
          </a:p>
          <a:p>
            <a:pPr marL="457200" indent="-457200" fontAlgn="base">
              <a:spcBef>
                <a:spcPct val="0"/>
              </a:spcBef>
              <a:spcAft>
                <a:spcPct val="0"/>
              </a:spcAft>
              <a:buClr>
                <a:srgbClr val="FFFF00"/>
              </a:buClr>
              <a:buFont typeface="+mj-lt"/>
              <a:buAutoNum type="alphaLcParenR"/>
              <a:defRPr/>
            </a:pPr>
            <a:endParaRPr lang="tr-TR" sz="36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a:p>
            <a:pPr marL="457200" indent="-457200" fontAlgn="base">
              <a:spcBef>
                <a:spcPct val="0"/>
              </a:spcBef>
              <a:spcAft>
                <a:spcPct val="0"/>
              </a:spcAft>
              <a:buClr>
                <a:srgbClr val="FFFF00"/>
              </a:buClr>
              <a:buFont typeface="+mj-lt"/>
              <a:buAutoNum type="alphaLcParenR"/>
              <a:defRPr/>
            </a:pPr>
            <a:r>
              <a:rPr lang="tr-TR" sz="3600" dirty="0">
                <a:solidFill>
                  <a:srgbClr val="FFFFFF"/>
                </a:solidFill>
                <a:effectLst>
                  <a:outerShdw blurRad="38100" dist="38100" dir="2700000" algn="tl">
                    <a:srgbClr val="000000">
                      <a:alpha val="43137"/>
                    </a:srgbClr>
                  </a:outerShdw>
                </a:effectLst>
                <a:latin typeface="Tahoma"/>
                <a:cs typeface="Arial" panose="020B0604020202020204" pitchFamily="34" charset="0"/>
              </a:rPr>
              <a:t>Diğerleri</a:t>
            </a:r>
          </a:p>
        </p:txBody>
      </p:sp>
    </p:spTree>
    <p:extLst>
      <p:ext uri="{BB962C8B-B14F-4D97-AF65-F5344CB8AC3E}">
        <p14:creationId xmlns:p14="http://schemas.microsoft.com/office/powerpoint/2010/main" val="2479050231"/>
      </p:ext>
    </p:extLst>
  </p:cSld>
  <p:clrMapOvr>
    <a:masterClrMapping/>
  </p:clrMapOvr>
  <p:transition>
    <p:random/>
    <p:sndAc>
      <p:stSnd>
        <p:snd r:embed="rId3" name="WHOOSH.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578</Words>
  <Application>Microsoft Office PowerPoint</Application>
  <PresentationFormat>Geniş ekran</PresentationFormat>
  <Paragraphs>98</Paragraphs>
  <Slides>18</Slides>
  <Notes>17</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18</vt:i4>
      </vt:variant>
    </vt:vector>
  </HeadingPairs>
  <TitlesOfParts>
    <vt:vector size="26" baseType="lpstr">
      <vt:lpstr>Arial</vt:lpstr>
      <vt:lpstr>Calibri</vt:lpstr>
      <vt:lpstr>Calibri Light</vt:lpstr>
      <vt:lpstr>Tahoma</vt:lpstr>
      <vt:lpstr>Times New Roman</vt:lpstr>
      <vt:lpstr>Wingdings</vt:lpstr>
      <vt:lpstr>Office Teması</vt:lpstr>
      <vt:lpstr>Whirlpool</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LSD (Liserjik Asit Dietilamid) :</vt:lpstr>
      <vt:lpstr>LSD</vt:lpstr>
      <vt:lpstr>PowerPoint Sunusu</vt:lpstr>
      <vt:lpstr>PowerPoint Sunusu</vt:lpstr>
      <vt:lpstr>Bisiklet Günü - 19Nisan1943</vt:lpstr>
      <vt:lpstr>Bisiklet Günü - 19Nisan1943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2017-12-28T13:08:01Z</dcterms:created>
  <dcterms:modified xsi:type="dcterms:W3CDTF">2017-12-28T13:08:08Z</dcterms:modified>
</cp:coreProperties>
</file>