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13"/>
  </p:notesMasterIdLst>
  <p:sldIdLst>
    <p:sldId id="1092" r:id="rId4"/>
    <p:sldId id="1083" r:id="rId5"/>
    <p:sldId id="1084" r:id="rId6"/>
    <p:sldId id="1093" r:id="rId7"/>
    <p:sldId id="1094" r:id="rId8"/>
    <p:sldId id="1095" r:id="rId9"/>
    <p:sldId id="1096" r:id="rId10"/>
    <p:sldId id="1097" r:id="rId11"/>
    <p:sldId id="1091" r:id="rId1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164" autoAdjust="0"/>
    <p:restoredTop sz="91471" autoAdjust="0"/>
  </p:normalViewPr>
  <p:slideViewPr>
    <p:cSldViewPr snapToGrid="0">
      <p:cViewPr varScale="1">
        <p:scale>
          <a:sx n="102" d="100"/>
          <a:sy n="102" d="100"/>
        </p:scale>
        <p:origin x="1428" y="96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5FB67-13BD-4A07-A42B-F2DDB568A1B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296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2/28/2020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2/28/2020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2/28/2020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2/28/2020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2/28/2020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/>
          <a:lstStyle/>
          <a:p>
            <a:fld id="{419913B4-353A-43F0-919E-C9E766A5124A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05135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725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7" r:id="rId3"/>
    <p:sldLayoutId id="2147483698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GG318</a:t>
            </a:r>
            <a:endParaRPr lang="tr-T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Kentsel Alan Düzenlemesi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(3-0)3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40762" y="4393802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Prof. Dr. </a:t>
            </a:r>
            <a:r>
              <a:rPr lang="tr-TR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Türkay</a:t>
            </a:r>
            <a:r>
              <a:rPr lang="en-US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tr-TR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TÜDEŞ</a:t>
            </a:r>
          </a:p>
          <a:p>
            <a:pPr algn="ctr">
              <a:spcAft>
                <a:spcPts val="0"/>
              </a:spcAft>
            </a:pP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UBF Gayrimenkul Geliştirme ve Yönetimi Bölümü </a:t>
            </a:r>
            <a:endParaRPr lang="tr-T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50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866572" y="2492990"/>
            <a:ext cx="7473756" cy="22344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/>
              <a:t>6</a:t>
            </a:r>
            <a:r>
              <a:rPr lang="tr-TR" sz="2400" b="1" dirty="0" smtClean="0"/>
              <a:t>. Hafta</a:t>
            </a:r>
            <a:endParaRPr lang="tr-TR" sz="2400" b="1" dirty="0"/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 smtClean="0"/>
              <a:t>Türkiye’de Plan Hiyerarşisi</a:t>
            </a:r>
            <a:endParaRPr lang="tr-TR" sz="2400" b="1" dirty="0"/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400" b="1" dirty="0"/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400" b="1" dirty="0">
              <a:solidFill>
                <a:schemeClr val="tx2"/>
              </a:solidFill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en-US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89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131975" y="365606"/>
            <a:ext cx="63563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 smtClean="0">
                <a:solidFill>
                  <a:srgbClr val="002060"/>
                </a:solidFill>
              </a:rPr>
              <a:t>Türkiye’de </a:t>
            </a:r>
            <a:r>
              <a:rPr lang="tr-TR" sz="2400" b="1" dirty="0">
                <a:solidFill>
                  <a:srgbClr val="002060"/>
                </a:solidFill>
              </a:rPr>
              <a:t>Plan Hiyerarşisi</a:t>
            </a:r>
          </a:p>
        </p:txBody>
      </p:sp>
      <p:sp>
        <p:nvSpPr>
          <p:cNvPr id="4" name="Dikdörtgen 3"/>
          <p:cNvSpPr/>
          <p:nvPr/>
        </p:nvSpPr>
        <p:spPr>
          <a:xfrm>
            <a:off x="782857" y="1703101"/>
            <a:ext cx="7557471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/>
              <a:t>Kıyılarda İmar Planlaması </a:t>
            </a:r>
            <a:endParaRPr lang="tr-TR" b="1" dirty="0" smtClean="0"/>
          </a:p>
          <a:p>
            <a:pPr algn="just"/>
            <a:endParaRPr lang="tr-TR" b="1" dirty="0"/>
          </a:p>
          <a:p>
            <a:pPr algn="just"/>
            <a:r>
              <a:rPr lang="tr-TR" dirty="0"/>
              <a:t>Kıyı, deniz ve göllerin kara ile birleştiği yerdir.  Anayasanın 43. maddesinde doğrudan   kıyılarla ilgili hüküm vardır. Bu hüküm “Kıyılar, devletin hüküm ve tasarrufu altındadır.” şeklindedir.  </a:t>
            </a:r>
          </a:p>
          <a:p>
            <a:pPr algn="just"/>
            <a:r>
              <a:rPr lang="tr-TR" dirty="0"/>
              <a:t>Deniz, göl ve akarsu kıyılarıyla, deniz ve göllerin kıyılarını çevreleyen sahil şeritlerinden yararlanmada öncelikle kamu yararı gözetilir.</a:t>
            </a:r>
          </a:p>
          <a:p>
            <a:pPr algn="just"/>
            <a:r>
              <a:rPr lang="tr-TR" dirty="0"/>
              <a:t>Kıyılarla sahil şeritlerinin kullanılış amaçlarına göre derinliği ve kişilerin bu yerlerden yararlanma imkan ve şartları kanunla düzenlenir şeklindedir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3694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131975" y="365606"/>
            <a:ext cx="63563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 smtClean="0">
                <a:solidFill>
                  <a:srgbClr val="002060"/>
                </a:solidFill>
              </a:rPr>
              <a:t>Türkiye’de </a:t>
            </a:r>
            <a:r>
              <a:rPr lang="tr-TR" sz="2400" b="1" dirty="0">
                <a:solidFill>
                  <a:srgbClr val="002060"/>
                </a:solidFill>
              </a:rPr>
              <a:t>Plan Hiyerarşisi</a:t>
            </a:r>
          </a:p>
        </p:txBody>
      </p:sp>
      <p:sp>
        <p:nvSpPr>
          <p:cNvPr id="4" name="Dikdörtgen 3"/>
          <p:cNvSpPr/>
          <p:nvPr/>
        </p:nvSpPr>
        <p:spPr>
          <a:xfrm>
            <a:off x="782857" y="1703101"/>
            <a:ext cx="755747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dirty="0"/>
              <a:t>Kıyılarla ilgili olarak, 6785 sayılı kanunda bazı değişiklikler yapılması hakkındaki 1605 sayılı kanunun (R.G. 30.07.1972/14251), Ek 7 maddesi,</a:t>
            </a:r>
          </a:p>
          <a:p>
            <a:pPr algn="just"/>
            <a:r>
              <a:rPr lang="tr-TR" dirty="0"/>
              <a:t>“</a:t>
            </a:r>
            <a:r>
              <a:rPr lang="tr-TR" b="1" i="1" dirty="0"/>
              <a:t>Deniz, göl ve nehir kenarlarında 10m. den az olmamak üzere İmar ve İskan Bakanlığınca tespit edilecek mesafe dahilinde hususi şahıslarca umumun istifadesine  ayrılmayan bina inşa edilemez mevcutlara ilave yapılamaz</a:t>
            </a:r>
            <a:r>
              <a:rPr lang="tr-TR" dirty="0"/>
              <a:t>” </a:t>
            </a:r>
          </a:p>
          <a:p>
            <a:pPr algn="just"/>
            <a:r>
              <a:rPr lang="tr-TR" dirty="0"/>
              <a:t>hükmü getirilmiştir. </a:t>
            </a:r>
          </a:p>
        </p:txBody>
      </p:sp>
    </p:spTree>
    <p:extLst>
      <p:ext uri="{BB962C8B-B14F-4D97-AF65-F5344CB8AC3E}">
        <p14:creationId xmlns:p14="http://schemas.microsoft.com/office/powerpoint/2010/main" val="1529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131975" y="365606"/>
            <a:ext cx="63563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 smtClean="0">
                <a:solidFill>
                  <a:srgbClr val="002060"/>
                </a:solidFill>
              </a:rPr>
              <a:t>Türkiye’de </a:t>
            </a:r>
            <a:r>
              <a:rPr lang="tr-TR" sz="2400" b="1" dirty="0">
                <a:solidFill>
                  <a:srgbClr val="002060"/>
                </a:solidFill>
              </a:rPr>
              <a:t>Plan Hiyerarşisi</a:t>
            </a:r>
          </a:p>
        </p:txBody>
      </p:sp>
      <p:sp>
        <p:nvSpPr>
          <p:cNvPr id="4" name="Dikdörtgen 3"/>
          <p:cNvSpPr/>
          <p:nvPr/>
        </p:nvSpPr>
        <p:spPr>
          <a:xfrm>
            <a:off x="782857" y="1703101"/>
            <a:ext cx="755747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/>
              <a:t>Kıyı çizgisi: </a:t>
            </a:r>
            <a:r>
              <a:rPr lang="tr-TR" i="1" dirty="0"/>
              <a:t>Deniz, tabii ve suni göl ve akarsularda, taşkın durumları hariç, suyun kara parçasına değdiği noktaların birleşmesinden oluşan, meteorolojik olaylara göre değişen doğal çizgidir.</a:t>
            </a:r>
            <a:endParaRPr lang="tr-TR" dirty="0"/>
          </a:p>
          <a:p>
            <a:pPr algn="just"/>
            <a:r>
              <a:rPr lang="tr-TR" i="1" dirty="0"/>
              <a:t>Tabii ve suni göllerde DSİ Genel Müdürlüğünce belirlenen maksimum su kotu, kıyı çizgisini  belirler.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8825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131975" y="365606"/>
            <a:ext cx="63563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 smtClean="0">
                <a:solidFill>
                  <a:srgbClr val="002060"/>
                </a:solidFill>
              </a:rPr>
              <a:t>Türkiye’de </a:t>
            </a:r>
            <a:r>
              <a:rPr lang="tr-TR" sz="2400" b="1" dirty="0">
                <a:solidFill>
                  <a:srgbClr val="002060"/>
                </a:solidFill>
              </a:rPr>
              <a:t>Plan Hiyerarşisi</a:t>
            </a:r>
          </a:p>
        </p:txBody>
      </p:sp>
      <p:sp>
        <p:nvSpPr>
          <p:cNvPr id="4" name="Dikdörtgen 3"/>
          <p:cNvSpPr/>
          <p:nvPr/>
        </p:nvSpPr>
        <p:spPr>
          <a:xfrm>
            <a:off x="782857" y="1703101"/>
            <a:ext cx="755747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/>
              <a:t>Kıyı kenar çizgisi: </a:t>
            </a:r>
            <a:r>
              <a:rPr lang="tr-TR" i="1" dirty="0"/>
              <a:t>Deniz, tabii ve suni göl ve akarsularda, kıyı çizgisinden sonraki kara yönünde su hareketlerinin oluşturulduğu kumluk, çakıllık, kayalık, taşlık, sazlık, bataklık ve benzeri alanların doğal sınırını belirler.</a:t>
            </a:r>
            <a:endParaRPr lang="tr-TR" dirty="0"/>
          </a:p>
          <a:p>
            <a:r>
              <a:rPr lang="tr-TR" b="1" dirty="0"/>
              <a:t>Kıyı: </a:t>
            </a:r>
            <a:r>
              <a:rPr lang="tr-TR" i="1" dirty="0"/>
              <a:t> Kıyı çizgisi  ile kıyı kenar çizgisi arasında kalan alandır</a:t>
            </a:r>
            <a:endParaRPr lang="tr-TR" dirty="0"/>
          </a:p>
          <a:p>
            <a:r>
              <a:rPr lang="tr-TR" b="1" dirty="0"/>
              <a:t>Dar Kıyı: </a:t>
            </a:r>
            <a:r>
              <a:rPr lang="tr-TR" i="1" dirty="0"/>
              <a:t>Kıyı  kenar çizgisinin, kıyı çizgisi ile çakıştığı durumdur.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97633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131975" y="365606"/>
            <a:ext cx="63563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 smtClean="0">
                <a:solidFill>
                  <a:srgbClr val="002060"/>
                </a:solidFill>
              </a:rPr>
              <a:t>Türkiye’de </a:t>
            </a:r>
            <a:r>
              <a:rPr lang="tr-TR" sz="2400" b="1" dirty="0">
                <a:solidFill>
                  <a:srgbClr val="002060"/>
                </a:solidFill>
              </a:rPr>
              <a:t>Plan Hiyerarşisi</a:t>
            </a:r>
          </a:p>
        </p:txBody>
      </p:sp>
      <p:sp>
        <p:nvSpPr>
          <p:cNvPr id="4" name="Dikdörtgen 3"/>
          <p:cNvSpPr/>
          <p:nvPr/>
        </p:nvSpPr>
        <p:spPr>
          <a:xfrm>
            <a:off x="782857" y="1703101"/>
            <a:ext cx="755747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/>
              <a:t>Tarım Alanlarında İmar Planları </a:t>
            </a:r>
          </a:p>
          <a:p>
            <a:pPr algn="just"/>
            <a:r>
              <a:rPr lang="tr-TR" dirty="0"/>
              <a:t>5403  sayılı Toprak Koruma ve Arazi  Kullanımı Kanunu (R.G. 19.07.2005/ 25880) </a:t>
            </a:r>
            <a:r>
              <a:rPr lang="tr-TR" dirty="0" err="1"/>
              <a:t>nun</a:t>
            </a:r>
            <a:r>
              <a:rPr lang="tr-TR" dirty="0"/>
              <a:t> 3. maddesinin d bendi, tarım arazilerini, “</a:t>
            </a:r>
            <a:r>
              <a:rPr lang="tr-TR" i="1" dirty="0"/>
              <a:t>toprak, topoğrafya ve iklimsel özellikleri tarımsal üretim için uygun olup, halihazırda tarımsal üretim yapılan veya yapılmaya uygun olan veya imar, ihya, ıslah edilerek tarımsal üretim yapılmaya uygun hale dönüştürülebilen araziler” </a:t>
            </a:r>
            <a:r>
              <a:rPr lang="tr-TR" dirty="0"/>
              <a:t>olarak tanımlamaktadır.</a:t>
            </a:r>
          </a:p>
        </p:txBody>
      </p:sp>
    </p:spTree>
    <p:extLst>
      <p:ext uri="{BB962C8B-B14F-4D97-AF65-F5344CB8AC3E}">
        <p14:creationId xmlns:p14="http://schemas.microsoft.com/office/powerpoint/2010/main" val="75650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131975" y="365606"/>
            <a:ext cx="63563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 smtClean="0">
                <a:solidFill>
                  <a:srgbClr val="002060"/>
                </a:solidFill>
              </a:rPr>
              <a:t>Türkiye’de </a:t>
            </a:r>
            <a:r>
              <a:rPr lang="tr-TR" sz="2400" b="1" dirty="0">
                <a:solidFill>
                  <a:srgbClr val="002060"/>
                </a:solidFill>
              </a:rPr>
              <a:t>Plan Hiyerarşisi</a:t>
            </a:r>
          </a:p>
        </p:txBody>
      </p:sp>
      <p:sp>
        <p:nvSpPr>
          <p:cNvPr id="4" name="Dikdörtgen 3"/>
          <p:cNvSpPr/>
          <p:nvPr/>
        </p:nvSpPr>
        <p:spPr>
          <a:xfrm>
            <a:off x="782857" y="1703101"/>
            <a:ext cx="755747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/>
              <a:t>Sanayi Alanlarında İmar Planları  </a:t>
            </a:r>
          </a:p>
          <a:p>
            <a:pPr algn="just"/>
            <a:r>
              <a:rPr lang="tr-TR" dirty="0"/>
              <a:t>Sanayi alanlarının imar planları denilince, Organize  Sanayi Bölgeleri, Endüstri Bölgeleri  ve Teknoloji Geliştirme Bölgelerindeki imar planları akla gelir.</a:t>
            </a:r>
          </a:p>
        </p:txBody>
      </p:sp>
    </p:spTree>
    <p:extLst>
      <p:ext uri="{BB962C8B-B14F-4D97-AF65-F5344CB8AC3E}">
        <p14:creationId xmlns:p14="http://schemas.microsoft.com/office/powerpoint/2010/main" val="2655259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473293" y="1113854"/>
            <a:ext cx="8012450" cy="438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</a:pPr>
            <a:r>
              <a:rPr lang="tr-TR" sz="1500" b="1" dirty="0"/>
              <a:t>Kaynaklar</a:t>
            </a:r>
            <a:endParaRPr lang="tr-TR" sz="1350" dirty="0"/>
          </a:p>
        </p:txBody>
      </p:sp>
      <p:sp>
        <p:nvSpPr>
          <p:cNvPr id="6" name="Dikdörtgen 5"/>
          <p:cNvSpPr/>
          <p:nvPr/>
        </p:nvSpPr>
        <p:spPr>
          <a:xfrm>
            <a:off x="782858" y="1465949"/>
            <a:ext cx="7557470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Ölçme Bilgisi Pratik Jeodezi, Prof. Dr. Erdoğan </a:t>
            </a:r>
            <a:r>
              <a:rPr lang="tr-TR" sz="1400" dirty="0" err="1">
                <a:latin typeface="Arial" panose="020B0604020202020204" pitchFamily="34" charset="0"/>
                <a:cs typeface="Arial" panose="020B0604020202020204" pitchFamily="34" charset="0"/>
              </a:rPr>
              <a:t>Özbenli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 ve Prof. Dr. Türkay </a:t>
            </a:r>
            <a:r>
              <a:rPr lang="tr-TR" sz="1400" dirty="0" err="1">
                <a:latin typeface="Arial" panose="020B0604020202020204" pitchFamily="34" charset="0"/>
                <a:cs typeface="Arial" panose="020B0604020202020204" pitchFamily="34" charset="0"/>
              </a:rPr>
              <a:t>Tüdeş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, Trabzon, 2001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tr-T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İmar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Planı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Uygulamaları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Kentsel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Alan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Düzenlemesi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Prof. Dr. Türkay </a:t>
            </a:r>
            <a:r>
              <a:rPr lang="tr-TR" sz="1400" dirty="0" err="1">
                <a:latin typeface="Arial" panose="020B0604020202020204" pitchFamily="34" charset="0"/>
                <a:cs typeface="Arial" panose="020B0604020202020204" pitchFamily="34" charset="0"/>
              </a:rPr>
              <a:t>Tüdeş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, Ankara, 2019.</a:t>
            </a:r>
          </a:p>
        </p:txBody>
      </p:sp>
    </p:spTree>
    <p:extLst>
      <p:ext uri="{BB962C8B-B14F-4D97-AF65-F5344CB8AC3E}">
        <p14:creationId xmlns:p14="http://schemas.microsoft.com/office/powerpoint/2010/main" val="113712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12561</TotalTime>
  <Words>423</Words>
  <Application>Microsoft Office PowerPoint</Application>
  <PresentationFormat>Ekran Gösterisi (4:3)</PresentationFormat>
  <Paragraphs>35</Paragraphs>
  <Slides>9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9</vt:i4>
      </vt:variant>
    </vt:vector>
  </HeadingPairs>
  <TitlesOfParts>
    <vt:vector size="17" baseType="lpstr">
      <vt:lpstr>ＭＳ Ｐゴシック</vt:lpstr>
      <vt:lpstr>Arial</vt:lpstr>
      <vt:lpstr>Calibri</vt:lpstr>
      <vt:lpstr>Times New Roman</vt:lpstr>
      <vt:lpstr>Wingdings</vt:lpstr>
      <vt:lpstr>ekonomi</vt:lpstr>
      <vt:lpstr>1_Rics</vt:lpstr>
      <vt:lpstr>h.t.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ümit gedik</cp:lastModifiedBy>
  <cp:revision>821</cp:revision>
  <cp:lastPrinted>2016-10-24T07:53:35Z</cp:lastPrinted>
  <dcterms:created xsi:type="dcterms:W3CDTF">2016-09-18T09:35:24Z</dcterms:created>
  <dcterms:modified xsi:type="dcterms:W3CDTF">2020-02-28T15:23:22Z</dcterms:modified>
</cp:coreProperties>
</file>