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9" r:id="rId3"/>
    <p:sldId id="414" r:id="rId4"/>
    <p:sldId id="415" r:id="rId5"/>
    <p:sldId id="416" r:id="rId6"/>
    <p:sldId id="426" r:id="rId7"/>
    <p:sldId id="418" r:id="rId8"/>
    <p:sldId id="419" r:id="rId9"/>
    <p:sldId id="417" r:id="rId10"/>
    <p:sldId id="420" r:id="rId11"/>
    <p:sldId id="427" r:id="rId12"/>
    <p:sldId id="421" r:id="rId13"/>
    <p:sldId id="42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2" autoAdjust="0"/>
    <p:restoredTop sz="96800" autoAdjust="0"/>
  </p:normalViewPr>
  <p:slideViewPr>
    <p:cSldViewPr>
      <p:cViewPr varScale="1">
        <p:scale>
          <a:sx n="85" d="100"/>
          <a:sy n="85" d="100"/>
        </p:scale>
        <p:origin x="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Üyesi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67744" y="2348880"/>
            <a:ext cx="6459196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smtClean="0">
                <a:latin typeface="Book Antiqua" panose="02040602050305030304" pitchFamily="18" charset="0"/>
              </a:rPr>
              <a:t>Roman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Jacobson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(1896-1982)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Slav dilleri üzerine halkbilim, yazınbilim, budunbilim, sesbilim araştırmaları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Morris Halle ile birlikte 1956’da Dilin Temelleri (Fundamentals of Language)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Karşıtlık ilkelerini geliştirerek 12’ye çıkarmıştır.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Karşıtlık ilkeleri 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akustik</a:t>
            </a:r>
            <a:r>
              <a:rPr lang="tr-TR" sz="1400" dirty="0" smtClean="0">
                <a:latin typeface="Book Antiqua" panose="02040602050305030304" pitchFamily="18" charset="0"/>
              </a:rPr>
              <a:t> olarak ele alınmıştır, ayrıca ünlü-ünsüz, ünsüz-ünlü, pes-tiz, gergin-gevşek gibi alt türlerle incelenmiştir.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1562945" cy="2205084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1288744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67744" y="1844824"/>
            <a:ext cx="6459196" cy="33547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smtClean="0">
                <a:latin typeface="Book Antiqua" panose="02040602050305030304" pitchFamily="18" charset="0"/>
              </a:rPr>
              <a:t>Roman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Jacobson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(1896-1982)</a:t>
            </a:r>
          </a:p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Seslem (</a:t>
            </a:r>
            <a:r>
              <a:rPr lang="tr-TR" sz="1400" dirty="0" err="1" smtClean="0">
                <a:latin typeface="Book Antiqua" panose="02040602050305030304" pitchFamily="18" charset="0"/>
              </a:rPr>
              <a:t>syllable</a:t>
            </a:r>
            <a:r>
              <a:rPr lang="tr-TR" sz="1400" dirty="0" smtClean="0">
                <a:latin typeface="Book Antiqua" panose="02040602050305030304" pitchFamily="18" charset="0"/>
              </a:rPr>
              <a:t>) kavramını ilk kez Halle ile birlikte tanımlamıştır. </a:t>
            </a:r>
          </a:p>
          <a:p>
            <a:pPr marL="171450" indent="-171450" algn="just">
              <a:buFontTx/>
              <a:buChar char="-"/>
            </a:pPr>
            <a:endParaRPr lang="tr-TR" sz="14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Seslem, sesbirimlerden oluşan yapısal ve bütüncül bir kurallar sistemidir!</a:t>
            </a:r>
          </a:p>
          <a:p>
            <a:pPr marL="171450" indent="-171450" algn="just">
              <a:buFontTx/>
              <a:buChar char="-"/>
            </a:pPr>
            <a:endParaRPr lang="tr-TR" sz="14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Diller arasındaki tipolojik farklılıklar, </a:t>
            </a:r>
          </a:p>
          <a:p>
            <a:pPr marL="1085850" lvl="2" indent="-171450" algn="just">
              <a:buFontTx/>
              <a:buChar char="-"/>
            </a:pPr>
            <a:r>
              <a:rPr lang="tr-TR" sz="1400" i="1" dirty="0" smtClean="0">
                <a:latin typeface="Book Antiqua" panose="02040602050305030304" pitchFamily="18" charset="0"/>
              </a:rPr>
              <a:t>Ayırıcı Özellikler</a:t>
            </a:r>
          </a:p>
          <a:p>
            <a:pPr marL="1085850" lvl="2" indent="-171450" algn="just">
              <a:buFontTx/>
              <a:buChar char="-"/>
            </a:pPr>
            <a:r>
              <a:rPr lang="tr-TR" sz="1400" i="1" dirty="0" smtClean="0">
                <a:latin typeface="Book Antiqua" panose="02040602050305030304" pitchFamily="18" charset="0"/>
              </a:rPr>
              <a:t>Titreşim Özelliği</a:t>
            </a:r>
          </a:p>
          <a:p>
            <a:pPr marL="1085850" lvl="2" indent="-171450" algn="just">
              <a:buFontTx/>
              <a:buChar char="-"/>
            </a:pPr>
            <a:r>
              <a:rPr lang="tr-TR" sz="1400" i="1" dirty="0" smtClean="0">
                <a:latin typeface="Book Antiqua" panose="02040602050305030304" pitchFamily="18" charset="0"/>
              </a:rPr>
              <a:t>Niteliksel Özellikler</a:t>
            </a:r>
          </a:p>
          <a:p>
            <a:pPr marL="1085850" lvl="2" indent="-171450" algn="just">
              <a:buFontTx/>
              <a:buChar char="-"/>
            </a:pPr>
            <a:r>
              <a:rPr lang="tr-TR" sz="1400" i="1" dirty="0" err="1" smtClean="0">
                <a:latin typeface="Book Antiqua" panose="02040602050305030304" pitchFamily="18" charset="0"/>
              </a:rPr>
              <a:t>Bürünsel</a:t>
            </a:r>
            <a:r>
              <a:rPr lang="tr-TR" sz="1400" i="1" dirty="0" smtClean="0">
                <a:latin typeface="Book Antiqua" panose="02040602050305030304" pitchFamily="18" charset="0"/>
              </a:rPr>
              <a:t> Özellikler</a:t>
            </a:r>
          </a:p>
          <a:p>
            <a:pPr marL="1085850" lvl="2" indent="-171450" algn="just">
              <a:buFontTx/>
              <a:buChar char="-"/>
            </a:pPr>
            <a:r>
              <a:rPr lang="tr-TR" sz="1400" i="1" dirty="0" smtClean="0">
                <a:latin typeface="Book Antiqua" panose="02040602050305030304" pitchFamily="18" charset="0"/>
              </a:rPr>
              <a:t>Seslem Çekirdeği</a:t>
            </a:r>
          </a:p>
          <a:p>
            <a:pPr lvl="2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Üretici Sesbilim Kuramının temellerini Morris Halle ile birlikte oluşturmuştur.</a:t>
            </a:r>
            <a:endParaRPr lang="tr-TR" sz="1400" b="1" u="sng" dirty="0" smtClean="0"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1562945" cy="2205084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951528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67744" y="1538203"/>
            <a:ext cx="6459196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u="sng" dirty="0" smtClean="0">
                <a:latin typeface="Book Antiqua" panose="02040602050305030304" pitchFamily="18" charset="0"/>
              </a:rPr>
              <a:t>Roman </a:t>
            </a:r>
            <a:r>
              <a:rPr lang="tr-TR" sz="1400" b="1" u="sng" dirty="0" err="1" smtClean="0">
                <a:latin typeface="Book Antiqua" panose="02040602050305030304" pitchFamily="18" charset="0"/>
              </a:rPr>
              <a:t>Jacobson</a:t>
            </a:r>
            <a:r>
              <a:rPr lang="tr-TR" sz="1400" b="1" u="sng" dirty="0" smtClean="0">
                <a:latin typeface="Book Antiqua" panose="02040602050305030304" pitchFamily="18" charset="0"/>
              </a:rPr>
              <a:t> (1896-1982)</a:t>
            </a:r>
          </a:p>
          <a:p>
            <a:pPr algn="ctr"/>
            <a:endParaRPr lang="tr-TR" sz="12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İkili Karşıtlık Sistemi (</a:t>
            </a:r>
            <a:r>
              <a:rPr lang="tr-TR" sz="1200" dirty="0" err="1" smtClean="0">
                <a:latin typeface="Book Antiqua" panose="02040602050305030304" pitchFamily="18" charset="0"/>
              </a:rPr>
              <a:t>Binary</a:t>
            </a:r>
            <a:r>
              <a:rPr lang="tr-TR" sz="1200" dirty="0" smtClean="0"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endParaRPr lang="tr-TR" sz="12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err="1" smtClean="0">
                <a:latin typeface="Book Antiqua" panose="02040602050305030304" pitchFamily="18" charset="0"/>
              </a:rPr>
              <a:t>Sonograflar</a:t>
            </a:r>
            <a:r>
              <a:rPr lang="tr-TR" sz="1200" dirty="0" smtClean="0">
                <a:latin typeface="Book Antiqua" panose="02040602050305030304" pitchFamily="18" charset="0"/>
              </a:rPr>
              <a:t> aracılığıyla Akustik özelliklerin belirlenmesi</a:t>
            </a:r>
          </a:p>
          <a:p>
            <a:pPr marL="171450" indent="-171450" algn="just">
              <a:buFontTx/>
              <a:buChar char="-"/>
            </a:pPr>
            <a:endParaRPr lang="tr-TR" sz="12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b="1" dirty="0" smtClean="0">
                <a:latin typeface="Book Antiqua" panose="02040602050305030304" pitchFamily="18" charset="0"/>
              </a:rPr>
              <a:t>Özellik Türleri</a:t>
            </a:r>
          </a:p>
          <a:p>
            <a:pPr marL="628650" lvl="1" indent="-171450" algn="just">
              <a:buFontTx/>
              <a:buChar char="-"/>
            </a:pPr>
            <a:r>
              <a:rPr lang="tr-TR" sz="1200" b="1" i="1" dirty="0" smtClean="0">
                <a:latin typeface="Book Antiqua" panose="02040602050305030304" pitchFamily="18" charset="0"/>
              </a:rPr>
              <a:t>Ana sınıf özellikleri </a:t>
            </a:r>
            <a:r>
              <a:rPr lang="tr-TR" sz="1200" dirty="0" smtClean="0">
                <a:latin typeface="Book Antiqua" panose="02040602050305030304" pitchFamily="18" charset="0"/>
              </a:rPr>
              <a:t>(</a:t>
            </a:r>
            <a:r>
              <a:rPr lang="tr-TR" sz="1200" dirty="0" err="1" smtClean="0">
                <a:latin typeface="Book Antiqua" panose="02040602050305030304" pitchFamily="18" charset="0"/>
              </a:rPr>
              <a:t>Major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  <a:r>
              <a:rPr lang="tr-TR" sz="1200" dirty="0" err="1" smtClean="0">
                <a:latin typeface="Book Antiqua" panose="02040602050305030304" pitchFamily="18" charset="0"/>
              </a:rPr>
              <a:t>class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  <a:r>
              <a:rPr lang="tr-TR" sz="1200" dirty="0" err="1" smtClean="0">
                <a:latin typeface="Book Antiqua" panose="02040602050305030304" pitchFamily="18" charset="0"/>
              </a:rPr>
              <a:t>features</a:t>
            </a:r>
            <a:r>
              <a:rPr lang="tr-TR" sz="1200" dirty="0" smtClean="0">
                <a:latin typeface="Book Antiqua" panose="02040602050305030304" pitchFamily="18" charset="0"/>
              </a:rPr>
              <a:t>)</a:t>
            </a:r>
          </a:p>
          <a:p>
            <a:pPr marL="628650" lvl="1" indent="-171450" algn="just">
              <a:buFontTx/>
              <a:buChar char="-"/>
            </a:pPr>
            <a:endParaRPr lang="tr-TR" sz="12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err="1" smtClean="0">
                <a:latin typeface="Book Antiqua" panose="02040602050305030304" pitchFamily="18" charset="0"/>
              </a:rPr>
              <a:t>Jacobson</a:t>
            </a:r>
            <a:r>
              <a:rPr lang="tr-TR" sz="1200" dirty="0" smtClean="0">
                <a:latin typeface="Book Antiqua" panose="02040602050305030304" pitchFamily="18" charset="0"/>
              </a:rPr>
              <a:t>, ana sınıf için </a:t>
            </a:r>
            <a:r>
              <a:rPr lang="tr-TR" sz="1200" dirty="0" err="1" smtClean="0">
                <a:latin typeface="Book Antiqua" panose="02040602050305030304" pitchFamily="18" charset="0"/>
              </a:rPr>
              <a:t>genizsil</a:t>
            </a:r>
            <a:r>
              <a:rPr lang="tr-TR" sz="1200" dirty="0" smtClean="0">
                <a:latin typeface="Book Antiqua" panose="02040602050305030304" pitchFamily="18" charset="0"/>
              </a:rPr>
              <a:t> ve ünsüzleri tanımlamıştır. </a:t>
            </a:r>
            <a:r>
              <a:rPr lang="tr-TR" sz="1200" dirty="0" err="1" smtClean="0">
                <a:latin typeface="Book Antiqua" panose="02040602050305030304" pitchFamily="18" charset="0"/>
              </a:rPr>
              <a:t>Jacobson’a</a:t>
            </a:r>
            <a:r>
              <a:rPr lang="tr-TR" sz="1200" dirty="0" smtClean="0">
                <a:latin typeface="Book Antiqua" panose="02040602050305030304" pitchFamily="18" charset="0"/>
              </a:rPr>
              <a:t> göre, bütün ünlüler [–ünsüz] olarak gösterilmiş, bu durumda ünsüz olma özelliği öne çıkarılmıştır. Örneğin, </a:t>
            </a:r>
            <a:r>
              <a:rPr lang="tr-TR" sz="1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ünsüz özellikleri: 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</a:p>
          <a:p>
            <a:pPr marL="171450" indent="-171450" algn="just">
              <a:buFontTx/>
              <a:buChar char="-"/>
            </a:pPr>
            <a:endParaRPr lang="tr-TR" sz="1200" dirty="0">
              <a:latin typeface="Book Antiqua" panose="02040602050305030304" pitchFamily="18" charset="0"/>
            </a:endParaRPr>
          </a:p>
          <a:p>
            <a:pPr lvl="7" algn="just"/>
            <a:r>
              <a:rPr lang="tr-TR" sz="1200" dirty="0" smtClean="0">
                <a:latin typeface="Book Antiqua" panose="02040602050305030304" pitchFamily="18" charset="0"/>
              </a:rPr>
              <a:t>    </a:t>
            </a:r>
            <a:r>
              <a:rPr lang="tr-TR" sz="1600" b="1" dirty="0" smtClean="0">
                <a:latin typeface="Book Antiqua" panose="02040602050305030304" pitchFamily="18" charset="0"/>
              </a:rPr>
              <a:t> +</a:t>
            </a:r>
          </a:p>
          <a:p>
            <a:pPr marL="171450" indent="-171450" algn="just">
              <a:buFontTx/>
              <a:buChar char="-"/>
            </a:pPr>
            <a:endParaRPr lang="tr-TR" sz="12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2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2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Ünlü </a:t>
            </a:r>
            <a:r>
              <a:rPr lang="tr-TR" sz="1200" b="1" dirty="0">
                <a:solidFill>
                  <a:srgbClr val="FF0000"/>
                </a:solidFill>
                <a:latin typeface="Book Antiqua" panose="02040602050305030304" pitchFamily="18" charset="0"/>
              </a:rPr>
              <a:t>özellikleri: </a:t>
            </a:r>
            <a:r>
              <a:rPr lang="tr-TR" sz="1200" dirty="0">
                <a:latin typeface="Book Antiqua" panose="02040602050305030304" pitchFamily="18" charset="0"/>
              </a:rPr>
              <a:t> </a:t>
            </a:r>
            <a:endParaRPr lang="tr-TR" sz="12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2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200" dirty="0" smtClean="0">
              <a:latin typeface="Book Antiqua" panose="02040602050305030304" pitchFamily="18" charset="0"/>
            </a:endParaRPr>
          </a:p>
          <a:p>
            <a:pPr lvl="1" algn="just"/>
            <a:endParaRPr lang="tr-TR" sz="1200" dirty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2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İkincil söyleyiş özellikleri:</a:t>
            </a:r>
            <a:endParaRPr lang="tr-TR" sz="12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2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2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1562945" cy="2205084"/>
          </a:xfrm>
          <a:prstGeom prst="rect">
            <a:avLst/>
          </a:prstGeom>
        </p:spPr>
      </p:pic>
      <p:sp>
        <p:nvSpPr>
          <p:cNvPr id="3" name="Çift Köşeli Ayraç 2"/>
          <p:cNvSpPr/>
          <p:nvPr/>
        </p:nvSpPr>
        <p:spPr>
          <a:xfrm>
            <a:off x="4211960" y="3717032"/>
            <a:ext cx="1440160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1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– dağınık (</a:t>
            </a:r>
            <a:r>
              <a:rPr lang="tr-TR" sz="11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diffuse</a:t>
            </a:r>
            <a:r>
              <a:rPr lang="tr-TR" sz="11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 smtClean="0">
                <a:latin typeface="Book Antiqua" panose="02040602050305030304" pitchFamily="18" charset="0"/>
              </a:rPr>
              <a:t>– pes (</a:t>
            </a:r>
            <a:r>
              <a:rPr lang="tr-TR" sz="1100" dirty="0" err="1" smtClean="0">
                <a:latin typeface="Book Antiqua" panose="02040602050305030304" pitchFamily="18" charset="0"/>
              </a:rPr>
              <a:t>grave</a:t>
            </a:r>
            <a:r>
              <a:rPr lang="tr-TR" sz="11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tr-TR" sz="1100" dirty="0" smtClean="0">
                <a:latin typeface="Book Antiqua" panose="02040602050305030304" pitchFamily="18" charset="0"/>
              </a:rPr>
              <a:t>– düz (</a:t>
            </a:r>
            <a:r>
              <a:rPr lang="tr-TR" sz="1100" dirty="0" err="1" smtClean="0">
                <a:latin typeface="Book Antiqua" panose="02040602050305030304" pitchFamily="18" charset="0"/>
              </a:rPr>
              <a:t>flat</a:t>
            </a:r>
            <a:r>
              <a:rPr lang="tr-TR" sz="1100" dirty="0" smtClean="0">
                <a:latin typeface="Book Antiqua" panose="02040602050305030304" pitchFamily="18" charset="0"/>
              </a:rPr>
              <a:t>)</a:t>
            </a:r>
            <a:endParaRPr lang="en-US" sz="11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Çift Köşeli Ayraç 9"/>
          <p:cNvSpPr/>
          <p:nvPr/>
        </p:nvSpPr>
        <p:spPr>
          <a:xfrm>
            <a:off x="4211960" y="4629544"/>
            <a:ext cx="1440160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dağınık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diffuse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pes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grave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düz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flat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en-US" sz="11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Çift Köşeli Ayraç 10"/>
          <p:cNvSpPr/>
          <p:nvPr/>
        </p:nvSpPr>
        <p:spPr>
          <a:xfrm>
            <a:off x="5969646" y="3694724"/>
            <a:ext cx="1770706" cy="81439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ötüm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voice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genizsil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nasal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sürekli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continuant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sızmalı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strident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en-US" sz="11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Çift Köşeli Ayraç 12"/>
          <p:cNvSpPr/>
          <p:nvPr/>
        </p:nvSpPr>
        <p:spPr>
          <a:xfrm>
            <a:off x="4923050" y="5445224"/>
            <a:ext cx="2313246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düz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flat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keskin / 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diyezleşmiş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sharp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engelli (</a:t>
            </a:r>
            <a:r>
              <a:rPr lang="tr-TR" sz="11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checked</a:t>
            </a:r>
            <a:r>
              <a:rPr lang="tr-TR" sz="11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en-US" sz="11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0578469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67744" y="1474514"/>
            <a:ext cx="6459196" cy="42165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smtClean="0">
                <a:latin typeface="Book Antiqua" panose="02040602050305030304" pitchFamily="18" charset="0"/>
              </a:rPr>
              <a:t>Roman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Jacobson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(1896-1982)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err="1" smtClean="0">
                <a:latin typeface="Book Antiqua" panose="02040602050305030304" pitchFamily="18" charset="0"/>
              </a:rPr>
              <a:t>Jacobson’a</a:t>
            </a:r>
            <a:r>
              <a:rPr lang="tr-TR" sz="1400" dirty="0" smtClean="0">
                <a:latin typeface="Book Antiqua" panose="02040602050305030304" pitchFamily="18" charset="0"/>
              </a:rPr>
              <a:t> göre, bütün ünlüler [–ünsüz] olarak gösterilmiş, bu durumda ünsüz olma özelliği öne çıkarılmıştır. Örneğin, </a:t>
            </a:r>
            <a:endParaRPr lang="tr-TR" sz="14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Ünsüz </a:t>
            </a:r>
            <a:r>
              <a:rPr lang="tr-TR" sz="1400" b="1" dirty="0">
                <a:solidFill>
                  <a:srgbClr val="FF0000"/>
                </a:solidFill>
                <a:latin typeface="Book Antiqua" panose="02040602050305030304" pitchFamily="18" charset="0"/>
              </a:rPr>
              <a:t>özellikleri: </a:t>
            </a:r>
            <a:r>
              <a:rPr lang="tr-TR" sz="1400" dirty="0">
                <a:latin typeface="Book Antiqua" panose="02040602050305030304" pitchFamily="18" charset="0"/>
              </a:rPr>
              <a:t> </a:t>
            </a:r>
          </a:p>
          <a:p>
            <a:pPr lvl="1" algn="just"/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			                    </a:t>
            </a:r>
          </a:p>
          <a:p>
            <a:pPr lvl="1" algn="just"/>
            <a:r>
              <a:rPr lang="tr-TR" sz="1400" b="1" dirty="0">
                <a:solidFill>
                  <a:srgbClr val="FF0000"/>
                </a:solidFill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			 </a:t>
            </a:r>
            <a:r>
              <a:rPr lang="tr-TR" sz="1400" b="1" dirty="0" smtClean="0">
                <a:latin typeface="Book Antiqua" panose="02040602050305030304" pitchFamily="18" charset="0"/>
              </a:rPr>
              <a:t>+</a:t>
            </a:r>
            <a:endParaRPr lang="tr-TR" sz="1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Ünlü </a:t>
            </a:r>
            <a:r>
              <a:rPr lang="tr-TR" sz="1400" b="1" dirty="0">
                <a:solidFill>
                  <a:srgbClr val="FF0000"/>
                </a:solidFill>
                <a:latin typeface="Book Antiqua" panose="02040602050305030304" pitchFamily="18" charset="0"/>
              </a:rPr>
              <a:t>özellikleri: </a:t>
            </a:r>
            <a:r>
              <a:rPr lang="tr-TR" sz="1400" dirty="0">
                <a:latin typeface="Book Antiqua" panose="02040602050305030304" pitchFamily="18" charset="0"/>
              </a:rPr>
              <a:t> 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3" algn="just"/>
            <a:r>
              <a:rPr lang="tr-TR" sz="1400" dirty="0" smtClean="0">
                <a:latin typeface="Book Antiqua" panose="02040602050305030304" pitchFamily="18" charset="0"/>
              </a:rPr>
              <a:t>		</a:t>
            </a:r>
            <a:endParaRPr lang="tr-TR" sz="1400" b="1" dirty="0">
              <a:latin typeface="Book Antiqua" panose="02040602050305030304" pitchFamily="18" charset="0"/>
            </a:endParaRPr>
          </a:p>
          <a:p>
            <a:pPr lvl="3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İkincil söyleyiş özellikleri:</a:t>
            </a: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1562945" cy="2205084"/>
          </a:xfrm>
          <a:prstGeom prst="rect">
            <a:avLst/>
          </a:prstGeom>
        </p:spPr>
      </p:pic>
      <p:sp>
        <p:nvSpPr>
          <p:cNvPr id="3" name="Çift Köşeli Ayraç 2"/>
          <p:cNvSpPr/>
          <p:nvPr/>
        </p:nvSpPr>
        <p:spPr>
          <a:xfrm>
            <a:off x="4427984" y="2780928"/>
            <a:ext cx="151216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2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– dağınık (</a:t>
            </a:r>
            <a:r>
              <a:rPr lang="tr-TR" sz="12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diffuse</a:t>
            </a:r>
            <a:r>
              <a:rPr lang="tr-TR" sz="1200" dirty="0" smtClean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 smtClean="0">
                <a:latin typeface="Book Antiqua" panose="02040602050305030304" pitchFamily="18" charset="0"/>
              </a:rPr>
              <a:t>– pes (</a:t>
            </a:r>
            <a:r>
              <a:rPr lang="tr-TR" sz="1200" dirty="0" err="1" smtClean="0">
                <a:latin typeface="Book Antiqua" panose="02040602050305030304" pitchFamily="18" charset="0"/>
              </a:rPr>
              <a:t>grave</a:t>
            </a:r>
            <a:r>
              <a:rPr lang="tr-TR" sz="12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tr-TR" sz="1200" dirty="0" smtClean="0">
                <a:latin typeface="Book Antiqua" panose="02040602050305030304" pitchFamily="18" charset="0"/>
              </a:rPr>
              <a:t>– düz (</a:t>
            </a:r>
            <a:r>
              <a:rPr lang="tr-TR" sz="1200" dirty="0" err="1" smtClean="0">
                <a:latin typeface="Book Antiqua" panose="02040602050305030304" pitchFamily="18" charset="0"/>
              </a:rPr>
              <a:t>flat</a:t>
            </a:r>
            <a:r>
              <a:rPr lang="tr-TR" sz="1200" dirty="0" smtClean="0">
                <a:latin typeface="Book Antiqua" panose="02040602050305030304" pitchFamily="18" charset="0"/>
              </a:rPr>
              <a:t>)</a:t>
            </a: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Çift Köşeli Ayraç 9"/>
          <p:cNvSpPr/>
          <p:nvPr/>
        </p:nvSpPr>
        <p:spPr>
          <a:xfrm>
            <a:off x="5292080" y="3872815"/>
            <a:ext cx="151216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dağınık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diffuse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pes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grave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düz (</a:t>
            </a:r>
            <a:r>
              <a:rPr lang="tr-TR" sz="1200" dirty="0" err="1" smtClean="0">
                <a:latin typeface="Book Antiqua" panose="02040602050305030304" pitchFamily="18" charset="0"/>
                <a:cs typeface="Times New Roman" panose="02020603050405020304" pitchFamily="18" charset="0"/>
              </a:rPr>
              <a:t>flat</a:t>
            </a: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Çift Köşeli Ayraç 10"/>
          <p:cNvSpPr/>
          <p:nvPr/>
        </p:nvSpPr>
        <p:spPr>
          <a:xfrm>
            <a:off x="6257678" y="2686613"/>
            <a:ext cx="1770706" cy="81439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ötüm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voice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genizsil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nasal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sürekli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continuant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sızmalı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strident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Çift Köşeli Ayraç 12"/>
          <p:cNvSpPr/>
          <p:nvPr/>
        </p:nvSpPr>
        <p:spPr>
          <a:xfrm>
            <a:off x="5292080" y="4778092"/>
            <a:ext cx="2313246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düz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flat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keskin / 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diyezleşmiş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sharp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– engelli (</a:t>
            </a:r>
            <a:r>
              <a:rPr lang="tr-TR" sz="12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checked</a:t>
            </a:r>
            <a:r>
              <a:rPr lang="tr-TR" sz="1200" dirty="0"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en-US" sz="12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0891067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Sesbilim Akımları: </a:t>
            </a:r>
            <a:r>
              <a:rPr lang="tr-TR" sz="2800" dirty="0" smtClean="0">
                <a:latin typeface="+mj-lt"/>
              </a:rPr>
              <a:t>20.Yüzyıl Başı</a:t>
            </a:r>
            <a:endParaRPr lang="tr-TR" sz="2800" dirty="0">
              <a:latin typeface="+mj-lt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289269" y="1717012"/>
            <a:ext cx="5688632" cy="12311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u="sng" dirty="0" err="1" smtClean="0">
                <a:latin typeface="Book Antiqua" panose="02040602050305030304" pitchFamily="18" charset="0"/>
              </a:rPr>
              <a:t>Jacob</a:t>
            </a:r>
            <a:r>
              <a:rPr lang="tr-TR" sz="1400" b="1" u="sng" dirty="0" smtClean="0">
                <a:latin typeface="Book Antiqua" panose="02040602050305030304" pitchFamily="18" charset="0"/>
              </a:rPr>
              <a:t> Grimm (1785-1865)</a:t>
            </a:r>
          </a:p>
          <a:p>
            <a:pPr algn="ctr"/>
            <a:endParaRPr lang="tr-TR" sz="12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Karşılaştırmalı Germen Dilbilgisi (Eski İngilizce, İskandinav dilleri, </a:t>
            </a:r>
            <a:r>
              <a:rPr lang="tr-TR" sz="1200" dirty="0" err="1" smtClean="0">
                <a:latin typeface="Book Antiqua" panose="02040602050305030304" pitchFamily="18" charset="0"/>
              </a:rPr>
              <a:t>Gotça</a:t>
            </a:r>
            <a:r>
              <a:rPr lang="tr-TR" sz="1200" dirty="0" smtClean="0">
                <a:latin typeface="Book Antiqua" panose="02040602050305030304" pitchFamily="18" charset="0"/>
              </a:rPr>
              <a:t> vs.)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Grimm Yasası (Grimm </a:t>
            </a:r>
            <a:r>
              <a:rPr lang="tr-TR" sz="1200" dirty="0" err="1" smtClean="0">
                <a:latin typeface="Book Antiqua" panose="02040602050305030304" pitchFamily="18" charset="0"/>
              </a:rPr>
              <a:t>Law</a:t>
            </a:r>
            <a:r>
              <a:rPr lang="tr-TR" sz="1200" dirty="0" smtClean="0"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İlk yasa, ses değişimi üzerine olmalıdır!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Dildeki </a:t>
            </a:r>
            <a:r>
              <a:rPr lang="tr-TR" sz="1200" dirty="0" err="1" smtClean="0">
                <a:latin typeface="Book Antiqua" panose="02040602050305030304" pitchFamily="18" charset="0"/>
              </a:rPr>
              <a:t>sessel</a:t>
            </a:r>
            <a:r>
              <a:rPr lang="tr-TR" sz="1200" dirty="0" smtClean="0">
                <a:latin typeface="Book Antiqua" panose="02040602050305030304" pitchFamily="18" charset="0"/>
              </a:rPr>
              <a:t> değişimlerin sistematik olması</a:t>
            </a:r>
            <a:endParaRPr lang="en-US" sz="1200" dirty="0">
              <a:latin typeface="Book Antiqua" panose="0204060205030503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14568"/>
            <a:ext cx="1378781" cy="1698408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2289269" y="4062081"/>
            <a:ext cx="5688632" cy="14157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u="sng" dirty="0" err="1" smtClean="0">
                <a:latin typeface="Book Antiqua" panose="02040602050305030304" pitchFamily="18" charset="0"/>
              </a:rPr>
              <a:t>Yenidilbilgiciler</a:t>
            </a:r>
            <a:r>
              <a:rPr lang="tr-TR" sz="1400" b="1" u="sng" dirty="0" smtClean="0">
                <a:latin typeface="Book Antiqua" panose="02040602050305030304" pitchFamily="18" charset="0"/>
              </a:rPr>
              <a:t> (</a:t>
            </a:r>
            <a:r>
              <a:rPr lang="tr-TR" sz="1400" b="1" u="sng" dirty="0" err="1" smtClean="0">
                <a:latin typeface="Book Antiqua" panose="02040602050305030304" pitchFamily="18" charset="0"/>
              </a:rPr>
              <a:t>The</a:t>
            </a:r>
            <a:r>
              <a:rPr lang="tr-TR" sz="1400" b="1" u="sng" dirty="0" smtClean="0">
                <a:latin typeface="Book Antiqua" panose="02040602050305030304" pitchFamily="18" charset="0"/>
              </a:rPr>
              <a:t> </a:t>
            </a:r>
            <a:r>
              <a:rPr lang="tr-TR" sz="1400" b="1" u="sng" dirty="0" err="1" smtClean="0">
                <a:latin typeface="Book Antiqua" panose="02040602050305030304" pitchFamily="18" charset="0"/>
              </a:rPr>
              <a:t>Neogrammarians</a:t>
            </a:r>
            <a:r>
              <a:rPr lang="tr-TR" sz="1400" b="1" u="sng" dirty="0" smtClean="0">
                <a:latin typeface="Book Antiqua" panose="02040602050305030304" pitchFamily="18" charset="0"/>
              </a:rPr>
              <a:t>)</a:t>
            </a:r>
          </a:p>
          <a:p>
            <a:pPr algn="ctr"/>
            <a:endParaRPr lang="tr-TR" sz="12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19. Y.Y. sonlarına doğru Leipzig Üniversitesinde kurulan bir grup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Grimm Yasası’nı izleyerek, dildeki </a:t>
            </a:r>
            <a:r>
              <a:rPr lang="tr-TR" sz="1200" dirty="0" err="1" smtClean="0">
                <a:latin typeface="Book Antiqua" panose="02040602050305030304" pitchFamily="18" charset="0"/>
              </a:rPr>
              <a:t>sessel</a:t>
            </a:r>
            <a:r>
              <a:rPr lang="tr-TR" sz="1200" dirty="0" smtClean="0">
                <a:latin typeface="Book Antiqua" panose="02040602050305030304" pitchFamily="18" charset="0"/>
              </a:rPr>
              <a:t> değişimlerin sistematik olduğu olgusu tartışılmıştır. 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Grimm Yasası’na karşıt olarak </a:t>
            </a:r>
            <a:r>
              <a:rPr lang="tr-TR" sz="1200" dirty="0" err="1" smtClean="0">
                <a:latin typeface="Book Antiqua" panose="02040602050305030304" pitchFamily="18" charset="0"/>
              </a:rPr>
              <a:t>Verner</a:t>
            </a:r>
            <a:r>
              <a:rPr lang="tr-TR" sz="1200" dirty="0" smtClean="0">
                <a:latin typeface="Book Antiqua" panose="02040602050305030304" pitchFamily="18" charset="0"/>
              </a:rPr>
              <a:t> Yasası (</a:t>
            </a:r>
            <a:r>
              <a:rPr lang="tr-TR" sz="1200" dirty="0" err="1" smtClean="0">
                <a:latin typeface="Book Antiqua" panose="02040602050305030304" pitchFamily="18" charset="0"/>
              </a:rPr>
              <a:t>Verner’s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  <a:r>
              <a:rPr lang="tr-TR" sz="1200" dirty="0" err="1" smtClean="0">
                <a:latin typeface="Book Antiqua" panose="02040602050305030304" pitchFamily="18" charset="0"/>
              </a:rPr>
              <a:t>Law</a:t>
            </a:r>
            <a:r>
              <a:rPr lang="tr-TR" sz="1200" dirty="0" smtClean="0">
                <a:latin typeface="Book Antiqua" panose="02040602050305030304" pitchFamily="18" charset="0"/>
              </a:rPr>
              <a:t>) oluşturulmuştur.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Dildeki </a:t>
            </a:r>
            <a:r>
              <a:rPr lang="tr-TR" sz="1200" dirty="0" err="1" smtClean="0">
                <a:latin typeface="Book Antiqua" panose="02040602050305030304" pitchFamily="18" charset="0"/>
              </a:rPr>
              <a:t>sessel</a:t>
            </a:r>
            <a:r>
              <a:rPr lang="tr-TR" sz="1200" dirty="0" smtClean="0">
                <a:latin typeface="Book Antiqua" panose="02040602050305030304" pitchFamily="18" charset="0"/>
              </a:rPr>
              <a:t> değişimler, artzamanlı olarak incelenmiştir.</a:t>
            </a:r>
            <a:endParaRPr lang="en-US" sz="1200" dirty="0">
              <a:latin typeface="Book Antiqua" panose="0204060205030503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70096"/>
            <a:ext cx="1503834" cy="2072965"/>
          </a:xfrm>
          <a:prstGeom prst="rect">
            <a:avLst/>
          </a:prstGeom>
        </p:spPr>
      </p:pic>
      <p:sp>
        <p:nvSpPr>
          <p:cNvPr id="10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Sesbilim Akımları: </a:t>
            </a:r>
            <a:r>
              <a:rPr lang="tr-TR" sz="2800" dirty="0" smtClean="0">
                <a:latin typeface="+mj-lt"/>
              </a:rPr>
              <a:t>Tarihsel Süreç</a:t>
            </a:r>
            <a:endParaRPr lang="tr-TR" sz="2800" dirty="0">
              <a:latin typeface="+mj-lt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17012"/>
            <a:ext cx="1402024" cy="2056149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2267744" y="1844824"/>
            <a:ext cx="6459196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u="sng" dirty="0" smtClean="0">
                <a:latin typeface="Book Antiqua" panose="02040602050305030304" pitchFamily="18" charset="0"/>
              </a:rPr>
              <a:t>Ferdinand de </a:t>
            </a:r>
            <a:r>
              <a:rPr lang="tr-TR" sz="1400" b="1" u="sng" dirty="0" err="1" smtClean="0">
                <a:latin typeface="Book Antiqua" panose="02040602050305030304" pitchFamily="18" charset="0"/>
              </a:rPr>
              <a:t>Saussure</a:t>
            </a:r>
            <a:r>
              <a:rPr lang="tr-TR" sz="1400" b="1" u="sng" dirty="0" smtClean="0">
                <a:latin typeface="Book Antiqua" panose="02040602050305030304" pitchFamily="18" charset="0"/>
              </a:rPr>
              <a:t> (1845-1913)</a:t>
            </a:r>
          </a:p>
          <a:p>
            <a:pPr algn="ctr"/>
            <a:endParaRPr lang="tr-TR" sz="12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Modern Dilbilimin kurucusu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Dil (</a:t>
            </a:r>
            <a:r>
              <a:rPr lang="tr-TR" sz="1200" dirty="0" err="1" smtClean="0">
                <a:latin typeface="Book Antiqua" panose="02040602050305030304" pitchFamily="18" charset="0"/>
              </a:rPr>
              <a:t>langue</a:t>
            </a:r>
            <a:r>
              <a:rPr lang="tr-TR" sz="1200" dirty="0" smtClean="0">
                <a:latin typeface="Book Antiqua" panose="02040602050305030304" pitchFamily="18" charset="0"/>
              </a:rPr>
              <a:t>) ve söz (</a:t>
            </a:r>
            <a:r>
              <a:rPr lang="tr-TR" sz="1200" dirty="0" err="1" smtClean="0">
                <a:latin typeface="Book Antiqua" panose="02040602050305030304" pitchFamily="18" charset="0"/>
              </a:rPr>
              <a:t>parole</a:t>
            </a:r>
            <a:r>
              <a:rPr lang="tr-TR" sz="1200" dirty="0" smtClean="0">
                <a:latin typeface="Book Antiqua" panose="02040602050305030304" pitchFamily="18" charset="0"/>
              </a:rPr>
              <a:t>) ayrımı</a:t>
            </a:r>
          </a:p>
          <a:p>
            <a:pPr marL="171450" indent="-171450" algn="just">
              <a:buFontTx/>
              <a:buChar char="-"/>
            </a:pPr>
            <a:r>
              <a:rPr lang="tr-TR" sz="1200" dirty="0">
                <a:latin typeface="Book Antiqua" panose="02040602050305030304" pitchFamily="18" charset="0"/>
              </a:rPr>
              <a:t>A</a:t>
            </a:r>
            <a:r>
              <a:rPr lang="tr-TR" sz="1200" dirty="0" smtClean="0">
                <a:latin typeface="Book Antiqua" panose="02040602050305030304" pitchFamily="18" charset="0"/>
              </a:rPr>
              <a:t>rtzamanlı </a:t>
            </a:r>
            <a:r>
              <a:rPr lang="tr-TR" sz="1200" dirty="0">
                <a:latin typeface="Book Antiqua" panose="02040602050305030304" pitchFamily="18" charset="0"/>
              </a:rPr>
              <a:t>sesbilim </a:t>
            </a:r>
            <a:r>
              <a:rPr lang="tr-TR" sz="1200" dirty="0" smtClean="0">
                <a:latin typeface="Book Antiqua" panose="02040602050305030304" pitchFamily="18" charset="0"/>
              </a:rPr>
              <a:t>(</a:t>
            </a:r>
            <a:r>
              <a:rPr lang="tr-TR" sz="1200" dirty="0" err="1" smtClean="0">
                <a:latin typeface="Book Antiqua" panose="02040602050305030304" pitchFamily="18" charset="0"/>
              </a:rPr>
              <a:t>diachronic</a:t>
            </a:r>
            <a:r>
              <a:rPr lang="tr-TR" sz="1200" dirty="0" smtClean="0">
                <a:latin typeface="Book Antiqua" panose="02040602050305030304" pitchFamily="18" charset="0"/>
              </a:rPr>
              <a:t>) </a:t>
            </a:r>
            <a:r>
              <a:rPr lang="tr-TR" sz="1200" dirty="0">
                <a:latin typeface="Book Antiqua" panose="02040602050305030304" pitchFamily="18" charset="0"/>
              </a:rPr>
              <a:t>ve eşzamanlı sesbilim </a:t>
            </a:r>
            <a:r>
              <a:rPr lang="tr-TR" sz="1200" dirty="0" smtClean="0">
                <a:latin typeface="Book Antiqua" panose="02040602050305030304" pitchFamily="18" charset="0"/>
              </a:rPr>
              <a:t>(</a:t>
            </a:r>
            <a:r>
              <a:rPr lang="tr-TR" sz="1200" dirty="0" err="1" smtClean="0">
                <a:latin typeface="Book Antiqua" panose="02040602050305030304" pitchFamily="18" charset="0"/>
              </a:rPr>
              <a:t>synchronic</a:t>
            </a:r>
            <a:r>
              <a:rPr lang="tr-TR" sz="1200" dirty="0" smtClean="0">
                <a:latin typeface="Book Antiqua" panose="02040602050305030304" pitchFamily="18" charset="0"/>
              </a:rPr>
              <a:t>) ayrımı</a:t>
            </a:r>
          </a:p>
          <a:p>
            <a:pPr marL="171450" indent="-171450" algn="just">
              <a:buFontTx/>
              <a:buChar char="-"/>
            </a:pPr>
            <a:r>
              <a:rPr lang="tr-TR" sz="1200" dirty="0" err="1" smtClean="0">
                <a:latin typeface="Book Antiqua" panose="02040602050305030304" pitchFamily="18" charset="0"/>
              </a:rPr>
              <a:t>Yenidilbilgicilere</a:t>
            </a:r>
            <a:r>
              <a:rPr lang="tr-TR" sz="1200" dirty="0" smtClean="0">
                <a:latin typeface="Book Antiqua" panose="02040602050305030304" pitchFamily="18" charset="0"/>
              </a:rPr>
              <a:t> karşıt olarak eşzamanlı sesbilim ve yapısalcı yaklaşım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Yapısalcılık (</a:t>
            </a:r>
            <a:r>
              <a:rPr lang="tr-TR" sz="1200" dirty="0" err="1" smtClean="0">
                <a:latin typeface="Book Antiqua" panose="02040602050305030304" pitchFamily="18" charset="0"/>
              </a:rPr>
              <a:t>Structuralism</a:t>
            </a:r>
            <a:r>
              <a:rPr lang="tr-TR" sz="1200" dirty="0" smtClean="0">
                <a:latin typeface="Book Antiqua" panose="02040602050305030304" pitchFamily="18" charset="0"/>
              </a:rPr>
              <a:t>): Dil sistemler sistemidir!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Gösterge Kuramının temelleri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 Dil sistemi, rastlantısal, nedensiz, </a:t>
            </a:r>
            <a:r>
              <a:rPr lang="tr-TR" sz="1200" dirty="0" err="1" smtClean="0">
                <a:latin typeface="Book Antiqua" panose="02040602050305030304" pitchFamily="18" charset="0"/>
              </a:rPr>
              <a:t>uzlaşımsal</a:t>
            </a:r>
            <a:r>
              <a:rPr lang="tr-TR" sz="1200" dirty="0" smtClean="0">
                <a:latin typeface="Book Antiqua" panose="02040602050305030304" pitchFamily="18" charset="0"/>
              </a:rPr>
              <a:t>, biçimsel bir yapılanmadan oluşmaktadır.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05064"/>
            <a:ext cx="1402024" cy="1969206"/>
          </a:xfrm>
          <a:prstGeom prst="rect">
            <a:avLst/>
          </a:prstGeom>
        </p:spPr>
      </p:pic>
      <p:sp>
        <p:nvSpPr>
          <p:cNvPr id="13" name="Metin kutusu 12"/>
          <p:cNvSpPr txBox="1"/>
          <p:nvPr/>
        </p:nvSpPr>
        <p:spPr>
          <a:xfrm>
            <a:off x="2267744" y="4276834"/>
            <a:ext cx="6459196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u="sng" dirty="0">
                <a:latin typeface="Book Antiqua" panose="02040602050305030304" pitchFamily="18" charset="0"/>
              </a:rPr>
              <a:t>Jan </a:t>
            </a:r>
            <a:r>
              <a:rPr lang="tr-TR" sz="1400" b="1" u="sng" dirty="0" err="1">
                <a:latin typeface="Book Antiqua" panose="02040602050305030304" pitchFamily="18" charset="0"/>
              </a:rPr>
              <a:t>Baudouin</a:t>
            </a:r>
            <a:r>
              <a:rPr lang="tr-TR" sz="1400" b="1" u="sng" dirty="0">
                <a:latin typeface="Book Antiqua" panose="02040602050305030304" pitchFamily="18" charset="0"/>
              </a:rPr>
              <a:t> de </a:t>
            </a:r>
            <a:r>
              <a:rPr lang="tr-TR" sz="1400" b="1" u="sng" dirty="0" err="1">
                <a:latin typeface="Book Antiqua" panose="02040602050305030304" pitchFamily="18" charset="0"/>
              </a:rPr>
              <a:t>Courtenay</a:t>
            </a:r>
            <a:r>
              <a:rPr lang="tr-TR" sz="1400" b="1" u="sng" dirty="0">
                <a:latin typeface="Book Antiqua" panose="02040602050305030304" pitchFamily="18" charset="0"/>
              </a:rPr>
              <a:t> </a:t>
            </a:r>
            <a:r>
              <a:rPr lang="tr-TR" sz="1400" b="1" u="sng" dirty="0" smtClean="0">
                <a:latin typeface="Book Antiqua" panose="02040602050305030304" pitchFamily="18" charset="0"/>
              </a:rPr>
              <a:t>(1845-1929)</a:t>
            </a:r>
          </a:p>
          <a:p>
            <a:pPr algn="ctr"/>
            <a:endParaRPr lang="tr-TR" sz="12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Dil ve konuşma arasındaki ayrım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Dil sistemi yapısal bir </a:t>
            </a:r>
            <a:r>
              <a:rPr lang="tr-TR" sz="1200" dirty="0" err="1" smtClean="0">
                <a:latin typeface="Book Antiqua" panose="02040602050305030304" pitchFamily="18" charset="0"/>
              </a:rPr>
              <a:t>işlemleniş</a:t>
            </a:r>
            <a:r>
              <a:rPr lang="tr-TR" sz="1200" dirty="0" smtClean="0">
                <a:latin typeface="Book Antiqua" panose="02040602050305030304" pitchFamily="18" charset="0"/>
              </a:rPr>
              <a:t> içerir.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Konuşma, bireylerarası farklılıklara göre biçimlenir.</a:t>
            </a:r>
          </a:p>
          <a:p>
            <a:pPr marL="171450" indent="-171450" algn="just">
              <a:buFontTx/>
              <a:buChar char="-"/>
            </a:pPr>
            <a:r>
              <a:rPr lang="tr-TR" sz="1200" dirty="0" smtClean="0">
                <a:latin typeface="Book Antiqua" panose="02040602050305030304" pitchFamily="18" charset="0"/>
              </a:rPr>
              <a:t>Sözcükler üzerine yapılan incelemede sesbirim (</a:t>
            </a:r>
            <a:r>
              <a:rPr lang="tr-TR" sz="1200" dirty="0" err="1" smtClean="0">
                <a:latin typeface="Book Antiqua" panose="02040602050305030304" pitchFamily="18" charset="0"/>
              </a:rPr>
              <a:t>phoneme</a:t>
            </a:r>
            <a:r>
              <a:rPr lang="tr-TR" sz="1200" dirty="0" smtClean="0">
                <a:latin typeface="Book Antiqua" panose="02040602050305030304" pitchFamily="18" charset="0"/>
              </a:rPr>
              <a:t>) kavramını, sözcük sesbirimi (</a:t>
            </a:r>
            <a:r>
              <a:rPr lang="tr-TR" sz="1200" dirty="0" err="1" smtClean="0">
                <a:latin typeface="Book Antiqua" panose="02040602050305030304" pitchFamily="18" charset="0"/>
              </a:rPr>
              <a:t>word</a:t>
            </a:r>
            <a:r>
              <a:rPr lang="tr-TR" sz="1200" dirty="0" smtClean="0">
                <a:latin typeface="Book Antiqua" panose="02040602050305030304" pitchFamily="18" charset="0"/>
              </a:rPr>
              <a:t> </a:t>
            </a:r>
            <a:r>
              <a:rPr lang="tr-TR" sz="1200" dirty="0" err="1" smtClean="0">
                <a:latin typeface="Book Antiqua" panose="02040602050305030304" pitchFamily="18" charset="0"/>
              </a:rPr>
              <a:t>phoneme</a:t>
            </a:r>
            <a:r>
              <a:rPr lang="tr-TR" sz="1200" dirty="0" smtClean="0">
                <a:latin typeface="Book Antiqua" panose="02040602050305030304" pitchFamily="18" charset="0"/>
              </a:rPr>
              <a:t>) olarak </a:t>
            </a:r>
            <a:r>
              <a:rPr lang="tr-TR" sz="1200" dirty="0" err="1" smtClean="0">
                <a:latin typeface="Book Antiqua" panose="02040602050305030304" pitchFamily="18" charset="0"/>
              </a:rPr>
              <a:t>alanyazına</a:t>
            </a:r>
            <a:r>
              <a:rPr lang="tr-TR" sz="1200" dirty="0" smtClean="0">
                <a:latin typeface="Book Antiqua" panose="02040602050305030304" pitchFamily="18" charset="0"/>
              </a:rPr>
              <a:t> öneren </a:t>
            </a:r>
            <a:r>
              <a:rPr lang="tr-TR" sz="1200" dirty="0">
                <a:latin typeface="Book Antiqua" panose="02040602050305030304" pitchFamily="18" charset="0"/>
              </a:rPr>
              <a:t>ilk </a:t>
            </a:r>
            <a:r>
              <a:rPr lang="tr-TR" sz="1200" dirty="0" smtClean="0">
                <a:latin typeface="Book Antiqua" panose="02040602050305030304" pitchFamily="18" charset="0"/>
              </a:rPr>
              <a:t>araştırmacıdır. Ancak, bu kavram Prag Dilbilim Okulunda ayrıntılı olarak geliştirilmiş ve sesbilimsel açıdan tanımlanmıştır.</a:t>
            </a:r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30058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Sesbilim Akımları: </a:t>
            </a:r>
            <a:r>
              <a:rPr lang="tr-TR" sz="2800" dirty="0" smtClean="0">
                <a:latin typeface="+mj-lt"/>
              </a:rPr>
              <a:t>PRAG Dilbilim Okulu</a:t>
            </a:r>
            <a:endParaRPr lang="tr-TR" sz="2800" dirty="0">
              <a:latin typeface="+mj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5395407" y="2814893"/>
            <a:ext cx="3168351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 algn="just">
              <a:buFontTx/>
              <a:buChar char="-"/>
            </a:pPr>
            <a:r>
              <a:rPr lang="tr-TR" sz="1600" dirty="0" smtClean="0">
                <a:latin typeface="Book Antiqua" panose="02040602050305030304" pitchFamily="18" charset="0"/>
              </a:rPr>
              <a:t>İlk toplantı &gt; 1926</a:t>
            </a:r>
          </a:p>
          <a:p>
            <a:pPr marL="171450" indent="-171450" algn="just">
              <a:buFontTx/>
              <a:buChar char="-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600" dirty="0" smtClean="0">
                <a:latin typeface="Book Antiqua" panose="02040602050305030304" pitchFamily="18" charset="0"/>
              </a:rPr>
              <a:t>1926-1940 yılları arasında aktif</a:t>
            </a:r>
          </a:p>
          <a:p>
            <a:pPr marL="171450" indent="-171450" algn="just">
              <a:buFontTx/>
              <a:buChar char="-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600" dirty="0" smtClean="0">
                <a:latin typeface="Book Antiqua" panose="02040602050305030304" pitchFamily="18" charset="0"/>
              </a:rPr>
              <a:t>Sesbilim, sözdizim, anlambilim</a:t>
            </a:r>
          </a:p>
          <a:p>
            <a:pPr marL="171450" indent="-171450" algn="just">
              <a:buFontTx/>
              <a:buChar char="-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600" dirty="0" smtClean="0">
                <a:latin typeface="Book Antiqua" panose="02040602050305030304" pitchFamily="18" charset="0"/>
              </a:rPr>
              <a:t>Sesbirim kavramı </a:t>
            </a:r>
          </a:p>
          <a:p>
            <a:pPr marL="171450" indent="-171450" algn="just">
              <a:buFontTx/>
              <a:buChar char="-"/>
            </a:pPr>
            <a:endParaRPr lang="tr-TR" sz="16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600" dirty="0" smtClean="0">
                <a:latin typeface="Book Antiqua" panose="02040602050305030304" pitchFamily="18" charset="0"/>
              </a:rPr>
              <a:t>Modern Sesbilimin temelleri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33" y="4020424"/>
            <a:ext cx="1450106" cy="216000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407" y="1532953"/>
            <a:ext cx="2160000" cy="21600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86" y="1477562"/>
            <a:ext cx="2160000" cy="2160000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804" y="4013547"/>
            <a:ext cx="2160000" cy="2160000"/>
          </a:xfrm>
          <a:prstGeom prst="rect">
            <a:avLst/>
          </a:prstGeom>
        </p:spPr>
      </p:pic>
      <p:sp>
        <p:nvSpPr>
          <p:cNvPr id="11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7689025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2267744" y="2017871"/>
            <a:ext cx="6459196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Nicolai</a:t>
            </a:r>
            <a:r>
              <a:rPr lang="tr-TR" sz="1600" b="1" u="sng" dirty="0" smtClean="0">
                <a:latin typeface="Book Antiqua" panose="02040602050305030304" pitchFamily="18" charset="0"/>
              </a:rPr>
              <a:t>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Trubetzkoy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(1890-1938)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Sesbirim kavramını, sesbilimsel ölçütler ve işlevler açısından yorumlama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Modern Sesbilimin kurucusu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Sesbilim (işlevsel) ve Sesbilgisi (fiziksel) alanlarının ayrımı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1928’de yazılan, ölümünden sonra 1939’da basılan &gt; </a:t>
            </a:r>
          </a:p>
          <a:p>
            <a:pPr algn="just"/>
            <a:r>
              <a:rPr lang="tr-TR" sz="1400" dirty="0">
                <a:latin typeface="Book Antiqua" panose="02040602050305030304" pitchFamily="18" charset="0"/>
              </a:rPr>
              <a:t> </a:t>
            </a:r>
            <a:r>
              <a:rPr lang="tr-TR" sz="1400" dirty="0" smtClean="0">
                <a:latin typeface="Book Antiqua" panose="02040602050305030304" pitchFamily="18" charset="0"/>
              </a:rPr>
              <a:t>   </a:t>
            </a:r>
            <a:r>
              <a:rPr lang="tr-TR" sz="1400" b="1" dirty="0" smtClean="0">
                <a:latin typeface="Book Antiqua" panose="02040602050305030304" pitchFamily="18" charset="0"/>
              </a:rPr>
              <a:t>Sesbilimin İlkeleri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Principles</a:t>
            </a:r>
            <a:r>
              <a:rPr lang="tr-TR" sz="1400" i="1" dirty="0" smtClean="0">
                <a:latin typeface="Book Antiqua" panose="02040602050305030304" pitchFamily="18" charset="0"/>
              </a:rPr>
              <a:t> of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Phonology</a:t>
            </a:r>
            <a:r>
              <a:rPr lang="tr-TR" sz="1400" dirty="0" smtClean="0">
                <a:latin typeface="Book Antiqua" panose="02040602050305030304" pitchFamily="18" charset="0"/>
              </a:rPr>
              <a:t>):</a:t>
            </a:r>
          </a:p>
          <a:p>
            <a:pPr algn="just"/>
            <a:r>
              <a:rPr lang="tr-TR" sz="1400" dirty="0">
                <a:latin typeface="Book Antiqua" panose="02040602050305030304" pitchFamily="18" charset="0"/>
              </a:rPr>
              <a:t>	- </a:t>
            </a:r>
            <a:r>
              <a:rPr lang="tr-TR" sz="1400" dirty="0" err="1">
                <a:latin typeface="Book Antiqua" panose="02040602050305030304" pitchFamily="18" charset="0"/>
              </a:rPr>
              <a:t>sesbirimleşme</a:t>
            </a:r>
            <a:r>
              <a:rPr lang="tr-TR" sz="1400" dirty="0">
                <a:latin typeface="Book Antiqua" panose="02040602050305030304" pitchFamily="18" charset="0"/>
              </a:rPr>
              <a:t> süreçleri (</a:t>
            </a:r>
            <a:r>
              <a:rPr lang="tr-TR" sz="1400" i="1" dirty="0" err="1">
                <a:latin typeface="Book Antiqua" panose="02040602050305030304" pitchFamily="18" charset="0"/>
              </a:rPr>
              <a:t>phonemicization</a:t>
            </a:r>
            <a:r>
              <a:rPr lang="tr-TR" sz="1400" i="1" dirty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procedures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>
                <a:latin typeface="Book Antiqua" panose="02040602050305030304" pitchFamily="18" charset="0"/>
              </a:rPr>
              <a:t>	- </a:t>
            </a:r>
            <a:r>
              <a:rPr lang="tr-TR" sz="1400" dirty="0" err="1" smtClean="0">
                <a:latin typeface="Book Antiqua" panose="02040602050305030304" pitchFamily="18" charset="0"/>
              </a:rPr>
              <a:t>nötürleşme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neutralization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>
                <a:latin typeface="Book Antiqua" panose="02040602050305030304" pitchFamily="18" charset="0"/>
              </a:rPr>
              <a:t>	- </a:t>
            </a:r>
            <a:r>
              <a:rPr lang="tr-TR" sz="1400" dirty="0" smtClean="0">
                <a:latin typeface="Book Antiqua" panose="02040602050305030304" pitchFamily="18" charset="0"/>
              </a:rPr>
              <a:t>karşıtlık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contrastiveness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>
                <a:latin typeface="Book Antiqua" panose="02040602050305030304" pitchFamily="18" charset="0"/>
              </a:rPr>
              <a:t>	- ayırıcı </a:t>
            </a:r>
            <a:r>
              <a:rPr lang="tr-TR" sz="1400" dirty="0" smtClean="0">
                <a:latin typeface="Book Antiqua" panose="02040602050305030304" pitchFamily="18" charset="0"/>
              </a:rPr>
              <a:t>özellikler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distinctive</a:t>
            </a:r>
            <a:r>
              <a:rPr lang="tr-TR" sz="1400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dirty="0"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76247"/>
            <a:ext cx="1534926" cy="214889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2916869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2267744" y="2420888"/>
            <a:ext cx="6459196" cy="24929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Nicolai</a:t>
            </a:r>
            <a:r>
              <a:rPr lang="tr-TR" sz="1600" b="1" u="sng" dirty="0" smtClean="0">
                <a:latin typeface="Book Antiqua" panose="02040602050305030304" pitchFamily="18" charset="0"/>
              </a:rPr>
              <a:t>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Trubetzkoy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(1890-1938)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>
                <a:latin typeface="Book Antiqua" panose="02040602050305030304" pitchFamily="18" charset="0"/>
              </a:rPr>
              <a:t>Sesbilimsel karşıtlık ilkeleri (</a:t>
            </a:r>
            <a:r>
              <a:rPr lang="tr-TR" sz="1400" i="1" dirty="0" err="1">
                <a:latin typeface="Book Antiqua" panose="02040602050305030304" pitchFamily="18" charset="0"/>
              </a:rPr>
              <a:t>phonological</a:t>
            </a:r>
            <a:r>
              <a:rPr lang="tr-TR" sz="1400" i="1" dirty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oppositions</a:t>
            </a:r>
            <a:r>
              <a:rPr lang="tr-TR" sz="1400" dirty="0" smtClean="0">
                <a:latin typeface="Book Antiqua" panose="02040602050305030304" pitchFamily="18" charset="0"/>
              </a:rPr>
              <a:t>): Sesin </a:t>
            </a:r>
            <a:r>
              <a:rPr lang="tr-TR" sz="1400" dirty="0">
                <a:latin typeface="Book Antiqua" panose="02040602050305030304" pitchFamily="18" charset="0"/>
              </a:rPr>
              <a:t>varlığı ya da </a:t>
            </a:r>
            <a:r>
              <a:rPr lang="tr-TR" sz="1400" dirty="0" smtClean="0">
                <a:latin typeface="Book Antiqua" panose="02040602050305030304" pitchFamily="18" charset="0"/>
              </a:rPr>
              <a:t>yokluğu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En küçük çiftler (</a:t>
            </a:r>
            <a:r>
              <a:rPr lang="tr-TR" sz="1400" i="1" dirty="0" smtClean="0">
                <a:latin typeface="Book Antiqua" panose="02040602050305030304" pitchFamily="18" charset="0"/>
              </a:rPr>
              <a:t>minimal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pairs</a:t>
            </a:r>
            <a:r>
              <a:rPr lang="tr-TR" sz="1400" dirty="0" smtClean="0">
                <a:latin typeface="Book Antiqua" panose="02040602050305030304" pitchFamily="18" charset="0"/>
              </a:rPr>
              <a:t>): /</a:t>
            </a:r>
            <a:r>
              <a:rPr lang="tr-TR" sz="1400" b="1" dirty="0" smtClean="0">
                <a:latin typeface="Book Antiqua" panose="02040602050305030304" pitchFamily="18" charset="0"/>
              </a:rPr>
              <a:t>s</a:t>
            </a:r>
            <a:r>
              <a:rPr lang="tr-TR" sz="1400" dirty="0" smtClean="0">
                <a:latin typeface="Book Antiqua" panose="02040602050305030304" pitchFamily="18" charset="0"/>
              </a:rPr>
              <a:t>al/ ve /</a:t>
            </a:r>
            <a:r>
              <a:rPr lang="tr-TR" sz="1400" b="1" dirty="0" smtClean="0">
                <a:latin typeface="Book Antiqua" panose="02040602050305030304" pitchFamily="18" charset="0"/>
              </a:rPr>
              <a:t>k</a:t>
            </a:r>
            <a:r>
              <a:rPr lang="tr-TR" sz="1400" dirty="0" smtClean="0">
                <a:latin typeface="Book Antiqua" panose="02040602050305030304" pitchFamily="18" charset="0"/>
              </a:rPr>
              <a:t>al/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Taksonomi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Bir sesin, bulunduğu ses çevresine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sound</a:t>
            </a:r>
            <a:r>
              <a:rPr lang="tr-TR" sz="1400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environment</a:t>
            </a:r>
            <a:r>
              <a:rPr lang="tr-TR" sz="1400" dirty="0" smtClean="0">
                <a:latin typeface="Book Antiqua" panose="02040602050305030304" pitchFamily="18" charset="0"/>
              </a:rPr>
              <a:t>) göre biçimlenerek anlam kazanmasının temelinde karşıtlık ilkesi bulunmaktadır.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76247"/>
            <a:ext cx="1534926" cy="214889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045684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267744" y="1412776"/>
            <a:ext cx="6459196" cy="47397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Nicolai</a:t>
            </a:r>
            <a:r>
              <a:rPr lang="tr-TR" sz="1600" b="1" u="sng" dirty="0" smtClean="0">
                <a:latin typeface="Book Antiqua" panose="02040602050305030304" pitchFamily="18" charset="0"/>
              </a:rPr>
              <a:t>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Trubetzkoy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(1890-1938)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u="sng" dirty="0" smtClean="0">
                <a:latin typeface="Book Antiqua" panose="02040602050305030304" pitchFamily="18" charset="0"/>
              </a:rPr>
              <a:t>Sistem Bağımlı Taksonomi: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r>
              <a:rPr lang="tr-TR" sz="1400" b="1" dirty="0" smtClean="0">
                <a:latin typeface="Book Antiqua" panose="02040602050305030304" pitchFamily="18" charset="0"/>
              </a:rPr>
              <a:t>Çok </a:t>
            </a:r>
            <a:r>
              <a:rPr lang="tr-TR" sz="1400" b="1" dirty="0">
                <a:latin typeface="Book Antiqua" panose="02040602050305030304" pitchFamily="18" charset="0"/>
              </a:rPr>
              <a:t>Y</a:t>
            </a:r>
            <a:r>
              <a:rPr lang="tr-TR" sz="1400" b="1" dirty="0" smtClean="0">
                <a:latin typeface="Book Antiqua" panose="02040602050305030304" pitchFamily="18" charset="0"/>
              </a:rPr>
              <a:t>önlü</a:t>
            </a:r>
            <a:r>
              <a:rPr lang="tr-TR" sz="1400" dirty="0" smtClean="0">
                <a:latin typeface="Book Antiqua" panose="02040602050305030304" pitchFamily="18" charset="0"/>
              </a:rPr>
              <a:t> </a:t>
            </a:r>
            <a:r>
              <a:rPr lang="tr-TR" sz="1400" b="1" dirty="0" smtClean="0">
                <a:latin typeface="Book Antiqua" panose="02040602050305030304" pitchFamily="18" charset="0"/>
              </a:rPr>
              <a:t>Karşıtlık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Multilateral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</a:t>
            </a:r>
            <a:r>
              <a:rPr lang="tr-TR" sz="1400" dirty="0" smtClean="0">
                <a:latin typeface="Book Antiqua" panose="02040602050305030304" pitchFamily="18" charset="0"/>
              </a:rPr>
              <a:t>): Eğer birden fazla sesbilgisel özellik bulunuyorsa karşıtlık oluşmaktadır. Örneğin Korece’de ötümsüz soluklu /</a:t>
            </a:r>
            <a:r>
              <a:rPr lang="tr-TR" sz="2000" dirty="0" err="1" smtClean="0">
                <a:latin typeface="Book Antiqua" panose="02040602050305030304" pitchFamily="18" charset="0"/>
              </a:rPr>
              <a:t>p</a:t>
            </a:r>
            <a:r>
              <a:rPr lang="tr-TR" sz="1200" dirty="0" err="1" smtClean="0">
                <a:latin typeface="Book Antiqua" panose="02040602050305030304" pitchFamily="18" charset="0"/>
              </a:rPr>
              <a:t>h</a:t>
            </a:r>
            <a:r>
              <a:rPr lang="tr-TR" sz="1400" dirty="0" smtClean="0">
                <a:latin typeface="Book Antiqua" panose="02040602050305030304" pitchFamily="18" charset="0"/>
              </a:rPr>
              <a:t>/, ötümsüz soluksuz /p/, ötümlü soluksuz /b/ &gt;&gt; </a:t>
            </a:r>
            <a:r>
              <a:rPr lang="tr-TR" sz="1400" b="1" dirty="0">
                <a:latin typeface="Book Antiqua" panose="02040602050305030304" pitchFamily="18" charset="0"/>
              </a:rPr>
              <a:t>[+/– ötümlü] ve [+/– soluklu] 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r>
              <a:rPr lang="tr-TR" sz="1400" b="1" dirty="0" smtClean="0">
                <a:latin typeface="Book Antiqua" panose="02040602050305030304" pitchFamily="18" charset="0"/>
              </a:rPr>
              <a:t>Orantısal Karşıtlık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Proportional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</a:t>
            </a:r>
            <a:r>
              <a:rPr lang="tr-TR" sz="1400" dirty="0" smtClean="0">
                <a:latin typeface="Book Antiqua" panose="02040602050305030304" pitchFamily="18" charset="0"/>
              </a:rPr>
              <a:t>): Karşıtlıklar arasında benzerlik bulunuyorsa: 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</a:p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latin typeface="Book Antiqua" panose="02040602050305030304" pitchFamily="18" charset="0"/>
              </a:rPr>
              <a:t>t : d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	  ≡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	k : g</a:t>
            </a:r>
          </a:p>
          <a:p>
            <a:pPr marL="228600" indent="-228600" algn="just">
              <a:buFontTx/>
              <a:buAutoNum type="alphaLcParenR"/>
            </a:pPr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LcParenR" startAt="3"/>
            </a:pPr>
            <a:r>
              <a:rPr lang="tr-TR" sz="1400" b="1" dirty="0" smtClean="0">
                <a:latin typeface="Book Antiqua" panose="02040602050305030304" pitchFamily="18" charset="0"/>
              </a:rPr>
              <a:t>Tekil Karşıtlık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Isolated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Oppositions</a:t>
            </a:r>
            <a:r>
              <a:rPr lang="tr-TR" sz="1400" dirty="0" smtClean="0">
                <a:latin typeface="Book Antiqua" panose="02040602050305030304" pitchFamily="18" charset="0"/>
              </a:rPr>
              <a:t>): Dilde karşıtlık gösteren parçalar arasında herhangi bir benzerlik bulunmuyorsa: 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latin typeface="Book Antiqua" panose="02040602050305030304" pitchFamily="18" charset="0"/>
              </a:rPr>
              <a:t>/r/ ≠ /l/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>
              <a:latin typeface="Book Antiqua" panose="0204060205030503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76247"/>
            <a:ext cx="1534926" cy="214889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0771394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PRAG Dilbilim </a:t>
            </a:r>
            <a:r>
              <a:rPr lang="tr-TR" sz="2800" b="1" dirty="0" smtClean="0">
                <a:latin typeface="+mj-lt"/>
              </a:rPr>
              <a:t>Okulu: </a:t>
            </a:r>
            <a:r>
              <a:rPr lang="tr-TR" sz="2800" dirty="0" smtClean="0">
                <a:latin typeface="+mj-lt"/>
              </a:rPr>
              <a:t>Ayırıcı Karşıtlıklar</a:t>
            </a:r>
            <a:endParaRPr lang="tr-TR" sz="2800" dirty="0">
              <a:latin typeface="+mj-lt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195736" y="1512251"/>
            <a:ext cx="6459196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Nicolai</a:t>
            </a:r>
            <a:r>
              <a:rPr lang="tr-TR" sz="1600" b="1" u="sng" dirty="0" smtClean="0">
                <a:latin typeface="Book Antiqua" panose="02040602050305030304" pitchFamily="18" charset="0"/>
              </a:rPr>
              <a:t> </a:t>
            </a:r>
            <a:r>
              <a:rPr lang="tr-TR" sz="1600" b="1" u="sng" dirty="0" err="1" smtClean="0">
                <a:latin typeface="Book Antiqua" panose="02040602050305030304" pitchFamily="18" charset="0"/>
              </a:rPr>
              <a:t>Trubetzkoy</a:t>
            </a:r>
            <a:r>
              <a:rPr lang="tr-TR" sz="1600" b="1" u="sng" dirty="0" smtClean="0">
                <a:latin typeface="Book Antiqua" panose="02040602050305030304" pitchFamily="18" charset="0"/>
              </a:rPr>
              <a:t> (1890-1938)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u="sng" dirty="0" smtClean="0">
                <a:latin typeface="Book Antiqua" panose="02040602050305030304" pitchFamily="18" charset="0"/>
              </a:rPr>
              <a:t>Karşıtlıklar Arası Bağıntılar Açısından Taksonomi: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r>
              <a:rPr lang="tr-TR" sz="1400" b="1" dirty="0" smtClean="0">
                <a:latin typeface="Book Antiqua" panose="02040602050305030304" pitchFamily="18" charset="0"/>
              </a:rPr>
              <a:t>Eksik Öğeli Karşıtlık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Privative</a:t>
            </a:r>
            <a:r>
              <a:rPr lang="tr-TR" sz="1400" i="1" dirty="0">
                <a:latin typeface="Book Antiqua" panose="02040602050305030304" pitchFamily="18" charset="0"/>
              </a:rPr>
              <a:t> </a:t>
            </a:r>
            <a:r>
              <a:rPr lang="tr-TR" sz="1400" i="1" dirty="0" err="1">
                <a:latin typeface="Book Antiqua" panose="02040602050305030304" pitchFamily="18" charset="0"/>
              </a:rPr>
              <a:t>Opposition</a:t>
            </a:r>
            <a:r>
              <a:rPr lang="tr-TR" sz="1400" dirty="0" smtClean="0">
                <a:latin typeface="Book Antiqua" panose="02040602050305030304" pitchFamily="18" charset="0"/>
              </a:rPr>
              <a:t>): Sesbilimsel bir öğenin varlığı ya da yokluğu: </a:t>
            </a:r>
          </a:p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latin typeface="Book Antiqua" panose="02040602050305030304" pitchFamily="18" charset="0"/>
              </a:rPr>
              <a:t>k </a:t>
            </a:r>
            <a:r>
              <a:rPr lang="tr-TR" sz="1400" dirty="0" smtClean="0">
                <a:latin typeface="Book Antiqua" panose="02040602050305030304" pitchFamily="18" charset="0"/>
              </a:rPr>
              <a:t>[– ötümlü] </a:t>
            </a:r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	g </a:t>
            </a:r>
            <a:r>
              <a:rPr lang="tr-TR" sz="1400" dirty="0" smtClean="0">
                <a:latin typeface="Book Antiqua" panose="02040602050305030304" pitchFamily="18" charset="0"/>
              </a:rPr>
              <a:t>[+ </a:t>
            </a:r>
            <a:r>
              <a:rPr lang="tr-TR" sz="1400" dirty="0">
                <a:latin typeface="Book Antiqua" panose="02040602050305030304" pitchFamily="18" charset="0"/>
              </a:rPr>
              <a:t>ötümlü] 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228600" indent="-228600" algn="just">
              <a:buFontTx/>
              <a:buAutoNum type="alphaLcParenR"/>
            </a:pPr>
            <a:r>
              <a:rPr lang="tr-TR" sz="1400" b="1" dirty="0" smtClean="0">
                <a:latin typeface="Book Antiqua" panose="02040602050305030304" pitchFamily="18" charset="0"/>
              </a:rPr>
              <a:t>Aşamalı Karşıtlık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Gradual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</a:t>
            </a:r>
            <a:r>
              <a:rPr lang="tr-TR" sz="1400" dirty="0" smtClean="0">
                <a:latin typeface="Book Antiqua" panose="02040602050305030304" pitchFamily="18" charset="0"/>
              </a:rPr>
              <a:t>): Karşıtlıklar arasında aşama bulunuyorsa bu özellik görülmektedir. Yalnızca ünlüler için geçerlidir. Örneğin, ünlü dörtgeninde ünlülerin dikey dizilişi. 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</a:p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	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LcParenR" startAt="3"/>
            </a:pPr>
            <a:r>
              <a:rPr lang="tr-TR" sz="1400" b="1" dirty="0" smtClean="0">
                <a:latin typeface="Book Antiqua" panose="02040602050305030304" pitchFamily="18" charset="0"/>
              </a:rPr>
              <a:t>Eşdeğerli Karşıtlık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Equipollent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Oppositions</a:t>
            </a:r>
            <a:r>
              <a:rPr lang="tr-TR" sz="1400" dirty="0" smtClean="0">
                <a:latin typeface="Book Antiqua" panose="02040602050305030304" pitchFamily="18" charset="0"/>
              </a:rPr>
              <a:t>): Dilde karşıtlık gösteren parçalar mantıksal açıdan eşdeğerlilik gösteriyorsa: 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latin typeface="Book Antiqua" panose="02040602050305030304" pitchFamily="18" charset="0"/>
              </a:rPr>
              <a:t>p </a:t>
            </a:r>
            <a:r>
              <a:rPr lang="tr-TR" sz="1400" b="1" dirty="0">
                <a:latin typeface="Book Antiqua" panose="02040602050305030304" pitchFamily="18" charset="0"/>
              </a:rPr>
              <a:t>: </a:t>
            </a:r>
            <a:r>
              <a:rPr lang="tr-TR" sz="1400" b="1" dirty="0" smtClean="0">
                <a:latin typeface="Book Antiqua" panose="02040602050305030304" pitchFamily="18" charset="0"/>
              </a:rPr>
              <a:t>t</a:t>
            </a:r>
            <a:endParaRPr lang="tr-TR" sz="1400" b="1" dirty="0">
              <a:latin typeface="Book Antiqua" panose="02040602050305030304" pitchFamily="18" charset="0"/>
            </a:endParaRPr>
          </a:p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	  ≡</a:t>
            </a:r>
          </a:p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	</a:t>
            </a:r>
            <a:r>
              <a:rPr lang="tr-TR" sz="1400" b="1" dirty="0" smtClean="0">
                <a:latin typeface="Book Antiqua" panose="02040602050305030304" pitchFamily="18" charset="0"/>
              </a:rPr>
              <a:t>t </a:t>
            </a:r>
            <a:r>
              <a:rPr lang="tr-TR" sz="1400" b="1" dirty="0">
                <a:latin typeface="Book Antiqua" panose="02040602050305030304" pitchFamily="18" charset="0"/>
              </a:rPr>
              <a:t>: </a:t>
            </a:r>
            <a:r>
              <a:rPr lang="tr-TR" sz="1400" b="1" dirty="0" smtClean="0">
                <a:latin typeface="Book Antiqua" panose="02040602050305030304" pitchFamily="18" charset="0"/>
              </a:rPr>
              <a:t>k</a:t>
            </a:r>
            <a:endParaRPr lang="tr-TR" sz="1400" dirty="0">
              <a:latin typeface="Book Antiqua" panose="02040602050305030304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76247"/>
            <a:ext cx="1534926" cy="214889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53074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7880</TotalTime>
  <Words>1234</Words>
  <Application>Microsoft Office PowerPoint</Application>
  <PresentationFormat>Ekran Gösterisi (4:3)</PresentationFormat>
  <Paragraphs>219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529</cp:revision>
  <dcterms:created xsi:type="dcterms:W3CDTF">2015-09-22T13:45:05Z</dcterms:created>
  <dcterms:modified xsi:type="dcterms:W3CDTF">2019-10-14T10:28:09Z</dcterms:modified>
</cp:coreProperties>
</file>