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4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5583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279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12256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8549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746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6789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364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5711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9566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1353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41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464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7910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128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4586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403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7985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9F75050-0E15-4C5B-92B0-66D068882F1F}" type="datetimeFigureOut">
              <a:rPr lang="tr-TR" smtClean="0"/>
              <a:t>11.03.2019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0592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 </a:t>
            </a:r>
            <a:r>
              <a:rPr lang="tr-TR" dirty="0" err="1"/>
              <a:t>Arthrodesis</a:t>
            </a:r>
            <a:r>
              <a:rPr lang="tr-TR" dirty="0"/>
              <a:t>, Bone </a:t>
            </a:r>
            <a:r>
              <a:rPr lang="tr-TR" dirty="0" err="1"/>
              <a:t>Tumors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Murat ÇALIŞKAN</a:t>
            </a:r>
          </a:p>
        </p:txBody>
      </p:sp>
    </p:spTree>
    <p:extLst>
      <p:ext uri="{BB962C8B-B14F-4D97-AF65-F5344CB8AC3E}">
        <p14:creationId xmlns:p14="http://schemas.microsoft.com/office/powerpoint/2010/main" val="3381943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23528" y="764704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/>
              <a:t>What </a:t>
            </a:r>
            <a:r>
              <a:rPr lang="en-US" sz="2800" dirty="0"/>
              <a:t>is arthrodesis</a:t>
            </a:r>
            <a:r>
              <a:rPr lang="en-US" sz="2800" dirty="0" smtClean="0"/>
              <a:t>?</a:t>
            </a:r>
            <a:endParaRPr lang="tr-TR" sz="2800" dirty="0" smtClean="0"/>
          </a:p>
          <a:p>
            <a:pPr algn="just"/>
            <a:endParaRPr lang="en-US" sz="2800" dirty="0"/>
          </a:p>
          <a:p>
            <a:pPr algn="just"/>
            <a:r>
              <a:rPr lang="en-US" sz="2800" dirty="0"/>
              <a:t>Arthrodesis means the surgical fusion of a joint. In other words, the bones forming the joint are permanently joined together so that there is no movement in this part of the limb. Arthrodesis is a salvage procedure that is generally only performed when there are no other options to save the function of the joint.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95466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5048" y="764704"/>
            <a:ext cx="85689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What joints can be </a:t>
            </a:r>
            <a:r>
              <a:rPr lang="en-US" sz="2800" dirty="0" err="1"/>
              <a:t>arthrodesed</a:t>
            </a:r>
            <a:r>
              <a:rPr lang="en-US" sz="2800" dirty="0"/>
              <a:t> (fused</a:t>
            </a:r>
            <a:r>
              <a:rPr lang="en-US" sz="2800" dirty="0" smtClean="0"/>
              <a:t>)?</a:t>
            </a:r>
            <a:endParaRPr lang="tr-TR" sz="2800" dirty="0" smtClean="0"/>
          </a:p>
          <a:p>
            <a:endParaRPr lang="en-US" sz="2800" dirty="0"/>
          </a:p>
          <a:p>
            <a:r>
              <a:rPr lang="en-US" sz="2800" dirty="0"/>
              <a:t>The shoulder, elbow, carpal (wrist), stifle (knee), hock (ankle) and digit (toe) joints can be </a:t>
            </a:r>
            <a:r>
              <a:rPr lang="en-US" sz="2800" dirty="0" err="1"/>
              <a:t>arthrodesed</a:t>
            </a:r>
            <a:r>
              <a:rPr lang="en-US" sz="2800" dirty="0"/>
              <a:t>. The main joint that cannot be fused is the hip joint. This is generally not a problem since the hip joint can be replaced with an artificial one. Elbow and knee replacements are also possible alternatives to arthrodesis of these joints.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74382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39552" y="332656"/>
            <a:ext cx="696652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indications for arthrodesis are:</a:t>
            </a:r>
          </a:p>
          <a:p>
            <a:endParaRPr lang="en-US" sz="2800" dirty="0"/>
          </a:p>
          <a:p>
            <a:r>
              <a:rPr lang="en-US" sz="2800" dirty="0"/>
              <a:t>osteoarthritis that is causing chronic pain and cannot be managed medically</a:t>
            </a:r>
          </a:p>
          <a:p>
            <a:r>
              <a:rPr lang="en-US" sz="2800" dirty="0"/>
              <a:t>joint instability that cannot be treated by other means</a:t>
            </a:r>
          </a:p>
          <a:p>
            <a:r>
              <a:rPr lang="en-US" sz="2800" dirty="0"/>
              <a:t>fractures involving the joint surface that cannot be repaired</a:t>
            </a:r>
          </a:p>
          <a:p>
            <a:r>
              <a:rPr lang="en-US" sz="2800" dirty="0"/>
              <a:t>infection involving the joint that fails to respond to antibiotics</a:t>
            </a:r>
          </a:p>
          <a:p>
            <a:r>
              <a:rPr lang="en-US" sz="2800" dirty="0" err="1"/>
              <a:t>tumours</a:t>
            </a:r>
            <a:r>
              <a:rPr lang="en-US" sz="2800" dirty="0"/>
              <a:t> in or around joints</a:t>
            </a:r>
          </a:p>
          <a:p>
            <a:r>
              <a:rPr lang="en-US" sz="2800" dirty="0"/>
              <a:t>muscle/tendon rupture that cannot be managed directly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721708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037576"/>
            <a:ext cx="4248472" cy="3913066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024" y="1103899"/>
            <a:ext cx="4104457" cy="3780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914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476672"/>
            <a:ext cx="3960855" cy="3647774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2924944"/>
            <a:ext cx="3960440" cy="3647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224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88640"/>
            <a:ext cx="4378086" cy="4032448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917" y="2708920"/>
            <a:ext cx="4048023" cy="372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956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39552" y="908720"/>
            <a:ext cx="777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There are a number of important steps when fusing a joint:</a:t>
            </a:r>
          </a:p>
          <a:p>
            <a:endParaRPr lang="en-US" sz="2400" dirty="0"/>
          </a:p>
          <a:p>
            <a:r>
              <a:rPr lang="en-US" sz="2400" dirty="0"/>
              <a:t>the surface of the joint (known as the articular cartilage) must be removed to enable bony fusion.</a:t>
            </a:r>
          </a:p>
          <a:p>
            <a:r>
              <a:rPr lang="en-US" sz="2400" dirty="0"/>
              <a:t>a bone graft should be placed into the spaces between the bones to promote fusion. This may be an </a:t>
            </a:r>
            <a:r>
              <a:rPr lang="en-US" sz="2400" dirty="0" err="1"/>
              <a:t>autograft</a:t>
            </a:r>
            <a:r>
              <a:rPr lang="en-US" sz="2400" dirty="0"/>
              <a:t> (from the patient), an allograft (from a donor) or a combination of both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50744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611560" y="746064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REFERENCES 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3356992"/>
            <a:ext cx="5029636" cy="2645893"/>
          </a:xfrm>
          <a:prstGeom prst="rect">
            <a:avLst/>
          </a:prstGeom>
        </p:spPr>
      </p:pic>
      <p:sp>
        <p:nvSpPr>
          <p:cNvPr id="6" name="Metin kutusu 5"/>
          <p:cNvSpPr txBox="1"/>
          <p:nvPr/>
        </p:nvSpPr>
        <p:spPr>
          <a:xfrm>
            <a:off x="467544" y="2204864"/>
            <a:ext cx="76386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Ankara Üniversitesi Açık Ders Malzemeleri Ortopedi ve Travmatoloji </a:t>
            </a:r>
          </a:p>
          <a:p>
            <a:r>
              <a:rPr lang="tr-TR" dirty="0" smtClean="0"/>
              <a:t>Prof. Dr. Hasan Bilgili Ders notu.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472702" y="1198465"/>
            <a:ext cx="81317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https://www.willows.uk.net/specialist-services/pet-health-information/orthopaedics/arthrodesis</a:t>
            </a:r>
          </a:p>
        </p:txBody>
      </p:sp>
    </p:spTree>
    <p:extLst>
      <p:ext uri="{BB962C8B-B14F-4D97-AF65-F5344CB8AC3E}">
        <p14:creationId xmlns:p14="http://schemas.microsoft.com/office/powerpoint/2010/main" val="2803468350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</TotalTime>
  <Words>299</Words>
  <Application>Microsoft Office PowerPoint</Application>
  <PresentationFormat>Ekran Gösterisi (4:3)</PresentationFormat>
  <Paragraphs>24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Dilim</vt:lpstr>
      <vt:lpstr> Arthrodesis, Bone Tumors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Arthrodesis, Bone Tumors</dc:title>
  <dc:creator>DEPO</dc:creator>
  <cp:lastModifiedBy>murat calıskan</cp:lastModifiedBy>
  <cp:revision>4</cp:revision>
  <dcterms:created xsi:type="dcterms:W3CDTF">2019-03-11T10:02:29Z</dcterms:created>
  <dcterms:modified xsi:type="dcterms:W3CDTF">2019-03-11T13:00:09Z</dcterms:modified>
</cp:coreProperties>
</file>