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2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12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8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96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34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22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8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69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5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30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57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D4BC-4615-4D6F-88F8-B9E0C35EA515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74F1-E561-4A58-894A-7A604A514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73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148576"/>
            <a:ext cx="11193966" cy="5832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3800" b="1" dirty="0">
                <a:solidFill>
                  <a:schemeClr val="accent1"/>
                </a:solidFill>
              </a:rPr>
              <a:t>Matbuat </a:t>
            </a:r>
            <a:r>
              <a:rPr lang="tr-TR" sz="3800" b="1" dirty="0" smtClean="0">
                <a:solidFill>
                  <a:schemeClr val="accent1"/>
                </a:solidFill>
              </a:rPr>
              <a:t>Dönemi (1940’ların ortalarına </a:t>
            </a:r>
            <a:r>
              <a:rPr lang="tr-TR" sz="3800" b="1" dirty="0">
                <a:solidFill>
                  <a:schemeClr val="accent1"/>
                </a:solidFill>
              </a:rPr>
              <a:t>kadar)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-Yeni Cumhuriyeti kurumsallaştırmak / keskin ayrışmalar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 Yazılı basın 	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-Küçük ölçekli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-Teknik olanaklar ve dağıtım oldukça sınırlı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-Tirajlar düşük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-Görsel açıdan sınırlı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-Gelirler gazete satışları ve devlet yardımlarından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-Reklamcılık görece geri planda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-Sahiplik küçük ortaklıklar şeklinde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/>
              <a:t>-</a:t>
            </a:r>
            <a:r>
              <a:rPr lang="tr-TR" sz="3400" dirty="0" smtClean="0"/>
              <a:t>Gazeteci patronlar / Gazetenin başyazarları (entelektüel donanımı yüksek güçlü fikir adamları)</a:t>
            </a:r>
            <a:r>
              <a:rPr lang="tr-TR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8011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148576"/>
            <a:ext cx="11193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3300" b="1" dirty="0">
                <a:solidFill>
                  <a:schemeClr val="accent1"/>
                </a:solidFill>
              </a:rPr>
              <a:t>Matbuat Dönemi </a:t>
            </a:r>
            <a:r>
              <a:rPr lang="tr-TR" sz="3300" b="1" dirty="0" smtClean="0">
                <a:solidFill>
                  <a:schemeClr val="accent1"/>
                </a:solidFill>
              </a:rPr>
              <a:t>(</a:t>
            </a:r>
            <a:r>
              <a:rPr lang="tr-TR" sz="3300" b="1" dirty="0">
                <a:solidFill>
                  <a:schemeClr val="accent1"/>
                </a:solidFill>
              </a:rPr>
              <a:t>1940’ların ortalarına </a:t>
            </a:r>
            <a:r>
              <a:rPr lang="tr-TR" sz="3300" b="1" dirty="0" smtClean="0">
                <a:solidFill>
                  <a:schemeClr val="accent1"/>
                </a:solidFill>
              </a:rPr>
              <a:t>kadar) </a:t>
            </a:r>
            <a:endParaRPr lang="tr-TR" sz="33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-Fikir, yorum, haber bir arada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-Gazeteciler edebiyat, siyaset gibi alanlardan gelen entelektüel aktörler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-Edebi üslup ön planda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-Ağırlıklı olarak fikir gazeteciliği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-Toplumun aydınları, fikir adamları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-İşbölümü ve uzmanlaşma ilksel düzeyde ortaya çıkıyor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-Ücretler düşük ve sosyal haklar yok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-Ücret farklılıkları ve sınıfsal farklılaşmalar görece daha az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400" dirty="0" smtClean="0"/>
              <a:t>-</a:t>
            </a:r>
            <a:r>
              <a:rPr lang="tr-TR" sz="3400" dirty="0" err="1" smtClean="0"/>
              <a:t>Zanaatvari</a:t>
            </a:r>
            <a:r>
              <a:rPr lang="tr-TR" sz="3400" dirty="0" smtClean="0"/>
              <a:t> gazetecilik hakim</a:t>
            </a:r>
            <a:r>
              <a:rPr lang="tr-TR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1972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148576"/>
            <a:ext cx="11193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3200" b="1" dirty="0" err="1" smtClean="0">
                <a:solidFill>
                  <a:schemeClr val="accent1"/>
                </a:solidFill>
              </a:rPr>
              <a:t>Zanaatvari</a:t>
            </a:r>
            <a:r>
              <a:rPr lang="tr-TR" sz="3200" b="1" dirty="0" smtClean="0">
                <a:solidFill>
                  <a:schemeClr val="accent1"/>
                </a:solidFill>
              </a:rPr>
              <a:t> Gazetecilik: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-Standart olmayan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-Üretimin </a:t>
            </a:r>
            <a:r>
              <a:rPr lang="tr-TR" dirty="0"/>
              <a:t>pek çok aşamasında yetenek sahibi </a:t>
            </a:r>
            <a:r>
              <a:rPr lang="tr-TR" dirty="0" smtClean="0"/>
              <a:t>olan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-Az </a:t>
            </a:r>
            <a:r>
              <a:rPr lang="tr-TR" dirty="0"/>
              <a:t>sayıda elemanla küçük ölçekli bir üretimin söz konusu </a:t>
            </a:r>
            <a:r>
              <a:rPr lang="tr-TR" dirty="0" smtClean="0"/>
              <a:t>olduğu,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-Makineleşmenin/teknoloji yoğunluğunun </a:t>
            </a:r>
            <a:r>
              <a:rPr lang="tr-TR" dirty="0"/>
              <a:t>düşük </a:t>
            </a:r>
            <a:r>
              <a:rPr lang="tr-TR" dirty="0" smtClean="0"/>
              <a:t>olduğu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bir </a:t>
            </a:r>
            <a:r>
              <a:rPr lang="tr-TR" dirty="0"/>
              <a:t>gazetecilik </a:t>
            </a:r>
            <a:r>
              <a:rPr lang="tr-TR" dirty="0" smtClean="0"/>
              <a:t>faaliyetidir.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28572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38200" y="1248938"/>
            <a:ext cx="10627112" cy="5207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3600" b="1" dirty="0" smtClean="0">
                <a:solidFill>
                  <a:schemeClr val="accent1"/>
                </a:solidFill>
              </a:rPr>
              <a:t>Basın Dönemi </a:t>
            </a:r>
            <a:r>
              <a:rPr lang="tr-TR" sz="3600" b="1" dirty="0">
                <a:solidFill>
                  <a:schemeClr val="accent1"/>
                </a:solidFill>
              </a:rPr>
              <a:t>(</a:t>
            </a:r>
            <a:r>
              <a:rPr lang="tr-TR" sz="3600" b="1" dirty="0" smtClean="0">
                <a:solidFill>
                  <a:schemeClr val="accent1"/>
                </a:solidFill>
              </a:rPr>
              <a:t>1950-1980) </a:t>
            </a:r>
            <a:endParaRPr lang="tr-TR" sz="36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tr-TR" sz="3600" dirty="0" smtClean="0"/>
              <a:t>-Çok partili döneme geçiş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600" dirty="0" smtClean="0"/>
              <a:t>-Yazılı basının yanı sıra radyo ve televizyonun gelişimi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600" dirty="0" smtClean="0"/>
              <a:t>-Basında endüstriyel girişimlerin başlaması, işletme olarak gazeteler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3600" dirty="0" smtClean="0"/>
              <a:t>-Ticarileşme ve Kitle </a:t>
            </a:r>
            <a:r>
              <a:rPr lang="tr-TR" sz="3600" dirty="0"/>
              <a:t>gazetelerinin ortaya </a:t>
            </a:r>
            <a:r>
              <a:rPr lang="tr-TR" sz="3600" dirty="0" smtClean="0"/>
              <a:t>çıkışı, büyük </a:t>
            </a:r>
            <a:r>
              <a:rPr lang="tr-TR" sz="3600" dirty="0"/>
              <a:t>sermaye gereksiniminin </a:t>
            </a:r>
            <a:r>
              <a:rPr lang="tr-TR" sz="3600" dirty="0" smtClean="0"/>
              <a:t>başlaması</a:t>
            </a:r>
          </a:p>
          <a:p>
            <a:pPr marL="0" indent="0">
              <a:lnSpc>
                <a:spcPct val="114000"/>
              </a:lnSpc>
              <a:buNone/>
            </a:pPr>
            <a:endParaRPr lang="tr-TR" sz="36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3600" b="1" dirty="0" smtClean="0"/>
              <a:t>Kitle Gazeteciliği/Ticari Gazetecilik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704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12595" y="1148576"/>
            <a:ext cx="11619571" cy="6367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sz="5100" b="1" dirty="0" smtClean="0">
                <a:solidFill>
                  <a:schemeClr val="accent1"/>
                </a:solidFill>
              </a:rPr>
              <a:t>Basın Dönemi </a:t>
            </a:r>
            <a:r>
              <a:rPr lang="tr-TR" sz="5100" b="1" dirty="0">
                <a:solidFill>
                  <a:schemeClr val="accent1"/>
                </a:solidFill>
              </a:rPr>
              <a:t>(</a:t>
            </a:r>
            <a:r>
              <a:rPr lang="tr-TR" sz="5100" b="1" dirty="0" smtClean="0">
                <a:solidFill>
                  <a:schemeClr val="accent1"/>
                </a:solidFill>
              </a:rPr>
              <a:t>1950-1980) </a:t>
            </a:r>
            <a:endParaRPr lang="tr-TR" sz="51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 smtClean="0"/>
              <a:t>-Haber-yorum ayrımı, haberin ön plana çıkışı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 smtClean="0"/>
              <a:t>-Edebi üslubun aşınması, teknik-mesleki dilin yükselişi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 smtClean="0"/>
              <a:t>-Gazete sayılarında artış, rekabetin yükselişi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 smtClean="0"/>
              <a:t>-</a:t>
            </a:r>
            <a:r>
              <a:rPr lang="tr-TR" sz="5100" dirty="0"/>
              <a:t>Gazete ölçeklerinin büyümesi, teknolojinin görece artışı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/>
              <a:t>-Tirajların ve dağıtımın </a:t>
            </a:r>
            <a:r>
              <a:rPr lang="tr-TR" sz="5100" dirty="0" smtClean="0"/>
              <a:t>yükselişi, ilk dağıtım şirketleri</a:t>
            </a:r>
            <a:endParaRPr lang="tr-TR" sz="5100" dirty="0"/>
          </a:p>
          <a:p>
            <a:pPr marL="0" indent="0">
              <a:lnSpc>
                <a:spcPct val="114000"/>
              </a:lnSpc>
              <a:buNone/>
            </a:pPr>
            <a:r>
              <a:rPr lang="tr-TR" sz="5100" dirty="0" smtClean="0"/>
              <a:t>-Gazeteci olmayan patronların alana girişi (1960’larla birlikte)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437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Basın Dönemi </a:t>
            </a:r>
            <a:r>
              <a:rPr lang="tr-TR" b="1" dirty="0">
                <a:solidFill>
                  <a:schemeClr val="accent1"/>
                </a:solidFill>
              </a:rPr>
              <a:t>(</a:t>
            </a:r>
            <a:r>
              <a:rPr lang="tr-TR" b="1" dirty="0" smtClean="0">
                <a:solidFill>
                  <a:schemeClr val="accent1"/>
                </a:solidFill>
              </a:rPr>
              <a:t>1950-1980) </a:t>
            </a:r>
            <a:endParaRPr lang="tr-TR" b="1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-Gazeteci sayısında artış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-İşbölümü ve uzmanlaşma belirgin biçimde görülmeye başlıyor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-Basına dönük mesleki ve hukuki düzenlemeler (iş ilişkileri, sosyal haklar, mesleki birlikler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</a:t>
            </a:r>
            <a:r>
              <a:rPr lang="tr-TR" dirty="0"/>
              <a:t>B</a:t>
            </a:r>
            <a:r>
              <a:rPr lang="tr-TR" dirty="0" smtClean="0"/>
              <a:t>aşyazıya </a:t>
            </a:r>
            <a:r>
              <a:rPr lang="tr-TR" dirty="0"/>
              <a:t>ve yorumcu haberciliğe dayanan gazete anlayışından, standart habere ve </a:t>
            </a:r>
            <a:r>
              <a:rPr lang="tr-TR" dirty="0" smtClean="0"/>
              <a:t>görsele </a:t>
            </a:r>
            <a:r>
              <a:rPr lang="tr-TR" dirty="0"/>
              <a:t>öncelik tanıyan </a:t>
            </a:r>
            <a:r>
              <a:rPr lang="tr-TR" dirty="0" smtClean="0"/>
              <a:t>anlayışa geçiş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-Habercilikte hızlanma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-Reklamcılığın artışı (1910: yüzde 17,  1971: yüzde 54)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-Gazete bünyelerinde reklam ve pazarlama birimleri ortaya çıkıyor	</a:t>
            </a:r>
          </a:p>
        </p:txBody>
      </p:sp>
    </p:spTree>
    <p:extLst>
      <p:ext uri="{BB962C8B-B14F-4D97-AF65-F5344CB8AC3E}">
        <p14:creationId xmlns:p14="http://schemas.microsoft.com/office/powerpoint/2010/main" val="423740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Türkiye’de Gazetecilik ve Haber 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148576"/>
            <a:ext cx="11574966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Basın Dönemi </a:t>
            </a:r>
            <a:r>
              <a:rPr lang="tr-TR" b="1" dirty="0">
                <a:solidFill>
                  <a:schemeClr val="accent1"/>
                </a:solidFill>
              </a:rPr>
              <a:t>(</a:t>
            </a:r>
            <a:r>
              <a:rPr lang="tr-TR" b="1" dirty="0" smtClean="0">
                <a:solidFill>
                  <a:schemeClr val="accent1"/>
                </a:solidFill>
              </a:rPr>
              <a:t>1950-1980) </a:t>
            </a:r>
            <a:endParaRPr lang="tr-TR" b="1" dirty="0">
              <a:solidFill>
                <a:schemeClr val="accent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Siyaset dışı haberlerin artışı (şehir hayatı, kültür-sanat haberleri vb.)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Hiyerarşinin ve ücret farklılıklarının artışı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Sınıfsal farklılaşmalar görülmeye başlıyor: Medya aristokrasisi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Gazeteci vasıflı, eğitimli, toplumsal sorumluluk sahibi aydın konumunda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err="1" smtClean="0"/>
              <a:t>Zanaatvari</a:t>
            </a:r>
            <a:r>
              <a:rPr lang="tr-TR" dirty="0" smtClean="0"/>
              <a:t> gazetecilikten </a:t>
            </a:r>
            <a:r>
              <a:rPr lang="tr-TR" dirty="0" err="1" smtClean="0"/>
              <a:t>fabrikavari</a:t>
            </a:r>
            <a:r>
              <a:rPr lang="tr-TR" dirty="0" smtClean="0"/>
              <a:t> gazeteciliğe geçiş	</a:t>
            </a:r>
          </a:p>
        </p:txBody>
      </p:sp>
    </p:spTree>
    <p:extLst>
      <p:ext uri="{BB962C8B-B14F-4D97-AF65-F5344CB8AC3E}">
        <p14:creationId xmlns:p14="http://schemas.microsoft.com/office/powerpoint/2010/main" val="335521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Geniş ekran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Türkiye’de Gazetecilik ve Haber </vt:lpstr>
      <vt:lpstr>Türkiye’de Gazetecilik ve Haber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Gazetecilik ve Haber </dc:title>
  <dc:creator>Windows Kullanıcısı</dc:creator>
  <cp:lastModifiedBy>Windows Kullanıcısı</cp:lastModifiedBy>
  <cp:revision>1</cp:revision>
  <dcterms:created xsi:type="dcterms:W3CDTF">2020-01-30T15:52:37Z</dcterms:created>
  <dcterms:modified xsi:type="dcterms:W3CDTF">2020-01-30T15:53:36Z</dcterms:modified>
</cp:coreProperties>
</file>