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89" r:id="rId4"/>
    <p:sldId id="290" r:id="rId5"/>
    <p:sldId id="291" r:id="rId6"/>
    <p:sldId id="292" r:id="rId7"/>
    <p:sldId id="28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POLİTİKALARI</a:t>
            </a:r>
            <a:r>
              <a:rPr lang="tr-TR" smtClean="0"/>
              <a:t/>
            </a:r>
            <a:br>
              <a:rPr lang="tr-TR" smtClean="0"/>
            </a:br>
            <a:r>
              <a:rPr lang="tr-TR" smtClean="0"/>
              <a:t>13. </a:t>
            </a:r>
            <a:r>
              <a:rPr lang="tr-TR" dirty="0" smtClean="0"/>
              <a:t>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p>
        </p:txBody>
      </p:sp>
      <p:sp>
        <p:nvSpPr>
          <p:cNvPr id="3" name="İçerik Yer Tutucusu 2"/>
          <p:cNvSpPr>
            <a:spLocks noGrp="1"/>
          </p:cNvSpPr>
          <p:nvPr>
            <p:ph idx="1"/>
          </p:nvPr>
        </p:nvSpPr>
        <p:spPr/>
        <p:txBody>
          <a:bodyPr/>
          <a:lstStyle/>
          <a:p>
            <a:r>
              <a:rPr lang="tr-TR" dirty="0"/>
              <a:t>Çevre hukuku, gelişim aşamasında iki farklı kaynaktan beslenmiştir. Bunlardan birisi, ulusal düzenlemeler iken, diğeri ise ülkeler arasındaki çevre anlaşmazlıkları ve uluslararası anlaşmalardır.</a:t>
            </a:r>
          </a:p>
        </p:txBody>
      </p:sp>
    </p:spTree>
    <p:extLst>
      <p:ext uri="{BB962C8B-B14F-4D97-AF65-F5344CB8AC3E}">
        <p14:creationId xmlns:p14="http://schemas.microsoft.com/office/powerpoint/2010/main" val="1815480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p>
        </p:txBody>
      </p:sp>
      <p:sp>
        <p:nvSpPr>
          <p:cNvPr id="3" name="İçerik Yer Tutucusu 2"/>
          <p:cNvSpPr>
            <a:spLocks noGrp="1"/>
          </p:cNvSpPr>
          <p:nvPr>
            <p:ph idx="1"/>
          </p:nvPr>
        </p:nvSpPr>
        <p:spPr/>
        <p:txBody>
          <a:bodyPr>
            <a:normAutofit lnSpcReduction="10000"/>
          </a:bodyPr>
          <a:lstStyle/>
          <a:p>
            <a:r>
              <a:rPr lang="tr-TR" dirty="0"/>
              <a:t>Ulusal düzeyde çevre korumaya yönelik yasaların ve diğer düzenlemelerin, 20. yüzyılın ikinci yarısından başlayarak yaygınlaşmaya başladığını görürüz. Bunlar arasında ilk örnek, 1956 yılında İngiltere’de çıkarılan </a:t>
            </a:r>
            <a:r>
              <a:rPr lang="tr-TR" i="1" dirty="0"/>
              <a:t>Temiz Hava Yasası</a:t>
            </a:r>
            <a:r>
              <a:rPr lang="tr-TR" dirty="0"/>
              <a:t>’dır. 1961’de Finlandiya’da </a:t>
            </a:r>
            <a:r>
              <a:rPr lang="tr-TR" i="1" dirty="0"/>
              <a:t>Su Kirliliği Yasası;</a:t>
            </a:r>
            <a:r>
              <a:rPr lang="tr-TR" dirty="0"/>
              <a:t> 1963’de Bulgaristan’da </a:t>
            </a:r>
            <a:r>
              <a:rPr lang="tr-TR" i="1" dirty="0"/>
              <a:t>Hava, Su ve Toprağın Kirlenmesini Önleme Yasası ve ardından</a:t>
            </a:r>
            <a:r>
              <a:rPr lang="tr-TR" dirty="0"/>
              <a:t> 1964'de Belçika'da Temiz Hava Yasası çıkarılmış; 1964’de İsveç’te, 1970’de Norveç’te ve 1972’de Danimarka’da </a:t>
            </a:r>
            <a:r>
              <a:rPr lang="tr-TR" i="1" dirty="0"/>
              <a:t>Doğayı Koruma Yasaları</a:t>
            </a:r>
            <a:r>
              <a:rPr lang="tr-TR" dirty="0"/>
              <a:t> kabul edilmiştir. Almanya’da 1957’de </a:t>
            </a:r>
            <a:r>
              <a:rPr lang="tr-TR" i="1" dirty="0"/>
              <a:t>Su Kirliliği Yasası </a:t>
            </a:r>
            <a:r>
              <a:rPr lang="tr-TR" dirty="0"/>
              <a:t>ve</a:t>
            </a:r>
            <a:r>
              <a:rPr lang="tr-TR" i="1" dirty="0"/>
              <a:t> </a:t>
            </a:r>
            <a:r>
              <a:rPr lang="tr-TR" dirty="0"/>
              <a:t>1973’de</a:t>
            </a:r>
            <a:r>
              <a:rPr lang="tr-TR" i="1" dirty="0"/>
              <a:t> Hava Kirliliği Yasası, </a:t>
            </a:r>
            <a:r>
              <a:rPr lang="tr-TR" dirty="0"/>
              <a:t>çevreyi korumak için gerçekleştirilmiş düzenlemelerdir</a:t>
            </a:r>
          </a:p>
        </p:txBody>
      </p:sp>
    </p:spTree>
    <p:extLst>
      <p:ext uri="{BB962C8B-B14F-4D97-AF65-F5344CB8AC3E}">
        <p14:creationId xmlns:p14="http://schemas.microsoft.com/office/powerpoint/2010/main" val="162581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Çevre</a:t>
            </a:r>
            <a:endParaRPr lang="tr-TR" dirty="0"/>
          </a:p>
        </p:txBody>
      </p:sp>
      <p:sp>
        <p:nvSpPr>
          <p:cNvPr id="3" name="İçerik Yer Tutucusu 2"/>
          <p:cNvSpPr>
            <a:spLocks noGrp="1"/>
          </p:cNvSpPr>
          <p:nvPr>
            <p:ph idx="1"/>
          </p:nvPr>
        </p:nvSpPr>
        <p:spPr/>
        <p:txBody>
          <a:bodyPr/>
          <a:lstStyle/>
          <a:p>
            <a:r>
              <a:rPr lang="tr-TR" dirty="0"/>
              <a:t>1970’li yıllarda sırasıyla 1971 değişikliğiyle İsviçre Anayasası’nın 15. maddesi ve 1975 tarihli Yunanistan Anayasası’nın 24. maddesinde, çevre korumaya ilişkin düzenlemeler öngörülmüştür. 1970’li ve 1980’li yıllarda Çek, Çin, SSCB, Sri Lanka, Arnavutluk, İran ve Bulgaristan Anayasalarında da çevre koruma ve çevre hakkına ilişkin maddeler görülebilir. Bugün 50’den çok ülke Anayasasında çevreyle ilgili hükümler bulma olanağı vardır. </a:t>
            </a:r>
          </a:p>
          <a:p>
            <a:endParaRPr lang="tr-TR" dirty="0"/>
          </a:p>
        </p:txBody>
      </p:sp>
    </p:spTree>
    <p:extLst>
      <p:ext uri="{BB962C8B-B14F-4D97-AF65-F5344CB8AC3E}">
        <p14:creationId xmlns:p14="http://schemas.microsoft.com/office/powerpoint/2010/main" val="254254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p>
        </p:txBody>
      </p:sp>
      <p:sp>
        <p:nvSpPr>
          <p:cNvPr id="3" name="İçerik Yer Tutucusu 2"/>
          <p:cNvSpPr>
            <a:spLocks noGrp="1"/>
          </p:cNvSpPr>
          <p:nvPr>
            <p:ph idx="1"/>
          </p:nvPr>
        </p:nvSpPr>
        <p:spPr/>
        <p:txBody>
          <a:bodyPr/>
          <a:lstStyle/>
          <a:p>
            <a:r>
              <a:rPr lang="tr-TR" dirty="0"/>
              <a:t>Ulusal düzeyde Anayasalarda ya da yasa ve diğer hukuksal metinlerde öngörülen çevre korumaya ilişkin düzenlemeler, çevre hukukunun gelişiminde temel kaynaklar olmuştur. Böylece, çevresel değerlere hukuksal güvenceler kazandırılmış ve çevre koruma etkinlikleri yaptırımla desteklenmiştir. </a:t>
            </a:r>
          </a:p>
          <a:p>
            <a:endParaRPr lang="tr-TR" dirty="0"/>
          </a:p>
        </p:txBody>
      </p:sp>
    </p:spTree>
    <p:extLst>
      <p:ext uri="{BB962C8B-B14F-4D97-AF65-F5344CB8AC3E}">
        <p14:creationId xmlns:p14="http://schemas.microsoft.com/office/powerpoint/2010/main" val="151975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p>
        </p:txBody>
      </p:sp>
      <p:sp>
        <p:nvSpPr>
          <p:cNvPr id="3" name="İçerik Yer Tutucusu 2"/>
          <p:cNvSpPr>
            <a:spLocks noGrp="1"/>
          </p:cNvSpPr>
          <p:nvPr>
            <p:ph idx="1"/>
          </p:nvPr>
        </p:nvSpPr>
        <p:spPr/>
        <p:txBody>
          <a:bodyPr/>
          <a:lstStyle/>
          <a:p>
            <a:r>
              <a:rPr lang="tr-TR" dirty="0"/>
              <a:t>Uluslararası ilişkilerde çevre hukukunu geliştiren üç ayrı kaynaktan söz edilebilir. Bunlar: </a:t>
            </a:r>
            <a:r>
              <a:rPr lang="tr-TR" b="1" i="1" dirty="0"/>
              <a:t>Uluslararası Sözleşmeler</a:t>
            </a:r>
            <a:r>
              <a:rPr lang="tr-TR" b="1" dirty="0"/>
              <a:t>, </a:t>
            </a:r>
            <a:r>
              <a:rPr lang="tr-TR" b="1" i="1" dirty="0"/>
              <a:t>Önemli Çevre Davaları</a:t>
            </a:r>
            <a:r>
              <a:rPr lang="tr-TR" b="1" dirty="0"/>
              <a:t> ve </a:t>
            </a:r>
            <a:r>
              <a:rPr lang="tr-TR" b="1" i="1" dirty="0"/>
              <a:t>Yeni</a:t>
            </a:r>
            <a:r>
              <a:rPr lang="tr-TR" b="1" dirty="0"/>
              <a:t> </a:t>
            </a:r>
            <a:r>
              <a:rPr lang="tr-TR" b="1" i="1" dirty="0" smtClean="0"/>
              <a:t>Kaynaklar</a:t>
            </a:r>
          </a:p>
          <a:p>
            <a:pPr marL="0" indent="0" fontAlgn="auto">
              <a:spcAft>
                <a:spcPts val="0"/>
              </a:spcAft>
              <a:buFont typeface="Wingdings"/>
              <a:buNone/>
              <a:defRPr/>
            </a:pPr>
            <a:endParaRPr lang="tr-TR" dirty="0"/>
          </a:p>
          <a:p>
            <a:pPr marL="0" indent="0" fontAlgn="auto">
              <a:spcAft>
                <a:spcPts val="0"/>
              </a:spcAft>
              <a:buFont typeface="Wingdings"/>
              <a:buNone/>
              <a:defRPr/>
            </a:pPr>
            <a:r>
              <a:rPr lang="tr-TR" b="1" dirty="0"/>
              <a:t>Çevre hukuku, bir yandan ulusal hukuktan, diğer yandan uluslararası hukuktan beslenen yeni bir hukuk dalı olarak gelişmeye devam etmektedir.</a:t>
            </a:r>
          </a:p>
          <a:p>
            <a:endParaRPr lang="tr-TR" dirty="0"/>
          </a:p>
          <a:p>
            <a:endParaRPr lang="tr-TR" dirty="0"/>
          </a:p>
        </p:txBody>
      </p:sp>
    </p:spTree>
    <p:extLst>
      <p:ext uri="{BB962C8B-B14F-4D97-AF65-F5344CB8AC3E}">
        <p14:creationId xmlns:p14="http://schemas.microsoft.com/office/powerpoint/2010/main" val="1135556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a:t>Keleş, Ruşen (2013), 100 Soruda Çevre, Yakın Kitabevi Yayınları, İzmir</a:t>
            </a:r>
            <a:r>
              <a:rPr lang="tr-TR" dirty="0" smtClean="0"/>
              <a:t>.</a:t>
            </a:r>
          </a:p>
          <a:p>
            <a:r>
              <a:rPr lang="tr-TR" err="1" smtClean="0"/>
              <a:t>Keleş</a:t>
            </a:r>
            <a:r>
              <a:rPr lang="tr-TR" smtClean="0"/>
              <a:t>, Ruşen </a:t>
            </a:r>
            <a:r>
              <a:rPr lang="tr-TR" dirty="0" smtClean="0"/>
              <a:t>ve Birol Ertan (2002), Çevre Hukukuna Giriş, İmge Kitabevi yayınları, Ankara.</a:t>
            </a:r>
            <a:endParaRPr lang="tr-TR" dirty="0"/>
          </a:p>
          <a:p>
            <a:r>
              <a:rPr lang="tr-TR" dirty="0"/>
              <a:t>Kraft, Michael E. (2011), </a:t>
            </a:r>
            <a:r>
              <a:rPr lang="tr-TR" dirty="0" err="1"/>
              <a:t>Environmental</a:t>
            </a:r>
            <a:r>
              <a:rPr lang="tr-TR" dirty="0"/>
              <a:t> </a:t>
            </a:r>
            <a:r>
              <a:rPr lang="tr-TR" dirty="0" err="1"/>
              <a:t>Policy</a:t>
            </a:r>
            <a:r>
              <a:rPr lang="tr-TR" dirty="0"/>
              <a:t> </a:t>
            </a:r>
            <a:r>
              <a:rPr lang="tr-TR" dirty="0" err="1"/>
              <a:t>and</a:t>
            </a:r>
            <a:r>
              <a:rPr lang="tr-TR" dirty="0"/>
              <a:t> </a:t>
            </a:r>
            <a:r>
              <a:rPr lang="tr-TR" dirty="0" err="1"/>
              <a:t>Politics</a:t>
            </a:r>
            <a:r>
              <a:rPr lang="tr-TR" dirty="0"/>
              <a:t>, </a:t>
            </a:r>
            <a:r>
              <a:rPr lang="tr-TR" dirty="0" err="1"/>
              <a:t>Longman</a:t>
            </a:r>
            <a:r>
              <a:rPr lang="tr-TR" dirty="0"/>
              <a:t>, </a:t>
            </a:r>
            <a:r>
              <a:rPr lang="tr-TR" dirty="0" err="1"/>
              <a:t>Person</a:t>
            </a:r>
            <a:r>
              <a:rPr lang="tr-TR" dirty="0"/>
              <a:t>, </a:t>
            </a:r>
            <a:r>
              <a:rPr lang="tr-TR" dirty="0" err="1"/>
              <a:t>London</a:t>
            </a:r>
            <a:endParaRPr lang="tr-TR" dirty="0"/>
          </a:p>
          <a:p>
            <a:endParaRPr lang="tr-TR" dirty="0"/>
          </a:p>
        </p:txBody>
      </p:sp>
    </p:spTree>
    <p:extLst>
      <p:ext uri="{BB962C8B-B14F-4D97-AF65-F5344CB8AC3E}">
        <p14:creationId xmlns:p14="http://schemas.microsoft.com/office/powerpoint/2010/main" val="36050907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85</TotalTime>
  <Words>325</Words>
  <Application>Microsoft Office PowerPoint</Application>
  <PresentationFormat>Ekran Gösterisi (4:3)</PresentationFormat>
  <Paragraphs>18</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Calisto MT</vt:lpstr>
      <vt:lpstr>Mistral</vt:lpstr>
      <vt:lpstr>Wingdings</vt:lpstr>
      <vt:lpstr>Wingdings 2</vt:lpstr>
      <vt:lpstr>Travelogue</vt:lpstr>
      <vt:lpstr>ÇEVRE POLİTİKALARI 13. Hafta</vt:lpstr>
      <vt:lpstr>Çevre</vt:lpstr>
      <vt:lpstr>Çevre</vt:lpstr>
      <vt:lpstr>Çevre</vt:lpstr>
      <vt:lpstr>Çevre</vt:lpstr>
      <vt:lpstr>Çevre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25</cp:revision>
  <dcterms:created xsi:type="dcterms:W3CDTF">2014-03-19T06:29:54Z</dcterms:created>
  <dcterms:modified xsi:type="dcterms:W3CDTF">2019-11-29T12:59:53Z</dcterms:modified>
</cp:coreProperties>
</file>