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3" r:id="rId3"/>
    <p:sldId id="264" r:id="rId4"/>
    <p:sldId id="265" r:id="rId5"/>
    <p:sldId id="266" r:id="rId6"/>
    <p:sldId id="267" r:id="rId7"/>
    <p:sldId id="268" r:id="rId8"/>
    <p:sldId id="269" r:id="rId9"/>
    <p:sldId id="270"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şlıksız Bölüm" id="{2B82A130-64FA-4B42-AA4B-580213D4F413}">
          <p14:sldIdLst>
            <p14:sldId id="256"/>
            <p14:sldId id="263"/>
            <p14:sldId id="264"/>
            <p14:sldId id="265"/>
            <p14:sldId id="266"/>
            <p14:sldId id="267"/>
            <p14:sldId id="268"/>
            <p14:sldId id="269"/>
            <p14:sldId id="27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3" d="100"/>
          <a:sy n="73" d="100"/>
        </p:scale>
        <p:origin x="6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16.08.2020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16.08.2020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16.08.2020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4" r:id="rId1"/>
    <p:sldLayoutId id="2147483673" r:id="rId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sz="7900" dirty="0"/>
              <a:t>Roma Hukuku (12. 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5172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a:t>Haksız Fiiller (</a:t>
            </a:r>
            <a:r>
              <a:rPr lang="tr-TR" sz="4600" i="1" dirty="0" err="1"/>
              <a:t>Delicta</a:t>
            </a:r>
            <a:r>
              <a:rPr lang="tr-TR" sz="4600" dirty="0"/>
              <a:t>)</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lstStyle/>
          <a:p>
            <a:pPr algn="just"/>
            <a:r>
              <a:rPr lang="tr-TR" dirty="0"/>
              <a:t>Herkes için geçerli olan, bütün insanların davranışlarını düzenleyen, bu nedenle genel nitelikte sayılabilecek hukuk kurallarına aykırı fiillere </a:t>
            </a:r>
            <a:r>
              <a:rPr lang="tr-TR" b="1" dirty="0"/>
              <a:t>haksız fiil</a:t>
            </a:r>
            <a:r>
              <a:rPr lang="tr-TR" dirty="0"/>
              <a:t> denilmektedir.</a:t>
            </a:r>
          </a:p>
          <a:p>
            <a:pPr algn="just"/>
            <a:r>
              <a:rPr lang="tr-TR" dirty="0"/>
              <a:t>Roma Hukuku’nda haksız fiil ile suç arasında doğrudan bir ayrım yoktu, bütün suçlar aynı zamanda haksız fiil sayılmaktaydı. Öte yandan, XII Levha Kanunu’ndan gelen bir ayrıma göre suçlar </a:t>
            </a:r>
            <a:r>
              <a:rPr lang="tr-TR" b="1" dirty="0"/>
              <a:t>kamu suçları (</a:t>
            </a:r>
            <a:r>
              <a:rPr lang="tr-TR" b="1" i="1" dirty="0" err="1"/>
              <a:t>crimina</a:t>
            </a:r>
            <a:r>
              <a:rPr lang="tr-TR" b="1" dirty="0"/>
              <a:t>)</a:t>
            </a:r>
            <a:r>
              <a:rPr lang="tr-TR" b="1" i="1" dirty="0"/>
              <a:t> </a:t>
            </a:r>
            <a:r>
              <a:rPr lang="tr-TR" dirty="0"/>
              <a:t>ve </a:t>
            </a:r>
            <a:r>
              <a:rPr lang="tr-TR" b="1" dirty="0"/>
              <a:t>özel suçlar (</a:t>
            </a:r>
            <a:r>
              <a:rPr lang="tr-TR" b="1" i="1" dirty="0" err="1"/>
              <a:t>delicta</a:t>
            </a:r>
            <a:r>
              <a:rPr lang="tr-TR" b="1" dirty="0"/>
              <a:t>)</a:t>
            </a:r>
            <a:r>
              <a:rPr lang="tr-TR" b="1" i="1" dirty="0"/>
              <a:t> </a:t>
            </a:r>
            <a:r>
              <a:rPr lang="tr-TR" dirty="0"/>
              <a:t>olarak ikiye ayrılmıştır. Özel suçlar, daha ziyade, günümüzde haksız fiil olarak ifade ettiğimiz fiillerin gerçekleştirilmesi ile meydana gelen suç türüdür. Özel yararlara aykırı görülen haksız fiillerin kovuşturulması ve cezai yaptırıma bağlanması, özel hukukun konusunu oluşturmaktaydı.</a:t>
            </a:r>
          </a:p>
        </p:txBody>
      </p:sp>
    </p:spTree>
    <p:extLst>
      <p:ext uri="{BB962C8B-B14F-4D97-AF65-F5344CB8AC3E}">
        <p14:creationId xmlns:p14="http://schemas.microsoft.com/office/powerpoint/2010/main" val="1090333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a:t>Haksız Fiiller (</a:t>
            </a:r>
            <a:r>
              <a:rPr lang="tr-TR" sz="4600" i="1" dirty="0" err="1"/>
              <a:t>Delicta</a:t>
            </a:r>
            <a:r>
              <a:rPr lang="tr-TR" sz="4600" dirty="0"/>
              <a:t>)</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lstStyle/>
          <a:p>
            <a:pPr algn="just"/>
            <a:r>
              <a:rPr lang="tr-TR" dirty="0"/>
              <a:t>Roma’nın ilk dönemlerinde özel suçların kovuşturulması, bu suçtan zarar gören kişilerin şahsi öcüne bırakılmıştır. Daha sonra, şahsi öcün mahzurları, kısas usulünün getirilmesiyle önlenmeye çalışılmıştır. Devletin güçlenmeye başladığı zamanlarda kısas, yerini ihtiyari diyet, en nihayetinde de zorunlu diyet usulüne bırakmıştır.</a:t>
            </a:r>
          </a:p>
          <a:p>
            <a:pPr algn="just"/>
            <a:r>
              <a:rPr lang="tr-TR" dirty="0"/>
              <a:t>Zorunlu diyet usulünde, haksız fiilin yaptırımı olarak zarar görene bir miktar para ödenmesinin devlet eliyle sağlanması söz konusudur. </a:t>
            </a:r>
          </a:p>
        </p:txBody>
      </p:sp>
    </p:spTree>
    <p:extLst>
      <p:ext uri="{BB962C8B-B14F-4D97-AF65-F5344CB8AC3E}">
        <p14:creationId xmlns:p14="http://schemas.microsoft.com/office/powerpoint/2010/main" val="663647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a:t>Haksız Fiillerin Unsurları</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lstStyle/>
          <a:p>
            <a:pPr algn="just"/>
            <a:r>
              <a:rPr lang="tr-TR" dirty="0"/>
              <a:t>Bir haksız fiilin söz konusu olabilmesi için bazı koşullar gereklidir:</a:t>
            </a:r>
          </a:p>
          <a:p>
            <a:pPr algn="just"/>
            <a:r>
              <a:rPr lang="tr-TR" dirty="0"/>
              <a:t>1) </a:t>
            </a:r>
            <a:r>
              <a:rPr lang="tr-TR" b="1" dirty="0"/>
              <a:t>Hukuka aykırılık</a:t>
            </a:r>
          </a:p>
          <a:p>
            <a:pPr algn="just"/>
            <a:r>
              <a:rPr lang="tr-TR" dirty="0"/>
              <a:t>2) </a:t>
            </a:r>
            <a:r>
              <a:rPr lang="tr-TR" b="1" dirty="0"/>
              <a:t>Zarar</a:t>
            </a:r>
          </a:p>
          <a:p>
            <a:pPr algn="just"/>
            <a:r>
              <a:rPr lang="tr-TR" dirty="0"/>
              <a:t>3) </a:t>
            </a:r>
            <a:r>
              <a:rPr lang="tr-TR" b="1" dirty="0"/>
              <a:t>İlliyet</a:t>
            </a:r>
            <a:r>
              <a:rPr lang="tr-TR" dirty="0"/>
              <a:t> </a:t>
            </a:r>
            <a:r>
              <a:rPr lang="tr-TR" b="1" dirty="0"/>
              <a:t>bağı</a:t>
            </a:r>
          </a:p>
          <a:p>
            <a:pPr algn="just"/>
            <a:r>
              <a:rPr lang="tr-TR" dirty="0"/>
              <a:t>4) </a:t>
            </a:r>
            <a:r>
              <a:rPr lang="tr-TR" b="1" dirty="0"/>
              <a:t>Kusur</a:t>
            </a:r>
          </a:p>
        </p:txBody>
      </p:sp>
    </p:spTree>
    <p:extLst>
      <p:ext uri="{BB962C8B-B14F-4D97-AF65-F5344CB8AC3E}">
        <p14:creationId xmlns:p14="http://schemas.microsoft.com/office/powerpoint/2010/main" val="2197052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a:t>Haksız Fiillerin Unsurları: Hukuka Aykırılık</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lstStyle/>
          <a:p>
            <a:pPr algn="just"/>
            <a:r>
              <a:rPr lang="tr-TR" dirty="0"/>
              <a:t>Kişilerin mal ve kişi varlıklarını doğrudan doğruya koruyan, herkes için geçerli, emredici davranış kurallarına aykırılık </a:t>
            </a:r>
            <a:r>
              <a:rPr lang="tr-TR" b="1" dirty="0"/>
              <a:t>hukuka aykırılık</a:t>
            </a:r>
            <a:r>
              <a:rPr lang="tr-TR" dirty="0"/>
              <a:t>tır.</a:t>
            </a:r>
          </a:p>
          <a:p>
            <a:pPr algn="just"/>
            <a:r>
              <a:rPr lang="tr-TR" dirty="0"/>
              <a:t>Romalılar hukuka aykırılığı </a:t>
            </a:r>
            <a:r>
              <a:rPr lang="tr-TR" i="1" dirty="0"/>
              <a:t>iniuria</a:t>
            </a:r>
            <a:r>
              <a:rPr lang="tr-TR" dirty="0"/>
              <a:t> olarak ifade etmekteydi.</a:t>
            </a:r>
          </a:p>
          <a:p>
            <a:pPr algn="just"/>
            <a:r>
              <a:rPr lang="tr-TR" dirty="0"/>
              <a:t>Hukuka aykırılık durumunu ortadan kaldıran, onları hukuka uygun hale getiren haller söz konusu olabilmektedir. İlgili fiilin, bir memurun görevi içinde bulunması, özel hukuktan doğan bir hakkın kullanılması niteliğinde olması, bir kimsenin meşru müdafaa ya da zaruret halinde bulunması nedeniyle işlenmiş olması gibi durumlarda hukuka aykırılık ortadan kalkmaktadır.</a:t>
            </a:r>
          </a:p>
        </p:txBody>
      </p:sp>
    </p:spTree>
    <p:extLst>
      <p:ext uri="{BB962C8B-B14F-4D97-AF65-F5344CB8AC3E}">
        <p14:creationId xmlns:p14="http://schemas.microsoft.com/office/powerpoint/2010/main" val="1690925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a:t>Haksız Fiillerin Unsurları: Zarar</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lstStyle/>
          <a:p>
            <a:pPr algn="just"/>
            <a:r>
              <a:rPr lang="tr-TR" dirty="0"/>
              <a:t>Haksız fiil nedeniyle tazminat borcunun doğabilmesi için bir </a:t>
            </a:r>
            <a:r>
              <a:rPr lang="tr-TR" b="1" dirty="0"/>
              <a:t>zarar</a:t>
            </a:r>
            <a:r>
              <a:rPr lang="tr-TR" dirty="0"/>
              <a:t>ın meydana gelmiş olması gerekir. Zarar esasen </a:t>
            </a:r>
            <a:r>
              <a:rPr lang="tr-TR" b="1" dirty="0"/>
              <a:t>maddi zarar</a:t>
            </a:r>
            <a:r>
              <a:rPr lang="tr-TR" dirty="0"/>
              <a:t> ve </a:t>
            </a:r>
            <a:r>
              <a:rPr lang="tr-TR" b="1" dirty="0"/>
              <a:t>manevi zarar </a:t>
            </a:r>
            <a:r>
              <a:rPr lang="tr-TR" dirty="0"/>
              <a:t>olarak ortaya çıkmaktadır.</a:t>
            </a:r>
          </a:p>
          <a:p>
            <a:pPr algn="just"/>
            <a:r>
              <a:rPr lang="tr-TR" dirty="0"/>
              <a:t>Bir kimsenin malvarlığına verilen zarar maddi zarardır. Bir kimsenin malvarlığında bir azalma, eksilme olarak ortaya çıkan maddi zarar </a:t>
            </a:r>
            <a:r>
              <a:rPr lang="tr-TR" b="1" dirty="0"/>
              <a:t>fiili zarar</a:t>
            </a:r>
            <a:r>
              <a:rPr lang="tr-TR" dirty="0"/>
              <a:t> (</a:t>
            </a:r>
            <a:r>
              <a:rPr lang="tr-TR" i="1" dirty="0" err="1"/>
              <a:t>damnum</a:t>
            </a:r>
            <a:r>
              <a:rPr lang="tr-TR" i="1" dirty="0"/>
              <a:t> </a:t>
            </a:r>
            <a:r>
              <a:rPr lang="tr-TR" i="1" dirty="0" err="1"/>
              <a:t>emergens</a:t>
            </a:r>
            <a:r>
              <a:rPr lang="tr-TR" dirty="0"/>
              <a:t>)</a:t>
            </a:r>
            <a:r>
              <a:rPr lang="tr-TR" i="1" dirty="0"/>
              <a:t> </a:t>
            </a:r>
            <a:r>
              <a:rPr lang="tr-TR" dirty="0"/>
              <a:t>olarak adlandırılır. Malvarlığının çoğalmasına engel olma biçiminde ortaya çıkan maddi zarar ise </a:t>
            </a:r>
            <a:r>
              <a:rPr lang="tr-TR" b="1" dirty="0"/>
              <a:t>yoksun kalınan kar</a:t>
            </a:r>
            <a:r>
              <a:rPr lang="tr-TR" dirty="0"/>
              <a:t> </a:t>
            </a:r>
            <a:r>
              <a:rPr lang="tr-TR" b="1" dirty="0"/>
              <a:t>(</a:t>
            </a:r>
            <a:r>
              <a:rPr lang="tr-TR" b="1" i="1" dirty="0" err="1"/>
              <a:t>lucrum</a:t>
            </a:r>
            <a:r>
              <a:rPr lang="tr-TR" b="1" i="1" dirty="0"/>
              <a:t> </a:t>
            </a:r>
            <a:r>
              <a:rPr lang="tr-TR" b="1" i="1" dirty="0" err="1"/>
              <a:t>cessans</a:t>
            </a:r>
            <a:r>
              <a:rPr lang="tr-TR" b="1" dirty="0"/>
              <a:t>)</a:t>
            </a:r>
            <a:r>
              <a:rPr lang="tr-TR" dirty="0"/>
              <a:t> olarak adlandırılır.</a:t>
            </a:r>
          </a:p>
          <a:p>
            <a:pPr algn="just"/>
            <a:r>
              <a:rPr lang="tr-TR" dirty="0"/>
              <a:t>Bir kimsenin manevi varlığına ilişkin zarar ise manevi zarardır.</a:t>
            </a:r>
          </a:p>
        </p:txBody>
      </p:sp>
    </p:spTree>
    <p:extLst>
      <p:ext uri="{BB962C8B-B14F-4D97-AF65-F5344CB8AC3E}">
        <p14:creationId xmlns:p14="http://schemas.microsoft.com/office/powerpoint/2010/main" val="3136674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a:t>Haksız Fiillerin Unsurları: İlliyet Bağı</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lstStyle/>
          <a:p>
            <a:pPr algn="just"/>
            <a:r>
              <a:rPr lang="tr-TR" dirty="0"/>
              <a:t>Hukuka aykırı fiil ile ortaya çıkan zarar arasında bir neden sonuç ilişkisinin olması gerekmektedir. Bu neden sonuç ilişkisi </a:t>
            </a:r>
            <a:r>
              <a:rPr lang="tr-TR" b="1" dirty="0"/>
              <a:t>illiyet bağı </a:t>
            </a:r>
            <a:r>
              <a:rPr lang="tr-TR" dirty="0"/>
              <a:t>olarak adlandırılmaktadır.</a:t>
            </a:r>
          </a:p>
          <a:p>
            <a:pPr algn="just"/>
            <a:r>
              <a:rPr lang="tr-TR" dirty="0"/>
              <a:t>Çağdaş hukuk düzenlerinde illiyet bağı, uygun nedensellik ilkesine göre tespit edilmektedir.</a:t>
            </a:r>
          </a:p>
        </p:txBody>
      </p:sp>
    </p:spTree>
    <p:extLst>
      <p:ext uri="{BB962C8B-B14F-4D97-AF65-F5344CB8AC3E}">
        <p14:creationId xmlns:p14="http://schemas.microsoft.com/office/powerpoint/2010/main" val="100746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a:t>Haksız Fiillerin Unsurları: Kusur</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lstStyle/>
          <a:p>
            <a:pPr algn="just"/>
            <a:r>
              <a:rPr lang="tr-TR" b="1" dirty="0"/>
              <a:t>Kusur</a:t>
            </a:r>
            <a:r>
              <a:rPr lang="tr-TR" dirty="0"/>
              <a:t>, hukuk düzeninin, kanunların hoş görmediği, beğenmediği ve kınadığı davranış tipidir. Kişinin, bilerek veya bilerek olmasa bile bilmesi gerektiği halde böyle bir davranışta bulunması halinde kusurlu olduğundan bahsedilmektedir.</a:t>
            </a:r>
          </a:p>
          <a:p>
            <a:pPr algn="just"/>
            <a:r>
              <a:rPr lang="tr-TR" dirty="0"/>
              <a:t>Kusur, ağırlık derecesine göre ikiye ayrılmaktadır:</a:t>
            </a:r>
          </a:p>
          <a:p>
            <a:pPr algn="just"/>
            <a:r>
              <a:rPr lang="tr-TR" dirty="0"/>
              <a:t>1) </a:t>
            </a:r>
            <a:r>
              <a:rPr lang="tr-TR" b="1" dirty="0"/>
              <a:t>Kasıt (</a:t>
            </a:r>
            <a:r>
              <a:rPr lang="tr-TR" b="1" i="1" dirty="0" err="1"/>
              <a:t>Dolus</a:t>
            </a:r>
            <a:r>
              <a:rPr lang="tr-TR" b="1" dirty="0"/>
              <a:t>)</a:t>
            </a:r>
          </a:p>
          <a:p>
            <a:pPr algn="just"/>
            <a:r>
              <a:rPr lang="tr-TR" dirty="0"/>
              <a:t>2) </a:t>
            </a:r>
            <a:r>
              <a:rPr lang="tr-TR" b="1" dirty="0"/>
              <a:t>İhmal (</a:t>
            </a:r>
            <a:r>
              <a:rPr lang="tr-TR" b="1" i="1" dirty="0" err="1"/>
              <a:t>Culpa</a:t>
            </a:r>
            <a:r>
              <a:rPr lang="tr-TR" b="1" dirty="0"/>
              <a:t>)</a:t>
            </a:r>
          </a:p>
          <a:p>
            <a:pPr lvl="1" algn="just"/>
            <a:r>
              <a:rPr lang="tr-TR" dirty="0"/>
              <a:t>A) </a:t>
            </a:r>
            <a:r>
              <a:rPr lang="tr-TR" b="1" dirty="0"/>
              <a:t>Ağır İhmal (</a:t>
            </a:r>
            <a:r>
              <a:rPr lang="tr-TR" b="1" i="1" dirty="0" err="1"/>
              <a:t>Culpa</a:t>
            </a:r>
            <a:r>
              <a:rPr lang="tr-TR" b="1" i="1" dirty="0"/>
              <a:t> Lata</a:t>
            </a:r>
            <a:r>
              <a:rPr lang="tr-TR" b="1" dirty="0"/>
              <a:t>)</a:t>
            </a:r>
          </a:p>
          <a:p>
            <a:pPr lvl="1" algn="just"/>
            <a:r>
              <a:rPr lang="tr-TR" dirty="0"/>
              <a:t>B) </a:t>
            </a:r>
            <a:r>
              <a:rPr lang="tr-TR" b="1" dirty="0"/>
              <a:t>Hafif İhmal (</a:t>
            </a:r>
            <a:r>
              <a:rPr lang="tr-TR" b="1" i="1" dirty="0" err="1"/>
              <a:t>Culpa</a:t>
            </a:r>
            <a:r>
              <a:rPr lang="tr-TR" b="1" i="1" dirty="0"/>
              <a:t> </a:t>
            </a:r>
            <a:r>
              <a:rPr lang="tr-TR" b="1" i="1" dirty="0" err="1"/>
              <a:t>Levis</a:t>
            </a:r>
            <a:r>
              <a:rPr lang="tr-TR" b="1" dirty="0"/>
              <a:t>)</a:t>
            </a:r>
          </a:p>
          <a:p>
            <a:pPr algn="just"/>
            <a:endParaRPr lang="tr-TR" dirty="0"/>
          </a:p>
        </p:txBody>
      </p:sp>
    </p:spTree>
    <p:extLst>
      <p:ext uri="{BB962C8B-B14F-4D97-AF65-F5344CB8AC3E}">
        <p14:creationId xmlns:p14="http://schemas.microsoft.com/office/powerpoint/2010/main" val="3008971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a:t>Haksız Fiillerin Unsurları: Kusur</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normAutofit fontScale="77500" lnSpcReduction="20000"/>
          </a:bodyPr>
          <a:lstStyle/>
          <a:p>
            <a:r>
              <a:rPr lang="tr-TR" b="1" dirty="0"/>
              <a:t>1) Kasıt (</a:t>
            </a:r>
            <a:r>
              <a:rPr lang="tr-TR" b="1" i="1" dirty="0" err="1"/>
              <a:t>Dolus</a:t>
            </a:r>
            <a:r>
              <a:rPr lang="tr-TR" b="1" dirty="0"/>
              <a:t>)</a:t>
            </a:r>
          </a:p>
          <a:p>
            <a:pPr algn="just"/>
            <a:r>
              <a:rPr lang="tr-TR" dirty="0"/>
              <a:t>Bir kişinin hukuk düzeninin, kanunun beğenmediği, hoş görmediği ve kınadığı hareketleri açıkça bilerek ve isteyerek gerçekleştirmesi kasıt olarak adlandırılır.</a:t>
            </a:r>
          </a:p>
          <a:p>
            <a:pPr algn="just"/>
            <a:r>
              <a:rPr lang="tr-TR" b="1" dirty="0"/>
              <a:t>2) İhmal (</a:t>
            </a:r>
            <a:r>
              <a:rPr lang="tr-TR" b="1" i="1" dirty="0" err="1"/>
              <a:t>Culpa</a:t>
            </a:r>
            <a:r>
              <a:rPr lang="tr-TR" b="1" dirty="0"/>
              <a:t>)</a:t>
            </a:r>
          </a:p>
          <a:p>
            <a:pPr algn="just"/>
            <a:r>
              <a:rPr lang="tr-TR" dirty="0"/>
              <a:t>Bir kişinin hukuk düzeninin, kanunun beğenmediği, hoş görmediği ve kınadığı hareketleri bilerek veya isteyerek değil, şartların gerekli kıldığı gerekli özeni göstermeyerek gerçekleştirmesi ihmal olarak adlandırılır.</a:t>
            </a:r>
          </a:p>
          <a:p>
            <a:pPr algn="just"/>
            <a:r>
              <a:rPr lang="tr-TR" dirty="0"/>
              <a:t>İhmal de kendi içerisinde </a:t>
            </a:r>
            <a:r>
              <a:rPr lang="tr-TR" b="1" dirty="0"/>
              <a:t>ağır ihmal (</a:t>
            </a:r>
            <a:r>
              <a:rPr lang="tr-TR" b="1" i="1" dirty="0" err="1"/>
              <a:t>culpa</a:t>
            </a:r>
            <a:r>
              <a:rPr lang="tr-TR" b="1" i="1" dirty="0"/>
              <a:t> lata</a:t>
            </a:r>
            <a:r>
              <a:rPr lang="tr-TR" b="1" dirty="0"/>
              <a:t>) </a:t>
            </a:r>
            <a:r>
              <a:rPr lang="tr-TR" dirty="0"/>
              <a:t>ve </a:t>
            </a:r>
            <a:r>
              <a:rPr lang="tr-TR" b="1" dirty="0"/>
              <a:t>hafif ihmal (</a:t>
            </a:r>
            <a:r>
              <a:rPr lang="tr-TR" b="1" i="1" dirty="0" err="1"/>
              <a:t>culpa</a:t>
            </a:r>
            <a:r>
              <a:rPr lang="tr-TR" b="1" i="1" dirty="0"/>
              <a:t> </a:t>
            </a:r>
            <a:r>
              <a:rPr lang="tr-TR" b="1" i="1" dirty="0" err="1"/>
              <a:t>levis</a:t>
            </a:r>
            <a:r>
              <a:rPr lang="tr-TR" b="1" dirty="0"/>
              <a:t>) </a:t>
            </a:r>
            <a:r>
              <a:rPr lang="tr-TR" dirty="0"/>
              <a:t>ayrımına tabi tutulmaktadır.</a:t>
            </a:r>
          </a:p>
          <a:p>
            <a:pPr algn="just"/>
            <a:r>
              <a:rPr lang="tr-TR" b="1" dirty="0"/>
              <a:t>A) Ağır İhmal (</a:t>
            </a:r>
            <a:r>
              <a:rPr lang="tr-TR" b="1" i="1" dirty="0" err="1"/>
              <a:t>Culpa</a:t>
            </a:r>
            <a:r>
              <a:rPr lang="tr-TR" b="1" i="1" dirty="0"/>
              <a:t> Lata</a:t>
            </a:r>
            <a:r>
              <a:rPr lang="tr-TR" b="1" dirty="0"/>
              <a:t>)</a:t>
            </a:r>
          </a:p>
          <a:p>
            <a:pPr algn="just"/>
            <a:r>
              <a:rPr lang="tr-TR" dirty="0"/>
              <a:t>Bu ihmalin tespiti bakımından uygulanan ölçütlerden </a:t>
            </a:r>
            <a:r>
              <a:rPr lang="tr-TR" b="1" dirty="0"/>
              <a:t>soyut ölçüt</a:t>
            </a:r>
            <a:r>
              <a:rPr lang="tr-TR" dirty="0"/>
              <a:t>e göre, herkesin benimsediği ve uyguladığı hareket tarzının dışında hareket etmek; normal ve makul insanın benzeri durumlarda gösterdiği dikkat ve özeni göstermemektir. </a:t>
            </a:r>
            <a:r>
              <a:rPr lang="tr-TR" b="1" dirty="0"/>
              <a:t>Somut ölçüt</a:t>
            </a:r>
            <a:r>
              <a:rPr lang="tr-TR" dirty="0"/>
              <a:t>e göre ise, kişinin kendi işinde gösterdiği özeni başkasının işinde göstermemesi halidir.</a:t>
            </a:r>
          </a:p>
          <a:p>
            <a:pPr algn="just"/>
            <a:r>
              <a:rPr lang="tr-TR" b="1" dirty="0"/>
              <a:t>B) Hafif İhmal (</a:t>
            </a:r>
            <a:r>
              <a:rPr lang="tr-TR" b="1" i="1" dirty="0" err="1"/>
              <a:t>Culpa</a:t>
            </a:r>
            <a:r>
              <a:rPr lang="tr-TR" b="1" i="1" dirty="0"/>
              <a:t> </a:t>
            </a:r>
            <a:r>
              <a:rPr lang="tr-TR" b="1" i="1" dirty="0" err="1"/>
              <a:t>Levis</a:t>
            </a:r>
            <a:r>
              <a:rPr lang="tr-TR" b="1" dirty="0"/>
              <a:t>)</a:t>
            </a:r>
          </a:p>
          <a:p>
            <a:pPr algn="just"/>
            <a:r>
              <a:rPr lang="tr-TR" dirty="0"/>
              <a:t>Tedbirli ve dikkatli bir kimsenin göstereceği dikkat ve özenin gösterilmemesi halidir. Romalılar, iyi bir aile babasının (</a:t>
            </a:r>
            <a:r>
              <a:rPr lang="tr-TR" i="1" dirty="0" err="1"/>
              <a:t>bonus</a:t>
            </a:r>
            <a:r>
              <a:rPr lang="tr-TR" i="1" dirty="0"/>
              <a:t> </a:t>
            </a:r>
            <a:r>
              <a:rPr lang="tr-TR" i="1" dirty="0" err="1"/>
              <a:t>pater</a:t>
            </a:r>
            <a:r>
              <a:rPr lang="tr-TR" i="1" dirty="0"/>
              <a:t> </a:t>
            </a:r>
            <a:r>
              <a:rPr lang="tr-TR" i="1" dirty="0" err="1"/>
              <a:t>familias</a:t>
            </a:r>
            <a:r>
              <a:rPr lang="tr-TR" dirty="0"/>
              <a:t>) göstereceği özeni bu hususta ölçü olarak alırlardı.</a:t>
            </a:r>
          </a:p>
          <a:p>
            <a:pPr algn="just"/>
            <a:endParaRPr lang="tr-TR" b="1" dirty="0"/>
          </a:p>
          <a:p>
            <a:pPr algn="just"/>
            <a:endParaRPr lang="tr-TR" dirty="0"/>
          </a:p>
        </p:txBody>
      </p:sp>
    </p:spTree>
    <p:extLst>
      <p:ext uri="{BB962C8B-B14F-4D97-AF65-F5344CB8AC3E}">
        <p14:creationId xmlns:p14="http://schemas.microsoft.com/office/powerpoint/2010/main" val="1820119945"/>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2176</TotalTime>
  <Words>708</Words>
  <Application>Microsoft Office PowerPoint</Application>
  <PresentationFormat>Geniş ekran</PresentationFormat>
  <Paragraphs>43</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Calibri</vt:lpstr>
      <vt:lpstr>Calibri Light</vt:lpstr>
      <vt:lpstr>Geçmişe bakış</vt:lpstr>
      <vt:lpstr>Roma Hukuku (12. hafta)</vt:lpstr>
      <vt:lpstr>Haksız Fiiller (Delicta)</vt:lpstr>
      <vt:lpstr>Haksız Fiiller (Delicta)</vt:lpstr>
      <vt:lpstr>Haksız Fiillerin Unsurları</vt:lpstr>
      <vt:lpstr>Haksız Fiillerin Unsurları: Hukuka Aykırılık</vt:lpstr>
      <vt:lpstr>Haksız Fiillerin Unsurları: Zarar</vt:lpstr>
      <vt:lpstr>Haksız Fiillerin Unsurları: İlliyet Bağı</vt:lpstr>
      <vt:lpstr>Haksız Fiillerin Unsurları: Kusur</vt:lpstr>
      <vt:lpstr>Haksız Fiillerin Unsurları: Kusur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 (1. hafta)</dc:title>
  <dc:creator>Alaz Tarhan</dc:creator>
  <cp:lastModifiedBy>Alaz Tarhan</cp:lastModifiedBy>
  <cp:revision>60</cp:revision>
  <dcterms:created xsi:type="dcterms:W3CDTF">2020-07-31T15:00:01Z</dcterms:created>
  <dcterms:modified xsi:type="dcterms:W3CDTF">2020-08-16T17:42:07Z</dcterms:modified>
</cp:coreProperties>
</file>