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4631"/>
  </p:normalViewPr>
  <p:slideViewPr>
    <p:cSldViewPr snapToGrid="0" snapToObjects="1">
      <p:cViewPr varScale="1">
        <p:scale>
          <a:sx n="93" d="100"/>
          <a:sy n="93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4.Hafta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Sınıf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Cinsiyet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457200"/>
            <a:ext cx="10841736" cy="6236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err="1"/>
              <a:t>P</a:t>
            </a:r>
            <a:r>
              <a:rPr lang="en-US" sz="4400" b="1" dirty="0" err="1" smtClean="0"/>
              <a:t>atriyarkal</a:t>
            </a:r>
            <a:r>
              <a:rPr lang="en-US" sz="4400" b="1" dirty="0" smtClean="0"/>
              <a:t> </a:t>
            </a:r>
            <a:r>
              <a:rPr lang="en-US" sz="4400" b="1" dirty="0" err="1"/>
              <a:t>sömürü</a:t>
            </a:r>
            <a:r>
              <a:rPr lang="en-US" sz="4400" b="1" dirty="0"/>
              <a:t> </a:t>
            </a:r>
            <a:r>
              <a:rPr lang="en-US" sz="4400" b="1" dirty="0" err="1"/>
              <a:t>kadınların</a:t>
            </a:r>
            <a:r>
              <a:rPr lang="en-US" sz="4400" b="1" dirty="0"/>
              <a:t> </a:t>
            </a:r>
            <a:r>
              <a:rPr lang="en-US" sz="4400" b="1" dirty="0" err="1"/>
              <a:t>ortak</a:t>
            </a:r>
            <a:r>
              <a:rPr lang="en-US" sz="4400" b="1" dirty="0"/>
              <a:t>, </a:t>
            </a:r>
            <a:r>
              <a:rPr lang="en-US" sz="4400" b="1" dirty="0" err="1"/>
              <a:t>özgül</a:t>
            </a:r>
            <a:r>
              <a:rPr lang="en-US" sz="4400" b="1" dirty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temel</a:t>
            </a:r>
            <a:r>
              <a:rPr lang="en-US" sz="4400" b="1" dirty="0" smtClean="0"/>
              <a:t> </a:t>
            </a:r>
            <a:r>
              <a:rPr lang="en-US" sz="4400" b="1" dirty="0" err="1"/>
              <a:t>ezilmişliğini</a:t>
            </a:r>
            <a:r>
              <a:rPr lang="en-US" sz="4400" b="1" dirty="0"/>
              <a:t> </a:t>
            </a:r>
            <a:r>
              <a:rPr lang="en-US" sz="4400" b="1" dirty="0" err="1"/>
              <a:t>oluşturur</a:t>
            </a:r>
            <a:r>
              <a:rPr lang="en-US" sz="4400" b="1" dirty="0"/>
              <a:t>. </a:t>
            </a:r>
          </a:p>
          <a:p>
            <a:pPr lvl="1"/>
            <a:r>
              <a:rPr lang="en-US" sz="4400" b="1" dirty="0" err="1"/>
              <a:t>Ortaktır</a:t>
            </a:r>
            <a:r>
              <a:rPr lang="en-US" sz="4400" b="1" dirty="0"/>
              <a:t> </a:t>
            </a:r>
            <a:r>
              <a:rPr lang="en-US" sz="4400" b="1" dirty="0" err="1"/>
              <a:t>çünkü</a:t>
            </a:r>
            <a:r>
              <a:rPr lang="en-US" sz="4400" b="1" dirty="0"/>
              <a:t> </a:t>
            </a:r>
            <a:r>
              <a:rPr lang="en-US" sz="4400" b="1" dirty="0" err="1"/>
              <a:t>tüm</a:t>
            </a:r>
            <a:r>
              <a:rPr lang="en-US" sz="4400" b="1" dirty="0"/>
              <a:t> </a:t>
            </a:r>
            <a:r>
              <a:rPr lang="en-US" sz="4400" b="1" dirty="0" err="1"/>
              <a:t>ev</a:t>
            </a:r>
            <a:r>
              <a:rPr lang="en-US" sz="4400" b="1" dirty="0"/>
              <a:t> </a:t>
            </a:r>
            <a:r>
              <a:rPr lang="en-US" sz="4400" b="1" dirty="0" err="1"/>
              <a:t>kadınları</a:t>
            </a:r>
            <a:r>
              <a:rPr lang="en-US" sz="4400" b="1" dirty="0"/>
              <a:t> </a:t>
            </a:r>
            <a:r>
              <a:rPr lang="en-US" sz="4400" b="1" dirty="0" err="1"/>
              <a:t>için</a:t>
            </a:r>
            <a:r>
              <a:rPr lang="en-US" sz="4400" b="1" dirty="0"/>
              <a:t> </a:t>
            </a:r>
            <a:r>
              <a:rPr lang="en-US" sz="4400" b="1" dirty="0" err="1" smtClean="0"/>
              <a:t>geçerlidir</a:t>
            </a:r>
            <a:r>
              <a:rPr lang="en-US" sz="4400" b="1" dirty="0" smtClean="0"/>
              <a:t>.</a:t>
            </a:r>
            <a:endParaRPr lang="en-US" sz="4400" b="1" dirty="0"/>
          </a:p>
          <a:p>
            <a:pPr lvl="1"/>
            <a:r>
              <a:rPr lang="en-US" sz="4400" b="1" dirty="0" err="1"/>
              <a:t>Özgüldür</a:t>
            </a:r>
            <a:r>
              <a:rPr lang="en-US" sz="4400" b="1" dirty="0"/>
              <a:t> </a:t>
            </a:r>
            <a:r>
              <a:rPr lang="en-US" sz="4400" b="1" dirty="0" err="1"/>
              <a:t>çünkü</a:t>
            </a:r>
            <a:r>
              <a:rPr lang="en-US" sz="4400" b="1" dirty="0"/>
              <a:t> </a:t>
            </a:r>
            <a:r>
              <a:rPr lang="en-US" sz="4400" b="1" dirty="0" err="1"/>
              <a:t>ev</a:t>
            </a:r>
            <a:r>
              <a:rPr lang="en-US" sz="4400" b="1" dirty="0"/>
              <a:t> </a:t>
            </a:r>
            <a:r>
              <a:rPr lang="en-US" sz="4400" b="1" dirty="0" err="1"/>
              <a:t>işlerini</a:t>
            </a:r>
            <a:r>
              <a:rPr lang="en-US" sz="4400" b="1" dirty="0"/>
              <a:t> </a:t>
            </a:r>
            <a:r>
              <a:rPr lang="en-US" sz="4400" b="1" dirty="0" err="1"/>
              <a:t>karşılıksız</a:t>
            </a:r>
            <a:r>
              <a:rPr lang="en-US" sz="4400" b="1" dirty="0"/>
              <a:t> </a:t>
            </a:r>
            <a:r>
              <a:rPr lang="en-US" sz="4400" b="1" dirty="0" err="1"/>
              <a:t>yerine</a:t>
            </a:r>
            <a:r>
              <a:rPr lang="en-US" sz="4400" b="1" dirty="0"/>
              <a:t> </a:t>
            </a:r>
            <a:r>
              <a:rPr lang="en-US" sz="4400" b="1" dirty="0" err="1"/>
              <a:t>getirmek</a:t>
            </a:r>
            <a:r>
              <a:rPr lang="en-US" sz="4400" b="1" dirty="0"/>
              <a:t> </a:t>
            </a:r>
            <a:r>
              <a:rPr lang="en-US" sz="4400" b="1" dirty="0" err="1"/>
              <a:t>yalnızca</a:t>
            </a:r>
            <a:r>
              <a:rPr lang="en-US" sz="4400" b="1" dirty="0"/>
              <a:t> </a:t>
            </a:r>
            <a:r>
              <a:rPr lang="en-US" sz="4400" b="1" dirty="0" err="1"/>
              <a:t>kadınlara</a:t>
            </a:r>
            <a:r>
              <a:rPr lang="en-US" sz="4400" b="1" dirty="0"/>
              <a:t> </a:t>
            </a:r>
            <a:r>
              <a:rPr lang="en-US" sz="4400" b="1" dirty="0" err="1" smtClean="0"/>
              <a:t>özgüdür</a:t>
            </a:r>
            <a:r>
              <a:rPr lang="en-US" sz="4400" b="1" dirty="0" smtClean="0"/>
              <a:t>.</a:t>
            </a:r>
            <a:endParaRPr lang="en-US" sz="4400" b="1" dirty="0"/>
          </a:p>
          <a:p>
            <a:pPr lvl="1"/>
            <a:r>
              <a:rPr lang="en-US" sz="4400" b="1" dirty="0" err="1"/>
              <a:t>Temeldir</a:t>
            </a:r>
            <a:r>
              <a:rPr lang="en-US" sz="4400" b="1" dirty="0"/>
              <a:t> </a:t>
            </a:r>
            <a:r>
              <a:rPr lang="en-US" sz="4400" b="1" dirty="0" err="1"/>
              <a:t>çünkü</a:t>
            </a:r>
            <a:r>
              <a:rPr lang="en-US" sz="4400" b="1" dirty="0"/>
              <a:t> </a:t>
            </a:r>
            <a:r>
              <a:rPr lang="en-US" sz="4400" b="1" dirty="0" err="1"/>
              <a:t>kadınlar</a:t>
            </a:r>
            <a:r>
              <a:rPr lang="en-US" sz="4400" b="1" dirty="0"/>
              <a:t> </a:t>
            </a:r>
            <a:r>
              <a:rPr lang="en-US" sz="4400" b="1" dirty="0" err="1"/>
              <a:t>dışarıda</a:t>
            </a:r>
            <a:r>
              <a:rPr lang="en-US" sz="4400" b="1" dirty="0"/>
              <a:t> </a:t>
            </a:r>
            <a:r>
              <a:rPr lang="en-US" sz="4400" b="1" dirty="0" err="1"/>
              <a:t>çalıştıklarında</a:t>
            </a:r>
            <a:r>
              <a:rPr lang="en-US" sz="4400" b="1" dirty="0"/>
              <a:t> bile </a:t>
            </a:r>
            <a:r>
              <a:rPr lang="en-US" sz="4400" b="1" dirty="0" err="1"/>
              <a:t>sınıfsal</a:t>
            </a:r>
            <a:r>
              <a:rPr lang="en-US" sz="4400" b="1" dirty="0"/>
              <a:t> </a:t>
            </a:r>
            <a:r>
              <a:rPr lang="en-US" sz="4400" b="1" dirty="0" err="1" smtClean="0"/>
              <a:t>sömürü</a:t>
            </a:r>
            <a:r>
              <a:rPr lang="en-US" sz="4400" b="1" dirty="0" smtClean="0"/>
              <a:t>, </a:t>
            </a:r>
            <a:r>
              <a:rPr lang="en-US" sz="4400" b="1" dirty="0" err="1"/>
              <a:t>kadın</a:t>
            </a:r>
            <a:r>
              <a:rPr lang="en-US" sz="4400" b="1" dirty="0"/>
              <a:t> </a:t>
            </a:r>
            <a:r>
              <a:rPr lang="en-US" sz="4400" b="1" dirty="0" err="1"/>
              <a:t>olarak</a:t>
            </a:r>
            <a:r>
              <a:rPr lang="en-US" sz="4400" b="1" dirty="0"/>
              <a:t> </a:t>
            </a:r>
            <a:r>
              <a:rPr lang="en-US" sz="4400" b="1" dirty="0" err="1" smtClean="0"/>
              <a:t>sömürülmeleri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tarafından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koşullanır</a:t>
            </a:r>
            <a:r>
              <a:rPr lang="en-US" sz="4400" b="1" dirty="0" smtClean="0"/>
              <a:t>.</a:t>
            </a:r>
            <a:endParaRPr lang="tr-T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8042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Ataerki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Kapitalizm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İlişkisi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 err="1" smtClean="0"/>
              <a:t>Marksist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kuramın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cinsiyet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körlüğü</a:t>
            </a:r>
            <a:endParaRPr lang="en-US" sz="48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b="1" dirty="0" smtClean="0"/>
              <a:t> Engels: </a:t>
            </a:r>
            <a:r>
              <a:rPr lang="en-US" sz="4400" b="1" dirty="0" err="1" smtClean="0"/>
              <a:t>Ailenin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Özel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Mülkiyetin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Devletin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Kökeni</a:t>
            </a:r>
            <a:endParaRPr lang="en-US" sz="4400" b="1" dirty="0" smtClean="0"/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800" b="1" dirty="0" err="1" smtClean="0"/>
              <a:t>Anasoyluluk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tartışması</a:t>
            </a:r>
            <a:r>
              <a:rPr lang="en-US" sz="3800" b="1" dirty="0" smtClean="0"/>
              <a:t> (Morgan)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800" b="1" dirty="0" err="1" smtClean="0"/>
              <a:t>Mülkiyet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ve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ataerki</a:t>
            </a:r>
            <a:r>
              <a:rPr lang="en-US" sz="3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Ataerki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kapitalizm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ilişkisi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ezilmesinin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maddi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temelleri</a:t>
            </a:r>
            <a:endParaRPr lang="en-US" sz="4400" b="1" dirty="0" smtClean="0"/>
          </a:p>
          <a:p>
            <a:r>
              <a:rPr lang="en-US" sz="4400" b="1" dirty="0" err="1" smtClean="0"/>
              <a:t>Zaretsky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Özel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kamusal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ayrımı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ev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içi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emeğinden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faydalanan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sermayedir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907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Kadınların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ev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içi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emeği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227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Maria </a:t>
            </a:r>
            <a:r>
              <a:rPr lang="en-US" sz="4400" b="1" dirty="0" err="1" smtClean="0"/>
              <a:t>Dalla</a:t>
            </a:r>
            <a:r>
              <a:rPr lang="en-US" sz="4400" b="1" dirty="0" smtClean="0"/>
              <a:t> Costa: </a:t>
            </a:r>
            <a:r>
              <a:rPr lang="en-US" sz="4400" b="1" dirty="0" err="1" smtClean="0"/>
              <a:t>Ev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içi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emeğin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ücretlendirilmesi</a:t>
            </a:r>
            <a:endParaRPr lang="en-US" sz="4400" b="1" dirty="0" smtClean="0"/>
          </a:p>
          <a:p>
            <a:pPr lvl="1"/>
            <a:r>
              <a:rPr lang="en-US" sz="4000" b="1" dirty="0" err="1" smtClean="0"/>
              <a:t>Kadınların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ücretli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gücüne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girmeleri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iki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kere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sömürülmeleri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anlamına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gelir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Dalla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Costa’ya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Yönelik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Eleştiri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Erkekler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emeğinden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doğrudan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faydalanır</a:t>
            </a:r>
            <a:endParaRPr lang="en-US" sz="4400" b="1" dirty="0" smtClean="0"/>
          </a:p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gücü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piyasasındaki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rollerini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görmezden</a:t>
            </a:r>
            <a:r>
              <a:rPr lang="en-US" sz="4400" b="1" dirty="0" smtClean="0"/>
              <a:t> </a:t>
            </a:r>
            <a:r>
              <a:rPr lang="en-US" sz="4400" b="1" dirty="0" err="1"/>
              <a:t>gelir</a:t>
            </a:r>
            <a:r>
              <a:rPr lang="en-US" sz="4400" b="1" dirty="0"/>
              <a:t>. </a:t>
            </a:r>
            <a:endParaRPr lang="en-US" sz="4400" b="1" dirty="0" smtClean="0"/>
          </a:p>
          <a:p>
            <a:r>
              <a:rPr lang="en-US" sz="4400" b="1" dirty="0" err="1" smtClean="0"/>
              <a:t>Sınıf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dayalı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ezilme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arasındaki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ilişki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Kadın </a:t>
            </a:r>
            <a:r>
              <a:rPr lang="en-US" sz="4800" b="1" dirty="0" err="1" smtClean="0">
                <a:latin typeface="+mn-lt"/>
              </a:rPr>
              <a:t>Emeğinin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Görünmezliği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“</a:t>
            </a:r>
            <a:r>
              <a:rPr lang="en-US" sz="4400" b="1" dirty="0" err="1"/>
              <a:t>Görünmeyen</a:t>
            </a:r>
            <a:r>
              <a:rPr lang="en-US" sz="4400" b="1" dirty="0"/>
              <a:t> </a:t>
            </a:r>
            <a:r>
              <a:rPr lang="en-US" sz="4400" b="1" dirty="0" err="1"/>
              <a:t>emek</a:t>
            </a:r>
            <a:r>
              <a:rPr lang="en-US" sz="4400" b="1" dirty="0"/>
              <a:t> </a:t>
            </a:r>
            <a:r>
              <a:rPr lang="en-US" sz="4400" b="1" dirty="0" err="1"/>
              <a:t>sesini</a:t>
            </a:r>
            <a:r>
              <a:rPr lang="en-US" sz="4400" b="1" dirty="0"/>
              <a:t> </a:t>
            </a:r>
            <a:r>
              <a:rPr lang="en-US" sz="4400" b="1" dirty="0" err="1"/>
              <a:t>yükselt</a:t>
            </a:r>
            <a:r>
              <a:rPr lang="en-US" sz="4400" b="1" dirty="0"/>
              <a:t>” </a:t>
            </a:r>
            <a:r>
              <a:rPr lang="en-US" sz="4400" b="1" dirty="0" smtClean="0"/>
              <a:t>	</a:t>
            </a:r>
          </a:p>
          <a:p>
            <a:pPr marL="0" indent="0">
              <a:buNone/>
            </a:pPr>
            <a:r>
              <a:rPr lang="en-US" sz="4400" b="1" dirty="0" smtClean="0"/>
              <a:t>	-</a:t>
            </a:r>
            <a:r>
              <a:rPr lang="en-US" sz="4400" b="1" dirty="0" err="1" smtClean="0"/>
              <a:t>Doğallaştırılmıştır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/>
              <a:t>	</a:t>
            </a:r>
            <a:r>
              <a:rPr lang="en-US" sz="4400" b="1" dirty="0" smtClean="0"/>
              <a:t>-</a:t>
            </a:r>
            <a:r>
              <a:rPr lang="en-US" sz="4400" b="1" dirty="0" err="1" smtClean="0"/>
              <a:t>Ölçülemez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/>
              <a:t>	</a:t>
            </a:r>
            <a:r>
              <a:rPr lang="en-US" sz="4400" b="1" dirty="0" smtClean="0"/>
              <a:t>-</a:t>
            </a:r>
            <a:r>
              <a:rPr lang="en-US" sz="4400" b="1" dirty="0" err="1" smtClean="0"/>
              <a:t>Karşılıksızdır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Christine </a:t>
            </a:r>
            <a:r>
              <a:rPr lang="en-US" sz="4800" b="1" dirty="0" err="1">
                <a:latin typeface="+mn-lt"/>
              </a:rPr>
              <a:t>Delphy</a:t>
            </a:r>
            <a:r>
              <a:rPr lang="en-US" sz="4800" b="1" dirty="0">
                <a:latin typeface="+mn-lt"/>
              </a:rPr>
              <a:t> – </a:t>
            </a:r>
            <a:r>
              <a:rPr lang="en-US" sz="4800" b="1" dirty="0" err="1">
                <a:latin typeface="+mn-lt"/>
              </a:rPr>
              <a:t>Baş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Düşman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err="1" smtClean="0"/>
              <a:t>Ailenin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işlevi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yalnızca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ideolojik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değildir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ayrıca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sömürü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alanıdır</a:t>
            </a:r>
            <a:r>
              <a:rPr lang="en-US" sz="4400" b="1" dirty="0" smtClean="0"/>
              <a:t>.</a:t>
            </a:r>
          </a:p>
          <a:p>
            <a:endParaRPr lang="en-US" sz="4400" b="1" dirty="0" smtClean="0"/>
          </a:p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emeğinin</a:t>
            </a:r>
            <a:r>
              <a:rPr lang="en-US" sz="4400" b="1" dirty="0" smtClean="0"/>
              <a:t> </a:t>
            </a:r>
            <a:r>
              <a:rPr lang="en-US" sz="4400" b="1" dirty="0" err="1"/>
              <a:t>değer</a:t>
            </a:r>
            <a:r>
              <a:rPr lang="en-US" sz="4400" b="1" dirty="0"/>
              <a:t> </a:t>
            </a:r>
            <a:r>
              <a:rPr lang="en-US" sz="4400" b="1" dirty="0" err="1"/>
              <a:t>alanından</a:t>
            </a:r>
            <a:r>
              <a:rPr lang="en-US" sz="4400" b="1" dirty="0"/>
              <a:t> </a:t>
            </a:r>
            <a:r>
              <a:rPr lang="en-US" sz="4400" b="1" dirty="0" err="1"/>
              <a:t>dışlanmasının</a:t>
            </a:r>
            <a:r>
              <a:rPr lang="en-US" sz="4400" b="1" dirty="0"/>
              <a:t> </a:t>
            </a:r>
            <a:r>
              <a:rPr lang="en-US" sz="4400" b="1" dirty="0" err="1" smtClean="0"/>
              <a:t>nedeni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üretim</a:t>
            </a:r>
            <a:r>
              <a:rPr lang="en-US" sz="4400" b="1" dirty="0" smtClean="0"/>
              <a:t> </a:t>
            </a:r>
            <a:r>
              <a:rPr lang="en-US" sz="4400" b="1" dirty="0" err="1"/>
              <a:t>ilişkilerinin</a:t>
            </a:r>
            <a:r>
              <a:rPr lang="en-US" sz="4400" b="1" dirty="0"/>
              <a:t> </a:t>
            </a:r>
            <a:r>
              <a:rPr lang="en-US" sz="4400" b="1" dirty="0" err="1" smtClean="0"/>
              <a:t>kendisidir</a:t>
            </a:r>
            <a:r>
              <a:rPr lang="en-US" sz="4400" b="1" dirty="0" smtClean="0"/>
              <a:t>. </a:t>
            </a:r>
            <a:r>
              <a:rPr lang="en-US" sz="4400" b="1" dirty="0" err="1" smtClean="0"/>
              <a:t>Mübadele</a:t>
            </a:r>
            <a:r>
              <a:rPr lang="en-US" sz="4400" b="1" dirty="0" smtClean="0"/>
              <a:t> </a:t>
            </a:r>
            <a:r>
              <a:rPr lang="en-US" sz="4400" b="1" dirty="0" err="1"/>
              <a:t>alanından</a:t>
            </a:r>
            <a:r>
              <a:rPr lang="en-US" sz="4400" b="1" dirty="0"/>
              <a:t> </a:t>
            </a:r>
            <a:r>
              <a:rPr lang="en-US" sz="4400" b="1" dirty="0" err="1"/>
              <a:t>dışlananlar</a:t>
            </a:r>
            <a:r>
              <a:rPr lang="en-US" sz="4400" b="1" dirty="0"/>
              <a:t> </a:t>
            </a:r>
            <a:r>
              <a:rPr lang="en-US" sz="4400" b="1" dirty="0" err="1" smtClean="0"/>
              <a:t>kadınlardır</a:t>
            </a:r>
            <a:r>
              <a:rPr lang="en-US" sz="4400" b="1" dirty="0" smtClean="0"/>
              <a:t>.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Baş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Düşman</a:t>
            </a:r>
            <a:r>
              <a:rPr lang="en-US" b="1" dirty="0" smtClean="0">
                <a:latin typeface="+mn-lt"/>
              </a:rPr>
              <a:t> (</a:t>
            </a:r>
            <a:r>
              <a:rPr lang="en-US" b="1" dirty="0" err="1" smtClean="0">
                <a:latin typeface="+mn-lt"/>
              </a:rPr>
              <a:t>devam</a:t>
            </a:r>
            <a:r>
              <a:rPr lang="en-US" b="1" dirty="0" smtClean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err="1" smtClean="0"/>
              <a:t>Toplumda</a:t>
            </a:r>
            <a:r>
              <a:rPr lang="en-US" sz="4400" b="1" dirty="0" smtClean="0"/>
              <a:t> </a:t>
            </a:r>
            <a:r>
              <a:rPr lang="en-US" sz="4400" b="1" dirty="0" err="1"/>
              <a:t>iki</a:t>
            </a:r>
            <a:r>
              <a:rPr lang="en-US" sz="4400" b="1" dirty="0"/>
              <a:t> </a:t>
            </a:r>
            <a:r>
              <a:rPr lang="en-US" sz="4400" b="1" dirty="0" err="1"/>
              <a:t>tür</a:t>
            </a:r>
            <a:r>
              <a:rPr lang="en-US" sz="4400" b="1" dirty="0"/>
              <a:t> </a:t>
            </a:r>
            <a:r>
              <a:rPr lang="en-US" sz="4400" b="1" dirty="0" err="1"/>
              <a:t>üretim</a:t>
            </a:r>
            <a:r>
              <a:rPr lang="en-US" sz="4400" b="1" dirty="0"/>
              <a:t> </a:t>
            </a:r>
            <a:r>
              <a:rPr lang="en-US" sz="4400" b="1" dirty="0" err="1"/>
              <a:t>vardır</a:t>
            </a:r>
            <a:r>
              <a:rPr lang="en-US" sz="4400" b="1" dirty="0"/>
              <a:t>:</a:t>
            </a:r>
          </a:p>
          <a:p>
            <a:r>
              <a:rPr lang="en-US" sz="4400" b="1" dirty="0" err="1"/>
              <a:t>Kapitalist</a:t>
            </a:r>
            <a:r>
              <a:rPr lang="en-US" sz="4400" b="1" dirty="0"/>
              <a:t> </a:t>
            </a:r>
            <a:r>
              <a:rPr lang="en-US" sz="4400" b="1" dirty="0" err="1"/>
              <a:t>sömürüye</a:t>
            </a:r>
            <a:r>
              <a:rPr lang="en-US" sz="4400" b="1" dirty="0"/>
              <a:t> </a:t>
            </a:r>
            <a:r>
              <a:rPr lang="en-US" sz="4400" b="1" dirty="0" err="1"/>
              <a:t>yol</a:t>
            </a:r>
            <a:r>
              <a:rPr lang="en-US" sz="4400" b="1" dirty="0"/>
              <a:t> </a:t>
            </a:r>
            <a:r>
              <a:rPr lang="en-US" sz="4400" b="1" dirty="0" err="1"/>
              <a:t>açan</a:t>
            </a:r>
            <a:r>
              <a:rPr lang="en-US" sz="4400" b="1" dirty="0"/>
              <a:t> </a:t>
            </a:r>
            <a:r>
              <a:rPr lang="en-US" sz="4400" b="1" dirty="0" err="1"/>
              <a:t>sınai</a:t>
            </a:r>
            <a:r>
              <a:rPr lang="en-US" sz="4400" b="1" dirty="0"/>
              <a:t> </a:t>
            </a:r>
            <a:r>
              <a:rPr lang="en-US" sz="4400" b="1" dirty="0" err="1"/>
              <a:t>tarzda</a:t>
            </a:r>
            <a:r>
              <a:rPr lang="en-US" sz="4400" b="1" dirty="0"/>
              <a:t> meta </a:t>
            </a:r>
            <a:r>
              <a:rPr lang="en-US" sz="4400" b="1" dirty="0" err="1" smtClean="0"/>
              <a:t>üretimi</a:t>
            </a:r>
            <a:endParaRPr lang="en-US" sz="4400" b="1" dirty="0"/>
          </a:p>
          <a:p>
            <a:r>
              <a:rPr lang="en-US" sz="4400" b="1" dirty="0" err="1"/>
              <a:t>Patriarkal</a:t>
            </a:r>
            <a:r>
              <a:rPr lang="en-US" sz="4400" b="1" dirty="0"/>
              <a:t> </a:t>
            </a:r>
            <a:r>
              <a:rPr lang="en-US" sz="4400" b="1" dirty="0" err="1"/>
              <a:t>sömürüye</a:t>
            </a:r>
            <a:r>
              <a:rPr lang="en-US" sz="4400" b="1" dirty="0"/>
              <a:t> </a:t>
            </a:r>
            <a:r>
              <a:rPr lang="en-US" sz="4400" b="1" dirty="0" err="1"/>
              <a:t>yol</a:t>
            </a:r>
            <a:r>
              <a:rPr lang="en-US" sz="4400" b="1" dirty="0"/>
              <a:t> </a:t>
            </a:r>
            <a:r>
              <a:rPr lang="en-US" sz="4400" b="1" dirty="0" err="1"/>
              <a:t>açan</a:t>
            </a:r>
            <a:r>
              <a:rPr lang="en-US" sz="4400" b="1" dirty="0"/>
              <a:t> </a:t>
            </a:r>
            <a:r>
              <a:rPr lang="en-US" sz="4400" b="1" dirty="0" err="1"/>
              <a:t>ev</a:t>
            </a:r>
            <a:r>
              <a:rPr lang="en-US" sz="4400" b="1" dirty="0"/>
              <a:t> </a:t>
            </a:r>
            <a:r>
              <a:rPr lang="en-US" sz="4400" b="1" dirty="0" err="1"/>
              <a:t>içi</a:t>
            </a:r>
            <a:r>
              <a:rPr lang="en-US" sz="4400" b="1" dirty="0"/>
              <a:t> </a:t>
            </a:r>
            <a:r>
              <a:rPr lang="en-US" sz="4400" b="1" dirty="0" err="1"/>
              <a:t>hizmetler</a:t>
            </a:r>
            <a:r>
              <a:rPr lang="en-US" sz="4400" b="1" dirty="0"/>
              <a:t> </a:t>
            </a:r>
            <a:r>
              <a:rPr lang="en-US" sz="4400" b="1" dirty="0" err="1"/>
              <a:t>ve</a:t>
            </a:r>
            <a:r>
              <a:rPr lang="en-US" sz="4400" b="1" dirty="0"/>
              <a:t> </a:t>
            </a:r>
            <a:r>
              <a:rPr lang="en-US" sz="4400" b="1" dirty="0" err="1"/>
              <a:t>çocuk</a:t>
            </a:r>
            <a:r>
              <a:rPr lang="en-US" sz="4400" b="1" dirty="0"/>
              <a:t> </a:t>
            </a:r>
            <a:r>
              <a:rPr lang="en-US" sz="4400" b="1" dirty="0" err="1"/>
              <a:t>bakımını</a:t>
            </a:r>
            <a:r>
              <a:rPr lang="en-US" sz="4400" b="1" dirty="0"/>
              <a:t> </a:t>
            </a:r>
            <a:r>
              <a:rPr lang="en-US" sz="4400" b="1" dirty="0" err="1"/>
              <a:t>içeren</a:t>
            </a:r>
            <a:r>
              <a:rPr lang="en-US" sz="4400" b="1" dirty="0"/>
              <a:t> </a:t>
            </a:r>
            <a:r>
              <a:rPr lang="en-US" sz="4400" b="1" dirty="0" err="1"/>
              <a:t>aile</a:t>
            </a:r>
            <a:r>
              <a:rPr lang="en-US" sz="4400" b="1" dirty="0"/>
              <a:t> </a:t>
            </a:r>
            <a:r>
              <a:rPr lang="en-US" sz="4400" b="1" dirty="0" err="1" smtClean="0"/>
              <a:t>üretimi</a:t>
            </a:r>
            <a:endParaRPr lang="en-US" sz="4400" b="1" dirty="0"/>
          </a:p>
          <a:p>
            <a:pPr marL="0" indent="0" algn="just">
              <a:buNone/>
            </a:pPr>
            <a:r>
              <a:rPr lang="en-US" sz="4000" b="1" dirty="0" smtClean="0"/>
              <a:t>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Kadınların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Sınıfı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>
            <a:normAutofit lnSpcReduction="10000"/>
          </a:bodyPr>
          <a:lstStyle/>
          <a:p>
            <a:pPr lvl="2"/>
            <a:endParaRPr lang="tr-TR" dirty="0"/>
          </a:p>
          <a:p>
            <a:pPr algn="just"/>
            <a:r>
              <a:rPr lang="en-US" sz="4800" b="1" dirty="0" err="1" smtClean="0"/>
              <a:t>Kadınların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sınıfı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neye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göre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belirlenmeli</a:t>
            </a:r>
            <a:r>
              <a:rPr lang="en-US" sz="4800" b="1" dirty="0" smtClean="0"/>
              <a:t>?</a:t>
            </a:r>
          </a:p>
          <a:p>
            <a:pPr marL="457200" lvl="1" indent="0" algn="just">
              <a:buNone/>
            </a:pPr>
            <a:r>
              <a:rPr lang="en-US" sz="4400" b="1" dirty="0" smtClean="0"/>
              <a:t>-</a:t>
            </a:r>
            <a:r>
              <a:rPr lang="en-US" sz="4400" b="1" dirty="0" err="1" smtClean="0"/>
              <a:t>Üretim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ilişkilerindeki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rolleri</a:t>
            </a:r>
            <a:r>
              <a:rPr lang="en-US" sz="4400" b="1" dirty="0" smtClean="0"/>
              <a:t> </a:t>
            </a:r>
          </a:p>
          <a:p>
            <a:pPr marL="457200" lvl="1" indent="0" algn="just">
              <a:buNone/>
            </a:pPr>
            <a:r>
              <a:rPr lang="en-US" sz="4400" b="1" dirty="0" smtClean="0"/>
              <a:t>-</a:t>
            </a:r>
            <a:r>
              <a:rPr lang="en-US" sz="4400" b="1" dirty="0" err="1" smtClean="0"/>
              <a:t>Kocalarının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sınıfının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uzantısı</a:t>
            </a:r>
            <a:endParaRPr lang="en-US" sz="4400" b="1" dirty="0" smtClean="0"/>
          </a:p>
          <a:p>
            <a:pPr algn="just"/>
            <a:r>
              <a:rPr lang="en-US" sz="4300" b="1" dirty="0" smtClean="0"/>
              <a:t>Bu </a:t>
            </a:r>
            <a:r>
              <a:rPr lang="en-US" sz="4300" b="1" dirty="0" err="1" smtClean="0"/>
              <a:t>iki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açıklama</a:t>
            </a:r>
            <a:r>
              <a:rPr lang="en-US" sz="4300" b="1" dirty="0" smtClean="0"/>
              <a:t> da </a:t>
            </a:r>
            <a:r>
              <a:rPr lang="en-US" sz="4300" b="1" dirty="0" err="1" smtClean="0"/>
              <a:t>kadınların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erkeklerden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ayrı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bir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sınıfa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ait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olduğunu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ve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başka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bir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üretim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sisteminin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varlığını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gizler</a:t>
            </a:r>
            <a:r>
              <a:rPr lang="en-US" sz="4300" b="1" dirty="0" smtClean="0"/>
              <a:t>. Bu </a:t>
            </a:r>
            <a:r>
              <a:rPr lang="en-US" sz="4300" b="1" dirty="0" err="1" smtClean="0"/>
              <a:t>sistem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kadın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ve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erkekleri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uzlaşmaz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biçimde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böler</a:t>
            </a:r>
            <a:r>
              <a:rPr lang="en-US" sz="43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259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4.Hafta</vt:lpstr>
      <vt:lpstr>Ataerki ve Kapitalizm İlişkisi</vt:lpstr>
      <vt:lpstr> Ataerki ve kapitalizm ilişkisi</vt:lpstr>
      <vt:lpstr>Kadınların ev içi emeği</vt:lpstr>
      <vt:lpstr>Dalla Costa’ya Yönelik Eleştiri</vt:lpstr>
      <vt:lpstr>Kadın Emeğinin Görünmezliği</vt:lpstr>
      <vt:lpstr>Christine Delphy – Baş Düşman</vt:lpstr>
      <vt:lpstr>Baş Düşman (devam)</vt:lpstr>
      <vt:lpstr>Kadınların Sınıfı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83</cp:revision>
  <dcterms:created xsi:type="dcterms:W3CDTF">2019-05-22T16:15:54Z</dcterms:created>
  <dcterms:modified xsi:type="dcterms:W3CDTF">2019-05-26T12:14:31Z</dcterms:modified>
</cp:coreProperties>
</file>