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D5119-ECD6-4922-8B42-D7BE7247654C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5EFF9-F7DA-4626-91CF-D5EFB19E10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0061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D5119-ECD6-4922-8B42-D7BE7247654C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5EFF9-F7DA-4626-91CF-D5EFB19E10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8073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D5119-ECD6-4922-8B42-D7BE7247654C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5EFF9-F7DA-4626-91CF-D5EFB19E10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027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0"/>
            <a:ext cx="12213167" cy="6870700"/>
            <a:chOff x="0" y="0"/>
            <a:chExt cx="5770" cy="432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tr-TR" sz="1800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20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41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50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57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 sz="1800"/>
                    </a:p>
                  </p:txBody>
                </p:sp>
                <p:sp>
                  <p:nvSpPr>
                    <p:cNvPr id="58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</a:gdLst>
                      <a:ahLst/>
                      <a:cxnLst>
                        <a:cxn ang="T110">
                          <a:pos x="T0" y="T1"/>
                        </a:cxn>
                        <a:cxn ang="T111">
                          <a:pos x="T2" y="T3"/>
                        </a:cxn>
                        <a:cxn ang="T112">
                          <a:pos x="T4" y="T5"/>
                        </a:cxn>
                        <a:cxn ang="T113">
                          <a:pos x="T6" y="T7"/>
                        </a:cxn>
                        <a:cxn ang="T114">
                          <a:pos x="T8" y="T9"/>
                        </a:cxn>
                        <a:cxn ang="T115">
                          <a:pos x="T10" y="T11"/>
                        </a:cxn>
                        <a:cxn ang="T116">
                          <a:pos x="T12" y="T13"/>
                        </a:cxn>
                        <a:cxn ang="T117">
                          <a:pos x="T14" y="T15"/>
                        </a:cxn>
                        <a:cxn ang="T118">
                          <a:pos x="T16" y="T17"/>
                        </a:cxn>
                        <a:cxn ang="T119">
                          <a:pos x="T18" y="T19"/>
                        </a:cxn>
                        <a:cxn ang="T120">
                          <a:pos x="T20" y="T21"/>
                        </a:cxn>
                        <a:cxn ang="T121">
                          <a:pos x="T22" y="T23"/>
                        </a:cxn>
                        <a:cxn ang="T122">
                          <a:pos x="T24" y="T25"/>
                        </a:cxn>
                        <a:cxn ang="T123">
                          <a:pos x="T26" y="T27"/>
                        </a:cxn>
                        <a:cxn ang="T124">
                          <a:pos x="T28" y="T29"/>
                        </a:cxn>
                        <a:cxn ang="T125">
                          <a:pos x="T30" y="T31"/>
                        </a:cxn>
                        <a:cxn ang="T126">
                          <a:pos x="T32" y="T33"/>
                        </a:cxn>
                        <a:cxn ang="T127">
                          <a:pos x="T34" y="T35"/>
                        </a:cxn>
                        <a:cxn ang="T128">
                          <a:pos x="T36" y="T37"/>
                        </a:cxn>
                        <a:cxn ang="T129">
                          <a:pos x="T38" y="T39"/>
                        </a:cxn>
                        <a:cxn ang="T130">
                          <a:pos x="T40" y="T41"/>
                        </a:cxn>
                        <a:cxn ang="T131">
                          <a:pos x="T42" y="T43"/>
                        </a:cxn>
                        <a:cxn ang="T132">
                          <a:pos x="T44" y="T45"/>
                        </a:cxn>
                        <a:cxn ang="T133">
                          <a:pos x="T46" y="T47"/>
                        </a:cxn>
                        <a:cxn ang="T134">
                          <a:pos x="T48" y="T49"/>
                        </a:cxn>
                        <a:cxn ang="T135">
                          <a:pos x="T50" y="T51"/>
                        </a:cxn>
                        <a:cxn ang="T136">
                          <a:pos x="T52" y="T53"/>
                        </a:cxn>
                        <a:cxn ang="T137">
                          <a:pos x="T54" y="T55"/>
                        </a:cxn>
                        <a:cxn ang="T138">
                          <a:pos x="T56" y="T57"/>
                        </a:cxn>
                        <a:cxn ang="T139">
                          <a:pos x="T58" y="T59"/>
                        </a:cxn>
                        <a:cxn ang="T140">
                          <a:pos x="T60" y="T61"/>
                        </a:cxn>
                        <a:cxn ang="T141">
                          <a:pos x="T62" y="T63"/>
                        </a:cxn>
                        <a:cxn ang="T142">
                          <a:pos x="T64" y="T65"/>
                        </a:cxn>
                        <a:cxn ang="T143">
                          <a:pos x="T66" y="T67"/>
                        </a:cxn>
                        <a:cxn ang="T144">
                          <a:pos x="T68" y="T69"/>
                        </a:cxn>
                        <a:cxn ang="T145">
                          <a:pos x="T70" y="T71"/>
                        </a:cxn>
                        <a:cxn ang="T146">
                          <a:pos x="T72" y="T73"/>
                        </a:cxn>
                        <a:cxn ang="T147">
                          <a:pos x="T74" y="T75"/>
                        </a:cxn>
                        <a:cxn ang="T148">
                          <a:pos x="T76" y="T77"/>
                        </a:cxn>
                        <a:cxn ang="T149">
                          <a:pos x="T78" y="T79"/>
                        </a:cxn>
                        <a:cxn ang="T150">
                          <a:pos x="T80" y="T81"/>
                        </a:cxn>
                        <a:cxn ang="T151">
                          <a:pos x="T82" y="T83"/>
                        </a:cxn>
                        <a:cxn ang="T152">
                          <a:pos x="T84" y="T85"/>
                        </a:cxn>
                        <a:cxn ang="T153">
                          <a:pos x="T86" y="T87"/>
                        </a:cxn>
                        <a:cxn ang="T154">
                          <a:pos x="T88" y="T89"/>
                        </a:cxn>
                        <a:cxn ang="T155">
                          <a:pos x="T90" y="T91"/>
                        </a:cxn>
                        <a:cxn ang="T156">
                          <a:pos x="T92" y="T93"/>
                        </a:cxn>
                        <a:cxn ang="T157">
                          <a:pos x="T94" y="T95"/>
                        </a:cxn>
                        <a:cxn ang="T158">
                          <a:pos x="T96" y="T97"/>
                        </a:cxn>
                        <a:cxn ang="T159">
                          <a:pos x="T98" y="T99"/>
                        </a:cxn>
                        <a:cxn ang="T160">
                          <a:pos x="T100" y="T101"/>
                        </a:cxn>
                        <a:cxn ang="T161">
                          <a:pos x="T102" y="T103"/>
                        </a:cxn>
                        <a:cxn ang="T162">
                          <a:pos x="T104" y="T105"/>
                        </a:cxn>
                        <a:cxn ang="T163">
                          <a:pos x="T106" y="T107"/>
                        </a:cxn>
                        <a:cxn ang="T164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 sz="1800"/>
                    </a:p>
                  </p:txBody>
                </p:sp>
              </p:grpSp>
              <p:sp>
                <p:nvSpPr>
                  <p:cNvPr id="51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tr-TR" sz="1800" smtClean="0"/>
                  </a:p>
                </p:txBody>
              </p:sp>
              <p:sp>
                <p:nvSpPr>
                  <p:cNvPr id="52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53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54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55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56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</p:grpSp>
            <p:pic>
              <p:nvPicPr>
                <p:cNvPr id="42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3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4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5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6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7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8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9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21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2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3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4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5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7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8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9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0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1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2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3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4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5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6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7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8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9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0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9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1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2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3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4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5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6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7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18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9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05 w 21600"/>
                <a:gd name="T13" fmla="*/ 2130 h 21600"/>
                <a:gd name="T14" fmla="*/ 19495 w 21600"/>
                <a:gd name="T15" fmla="*/ 194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endParaRPr lang="tr-TR" sz="1800"/>
            </a:p>
          </p:txBody>
        </p:sp>
      </p:grpSp>
      <p:sp>
        <p:nvSpPr>
          <p:cNvPr id="182329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370013"/>
            <a:ext cx="9287933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tr-TR" noProof="0" smtClean="0"/>
              <a:t>Asıl başlık stili için tıklatın</a:t>
            </a:r>
          </a:p>
        </p:txBody>
      </p:sp>
      <p:sp>
        <p:nvSpPr>
          <p:cNvPr id="182330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02934" y="3886200"/>
            <a:ext cx="7520517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tr-TR" noProof="0" smtClean="0"/>
              <a:t>Asıl alt başlık stilini düzenlemek için tıklatın</a:t>
            </a:r>
          </a:p>
        </p:txBody>
      </p:sp>
      <p:sp>
        <p:nvSpPr>
          <p:cNvPr id="59" name="Rectangle 5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1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D8E6E-6E52-43EB-95E3-87B9E5F68CC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27655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05B60-8368-43D9-A094-BF1458D4694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84631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B9B98-C649-4C61-8D33-2A48FD21E35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73025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351367" y="1598613"/>
            <a:ext cx="4821767" cy="44973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376334" y="1598613"/>
            <a:ext cx="4823884" cy="44973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10C8E-AA47-4993-901D-C14E5A2E827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35774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0AD6D-24D1-4093-B9FC-A8FE61B098A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58023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DD01F-7D1C-4BD6-97CF-BB668A44D0A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34602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F2C3A-20F8-4F8A-BE71-BC362A66681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16986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24F44-2E01-4497-B60A-C3ABF635F39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8369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D5119-ECD6-4922-8B42-D7BE7247654C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5EFF9-F7DA-4626-91CF-D5EFB19E10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30623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F7300-974A-496D-BBD9-21A6F5398FD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32226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57BD3-78AB-429C-A03D-F8C65556E03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13442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7770285" y="227014"/>
            <a:ext cx="2491316" cy="5868987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92100" y="227014"/>
            <a:ext cx="7274984" cy="586898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055B9-33DF-4392-B4F1-2C798AB1920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5033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D5119-ECD6-4922-8B42-D7BE7247654C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5EFF9-F7DA-4626-91CF-D5EFB19E10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2916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D5119-ECD6-4922-8B42-D7BE7247654C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5EFF9-F7DA-4626-91CF-D5EFB19E10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3818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D5119-ECD6-4922-8B42-D7BE7247654C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5EFF9-F7DA-4626-91CF-D5EFB19E10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3037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D5119-ECD6-4922-8B42-D7BE7247654C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5EFF9-F7DA-4626-91CF-D5EFB19E10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2905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D5119-ECD6-4922-8B42-D7BE7247654C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5EFF9-F7DA-4626-91CF-D5EFB19E10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7086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D5119-ECD6-4922-8B42-D7BE7247654C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5EFF9-F7DA-4626-91CF-D5EFB19E10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2240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D5119-ECD6-4922-8B42-D7BE7247654C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5EFF9-F7DA-4626-91CF-D5EFB19E10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6684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D5119-ECD6-4922-8B42-D7BE7247654C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5EFF9-F7DA-4626-91CF-D5EFB19E10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4668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" y="0"/>
            <a:ext cx="12213167" cy="6870700"/>
            <a:chOff x="0" y="0"/>
            <a:chExt cx="5770" cy="4328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1033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181253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tr-TR" sz="1800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1047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1068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107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1084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 sz="1800"/>
                    </a:p>
                  </p:txBody>
                </p:sp>
                <p:sp>
                  <p:nvSpPr>
                    <p:cNvPr id="1085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</a:gdLst>
                      <a:ahLst/>
                      <a:cxnLst>
                        <a:cxn ang="T110">
                          <a:pos x="T0" y="T1"/>
                        </a:cxn>
                        <a:cxn ang="T111">
                          <a:pos x="T2" y="T3"/>
                        </a:cxn>
                        <a:cxn ang="T112">
                          <a:pos x="T4" y="T5"/>
                        </a:cxn>
                        <a:cxn ang="T113">
                          <a:pos x="T6" y="T7"/>
                        </a:cxn>
                        <a:cxn ang="T114">
                          <a:pos x="T8" y="T9"/>
                        </a:cxn>
                        <a:cxn ang="T115">
                          <a:pos x="T10" y="T11"/>
                        </a:cxn>
                        <a:cxn ang="T116">
                          <a:pos x="T12" y="T13"/>
                        </a:cxn>
                        <a:cxn ang="T117">
                          <a:pos x="T14" y="T15"/>
                        </a:cxn>
                        <a:cxn ang="T118">
                          <a:pos x="T16" y="T17"/>
                        </a:cxn>
                        <a:cxn ang="T119">
                          <a:pos x="T18" y="T19"/>
                        </a:cxn>
                        <a:cxn ang="T120">
                          <a:pos x="T20" y="T21"/>
                        </a:cxn>
                        <a:cxn ang="T121">
                          <a:pos x="T22" y="T23"/>
                        </a:cxn>
                        <a:cxn ang="T122">
                          <a:pos x="T24" y="T25"/>
                        </a:cxn>
                        <a:cxn ang="T123">
                          <a:pos x="T26" y="T27"/>
                        </a:cxn>
                        <a:cxn ang="T124">
                          <a:pos x="T28" y="T29"/>
                        </a:cxn>
                        <a:cxn ang="T125">
                          <a:pos x="T30" y="T31"/>
                        </a:cxn>
                        <a:cxn ang="T126">
                          <a:pos x="T32" y="T33"/>
                        </a:cxn>
                        <a:cxn ang="T127">
                          <a:pos x="T34" y="T35"/>
                        </a:cxn>
                        <a:cxn ang="T128">
                          <a:pos x="T36" y="T37"/>
                        </a:cxn>
                        <a:cxn ang="T129">
                          <a:pos x="T38" y="T39"/>
                        </a:cxn>
                        <a:cxn ang="T130">
                          <a:pos x="T40" y="T41"/>
                        </a:cxn>
                        <a:cxn ang="T131">
                          <a:pos x="T42" y="T43"/>
                        </a:cxn>
                        <a:cxn ang="T132">
                          <a:pos x="T44" y="T45"/>
                        </a:cxn>
                        <a:cxn ang="T133">
                          <a:pos x="T46" y="T47"/>
                        </a:cxn>
                        <a:cxn ang="T134">
                          <a:pos x="T48" y="T49"/>
                        </a:cxn>
                        <a:cxn ang="T135">
                          <a:pos x="T50" y="T51"/>
                        </a:cxn>
                        <a:cxn ang="T136">
                          <a:pos x="T52" y="T53"/>
                        </a:cxn>
                        <a:cxn ang="T137">
                          <a:pos x="T54" y="T55"/>
                        </a:cxn>
                        <a:cxn ang="T138">
                          <a:pos x="T56" y="T57"/>
                        </a:cxn>
                        <a:cxn ang="T139">
                          <a:pos x="T58" y="T59"/>
                        </a:cxn>
                        <a:cxn ang="T140">
                          <a:pos x="T60" y="T61"/>
                        </a:cxn>
                        <a:cxn ang="T141">
                          <a:pos x="T62" y="T63"/>
                        </a:cxn>
                        <a:cxn ang="T142">
                          <a:pos x="T64" y="T65"/>
                        </a:cxn>
                        <a:cxn ang="T143">
                          <a:pos x="T66" y="T67"/>
                        </a:cxn>
                        <a:cxn ang="T144">
                          <a:pos x="T68" y="T69"/>
                        </a:cxn>
                        <a:cxn ang="T145">
                          <a:pos x="T70" y="T71"/>
                        </a:cxn>
                        <a:cxn ang="T146">
                          <a:pos x="T72" y="T73"/>
                        </a:cxn>
                        <a:cxn ang="T147">
                          <a:pos x="T74" y="T75"/>
                        </a:cxn>
                        <a:cxn ang="T148">
                          <a:pos x="T76" y="T77"/>
                        </a:cxn>
                        <a:cxn ang="T149">
                          <a:pos x="T78" y="T79"/>
                        </a:cxn>
                        <a:cxn ang="T150">
                          <a:pos x="T80" y="T81"/>
                        </a:cxn>
                        <a:cxn ang="T151">
                          <a:pos x="T82" y="T83"/>
                        </a:cxn>
                        <a:cxn ang="T152">
                          <a:pos x="T84" y="T85"/>
                        </a:cxn>
                        <a:cxn ang="T153">
                          <a:pos x="T86" y="T87"/>
                        </a:cxn>
                        <a:cxn ang="T154">
                          <a:pos x="T88" y="T89"/>
                        </a:cxn>
                        <a:cxn ang="T155">
                          <a:pos x="T90" y="T91"/>
                        </a:cxn>
                        <a:cxn ang="T156">
                          <a:pos x="T92" y="T93"/>
                        </a:cxn>
                        <a:cxn ang="T157">
                          <a:pos x="T94" y="T95"/>
                        </a:cxn>
                        <a:cxn ang="T158">
                          <a:pos x="T96" y="T97"/>
                        </a:cxn>
                        <a:cxn ang="T159">
                          <a:pos x="T98" y="T99"/>
                        </a:cxn>
                        <a:cxn ang="T160">
                          <a:pos x="T100" y="T101"/>
                        </a:cxn>
                        <a:cxn ang="T161">
                          <a:pos x="T102" y="T103"/>
                        </a:cxn>
                        <a:cxn ang="T162">
                          <a:pos x="T104" y="T105"/>
                        </a:cxn>
                        <a:cxn ang="T163">
                          <a:pos x="T106" y="T107"/>
                        </a:cxn>
                        <a:cxn ang="T164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 sz="1800"/>
                    </a:p>
                  </p:txBody>
                </p:sp>
              </p:grpSp>
              <p:sp>
                <p:nvSpPr>
                  <p:cNvPr id="1078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tr-TR" sz="1800" smtClean="0"/>
                  </a:p>
                </p:txBody>
              </p:sp>
              <p:sp>
                <p:nvSpPr>
                  <p:cNvPr id="1079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1080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1081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1082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1083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</p:grpSp>
            <p:pic>
              <p:nvPicPr>
                <p:cNvPr id="1069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0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1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2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3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4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5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6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1048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1049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0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1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2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3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4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5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6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7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8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9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0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1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2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3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4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5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6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7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1036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81295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81296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39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40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41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42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81301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44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181303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46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05 w 21600"/>
                <a:gd name="T13" fmla="*/ 2130 h 21600"/>
                <a:gd name="T14" fmla="*/ 19495 w 21600"/>
                <a:gd name="T15" fmla="*/ 194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endParaRPr lang="tr-TR" sz="1800"/>
            </a:p>
          </p:txBody>
        </p:sp>
      </p:grpSp>
      <p:sp>
        <p:nvSpPr>
          <p:cNvPr id="1027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92101" y="227013"/>
            <a:ext cx="99695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1367" y="1598613"/>
            <a:ext cx="9848851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181307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02168" y="6242051"/>
            <a:ext cx="2377017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81308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09900" y="6248401"/>
            <a:ext cx="4607984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81309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23201" y="6248401"/>
            <a:ext cx="234103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41ADDA27-02A7-4EF6-B2F3-90716DA9AB6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25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743076" y="227014"/>
            <a:ext cx="7477125" cy="866775"/>
          </a:xfrm>
        </p:spPr>
        <p:txBody>
          <a:bodyPr/>
          <a:lstStyle/>
          <a:p>
            <a:pPr algn="ctr" eaLnBrk="1" hangingPunct="1"/>
            <a:r>
              <a:rPr lang="tr-TR" altLang="tr-TR" sz="2800" b="1" dirty="0">
                <a:solidFill>
                  <a:srgbClr val="FFFF00"/>
                </a:solidFill>
              </a:rPr>
              <a:t>PURPOSE OF EPIDEMIOLOGY</a:t>
            </a:r>
            <a:endParaRPr lang="tr-TR" altLang="tr-TR" sz="2800" b="1" dirty="0">
              <a:solidFill>
                <a:srgbClr val="FFFF00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22463" y="1627188"/>
            <a:ext cx="7116762" cy="4030662"/>
          </a:xfrm>
        </p:spPr>
        <p:txBody>
          <a:bodyPr/>
          <a:lstStyle/>
          <a:p>
            <a:pPr eaLnBrk="1" hangingPunct="1"/>
            <a:r>
              <a:rPr lang="en-US" altLang="tr-TR" sz="2800" dirty="0">
                <a:solidFill>
                  <a:srgbClr val="FFFF00"/>
                </a:solidFill>
              </a:rPr>
              <a:t>Can be used as a DIAGNOSTIC INVESTIGATION of the origin of unknown diseases</a:t>
            </a:r>
          </a:p>
          <a:p>
            <a:pPr eaLnBrk="1" hangingPunct="1"/>
            <a:endParaRPr lang="en-US" altLang="tr-TR" sz="2800" dirty="0">
              <a:solidFill>
                <a:srgbClr val="FFFF00"/>
              </a:solidFill>
            </a:endParaRPr>
          </a:p>
          <a:p>
            <a:pPr eaLnBrk="1" hangingPunct="1"/>
            <a:r>
              <a:rPr lang="en-US" altLang="tr-TR" sz="2800" dirty="0">
                <a:solidFill>
                  <a:srgbClr val="FFFF00"/>
                </a:solidFill>
              </a:rPr>
              <a:t>Can be used to determine the characteristics of the populations in the population</a:t>
            </a:r>
          </a:p>
          <a:p>
            <a:pPr eaLnBrk="1" hangingPunct="1"/>
            <a:endParaRPr lang="en-US" altLang="tr-TR" sz="2800" dirty="0">
              <a:solidFill>
                <a:srgbClr val="FFFF00"/>
              </a:solidFill>
            </a:endParaRPr>
          </a:p>
          <a:p>
            <a:pPr eaLnBrk="1" hangingPunct="1"/>
            <a:r>
              <a:rPr lang="en-US" altLang="tr-TR" sz="2800" dirty="0">
                <a:solidFill>
                  <a:srgbClr val="FFFF00"/>
                </a:solidFill>
              </a:rPr>
              <a:t>Disease can be used in the planning and monitoring of the CONTROL PROGRAMS</a:t>
            </a:r>
            <a:endParaRPr lang="tr-TR" altLang="tr-TR" sz="2800" dirty="0">
              <a:solidFill>
                <a:srgbClr val="FFFF00"/>
              </a:solidFill>
            </a:endParaRP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2135189" y="1268413"/>
            <a:ext cx="79216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2F131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35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743076" y="227013"/>
            <a:ext cx="7477125" cy="804862"/>
          </a:xfrm>
        </p:spPr>
        <p:txBody>
          <a:bodyPr/>
          <a:lstStyle/>
          <a:p>
            <a:pPr algn="ctr" eaLnBrk="1" hangingPunct="1"/>
            <a:r>
              <a:rPr lang="tr-TR" altLang="tr-TR" sz="2800" b="1" dirty="0">
                <a:solidFill>
                  <a:srgbClr val="FFFF00"/>
                </a:solidFill>
              </a:rPr>
              <a:t>DIAGNOSTIC VEHICLE</a:t>
            </a:r>
            <a:endParaRPr lang="tr-TR" altLang="tr-TR" sz="2800" b="1" dirty="0">
              <a:solidFill>
                <a:srgbClr val="FFFF00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557338"/>
            <a:ext cx="8229600" cy="511175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tr-TR" sz="2400" dirty="0">
                <a:solidFill>
                  <a:srgbClr val="FFFF00"/>
                </a:solidFill>
              </a:rPr>
              <a:t>Diagnosis of diseases</a:t>
            </a:r>
          </a:p>
          <a:p>
            <a:pPr lvl="1" eaLnBrk="1" hangingPunct="1"/>
            <a:r>
              <a:rPr lang="en-US" altLang="tr-TR" sz="2000" dirty="0">
                <a:solidFill>
                  <a:srgbClr val="FFFF00"/>
                </a:solidFill>
              </a:rPr>
              <a:t>Clinical and autopsy findings</a:t>
            </a:r>
          </a:p>
          <a:p>
            <a:pPr lvl="1" eaLnBrk="1" hangingPunct="1"/>
            <a:r>
              <a:rPr lang="en-US" altLang="tr-TR" sz="2000" dirty="0">
                <a:solidFill>
                  <a:srgbClr val="FFFF00"/>
                </a:solidFill>
              </a:rPr>
              <a:t>Laboratory tests</a:t>
            </a:r>
          </a:p>
          <a:p>
            <a:pPr lvl="1" eaLnBrk="1" hangingPunct="1"/>
            <a:r>
              <a:rPr lang="en-US" altLang="tr-TR" sz="2000" dirty="0">
                <a:solidFill>
                  <a:srgbClr val="FFFF00"/>
                </a:solidFill>
              </a:rPr>
              <a:t>Epidemiological data</a:t>
            </a:r>
          </a:p>
          <a:p>
            <a:pPr marL="0" indent="0" eaLnBrk="1" hangingPunct="1">
              <a:buNone/>
            </a:pPr>
            <a:r>
              <a:rPr lang="en-US" altLang="tr-TR" sz="2400" dirty="0">
                <a:solidFill>
                  <a:srgbClr val="FFFF00"/>
                </a:solidFill>
              </a:rPr>
              <a:t>Population level</a:t>
            </a:r>
          </a:p>
          <a:p>
            <a:pPr lvl="1" eaLnBrk="1" hangingPunct="1"/>
            <a:r>
              <a:rPr lang="en-US" altLang="tr-TR" sz="2000" dirty="0">
                <a:solidFill>
                  <a:srgbClr val="FFFF00"/>
                </a:solidFill>
              </a:rPr>
              <a:t>What caused this epidemic?</a:t>
            </a:r>
          </a:p>
          <a:p>
            <a:pPr lvl="1" eaLnBrk="1" hangingPunct="1"/>
            <a:r>
              <a:rPr lang="en-US" altLang="tr-TR" sz="2000" dirty="0">
                <a:solidFill>
                  <a:srgbClr val="FFFF00"/>
                </a:solidFill>
              </a:rPr>
              <a:t>Why did the number of sick animals increase?</a:t>
            </a:r>
          </a:p>
          <a:p>
            <a:pPr lvl="1" eaLnBrk="1" hangingPunct="1"/>
            <a:r>
              <a:rPr lang="en-US" altLang="tr-TR" sz="2000" dirty="0">
                <a:solidFill>
                  <a:srgbClr val="FFFF00"/>
                </a:solidFill>
              </a:rPr>
              <a:t>Why are only these animals sick?</a:t>
            </a:r>
          </a:p>
          <a:p>
            <a:pPr lvl="1" eaLnBrk="1" hangingPunct="1"/>
            <a:r>
              <a:rPr lang="en-US" altLang="tr-TR" sz="2000" dirty="0">
                <a:solidFill>
                  <a:srgbClr val="FFFF00"/>
                </a:solidFill>
              </a:rPr>
              <a:t>When and where did the disease occur?</a:t>
            </a:r>
          </a:p>
          <a:p>
            <a:pPr lvl="1" eaLnBrk="1" hangingPunct="1"/>
            <a:r>
              <a:rPr lang="en-US" altLang="tr-TR" sz="2000" dirty="0">
                <a:solidFill>
                  <a:srgbClr val="FFFF00"/>
                </a:solidFill>
              </a:rPr>
              <a:t>What factors play a role in the development of the disease?</a:t>
            </a:r>
          </a:p>
          <a:p>
            <a:pPr lvl="1" eaLnBrk="1" hangingPunct="1"/>
            <a:r>
              <a:rPr lang="en-US" altLang="tr-TR" sz="2000" dirty="0" smtClean="0">
                <a:solidFill>
                  <a:srgbClr val="FFFF00"/>
                </a:solidFill>
              </a:rPr>
              <a:t>How </a:t>
            </a:r>
            <a:r>
              <a:rPr lang="en-US" altLang="tr-TR" sz="2000" dirty="0">
                <a:solidFill>
                  <a:srgbClr val="FFFF00"/>
                </a:solidFill>
              </a:rPr>
              <a:t>can the disease be prevented or controlled?</a:t>
            </a:r>
            <a:endParaRPr lang="tr-TR" altLang="tr-TR" sz="2000" dirty="0"/>
          </a:p>
        </p:txBody>
      </p:sp>
      <p:sp>
        <p:nvSpPr>
          <p:cNvPr id="19460" name="Line 5"/>
          <p:cNvSpPr>
            <a:spLocks noChangeShapeType="1"/>
          </p:cNvSpPr>
          <p:nvPr/>
        </p:nvSpPr>
        <p:spPr bwMode="auto">
          <a:xfrm>
            <a:off x="2424114" y="1341438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2F131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743076" y="227013"/>
            <a:ext cx="7477125" cy="747712"/>
          </a:xfrm>
        </p:spPr>
        <p:txBody>
          <a:bodyPr/>
          <a:lstStyle/>
          <a:p>
            <a:pPr algn="ctr" eaLnBrk="1" hangingPunct="1"/>
            <a:r>
              <a:rPr lang="tr-TR" altLang="tr-TR" sz="2800" b="1" dirty="0">
                <a:solidFill>
                  <a:srgbClr val="FFFF00"/>
                </a:solidFill>
              </a:rPr>
              <a:t>DETERMINATION OF DISEASE PROPERTIES</a:t>
            </a:r>
            <a:endParaRPr lang="tr-TR" altLang="tr-TR" sz="2800" b="1" dirty="0">
              <a:solidFill>
                <a:srgbClr val="FFFF00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28776"/>
            <a:ext cx="8229600" cy="496887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tr-TR" sz="2800" dirty="0">
                <a:solidFill>
                  <a:srgbClr val="FFFF00"/>
                </a:solidFill>
              </a:rPr>
              <a:t>Epidemiological features of the disease</a:t>
            </a:r>
          </a:p>
          <a:p>
            <a:pPr lvl="1" eaLnBrk="1" hangingPunct="1"/>
            <a:r>
              <a:rPr lang="en-US" altLang="tr-TR" sz="2400" dirty="0">
                <a:solidFill>
                  <a:srgbClr val="FFFF00"/>
                </a:solidFill>
              </a:rPr>
              <a:t>Population level features</a:t>
            </a:r>
          </a:p>
          <a:p>
            <a:pPr lvl="1" eaLnBrk="1" hangingPunct="1"/>
            <a:r>
              <a:rPr lang="en-US" altLang="tr-TR" sz="2400" dirty="0">
                <a:solidFill>
                  <a:srgbClr val="FFFF00"/>
                </a:solidFill>
              </a:rPr>
              <a:t>Features associated with the </a:t>
            </a:r>
            <a:r>
              <a:rPr lang="en-US" altLang="tr-TR" sz="2400" dirty="0" smtClean="0">
                <a:solidFill>
                  <a:srgbClr val="FFFF00"/>
                </a:solidFill>
              </a:rPr>
              <a:t>environment</a:t>
            </a:r>
          </a:p>
          <a:p>
            <a:pPr marL="0" indent="0" eaLnBrk="1" hangingPunct="1">
              <a:buNone/>
            </a:pPr>
            <a:r>
              <a:rPr lang="en-US" altLang="tr-TR" sz="2800" dirty="0">
                <a:solidFill>
                  <a:srgbClr val="FFFF00"/>
                </a:solidFill>
              </a:rPr>
              <a:t>In a population</a:t>
            </a:r>
          </a:p>
          <a:p>
            <a:pPr lvl="1" eaLnBrk="1" hangingPunct="1"/>
            <a:r>
              <a:rPr lang="en-US" altLang="tr-TR" sz="2400" dirty="0" smtClean="0">
                <a:solidFill>
                  <a:srgbClr val="FFFF00"/>
                </a:solidFill>
              </a:rPr>
              <a:t>Disease </a:t>
            </a:r>
            <a:r>
              <a:rPr lang="en-US" altLang="tr-TR" sz="2400" dirty="0">
                <a:solidFill>
                  <a:srgbClr val="FFFF00"/>
                </a:solidFill>
              </a:rPr>
              <a:t>frequency</a:t>
            </a:r>
          </a:p>
          <a:p>
            <a:pPr lvl="1" eaLnBrk="1" hangingPunct="1"/>
            <a:r>
              <a:rPr lang="en-US" altLang="tr-TR" sz="2400" dirty="0">
                <a:solidFill>
                  <a:srgbClr val="FFFF00"/>
                </a:solidFill>
              </a:rPr>
              <a:t>Disease spread</a:t>
            </a:r>
          </a:p>
          <a:p>
            <a:pPr lvl="1" eaLnBrk="1" hangingPunct="1"/>
            <a:r>
              <a:rPr lang="en-US" altLang="tr-TR" sz="2400" dirty="0">
                <a:solidFill>
                  <a:srgbClr val="FFFF00"/>
                </a:solidFill>
              </a:rPr>
              <a:t>Disease dimensions</a:t>
            </a:r>
          </a:p>
          <a:p>
            <a:pPr lvl="1" eaLnBrk="1" hangingPunct="1"/>
            <a:r>
              <a:rPr lang="en-US" altLang="tr-TR" sz="2400" dirty="0">
                <a:solidFill>
                  <a:srgbClr val="FFFF00"/>
                </a:solidFill>
              </a:rPr>
              <a:t>Characteristics of animals affected</a:t>
            </a:r>
          </a:p>
          <a:p>
            <a:pPr lvl="1" eaLnBrk="1" hangingPunct="1"/>
            <a:r>
              <a:rPr lang="en-US" altLang="tr-TR" sz="2400" dirty="0">
                <a:solidFill>
                  <a:srgbClr val="FFFF00"/>
                </a:solidFill>
              </a:rPr>
              <a:t>Host factors and factors affecting the outcome of the disease</a:t>
            </a:r>
            <a:endParaRPr lang="tr-TR" altLang="tr-TR" dirty="0" smtClean="0">
              <a:solidFill>
                <a:srgbClr val="FFFF00"/>
              </a:solidFill>
            </a:endParaRPr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2424114" y="1268413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2F131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99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03388" y="228600"/>
            <a:ext cx="8856662" cy="463550"/>
          </a:xfrm>
        </p:spPr>
        <p:txBody>
          <a:bodyPr/>
          <a:lstStyle/>
          <a:p>
            <a:pPr eaLnBrk="1" hangingPunct="1"/>
            <a:r>
              <a:rPr lang="en-US" altLang="tr-TR" sz="2400" dirty="0">
                <a:solidFill>
                  <a:srgbClr val="FFFF00"/>
                </a:solidFill>
              </a:rPr>
              <a:t>Determination of the characteristics of the disease</a:t>
            </a:r>
            <a:endParaRPr lang="tr-TR" altLang="tr-TR" sz="2400" dirty="0">
              <a:solidFill>
                <a:srgbClr val="FFFF00"/>
              </a:solidFill>
            </a:endParaRPr>
          </a:p>
        </p:txBody>
      </p:sp>
      <p:sp>
        <p:nvSpPr>
          <p:cNvPr id="2150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631950" y="908050"/>
            <a:ext cx="8928100" cy="576103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tr-TR" sz="2400" dirty="0">
                <a:solidFill>
                  <a:srgbClr val="FFFF00"/>
                </a:solidFill>
              </a:rPr>
              <a:t>Epidemiological features of the disease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tr-TR" sz="2000" dirty="0">
                <a:solidFill>
                  <a:srgbClr val="FFFF00"/>
                </a:solidFill>
              </a:rPr>
              <a:t>Population level features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tr-TR" sz="2000" dirty="0">
                <a:solidFill>
                  <a:srgbClr val="FFFF00"/>
                </a:solidFill>
              </a:rPr>
              <a:t>Environment-related features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en-US" altLang="tr-TR" sz="2400" dirty="0">
              <a:solidFill>
                <a:srgbClr val="FFFF00"/>
              </a:solidFill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tr-TR" sz="2400" dirty="0">
                <a:solidFill>
                  <a:srgbClr val="FFFF00"/>
                </a:solidFill>
              </a:rPr>
              <a:t>There are many factors that influence the outbreak, spread and behavior of a population in a </a:t>
            </a:r>
            <a:r>
              <a:rPr lang="en-US" altLang="tr-TR" sz="2400" dirty="0" smtClean="0">
                <a:solidFill>
                  <a:srgbClr val="FFFF00"/>
                </a:solidFill>
              </a:rPr>
              <a:t>population</a:t>
            </a:r>
            <a:r>
              <a:rPr lang="tr-TR" altLang="tr-TR" sz="2400" dirty="0" smtClean="0">
                <a:solidFill>
                  <a:srgbClr val="FFFF00"/>
                </a:solidFill>
              </a:rPr>
              <a:t> </a:t>
            </a:r>
            <a:r>
              <a:rPr lang="en-US" altLang="tr-TR" sz="2400" dirty="0" smtClean="0">
                <a:solidFill>
                  <a:srgbClr val="FFFF00"/>
                </a:solidFill>
              </a:rPr>
              <a:t>host</a:t>
            </a:r>
            <a:endParaRPr lang="en-US" altLang="tr-TR" sz="2400" dirty="0">
              <a:solidFill>
                <a:srgbClr val="FFFF00"/>
              </a:solidFill>
            </a:endParaRP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tr-TR" sz="2000" dirty="0">
                <a:solidFill>
                  <a:srgbClr val="FFFF00"/>
                </a:solidFill>
              </a:rPr>
              <a:t>Active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tr-TR" sz="2000" dirty="0">
                <a:solidFill>
                  <a:srgbClr val="FFFF00"/>
                </a:solidFill>
              </a:rPr>
              <a:t>Environment determinants (determinants)</a:t>
            </a:r>
            <a:r>
              <a:rPr lang="tr-TR" altLang="tr-TR" sz="1400" dirty="0">
                <a:solidFill>
                  <a:srgbClr val="FFFF00"/>
                </a:solidFill>
              </a:rPr>
              <a:t>				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tr-TR" altLang="tr-TR" sz="1800" dirty="0">
                <a:solidFill>
                  <a:srgbClr val="FFFF00"/>
                </a:solidFill>
              </a:rPr>
              <a:t>		</a:t>
            </a:r>
          </a:p>
        </p:txBody>
      </p:sp>
      <p:sp>
        <p:nvSpPr>
          <p:cNvPr id="21511" name="Line 8"/>
          <p:cNvSpPr>
            <a:spLocks noChangeShapeType="1"/>
          </p:cNvSpPr>
          <p:nvPr/>
        </p:nvSpPr>
        <p:spPr bwMode="auto">
          <a:xfrm>
            <a:off x="2135189" y="620713"/>
            <a:ext cx="4897437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2F131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87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imono">
  <a:themeElements>
    <a:clrScheme name="Kimono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Kimon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Kimono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189</Words>
  <Application>Microsoft Office PowerPoint</Application>
  <PresentationFormat>Widescreen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Kimono</vt:lpstr>
      <vt:lpstr>PURPOSE OF EPIDEMIOLOGY</vt:lpstr>
      <vt:lpstr>DIAGNOSTIC VEHICLE</vt:lpstr>
      <vt:lpstr>DETERMINATION OF DISEASE PROPERTIES</vt:lpstr>
      <vt:lpstr>Determination of the characteristics of the disease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EPİDEMİYOLOJİNİN AMACI</dc:title>
  <dc:creator>Windows Kullanıcısı</dc:creator>
  <cp:lastModifiedBy>Windows Kullanıcısı</cp:lastModifiedBy>
  <cp:revision>2</cp:revision>
  <dcterms:created xsi:type="dcterms:W3CDTF">2018-02-14T08:01:41Z</dcterms:created>
  <dcterms:modified xsi:type="dcterms:W3CDTF">2018-02-15T08:34:52Z</dcterms:modified>
</cp:coreProperties>
</file>