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58" r:id="rId9"/>
    <p:sldId id="257" r:id="rId10"/>
    <p:sldId id="259" r:id="rId11"/>
    <p:sldId id="272" r:id="rId12"/>
    <p:sldId id="273" r:id="rId13"/>
    <p:sldId id="260" r:id="rId14"/>
    <p:sldId id="261" r:id="rId15"/>
    <p:sldId id="262" r:id="rId16"/>
    <p:sldId id="265" r:id="rId17"/>
    <p:sldId id="275" r:id="rId18"/>
    <p:sldId id="274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Sheet1!$B$5:$B$8</c:f>
              <c:numCache>
                <c:formatCode>General</c:formatCode>
                <c:ptCount val="4"/>
                <c:pt idx="0">
                  <c:v>31.25</c:v>
                </c:pt>
                <c:pt idx="1">
                  <c:v>62.5</c:v>
                </c:pt>
                <c:pt idx="2">
                  <c:v>125</c:v>
                </c:pt>
                <c:pt idx="3">
                  <c:v>250</c:v>
                </c:pt>
              </c:numCache>
            </c:numRef>
          </c:xVal>
          <c:yVal>
            <c:numRef>
              <c:f>Sheet1!$C$5:$C$8</c:f>
              <c:numCache>
                <c:formatCode>General</c:formatCode>
                <c:ptCount val="4"/>
                <c:pt idx="0">
                  <c:v>0.2</c:v>
                </c:pt>
                <c:pt idx="1">
                  <c:v>0.4</c:v>
                </c:pt>
                <c:pt idx="2">
                  <c:v>0.8</c:v>
                </c:pt>
                <c:pt idx="3">
                  <c:v>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D52-4D4B-8016-744078E8D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201216"/>
        <c:axId val="125201792"/>
      </c:scatterChart>
      <c:valAx>
        <c:axId val="12520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5201792"/>
        <c:crosses val="autoZero"/>
        <c:crossBetween val="midCat"/>
      </c:valAx>
      <c:valAx>
        <c:axId val="125201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20121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tr-T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0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2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0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8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6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2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53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2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3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81F-AA5D-3E4F-8781-38863C7B43A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049EE-37AA-3F4A-9A15-CFE2916A0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0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DETERM</a:t>
            </a:r>
            <a:r>
              <a:rPr lang="tr-TR" b="1" dirty="0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AT</a:t>
            </a:r>
            <a:r>
              <a:rPr lang="tr-TR" b="1" dirty="0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ON OF UREA AND UR</a:t>
            </a:r>
            <a:r>
              <a:rPr lang="tr-TR" b="1" dirty="0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C AC</a:t>
            </a:r>
            <a:r>
              <a:rPr lang="tr-TR" b="1" dirty="0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D </a:t>
            </a:r>
            <a:r>
              <a:rPr lang="tr-TR" b="1" dirty="0">
                <a:solidFill>
                  <a:srgbClr val="FF0000"/>
                </a:solidFill>
              </a:rPr>
              <a:t>I</a:t>
            </a:r>
            <a:r>
              <a:rPr lang="en-US" b="1">
                <a:solidFill>
                  <a:srgbClr val="FF0000"/>
                </a:solidFill>
              </a:rPr>
              <a:t>N </a:t>
            </a:r>
            <a:r>
              <a:rPr lang="en-US" b="1" dirty="0">
                <a:solidFill>
                  <a:srgbClr val="FF0000"/>
                </a:solidFill>
              </a:rPr>
              <a:t>SERUM</a:t>
            </a:r>
          </a:p>
        </p:txBody>
      </p:sp>
    </p:spTree>
    <p:extLst>
      <p:ext uri="{BB962C8B-B14F-4D97-AF65-F5344CB8AC3E}">
        <p14:creationId xmlns:p14="http://schemas.microsoft.com/office/powerpoint/2010/main" val="3017785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7" y="1600200"/>
            <a:ext cx="874183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err="1">
                <a:latin typeface="Calibri" charset="0"/>
              </a:rPr>
              <a:t>Sample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optic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density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pt-BR" sz="2400" dirty="0">
                <a:latin typeface="Calibri" charset="0"/>
              </a:rPr>
              <a:t>-------------------------------- </a:t>
            </a:r>
            <a:r>
              <a:rPr lang="pt-BR" sz="2400" dirty="0" err="1">
                <a:latin typeface="Calibri" charset="0"/>
              </a:rPr>
              <a:t>X</a:t>
            </a:r>
            <a:r>
              <a:rPr lang="pt-BR" sz="2400" dirty="0">
                <a:latin typeface="Calibri" charset="0"/>
              </a:rPr>
              <a:t>  1  </a:t>
            </a:r>
            <a:r>
              <a:rPr lang="pt-BR" sz="2400" dirty="0" err="1">
                <a:latin typeface="Calibri" charset="0"/>
              </a:rPr>
              <a:t>X</a:t>
            </a:r>
            <a:r>
              <a:rPr lang="pt-BR" sz="2400" dirty="0">
                <a:latin typeface="Calibri" charset="0"/>
              </a:rPr>
              <a:t>  </a:t>
            </a:r>
            <a:r>
              <a:rPr lang="pt-BR" sz="2400" dirty="0" err="1">
                <a:latin typeface="Calibri" charset="0"/>
              </a:rPr>
              <a:t>Dilution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multiplier</a:t>
            </a:r>
            <a:r>
              <a:rPr lang="pt-BR" sz="2400" dirty="0">
                <a:latin typeface="Calibri" charset="0"/>
              </a:rPr>
              <a:t>= % mg </a:t>
            </a:r>
            <a:r>
              <a:rPr lang="pt-BR" sz="2400" dirty="0" err="1">
                <a:latin typeface="Calibri" charset="0"/>
              </a:rPr>
              <a:t>uric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acid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pt-BR" sz="2400" dirty="0" err="1">
                <a:latin typeface="Calibri" charset="0"/>
              </a:rPr>
              <a:t>Standart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optic</a:t>
            </a:r>
            <a:r>
              <a:rPr lang="pt-BR" sz="2400" dirty="0">
                <a:latin typeface="Calibri" charset="0"/>
              </a:rPr>
              <a:t> </a:t>
            </a:r>
            <a:r>
              <a:rPr lang="pt-BR" sz="2400" dirty="0" err="1">
                <a:latin typeface="Calibri" charset="0"/>
              </a:rPr>
              <a:t>density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tr-TR" sz="2400" dirty="0" err="1">
                <a:latin typeface="Calibri" charset="0"/>
              </a:rPr>
              <a:t>The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dilution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multiplier</a:t>
            </a:r>
            <a:r>
              <a:rPr lang="tr-TR" sz="2400" dirty="0">
                <a:latin typeface="Calibri" charset="0"/>
              </a:rPr>
              <a:t> is 10 </a:t>
            </a:r>
            <a:r>
              <a:rPr lang="tr-TR" sz="2400" dirty="0" err="1">
                <a:latin typeface="Calibri" charset="0"/>
              </a:rPr>
              <a:t>because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the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experiment</a:t>
            </a:r>
            <a:r>
              <a:rPr lang="tr-TR" sz="2400" dirty="0">
                <a:latin typeface="Calibri" charset="0"/>
              </a:rPr>
              <a:t> is done </a:t>
            </a:r>
            <a:r>
              <a:rPr lang="tr-TR" sz="2400" dirty="0" err="1">
                <a:latin typeface="Calibri" charset="0"/>
              </a:rPr>
              <a:t>with</a:t>
            </a:r>
            <a:r>
              <a:rPr lang="tr-TR" sz="2400" dirty="0">
                <a:latin typeface="Calibri" charset="0"/>
              </a:rPr>
              <a:t> 1/10 </a:t>
            </a:r>
            <a:r>
              <a:rPr lang="tr-TR" sz="2400" dirty="0" err="1">
                <a:latin typeface="Calibri" charset="0"/>
              </a:rPr>
              <a:t>filtrate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Calibri" charset="0"/>
              </a:rPr>
              <a:t>Normal </a:t>
            </a:r>
            <a:r>
              <a:rPr lang="pt-BR" sz="2400" b="1" dirty="0" err="1">
                <a:solidFill>
                  <a:schemeClr val="accent2">
                    <a:lumMod val="75000"/>
                  </a:schemeClr>
                </a:solidFill>
                <a:latin typeface="Calibri" charset="0"/>
              </a:rPr>
              <a:t>values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Calibri" charset="0"/>
              </a:rPr>
              <a:t> for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modified carbonate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phosphotungstate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method</a:t>
            </a:r>
            <a:endParaRPr lang="tr-TR" sz="2400" b="1" dirty="0">
              <a:solidFill>
                <a:schemeClr val="accent2">
                  <a:lumMod val="75000"/>
                </a:schemeClr>
              </a:solidFill>
              <a:latin typeface="Calibri" charset="0"/>
            </a:endParaRPr>
          </a:p>
          <a:p>
            <a:pPr marL="0" indent="0">
              <a:buNone/>
            </a:pPr>
            <a:r>
              <a:rPr lang="pt-BR" sz="2400" dirty="0" err="1">
                <a:latin typeface="Calibri" charset="0"/>
              </a:rPr>
              <a:t>Serum</a:t>
            </a:r>
            <a:r>
              <a:rPr lang="pt-BR" sz="2400" dirty="0">
                <a:latin typeface="Calibri" charset="0"/>
              </a:rPr>
              <a:t>: 3-6 mg/100 ml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pt-BR" sz="2400" dirty="0">
                <a:latin typeface="Calibri" charset="0"/>
              </a:rPr>
              <a:t>Urine : 250-750 mg/24 </a:t>
            </a:r>
            <a:r>
              <a:rPr lang="tr-TR" sz="2400" dirty="0" err="1">
                <a:latin typeface="Calibri" charset="0"/>
              </a:rPr>
              <a:t>hour</a:t>
            </a:r>
            <a:endParaRPr lang="tr-TR" sz="2400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834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UREA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Urea is the end product of protein metabolism in humans.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en-US" dirty="0"/>
              <a:t>It is formed by combining ammonia </a:t>
            </a:r>
            <a:r>
              <a:rPr lang="tr-TR" dirty="0" err="1"/>
              <a:t>occur</a:t>
            </a:r>
            <a:r>
              <a:rPr lang="en-US" dirty="0" err="1"/>
              <a:t>ed</a:t>
            </a:r>
            <a:r>
              <a:rPr lang="en-US" dirty="0"/>
              <a:t> by deamination of proteins and carbon dioxide in the liver.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105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Urea passes through the liver into the circulation and is excreted in the urine.</a:t>
            </a:r>
            <a:endParaRPr lang="tr-TR" dirty="0"/>
          </a:p>
          <a:p>
            <a:endParaRPr lang="en-US" dirty="0"/>
          </a:p>
          <a:p>
            <a:r>
              <a:rPr lang="en-US" dirty="0"/>
              <a:t>In a healthy person, approximately 30 g of urea is excreted in the urine in 24 hours.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456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95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The</a:t>
            </a:r>
            <a:r>
              <a:rPr lang="tr-TR" b="1" dirty="0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quantification</a:t>
            </a:r>
            <a:r>
              <a:rPr lang="tr-TR" b="1" dirty="0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 of </a:t>
            </a:r>
            <a:r>
              <a:rPr lang="tr-TR" b="1" dirty="0" err="1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urea</a:t>
            </a:r>
            <a:r>
              <a:rPr lang="tr-TR" b="1" dirty="0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 in serum </a:t>
            </a:r>
            <a:r>
              <a:rPr lang="en-US" b="1" dirty="0">
                <a:solidFill>
                  <a:srgbClr val="FF0000"/>
                </a:solidFill>
                <a:latin typeface="Calibri" charset="0"/>
                <a:ea typeface="+mj-ea"/>
                <a:cs typeface="+mj-cs"/>
              </a:rPr>
              <a:t>(Modified Berthelot Method)</a:t>
            </a:r>
            <a:br>
              <a:rPr lang="tr-TR" dirty="0">
                <a:solidFill>
                  <a:srgbClr val="FF0000"/>
                </a:solidFill>
                <a:latin typeface="Calibri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ja-JP" b="1" dirty="0">
                <a:solidFill>
                  <a:srgbClr val="FF0000"/>
                </a:solidFill>
                <a:latin typeface="Calibri" charset="0"/>
              </a:rPr>
              <a:t>Material:</a:t>
            </a:r>
            <a:r>
              <a:rPr lang="en-US" altLang="ja-JP" b="1" dirty="0">
                <a:solidFill>
                  <a:srgbClr val="800000"/>
                </a:solidFill>
                <a:latin typeface="Calibri" charset="0"/>
              </a:rPr>
              <a:t> </a:t>
            </a:r>
            <a:r>
              <a:rPr lang="en-US" altLang="ja-JP" dirty="0">
                <a:latin typeface="Calibri" charset="0"/>
              </a:rPr>
              <a:t>Serum</a:t>
            </a:r>
            <a:endParaRPr lang="tr-TR" altLang="ja-JP" dirty="0">
              <a:latin typeface="Calibri" charset="0"/>
            </a:endParaRPr>
          </a:p>
          <a:p>
            <a:pPr marL="0" indent="0" algn="just">
              <a:buNone/>
            </a:pPr>
            <a:endParaRPr lang="tr-TR" b="1" dirty="0">
              <a:solidFill>
                <a:srgbClr val="FF0000"/>
              </a:solidFill>
              <a:latin typeface="Calibri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Calibri" charset="0"/>
              </a:rPr>
              <a:t>Principle:</a:t>
            </a:r>
            <a:r>
              <a:rPr lang="en-US" dirty="0">
                <a:latin typeface="Calibri" charset="0"/>
              </a:rPr>
              <a:t> </a:t>
            </a:r>
            <a:r>
              <a:rPr lang="en-US" altLang="ja-JP" dirty="0">
                <a:latin typeface="Calibri" charset="0"/>
              </a:rPr>
              <a:t>Urea in serum is broken down into NH</a:t>
            </a:r>
            <a:r>
              <a:rPr lang="en-US" altLang="ja-JP" baseline="-25000" dirty="0">
                <a:latin typeface="Calibri" charset="0"/>
              </a:rPr>
              <a:t>3 </a:t>
            </a:r>
            <a:r>
              <a:rPr lang="en-US" altLang="ja-JP" dirty="0">
                <a:latin typeface="Calibri" charset="0"/>
              </a:rPr>
              <a:t>and CO</a:t>
            </a:r>
            <a:r>
              <a:rPr lang="en-US" altLang="ja-JP" baseline="-25000" dirty="0">
                <a:latin typeface="Calibri" charset="0"/>
              </a:rPr>
              <a:t>2</a:t>
            </a:r>
            <a:r>
              <a:rPr lang="en-US" altLang="ja-JP" dirty="0">
                <a:latin typeface="Calibri" charset="0"/>
              </a:rPr>
              <a:t> by the action of urease. In the Berthelot method, NH</a:t>
            </a:r>
            <a:r>
              <a:rPr lang="en-US" altLang="ja-JP" baseline="-25000" dirty="0">
                <a:latin typeface="Calibri" charset="0"/>
              </a:rPr>
              <a:t>3</a:t>
            </a:r>
            <a:r>
              <a:rPr lang="en-US" altLang="ja-JP" dirty="0">
                <a:latin typeface="Calibri" charset="0"/>
              </a:rPr>
              <a:t> is determined by the phenol hypochlorite reaction using sodium </a:t>
            </a:r>
            <a:r>
              <a:rPr lang="en-US" altLang="ja-JP" dirty="0" err="1">
                <a:latin typeface="Calibri" charset="0"/>
              </a:rPr>
              <a:t>nitroprusside</a:t>
            </a:r>
            <a:r>
              <a:rPr lang="en-US" altLang="ja-JP" dirty="0">
                <a:latin typeface="Calibri" charset="0"/>
              </a:rPr>
              <a:t> as catalyzer.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37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>
                <a:solidFill>
                  <a:srgbClr val="C00000"/>
                </a:solidFill>
                <a:latin typeface="Calibri" charset="0"/>
                <a:ea typeface="+mj-ea"/>
                <a:cs typeface="+mj-cs"/>
              </a:rPr>
              <a:t>Experimental</a:t>
            </a:r>
            <a:r>
              <a:rPr lang="tr-TR" b="1" dirty="0">
                <a:solidFill>
                  <a:srgbClr val="C00000"/>
                </a:solidFill>
                <a:latin typeface="Calibri" charset="0"/>
                <a:ea typeface="+mj-ea"/>
                <a:cs typeface="+mj-cs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Calibri" charset="0"/>
                <a:ea typeface="+mj-ea"/>
                <a:cs typeface="+mj-cs"/>
              </a:rPr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383" cy="45259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Two tubes are taken for serum sample and blank.</a:t>
            </a:r>
            <a:endParaRPr lang="tr-TR" dirty="0">
              <a:latin typeface="Calibri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The sample tube contains 0.2 ml of serum, 10 ml of 1% EDTA solution and a spatula urease.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The second to be used as a blind contains 10.2 mL of 1% EDTA solution and a spatula urease.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Both tubes are kept in a 55-57°C water bath for 15 minutes. 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The tubes are removed from the water bath and cooled.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Transfer 1 ml of the sample tube to a test tube, place 1 ml of phenol color indicator and 1 ml of alkali hypochlorite indicator.</a:t>
            </a:r>
            <a:r>
              <a:rPr lang="tr-TR" b="1" dirty="0">
                <a:latin typeface="Calibri" charset="0"/>
              </a:rPr>
              <a:t> 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dirty="0">
                <a:latin typeface="Calibri" charset="0"/>
              </a:rPr>
              <a:t>Transfer 1 ml of the blank tube to a test tube, place 1 ml of phenol color indicator and 1 ml of alkali hypochlorite indicator.</a:t>
            </a:r>
            <a:r>
              <a:rPr lang="tr-TR" b="1" dirty="0">
                <a:latin typeface="Calibri" charset="0"/>
              </a:rPr>
              <a:t> 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tubes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are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stirred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and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again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held</a:t>
            </a:r>
            <a:r>
              <a:rPr lang="tr-TR" dirty="0">
                <a:latin typeface="Calibri" charset="0"/>
              </a:rPr>
              <a:t> in a </a:t>
            </a:r>
            <a:r>
              <a:rPr lang="tr-TR" dirty="0" err="1">
                <a:latin typeface="Calibri" charset="0"/>
              </a:rPr>
              <a:t>water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bath</a:t>
            </a:r>
            <a:r>
              <a:rPr lang="tr-TR" dirty="0">
                <a:latin typeface="Calibri" charset="0"/>
              </a:rPr>
              <a:t> at 55-57°C </a:t>
            </a:r>
            <a:r>
              <a:rPr lang="tr-TR" dirty="0" err="1">
                <a:latin typeface="Calibri" charset="0"/>
              </a:rPr>
              <a:t>for</a:t>
            </a:r>
            <a:r>
              <a:rPr lang="tr-TR" dirty="0">
                <a:latin typeface="Calibri" charset="0"/>
              </a:rPr>
              <a:t> 3 </a:t>
            </a:r>
            <a:r>
              <a:rPr lang="tr-TR" dirty="0" err="1">
                <a:latin typeface="Calibri" charset="0"/>
              </a:rPr>
              <a:t>minutes</a:t>
            </a:r>
            <a:r>
              <a:rPr lang="tr-TR" dirty="0">
                <a:latin typeface="Calibri" charset="0"/>
              </a:rPr>
              <a:t>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tubes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are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cooled</a:t>
            </a:r>
            <a:r>
              <a:rPr lang="tr-TR" dirty="0">
                <a:latin typeface="Calibri" charset="0"/>
              </a:rPr>
              <a:t>, </a:t>
            </a:r>
            <a:r>
              <a:rPr lang="tr-TR" dirty="0" err="1">
                <a:latin typeface="Calibri" charset="0"/>
              </a:rPr>
              <a:t>each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tube</a:t>
            </a:r>
            <a:r>
              <a:rPr lang="tr-TR" dirty="0">
                <a:latin typeface="Calibri" charset="0"/>
              </a:rPr>
              <a:t> is </a:t>
            </a:r>
            <a:r>
              <a:rPr lang="tr-TR" dirty="0" err="1">
                <a:latin typeface="Calibri" charset="0"/>
              </a:rPr>
              <a:t>mixed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with</a:t>
            </a:r>
            <a:r>
              <a:rPr lang="tr-TR" dirty="0">
                <a:latin typeface="Calibri" charset="0"/>
              </a:rPr>
              <a:t> 7 ml of </a:t>
            </a:r>
            <a:r>
              <a:rPr lang="tr-TR" dirty="0" err="1">
                <a:latin typeface="Calibri" charset="0"/>
              </a:rPr>
              <a:t>distilled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water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and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mixed</a:t>
            </a:r>
            <a:r>
              <a:rPr lang="tr-TR" dirty="0">
                <a:latin typeface="Calibri" charset="0"/>
              </a:rPr>
              <a:t>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tr-TR" dirty="0" err="1">
                <a:latin typeface="Calibri" charset="0"/>
              </a:rPr>
              <a:t>After</a:t>
            </a:r>
            <a:r>
              <a:rPr lang="tr-TR" dirty="0">
                <a:latin typeface="Calibri" charset="0"/>
              </a:rPr>
              <a:t> 5 </a:t>
            </a:r>
            <a:r>
              <a:rPr lang="tr-TR" dirty="0" err="1">
                <a:latin typeface="Calibri" charset="0"/>
              </a:rPr>
              <a:t>minutes</a:t>
            </a:r>
            <a:r>
              <a:rPr lang="tr-TR" dirty="0">
                <a:latin typeface="Calibri" charset="0"/>
              </a:rPr>
              <a:t>, </a:t>
            </a: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absorbances</a:t>
            </a:r>
            <a:r>
              <a:rPr lang="tr-TR" dirty="0">
                <a:latin typeface="Calibri" charset="0"/>
              </a:rPr>
              <a:t> of </a:t>
            </a:r>
            <a:r>
              <a:rPr lang="tr-TR" dirty="0" err="1">
                <a:latin typeface="Calibri" charset="0"/>
              </a:rPr>
              <a:t>sample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and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blank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tubes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are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evaluated</a:t>
            </a:r>
            <a:r>
              <a:rPr lang="tr-TR" dirty="0">
                <a:latin typeface="Calibri" charset="0"/>
              </a:rPr>
              <a:t> at 525 </a:t>
            </a:r>
            <a:r>
              <a:rPr lang="tr-TR" dirty="0" err="1">
                <a:latin typeface="Calibri" charset="0"/>
              </a:rPr>
              <a:t>nm</a:t>
            </a:r>
            <a:r>
              <a:rPr lang="tr-TR" dirty="0">
                <a:latin typeface="Calibri" charset="0"/>
              </a:rPr>
              <a:t>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amount</a:t>
            </a:r>
            <a:r>
              <a:rPr lang="tr-TR" dirty="0">
                <a:latin typeface="Calibri" charset="0"/>
              </a:rPr>
              <a:t> of </a:t>
            </a:r>
            <a:r>
              <a:rPr lang="tr-TR" dirty="0" err="1">
                <a:latin typeface="Calibri" charset="0"/>
              </a:rPr>
              <a:t>urea</a:t>
            </a:r>
            <a:r>
              <a:rPr lang="tr-TR" dirty="0">
                <a:latin typeface="Calibri" charset="0"/>
              </a:rPr>
              <a:t> in </a:t>
            </a: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serum is </a:t>
            </a:r>
            <a:r>
              <a:rPr lang="tr-TR" dirty="0" err="1">
                <a:latin typeface="Calibri" charset="0"/>
              </a:rPr>
              <a:t>calculated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from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the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calibration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graph</a:t>
            </a:r>
            <a:r>
              <a:rPr lang="tr-TR" dirty="0">
                <a:latin typeface="Calibri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26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Calibration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6883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Experimental procedure:</a:t>
            </a:r>
            <a:endParaRPr lang="tr-TR" dirty="0">
              <a:solidFill>
                <a:srgbClr val="C0000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b="1" dirty="0">
                <a:solidFill>
                  <a:schemeClr val="accent2">
                    <a:lumMod val="75000"/>
                  </a:schemeClr>
                </a:solidFill>
                <a:latin typeface="Calibri" charset="0"/>
              </a:rPr>
              <a:t>1. </a:t>
            </a:r>
            <a:r>
              <a:rPr lang="tr-TR" dirty="0" err="1">
                <a:latin typeface="Calibri" charset="0"/>
              </a:rPr>
              <a:t>Take</a:t>
            </a:r>
            <a:r>
              <a:rPr lang="tr-TR" dirty="0">
                <a:latin typeface="Calibri" charset="0"/>
              </a:rPr>
              <a:t> 5 test </a:t>
            </a:r>
            <a:r>
              <a:rPr lang="tr-TR" dirty="0" err="1">
                <a:latin typeface="Calibri" charset="0"/>
              </a:rPr>
              <a:t>tubes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and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place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reagents</a:t>
            </a:r>
            <a:r>
              <a:rPr lang="tr-TR" dirty="0">
                <a:latin typeface="Calibri" charset="0"/>
              </a:rPr>
              <a:t> as </a:t>
            </a:r>
            <a:r>
              <a:rPr lang="tr-TR" dirty="0" err="1">
                <a:latin typeface="Calibri" charset="0"/>
              </a:rPr>
              <a:t>shown</a:t>
            </a:r>
            <a:r>
              <a:rPr lang="tr-TR" dirty="0">
                <a:latin typeface="Calibri" charset="0"/>
              </a:rPr>
              <a:t> </a:t>
            </a:r>
            <a:r>
              <a:rPr lang="tr-TR" dirty="0" err="1">
                <a:latin typeface="Calibri" charset="0"/>
              </a:rPr>
              <a:t>below</a:t>
            </a:r>
            <a:r>
              <a:rPr lang="tr-TR" dirty="0">
                <a:latin typeface="Calibri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dirty="0">
                <a:latin typeface="Calibri" charset="0"/>
              </a:rPr>
              <a:t>                                                    </a:t>
            </a:r>
            <a:r>
              <a:rPr lang="tr-TR" sz="2900" dirty="0">
                <a:latin typeface="Calibri" charset="0"/>
              </a:rPr>
              <a:t>KÖR      %31.25 mg    %62.5 mg    %125 mg     %250 mg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 charset="0"/>
              </a:rPr>
              <a:t>---------------------------------------------------------------------------------------------------------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de-DE" dirty="0">
                <a:latin typeface="Calibri" charset="0"/>
              </a:rPr>
              <a:t>(NH</a:t>
            </a:r>
            <a:r>
              <a:rPr lang="de-DE" baseline="-25000" dirty="0">
                <a:latin typeface="Calibri" charset="0"/>
              </a:rPr>
              <a:t>4</a:t>
            </a:r>
            <a:r>
              <a:rPr lang="de-DE" dirty="0">
                <a:latin typeface="Calibri" charset="0"/>
              </a:rPr>
              <a:t>)</a:t>
            </a:r>
            <a:r>
              <a:rPr lang="de-DE" baseline="-25000" dirty="0">
                <a:latin typeface="Calibri" charset="0"/>
              </a:rPr>
              <a:t>2</a:t>
            </a:r>
            <a:r>
              <a:rPr lang="de-DE" dirty="0">
                <a:latin typeface="Calibri" charset="0"/>
              </a:rPr>
              <a:t>SO</a:t>
            </a:r>
            <a:r>
              <a:rPr lang="de-DE" baseline="-25000" dirty="0">
                <a:latin typeface="Calibri" charset="0"/>
              </a:rPr>
              <a:t>4</a:t>
            </a:r>
            <a:r>
              <a:rPr lang="de-DE" dirty="0">
                <a:latin typeface="Calibri" charset="0"/>
              </a:rPr>
              <a:t> </a:t>
            </a:r>
            <a:r>
              <a:rPr lang="de-DE" dirty="0" err="1">
                <a:latin typeface="Calibri" charset="0"/>
              </a:rPr>
              <a:t>working</a:t>
            </a:r>
            <a:r>
              <a:rPr lang="de-DE" dirty="0">
                <a:latin typeface="Calibri" charset="0"/>
              </a:rPr>
              <a:t> sol. (ml)         -           0.125         0.250             0.5           1</a:t>
            </a: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dirty="0" err="1">
                <a:latin typeface="Calibri" charset="0"/>
              </a:rPr>
              <a:t>Distilled</a:t>
            </a:r>
            <a:r>
              <a:rPr lang="fr-FR" dirty="0">
                <a:latin typeface="Calibri" charset="0"/>
              </a:rPr>
              <a:t> water (ml)            	         8           7.875         7.750             7.5           </a:t>
            </a:r>
            <a:r>
              <a:rPr lang="tr-TR" dirty="0">
                <a:latin typeface="Calibri" charset="0"/>
              </a:rPr>
              <a:t>7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dirty="0" err="1">
                <a:latin typeface="Calibri" charset="0"/>
              </a:rPr>
              <a:t>Fenol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indicator</a:t>
            </a:r>
            <a:r>
              <a:rPr lang="fr-FR" dirty="0">
                <a:latin typeface="Calibri" charset="0"/>
              </a:rPr>
              <a:t> (ml)            		 1         </a:t>
            </a:r>
            <a:r>
              <a:rPr lang="tr-TR" dirty="0">
                <a:latin typeface="Calibri" charset="0"/>
              </a:rPr>
              <a:t>     </a:t>
            </a:r>
            <a:r>
              <a:rPr lang="fr-FR" dirty="0">
                <a:latin typeface="Calibri" charset="0"/>
              </a:rPr>
              <a:t>1                 1                   1             1</a:t>
            </a: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dirty="0" err="1">
                <a:latin typeface="Calibri" charset="0"/>
              </a:rPr>
              <a:t>Alkaline</a:t>
            </a:r>
            <a:r>
              <a:rPr lang="fr-FR" dirty="0">
                <a:latin typeface="Calibri" charset="0"/>
              </a:rPr>
              <a:t> hypochlorite sol.(ml)     1        </a:t>
            </a:r>
            <a:r>
              <a:rPr lang="tr-TR" dirty="0">
                <a:latin typeface="Calibri" charset="0"/>
              </a:rPr>
              <a:t> </a:t>
            </a:r>
            <a:r>
              <a:rPr lang="fr-FR" dirty="0">
                <a:latin typeface="Calibri" charset="0"/>
              </a:rPr>
              <a:t> </a:t>
            </a:r>
            <a:r>
              <a:rPr lang="tr-TR" dirty="0">
                <a:latin typeface="Calibri" charset="0"/>
              </a:rPr>
              <a:t>    </a:t>
            </a:r>
            <a:r>
              <a:rPr lang="fr-FR" dirty="0">
                <a:latin typeface="Calibri" charset="0"/>
              </a:rPr>
              <a:t>1               </a:t>
            </a:r>
            <a:r>
              <a:rPr lang="tr-TR" dirty="0">
                <a:latin typeface="Calibri" charset="0"/>
              </a:rPr>
              <a:t> </a:t>
            </a:r>
            <a:r>
              <a:rPr lang="fr-FR" dirty="0">
                <a:latin typeface="Calibri" charset="0"/>
              </a:rPr>
              <a:t>1                   1              1</a:t>
            </a: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dirty="0">
                <a:latin typeface="Calibri" charset="0"/>
              </a:rPr>
              <a:t>---------------------------------------------------------------------------------------------------------</a:t>
            </a: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b="1" dirty="0">
                <a:solidFill>
                  <a:srgbClr val="C00000"/>
                </a:solidFill>
                <a:latin typeface="Calibri" charset="0"/>
              </a:rPr>
              <a:t>2.</a:t>
            </a:r>
            <a:r>
              <a:rPr lang="fr-FR" dirty="0">
                <a:latin typeface="Calibri" charset="0"/>
              </a:rPr>
              <a:t> The tubes are </a:t>
            </a:r>
            <a:r>
              <a:rPr lang="fr-FR" dirty="0" err="1">
                <a:latin typeface="Calibri" charset="0"/>
              </a:rPr>
              <a:t>kept</a:t>
            </a:r>
            <a:r>
              <a:rPr lang="fr-FR" dirty="0">
                <a:latin typeface="Calibri" charset="0"/>
              </a:rPr>
              <a:t> in a 55-57 ° C water bath for 3 minutes.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b="1" dirty="0">
                <a:solidFill>
                  <a:srgbClr val="C00000"/>
                </a:solidFill>
                <a:latin typeface="Calibri" charset="0"/>
              </a:rPr>
              <a:t>3.</a:t>
            </a:r>
            <a:r>
              <a:rPr lang="fr-FR" dirty="0">
                <a:latin typeface="Calibri" charset="0"/>
              </a:rPr>
              <a:t> The water </a:t>
            </a:r>
            <a:r>
              <a:rPr lang="fr-FR" dirty="0" err="1">
                <a:latin typeface="Calibri" charset="0"/>
              </a:rPr>
              <a:t>is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removed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from</a:t>
            </a:r>
            <a:r>
              <a:rPr lang="fr-FR" dirty="0">
                <a:latin typeface="Calibri" charset="0"/>
              </a:rPr>
              <a:t> the bath, </a:t>
            </a:r>
            <a:r>
              <a:rPr lang="fr-FR" dirty="0" err="1">
                <a:latin typeface="Calibri" charset="0"/>
              </a:rPr>
              <a:t>allowed</a:t>
            </a:r>
            <a:r>
              <a:rPr lang="fr-FR" dirty="0">
                <a:latin typeface="Calibri" charset="0"/>
              </a:rPr>
              <a:t> to stand for 5 minutes, </a:t>
            </a:r>
            <a:r>
              <a:rPr lang="fr-FR" dirty="0" err="1">
                <a:latin typeface="Calibri" charset="0"/>
              </a:rPr>
              <a:t>read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at</a:t>
            </a:r>
            <a:r>
              <a:rPr lang="fr-FR" dirty="0">
                <a:latin typeface="Calibri" charset="0"/>
              </a:rPr>
              <a:t> 525 nm </a:t>
            </a:r>
            <a:r>
              <a:rPr lang="fr-FR" dirty="0" err="1">
                <a:latin typeface="Calibri" charset="0"/>
              </a:rPr>
              <a:t>against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blank</a:t>
            </a:r>
            <a:r>
              <a:rPr lang="fr-FR" dirty="0">
                <a:latin typeface="Calibri" charset="0"/>
              </a:rPr>
              <a:t>.</a:t>
            </a:r>
            <a:endParaRPr lang="tr-TR" dirty="0"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b="1" dirty="0">
                <a:solidFill>
                  <a:srgbClr val="C00000"/>
                </a:solidFill>
                <a:latin typeface="Calibri" charset="0"/>
              </a:rPr>
              <a:t>4.</a:t>
            </a:r>
            <a:r>
              <a:rPr lang="fr-FR" dirty="0">
                <a:latin typeface="Calibri" charset="0"/>
              </a:rPr>
              <a:t> A graph of absorbance values versus concentration </a:t>
            </a:r>
            <a:r>
              <a:rPr lang="fr-FR" dirty="0" err="1">
                <a:latin typeface="Calibri" charset="0"/>
              </a:rPr>
              <a:t>is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drawn</a:t>
            </a:r>
            <a:r>
              <a:rPr lang="fr-FR" dirty="0">
                <a:latin typeface="Calibri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fr-FR" b="1" dirty="0">
              <a:solidFill>
                <a:srgbClr val="C0000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tr-TR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802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Standart</a:t>
            </a:r>
            <a:r>
              <a:rPr lang="en-US" b="1" dirty="0">
                <a:solidFill>
                  <a:srgbClr val="FF0000"/>
                </a:solidFill>
              </a:rPr>
              <a:t> curve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9311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9945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r-FR" b="1" dirty="0">
                <a:solidFill>
                  <a:srgbClr val="FF0000"/>
                </a:solidFill>
                <a:latin typeface="Calibri" charset="0"/>
              </a:rPr>
              <a:t>Normal values</a:t>
            </a:r>
            <a:r>
              <a:rPr lang="tr-TR" b="1" dirty="0">
                <a:solidFill>
                  <a:srgbClr val="FF0000"/>
                </a:solidFill>
                <a:latin typeface="Calibri" charset="0"/>
              </a:rPr>
              <a:t> of </a:t>
            </a:r>
            <a:r>
              <a:rPr lang="tr-TR" b="1" dirty="0" err="1">
                <a:solidFill>
                  <a:srgbClr val="FF0000"/>
                </a:solidFill>
                <a:latin typeface="Calibri" charset="0"/>
              </a:rPr>
              <a:t>urea</a:t>
            </a:r>
            <a:r>
              <a:rPr lang="tr-TR" b="1" dirty="0">
                <a:solidFill>
                  <a:srgbClr val="FF0000"/>
                </a:solidFill>
                <a:latin typeface="Calibri" charset="0"/>
              </a:rPr>
              <a:t> in serum</a:t>
            </a:r>
            <a:r>
              <a:rPr lang="fr-FR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pt-BR" b="1" dirty="0">
                <a:solidFill>
                  <a:srgbClr val="FF0000"/>
                </a:solidFill>
                <a:latin typeface="Calibri" charset="0"/>
              </a:rPr>
              <a:t>for </a:t>
            </a:r>
            <a:r>
              <a:rPr lang="en-US" b="1" dirty="0">
                <a:solidFill>
                  <a:srgbClr val="FF0000"/>
                </a:solidFill>
                <a:latin typeface="Calibri" charset="0"/>
              </a:rPr>
              <a:t>modified Berthelot method</a:t>
            </a:r>
            <a:r>
              <a:rPr lang="fr-FR" b="1" dirty="0">
                <a:solidFill>
                  <a:srgbClr val="FF0000"/>
                </a:solidFill>
                <a:latin typeface="Calibri" charset="0"/>
              </a:rPr>
              <a:t>:</a:t>
            </a:r>
            <a:r>
              <a:rPr lang="fr-FR" dirty="0">
                <a:solidFill>
                  <a:srgbClr val="C00000"/>
                </a:solidFill>
                <a:latin typeface="Calibri" charset="0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 charset="0"/>
              </a:rPr>
              <a:t>	</a:t>
            </a:r>
            <a:r>
              <a:rPr lang="fr-FR" dirty="0">
                <a:latin typeface="Calibri" charset="0"/>
              </a:rPr>
              <a:t>The </a:t>
            </a:r>
            <a:r>
              <a:rPr lang="fr-FR" dirty="0" err="1">
                <a:latin typeface="Calibri" charset="0"/>
              </a:rPr>
              <a:t>blood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urea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is</a:t>
            </a:r>
            <a:r>
              <a:rPr lang="fr-FR" dirty="0">
                <a:latin typeface="Calibri" charset="0"/>
              </a:rPr>
              <a:t> 20-35 mg/100 ml and </a:t>
            </a:r>
            <a:r>
              <a:rPr lang="fr-FR" dirty="0" err="1">
                <a:latin typeface="Calibri" charset="0"/>
              </a:rPr>
              <a:t>this</a:t>
            </a:r>
            <a:r>
              <a:rPr lang="fr-FR" dirty="0">
                <a:latin typeface="Calibri" charset="0"/>
              </a:rPr>
              <a:t> value corresponds to 8-20 mg of </a:t>
            </a:r>
            <a:r>
              <a:rPr lang="fr-FR" dirty="0" err="1">
                <a:latin typeface="Calibri" charset="0"/>
              </a:rPr>
              <a:t>urea</a:t>
            </a:r>
            <a:r>
              <a:rPr lang="fr-FR" dirty="0">
                <a:latin typeface="Calibri" charset="0"/>
              </a:rPr>
              <a:t> </a:t>
            </a:r>
            <a:r>
              <a:rPr lang="fr-FR" dirty="0" err="1">
                <a:latin typeface="Calibri" charset="0"/>
              </a:rPr>
              <a:t>nitrogen</a:t>
            </a:r>
            <a:r>
              <a:rPr lang="fr-FR" dirty="0">
                <a:latin typeface="Calibri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955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When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serum </a:t>
            </a:r>
            <a:r>
              <a:rPr lang="tr-TR" dirty="0" err="1">
                <a:solidFill>
                  <a:srgbClr val="FF0000"/>
                </a:solidFill>
              </a:rPr>
              <a:t>urea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value</a:t>
            </a:r>
            <a:r>
              <a:rPr lang="tr-TR" dirty="0">
                <a:solidFill>
                  <a:srgbClr val="FF0000"/>
                </a:solidFill>
              </a:rPr>
              <a:t> is </a:t>
            </a:r>
            <a:r>
              <a:rPr lang="tr-TR" dirty="0" err="1">
                <a:solidFill>
                  <a:srgbClr val="FF0000"/>
                </a:solidFill>
              </a:rPr>
              <a:t>high</a:t>
            </a:r>
            <a:r>
              <a:rPr lang="tr-TR" dirty="0"/>
              <a:t>:</a:t>
            </a:r>
          </a:p>
          <a:p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r>
              <a:rPr lang="tr-TR" dirty="0" err="1"/>
              <a:t>Infection</a:t>
            </a:r>
            <a:endParaRPr lang="tr-TR" dirty="0"/>
          </a:p>
          <a:p>
            <a:r>
              <a:rPr lang="tr-TR" dirty="0" err="1"/>
              <a:t>Diabetes</a:t>
            </a:r>
            <a:endParaRPr lang="tr-TR" dirty="0"/>
          </a:p>
          <a:p>
            <a:r>
              <a:rPr lang="tr-TR" dirty="0"/>
              <a:t>Protein-</a:t>
            </a:r>
            <a:r>
              <a:rPr lang="tr-TR" dirty="0" err="1"/>
              <a:t>rich</a:t>
            </a:r>
            <a:r>
              <a:rPr lang="tr-TR" dirty="0"/>
              <a:t> </a:t>
            </a:r>
            <a:r>
              <a:rPr lang="tr-TR" dirty="0" err="1"/>
              <a:t>diet</a:t>
            </a:r>
            <a:endParaRPr lang="tr-TR" dirty="0"/>
          </a:p>
          <a:p>
            <a:r>
              <a:rPr lang="tr-TR" dirty="0" err="1"/>
              <a:t>Addison's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When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serum </a:t>
            </a:r>
            <a:r>
              <a:rPr lang="tr-TR" dirty="0" err="1">
                <a:solidFill>
                  <a:srgbClr val="FF0000"/>
                </a:solidFill>
              </a:rPr>
              <a:t>urea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amount</a:t>
            </a:r>
            <a:r>
              <a:rPr lang="tr-TR" dirty="0">
                <a:solidFill>
                  <a:srgbClr val="FF0000"/>
                </a:solidFill>
              </a:rPr>
              <a:t> is </a:t>
            </a:r>
            <a:r>
              <a:rPr lang="tr-TR" dirty="0" err="1">
                <a:solidFill>
                  <a:srgbClr val="FF0000"/>
                </a:solidFill>
              </a:rPr>
              <a:t>low</a:t>
            </a:r>
            <a:r>
              <a:rPr lang="tr-TR" dirty="0"/>
              <a:t>:</a:t>
            </a:r>
          </a:p>
          <a:p>
            <a:r>
              <a:rPr lang="tr-TR" dirty="0" err="1"/>
              <a:t>Pernicious</a:t>
            </a:r>
            <a:r>
              <a:rPr lang="tr-TR" dirty="0"/>
              <a:t> </a:t>
            </a:r>
            <a:r>
              <a:rPr lang="tr-TR" dirty="0" err="1"/>
              <a:t>anemia</a:t>
            </a:r>
            <a:endParaRPr lang="tr-TR" dirty="0"/>
          </a:p>
          <a:p>
            <a:r>
              <a:rPr lang="tr-TR" dirty="0" err="1"/>
              <a:t>Crohn's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r>
              <a:rPr lang="tr-TR" dirty="0" err="1"/>
              <a:t>Cystic</a:t>
            </a:r>
            <a:r>
              <a:rPr lang="tr-TR" dirty="0"/>
              <a:t> </a:t>
            </a:r>
            <a:r>
              <a:rPr lang="tr-TR" dirty="0" err="1"/>
              <a:t>fibrosis</a:t>
            </a:r>
            <a:endParaRPr lang="tr-TR" dirty="0"/>
          </a:p>
          <a:p>
            <a:r>
              <a:rPr lang="tr-TR" dirty="0" err="1"/>
              <a:t>Zollinger-Ellison</a:t>
            </a:r>
            <a:r>
              <a:rPr lang="tr-TR" dirty="0"/>
              <a:t> </a:t>
            </a:r>
            <a:r>
              <a:rPr lang="tr-TR" dirty="0" err="1"/>
              <a:t>syndrome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098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721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2834"/>
            <a:ext cx="8229600" cy="4623330"/>
          </a:xfrm>
        </p:spPr>
        <p:txBody>
          <a:bodyPr/>
          <a:lstStyle/>
          <a:p>
            <a:r>
              <a:rPr lang="en-US" dirty="0"/>
              <a:t>Biochemistry practice book (2004)</a:t>
            </a:r>
          </a:p>
        </p:txBody>
      </p:sp>
    </p:spTree>
    <p:extLst>
      <p:ext uri="{BB962C8B-B14F-4D97-AF65-F5344CB8AC3E}">
        <p14:creationId xmlns:p14="http://schemas.microsoft.com/office/powerpoint/2010/main" val="92996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URIC ACID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final product of the metabolism of purines, which occurs as a result of the breakdown of proteins in humans, is uric acid.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71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 regular nutrition, the amount of uric acid excreted in the urine per day depends on the amount of exogenous and endogenous nucleoproteins. The amount of uric acid in the blood; It varies depending on age, gender, ethnic difference, socioeconomic status.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50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than 2 g of uric acid is excreted per day with </a:t>
            </a:r>
            <a:r>
              <a:rPr lang="tr-TR" dirty="0"/>
              <a:t>a</a:t>
            </a:r>
            <a:r>
              <a:rPr lang="en-US" dirty="0"/>
              <a:t> protein-rich nutrition</a:t>
            </a:r>
            <a:r>
              <a:rPr lang="tr-TR" dirty="0"/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FOR </a:t>
            </a:r>
            <a:r>
              <a:rPr lang="en-US" dirty="0">
                <a:solidFill>
                  <a:srgbClr val="FF0000"/>
                </a:solidFill>
              </a:rPr>
              <a:t>EXAMPLE: </a:t>
            </a:r>
            <a:r>
              <a:rPr lang="tr-TR" dirty="0"/>
              <a:t>E</a:t>
            </a:r>
            <a:r>
              <a:rPr lang="en-US" dirty="0" err="1"/>
              <a:t>xcretion</a:t>
            </a:r>
            <a:r>
              <a:rPr lang="en-US" dirty="0"/>
              <a:t> of uric acid</a:t>
            </a:r>
            <a:r>
              <a:rPr lang="tr-TR" dirty="0"/>
              <a:t> </a:t>
            </a:r>
            <a:r>
              <a:rPr lang="en-US" dirty="0"/>
              <a:t>increases</a:t>
            </a:r>
            <a:r>
              <a:rPr lang="tr-TR" dirty="0"/>
              <a:t> in a protein-</a:t>
            </a:r>
            <a:r>
              <a:rPr lang="tr-TR" dirty="0" err="1"/>
              <a:t>rich</a:t>
            </a:r>
            <a:r>
              <a:rPr lang="tr-TR" dirty="0"/>
              <a:t> </a:t>
            </a:r>
            <a:r>
              <a:rPr lang="tr-TR" dirty="0" err="1"/>
              <a:t>nutrition</a:t>
            </a:r>
            <a:r>
              <a:rPr lang="en-US" dirty="0"/>
              <a:t>(especially containing amino acids such as glycine, alanine, asparagine, glutamine). In a nutrition rich in fat, excretion of uric acid decreases.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49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normal amount of uric acid in the blood is 2-6 mg</a:t>
            </a:r>
            <a:r>
              <a:rPr lang="tr-TR" dirty="0"/>
              <a:t>%</a:t>
            </a:r>
            <a:r>
              <a:rPr lang="en-US" dirty="0"/>
              <a:t>. Uric acid rising above normal values in the blood is called </a:t>
            </a:r>
            <a:r>
              <a:rPr lang="en-US" dirty="0" err="1">
                <a:solidFill>
                  <a:srgbClr val="FF0000"/>
                </a:solidFill>
              </a:rPr>
              <a:t>hyperuricemia</a:t>
            </a:r>
            <a:r>
              <a:rPr lang="en-US" dirty="0"/>
              <a:t>, and falling below normal values is called </a:t>
            </a:r>
            <a:r>
              <a:rPr lang="en-US" dirty="0" err="1">
                <a:solidFill>
                  <a:srgbClr val="FFC000"/>
                </a:solidFill>
              </a:rPr>
              <a:t>hypouricemia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Although </a:t>
            </a:r>
            <a:r>
              <a:rPr lang="en-US" dirty="0" err="1"/>
              <a:t>hypouricemia</a:t>
            </a:r>
            <a:r>
              <a:rPr lang="en-US" dirty="0"/>
              <a:t> is very common, it is not clinically important.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60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C00000"/>
                </a:solidFill>
              </a:rPr>
              <a:t>H</a:t>
            </a:r>
            <a:r>
              <a:rPr lang="en-US" dirty="0" err="1">
                <a:solidFill>
                  <a:srgbClr val="C00000"/>
                </a:solidFill>
              </a:rPr>
              <a:t>yperuricemia</a:t>
            </a:r>
            <a:r>
              <a:rPr lang="en-US" dirty="0"/>
              <a:t>:</a:t>
            </a:r>
          </a:p>
          <a:p>
            <a:r>
              <a:rPr lang="en-US" dirty="0"/>
              <a:t>Anuria,</a:t>
            </a:r>
          </a:p>
          <a:p>
            <a:r>
              <a:rPr lang="en-US" dirty="0"/>
              <a:t>congestive heart failure,</a:t>
            </a:r>
          </a:p>
          <a:p>
            <a:r>
              <a:rPr lang="en-US" dirty="0"/>
              <a:t>glomerulonephritis,</a:t>
            </a:r>
          </a:p>
          <a:p>
            <a:r>
              <a:rPr lang="en-US" dirty="0"/>
              <a:t>gout,</a:t>
            </a:r>
          </a:p>
          <a:p>
            <a:r>
              <a:rPr lang="en-US" dirty="0"/>
              <a:t>severe acute hepatitis,</a:t>
            </a:r>
          </a:p>
          <a:p>
            <a:r>
              <a:rPr lang="en-US" dirty="0"/>
              <a:t>nutrition rich in nucleoprotein</a:t>
            </a:r>
          </a:p>
          <a:p>
            <a:r>
              <a:rPr lang="en-US" dirty="0"/>
              <a:t>In cases such as chronic lead poisoning, the amount of uric acid in the blood increases.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87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Gout</a:t>
            </a:r>
            <a:r>
              <a:rPr lang="en-US" dirty="0"/>
              <a:t> is </a:t>
            </a:r>
            <a:r>
              <a:rPr lang="en-US" dirty="0">
                <a:solidFill>
                  <a:srgbClr val="7030A0"/>
                </a:solidFill>
              </a:rPr>
              <a:t>an inflammatory arthritis disease </a:t>
            </a:r>
            <a:r>
              <a:rPr lang="en-US" dirty="0"/>
              <a:t>that is defined by repeated attacks of a red, sensitive, hot, swollen joint.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7654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MODIFIED CARBONATE PHOSPHOTUNGSTATE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917" y="1600200"/>
            <a:ext cx="864658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>
                <a:solidFill>
                  <a:srgbClr val="C00000"/>
                </a:solidFill>
                <a:latin typeface="Calibri" charset="0"/>
              </a:rPr>
              <a:t>Material</a:t>
            </a:r>
            <a:r>
              <a:rPr lang="tr-TR" sz="2400" b="1" dirty="0">
                <a:solidFill>
                  <a:srgbClr val="C00000"/>
                </a:solidFill>
                <a:latin typeface="Calibri" charset="0"/>
              </a:rPr>
              <a:t>:</a:t>
            </a:r>
            <a:r>
              <a:rPr lang="tr-TR" sz="2400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tr-TR" sz="2400" dirty="0">
                <a:latin typeface="Calibri" charset="0"/>
              </a:rPr>
              <a:t>Serum </a:t>
            </a:r>
          </a:p>
          <a:p>
            <a:pPr marL="0" indent="0">
              <a:buNone/>
            </a:pP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fr-FR" sz="2400" b="1" dirty="0" err="1">
                <a:solidFill>
                  <a:srgbClr val="C00000"/>
                </a:solidFill>
                <a:latin typeface="Calibri" charset="0"/>
              </a:rPr>
              <a:t>Principle</a:t>
            </a:r>
            <a:r>
              <a:rPr lang="fr-FR" sz="2400" b="1" dirty="0">
                <a:solidFill>
                  <a:srgbClr val="C00000"/>
                </a:solidFill>
                <a:latin typeface="Calibri" charset="0"/>
              </a:rPr>
              <a:t>:</a:t>
            </a:r>
            <a:r>
              <a:rPr lang="fr-FR" sz="2400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Based</a:t>
            </a:r>
            <a:r>
              <a:rPr lang="fr-FR" sz="2400" dirty="0">
                <a:latin typeface="Calibri" charset="0"/>
              </a:rPr>
              <a:t> on </a:t>
            </a:r>
            <a:r>
              <a:rPr lang="fr-FR" sz="2400" dirty="0" err="1">
                <a:latin typeface="Calibri" charset="0"/>
              </a:rPr>
              <a:t>blue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color</a:t>
            </a:r>
            <a:r>
              <a:rPr lang="fr-FR" sz="2400" dirty="0">
                <a:latin typeface="Calibri" charset="0"/>
              </a:rPr>
              <a:t> formation </a:t>
            </a:r>
            <a:r>
              <a:rPr lang="fr-FR" sz="2400" dirty="0" err="1">
                <a:latin typeface="Calibri" charset="0"/>
              </a:rPr>
              <a:t>after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oxidation</a:t>
            </a:r>
            <a:r>
              <a:rPr lang="fr-FR" sz="2400" dirty="0">
                <a:latin typeface="Calibri" charset="0"/>
              </a:rPr>
              <a:t> of </a:t>
            </a:r>
            <a:r>
              <a:rPr lang="fr-FR" sz="2400" dirty="0" err="1">
                <a:latin typeface="Calibri" charset="0"/>
              </a:rPr>
              <a:t>uric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acid</a:t>
            </a:r>
            <a:r>
              <a:rPr lang="fr-FR" sz="2400" dirty="0">
                <a:latin typeface="Calibri" charset="0"/>
              </a:rPr>
              <a:t> in </a:t>
            </a:r>
            <a:r>
              <a:rPr lang="fr-FR" sz="2400" dirty="0" err="1">
                <a:latin typeface="Calibri" charset="0"/>
              </a:rPr>
              <a:t>alkaline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environment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with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phosphotungstic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acid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indicator</a:t>
            </a:r>
            <a:r>
              <a:rPr lang="fr-FR" sz="2400" dirty="0">
                <a:latin typeface="Calibri" charset="0"/>
              </a:rPr>
              <a:t> and </a:t>
            </a:r>
            <a:r>
              <a:rPr lang="fr-FR" sz="2400" dirty="0" err="1">
                <a:latin typeface="Calibri" charset="0"/>
              </a:rPr>
              <a:t>reduction</a:t>
            </a:r>
            <a:r>
              <a:rPr lang="fr-FR" sz="2400" dirty="0">
                <a:latin typeface="Calibri" charset="0"/>
              </a:rPr>
              <a:t> of </a:t>
            </a:r>
            <a:r>
              <a:rPr lang="fr-FR" sz="2400" dirty="0" err="1">
                <a:latin typeface="Calibri" charset="0"/>
              </a:rPr>
              <a:t>phosphotungstic</a:t>
            </a:r>
            <a:r>
              <a:rPr lang="fr-FR" sz="2400" dirty="0">
                <a:latin typeface="Calibri" charset="0"/>
              </a:rPr>
              <a:t> </a:t>
            </a:r>
            <a:r>
              <a:rPr lang="fr-FR" sz="2400" dirty="0" err="1">
                <a:latin typeface="Calibri" charset="0"/>
              </a:rPr>
              <a:t>acid</a:t>
            </a:r>
            <a:r>
              <a:rPr lang="fr-FR" sz="2400" dirty="0">
                <a:latin typeface="Calibri" charset="0"/>
              </a:rPr>
              <a:t>. </a:t>
            </a:r>
          </a:p>
          <a:p>
            <a:pPr marL="0" indent="0">
              <a:buNone/>
            </a:pPr>
            <a:endParaRPr lang="fr-FR" sz="2400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93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Experimental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833" y="1417638"/>
            <a:ext cx="8453967" cy="470852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200" dirty="0" err="1">
                <a:latin typeface="Calibri" charset="0"/>
              </a:rPr>
              <a:t>Add</a:t>
            </a:r>
            <a:r>
              <a:rPr lang="tr-TR" sz="2200" dirty="0">
                <a:latin typeface="Calibri" charset="0"/>
              </a:rPr>
              <a:t> 1 ml of serum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0.5 ml of 0.7N H</a:t>
            </a:r>
            <a:r>
              <a:rPr lang="tr-TR" sz="2200" baseline="-25000" dirty="0">
                <a:latin typeface="Calibri" charset="0"/>
              </a:rPr>
              <a:t>2</a:t>
            </a:r>
            <a:r>
              <a:rPr lang="tr-TR" sz="2200" dirty="0">
                <a:latin typeface="Calibri" charset="0"/>
              </a:rPr>
              <a:t>SO</a:t>
            </a:r>
            <a:r>
              <a:rPr lang="tr-TR" sz="2200" baseline="-25000" dirty="0">
                <a:latin typeface="Calibri" charset="0"/>
              </a:rPr>
              <a:t>4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to</a:t>
            </a:r>
            <a:r>
              <a:rPr lang="tr-TR" sz="2200" dirty="0">
                <a:latin typeface="Calibri" charset="0"/>
              </a:rPr>
              <a:t> 8 ml of </a:t>
            </a:r>
            <a:r>
              <a:rPr lang="tr-TR" sz="2200" dirty="0" err="1">
                <a:latin typeface="Calibri" charset="0"/>
              </a:rPr>
              <a:t>distilled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water</a:t>
            </a:r>
            <a:r>
              <a:rPr lang="tr-TR" sz="2200" dirty="0">
                <a:latin typeface="Calibri" charset="0"/>
              </a:rPr>
              <a:t> in a test </a:t>
            </a:r>
            <a:r>
              <a:rPr lang="tr-TR" sz="2200" dirty="0" err="1">
                <a:latin typeface="Calibri" charset="0"/>
              </a:rPr>
              <a:t>tube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mix. </a:t>
            </a:r>
            <a:r>
              <a:rPr lang="tr-TR" sz="2200" dirty="0" err="1">
                <a:latin typeface="Calibri" charset="0"/>
              </a:rPr>
              <a:t>This</a:t>
            </a:r>
            <a:r>
              <a:rPr lang="tr-TR" sz="2200" dirty="0">
                <a:latin typeface="Calibri" charset="0"/>
              </a:rPr>
              <a:t> is </a:t>
            </a:r>
            <a:r>
              <a:rPr lang="tr-TR" sz="2200" dirty="0" err="1">
                <a:latin typeface="Calibri" charset="0"/>
              </a:rPr>
              <a:t>followed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by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addition</a:t>
            </a:r>
            <a:r>
              <a:rPr lang="tr-TR" sz="2200" dirty="0">
                <a:latin typeface="Calibri" charset="0"/>
              </a:rPr>
              <a:t> of 0.5 ml of 10% </a:t>
            </a:r>
            <a:r>
              <a:rPr lang="tr-TR" sz="2200" dirty="0" err="1">
                <a:latin typeface="Calibri" charset="0"/>
              </a:rPr>
              <a:t>sodium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tungstate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solution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stirring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again</a:t>
            </a:r>
            <a:r>
              <a:rPr lang="tr-TR" sz="2200" dirty="0">
                <a:latin typeface="Calibri" charset="0"/>
              </a:rPr>
              <a:t>. 1/10 </a:t>
            </a:r>
            <a:r>
              <a:rPr lang="tr-TR" sz="2200" dirty="0">
                <a:solidFill>
                  <a:srgbClr val="FF0000"/>
                </a:solidFill>
                <a:latin typeface="Calibri" charset="0"/>
              </a:rPr>
              <a:t>serum </a:t>
            </a:r>
            <a:r>
              <a:rPr lang="tr-TR" sz="2200" dirty="0" err="1">
                <a:solidFill>
                  <a:srgbClr val="FF0000"/>
                </a:solidFill>
                <a:latin typeface="Calibri" charset="0"/>
              </a:rPr>
              <a:t>filtrate</a:t>
            </a:r>
            <a:r>
              <a:rPr lang="tr-TR" sz="2200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tr-TR" sz="2200" dirty="0">
                <a:latin typeface="Calibri" charset="0"/>
              </a:rPr>
              <a:t>is </a:t>
            </a:r>
            <a:r>
              <a:rPr lang="tr-TR" sz="2200" dirty="0" err="1">
                <a:latin typeface="Calibri" charset="0"/>
              </a:rPr>
              <a:t>prepared</a:t>
            </a:r>
            <a:r>
              <a:rPr lang="tr-TR" sz="2200" dirty="0">
                <a:latin typeface="Calibri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>
                <a:latin typeface="Calibri" charset="0"/>
              </a:rPr>
              <a:t>Three test </a:t>
            </a:r>
            <a:r>
              <a:rPr lang="tr-TR" sz="2200" dirty="0" err="1">
                <a:latin typeface="Calibri" charset="0"/>
              </a:rPr>
              <a:t>tubes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are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taken</a:t>
            </a:r>
            <a:r>
              <a:rPr lang="tr-TR" sz="2200" dirty="0">
                <a:latin typeface="Calibri" charset="0"/>
              </a:rPr>
              <a:t>. </a:t>
            </a:r>
            <a:r>
              <a:rPr lang="tr-TR" sz="2200" dirty="0" err="1">
                <a:latin typeface="Calibri" charset="0"/>
              </a:rPr>
              <a:t>Place</a:t>
            </a:r>
            <a:r>
              <a:rPr lang="tr-TR" sz="2200" dirty="0">
                <a:latin typeface="Calibri" charset="0"/>
              </a:rPr>
              <a:t> 3 </a:t>
            </a:r>
            <a:r>
              <a:rPr lang="tr-TR" sz="2200" dirty="0" err="1">
                <a:latin typeface="Calibri" charset="0"/>
              </a:rPr>
              <a:t>mL</a:t>
            </a:r>
            <a:r>
              <a:rPr lang="tr-TR" sz="2200" dirty="0">
                <a:latin typeface="Calibri" charset="0"/>
              </a:rPr>
              <a:t> of </a:t>
            </a:r>
            <a:r>
              <a:rPr lang="tr-TR" sz="2200" dirty="0" err="1">
                <a:latin typeface="Calibri" charset="0"/>
              </a:rPr>
              <a:t>distilled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water</a:t>
            </a:r>
            <a:r>
              <a:rPr lang="tr-TR" sz="2200" dirty="0">
                <a:latin typeface="Calibri" charset="0"/>
              </a:rPr>
              <a:t> in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first</a:t>
            </a:r>
            <a:r>
              <a:rPr lang="tr-TR" sz="2200" dirty="0">
                <a:latin typeface="Calibri" charset="0"/>
              </a:rPr>
              <a:t>, 3 </a:t>
            </a:r>
            <a:r>
              <a:rPr lang="tr-TR" sz="2200" dirty="0" err="1">
                <a:latin typeface="Calibri" charset="0"/>
              </a:rPr>
              <a:t>mL</a:t>
            </a:r>
            <a:r>
              <a:rPr lang="tr-TR" sz="2200" dirty="0">
                <a:latin typeface="Calibri" charset="0"/>
              </a:rPr>
              <a:t> of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working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standard</a:t>
            </a:r>
            <a:r>
              <a:rPr lang="tr-TR" sz="2200" dirty="0">
                <a:latin typeface="Calibri" charset="0"/>
              </a:rPr>
              <a:t> in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second</a:t>
            </a:r>
            <a:r>
              <a:rPr lang="tr-TR" sz="2200" dirty="0">
                <a:latin typeface="Calibri" charset="0"/>
              </a:rPr>
              <a:t>,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3 </a:t>
            </a:r>
            <a:r>
              <a:rPr lang="tr-TR" sz="2200" dirty="0" err="1">
                <a:latin typeface="Calibri" charset="0"/>
              </a:rPr>
              <a:t>mL</a:t>
            </a:r>
            <a:r>
              <a:rPr lang="tr-TR" sz="2200" dirty="0">
                <a:latin typeface="Calibri" charset="0"/>
              </a:rPr>
              <a:t> of serum </a:t>
            </a:r>
            <a:r>
              <a:rPr lang="tr-TR" sz="2200" dirty="0" err="1">
                <a:latin typeface="Calibri" charset="0"/>
              </a:rPr>
              <a:t>filtrate</a:t>
            </a:r>
            <a:r>
              <a:rPr lang="tr-TR" sz="2200" dirty="0">
                <a:latin typeface="Calibri" charset="0"/>
              </a:rPr>
              <a:t> in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third</a:t>
            </a:r>
            <a:r>
              <a:rPr lang="tr-TR" sz="2200" dirty="0">
                <a:latin typeface="Calibri" charset="0"/>
              </a:rPr>
              <a:t>.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first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one</a:t>
            </a:r>
            <a:r>
              <a:rPr lang="tr-TR" sz="2200" dirty="0">
                <a:latin typeface="Calibri" charset="0"/>
              </a:rPr>
              <a:t> is </a:t>
            </a:r>
            <a:r>
              <a:rPr lang="tr-TR" sz="2200" dirty="0" err="1">
                <a:latin typeface="Calibri" charset="0"/>
              </a:rPr>
              <a:t>used</a:t>
            </a:r>
            <a:r>
              <a:rPr lang="tr-TR" sz="2200" dirty="0">
                <a:latin typeface="Calibri" charset="0"/>
              </a:rPr>
              <a:t> as a </a:t>
            </a:r>
            <a:r>
              <a:rPr lang="tr-TR" sz="2200" dirty="0" err="1">
                <a:latin typeface="Calibri" charset="0"/>
              </a:rPr>
              <a:t>blind</a:t>
            </a:r>
            <a:r>
              <a:rPr lang="tr-TR" sz="2200" dirty="0">
                <a:latin typeface="Calibri" charset="0"/>
              </a:rPr>
              <a:t>,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second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one</a:t>
            </a:r>
            <a:r>
              <a:rPr lang="tr-TR" sz="2200" dirty="0">
                <a:latin typeface="Calibri" charset="0"/>
              </a:rPr>
              <a:t> as a </a:t>
            </a:r>
            <a:r>
              <a:rPr lang="tr-TR" sz="2200" dirty="0" err="1">
                <a:latin typeface="Calibri" charset="0"/>
              </a:rPr>
              <a:t>standard</a:t>
            </a:r>
            <a:r>
              <a:rPr lang="tr-TR" sz="2200" dirty="0">
                <a:latin typeface="Calibri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err="1">
                <a:latin typeface="Calibri" charset="0"/>
              </a:rPr>
              <a:t>Each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tube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contains</a:t>
            </a:r>
            <a:r>
              <a:rPr lang="tr-TR" sz="2200" dirty="0">
                <a:latin typeface="Calibri" charset="0"/>
              </a:rPr>
              <a:t> 1 ml 14% </a:t>
            </a:r>
            <a:r>
              <a:rPr lang="tr-TR" sz="2200" dirty="0" err="1">
                <a:latin typeface="Calibri" charset="0"/>
              </a:rPr>
              <a:t>sodium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carbonate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solution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1 ml </a:t>
            </a:r>
            <a:r>
              <a:rPr lang="tr-TR" sz="2200" dirty="0" err="1">
                <a:latin typeface="Calibri" charset="0"/>
              </a:rPr>
              <a:t>phosphotungstic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acid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indicator</a:t>
            </a:r>
            <a:r>
              <a:rPr lang="tr-TR" sz="2200" dirty="0">
                <a:latin typeface="Calibri" charset="0"/>
              </a:rPr>
              <a:t>.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tubes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are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stirred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left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for</a:t>
            </a:r>
            <a:r>
              <a:rPr lang="tr-TR" sz="2200" dirty="0">
                <a:latin typeface="Calibri" charset="0"/>
              </a:rPr>
              <a:t> 15 </a:t>
            </a:r>
            <a:r>
              <a:rPr lang="tr-TR" sz="2200" dirty="0" err="1">
                <a:latin typeface="Calibri" charset="0"/>
              </a:rPr>
              <a:t>minutes</a:t>
            </a:r>
            <a:r>
              <a:rPr lang="tr-TR" sz="2200" dirty="0">
                <a:latin typeface="Calibri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optical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densities</a:t>
            </a:r>
            <a:r>
              <a:rPr lang="tr-TR" sz="2200" dirty="0">
                <a:latin typeface="Calibri" charset="0"/>
              </a:rPr>
              <a:t> of </a:t>
            </a:r>
            <a:r>
              <a:rPr lang="tr-TR" sz="2200" dirty="0" err="1">
                <a:latin typeface="Calibri" charset="0"/>
              </a:rPr>
              <a:t>standard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sample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are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evaluated</a:t>
            </a:r>
            <a:r>
              <a:rPr lang="tr-TR" sz="2200" dirty="0">
                <a:latin typeface="Calibri" charset="0"/>
              </a:rPr>
              <a:t> at a </a:t>
            </a:r>
            <a:r>
              <a:rPr lang="tr-TR" sz="2200" dirty="0" err="1">
                <a:latin typeface="Calibri" charset="0"/>
              </a:rPr>
              <a:t>wavelength</a:t>
            </a:r>
            <a:r>
              <a:rPr lang="tr-TR" sz="2200" dirty="0">
                <a:latin typeface="Calibri" charset="0"/>
              </a:rPr>
              <a:t> of 690 </a:t>
            </a:r>
            <a:r>
              <a:rPr lang="tr-TR" sz="2200" dirty="0" err="1">
                <a:latin typeface="Calibri" charset="0"/>
              </a:rPr>
              <a:t>nm</a:t>
            </a:r>
            <a:r>
              <a:rPr lang="tr-TR" sz="2200" dirty="0">
                <a:latin typeface="Calibri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2228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913</Words>
  <Application>Microsoft Office PowerPoint</Application>
  <PresentationFormat>Ekran Gösterisi (4:3)</PresentationFormat>
  <Paragraphs>92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THE DETERMIATION OF UREA AND URIC ACID IN SERUM</vt:lpstr>
      <vt:lpstr>URIC ACID</vt:lpstr>
      <vt:lpstr>PowerPoint Sunusu</vt:lpstr>
      <vt:lpstr>PowerPoint Sunusu</vt:lpstr>
      <vt:lpstr>PowerPoint Sunusu</vt:lpstr>
      <vt:lpstr>PowerPoint Sunusu</vt:lpstr>
      <vt:lpstr>PowerPoint Sunusu</vt:lpstr>
      <vt:lpstr>MODIFIED CARBONATE PHOSPHOTUNGSTATE METHOD</vt:lpstr>
      <vt:lpstr>Experimental procedure</vt:lpstr>
      <vt:lpstr>Calculation</vt:lpstr>
      <vt:lpstr>UREA</vt:lpstr>
      <vt:lpstr>PowerPoint Sunusu</vt:lpstr>
      <vt:lpstr>The quantification of urea in serum (Modified Berthelot Method) </vt:lpstr>
      <vt:lpstr>Experimental procedure</vt:lpstr>
      <vt:lpstr>Calibration chart</vt:lpstr>
      <vt:lpstr>Standart curve</vt:lpstr>
      <vt:lpstr>PowerPoint Sunusu</vt:lpstr>
      <vt:lpstr>PowerPoint Sunusu</vt:lpstr>
      <vt:lpstr>References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determination of urea and uric acide in serum</dc:title>
  <dc:creator>ecem kaya</dc:creator>
  <cp:lastModifiedBy>Nuri Özmen</cp:lastModifiedBy>
  <cp:revision>23</cp:revision>
  <dcterms:created xsi:type="dcterms:W3CDTF">2018-01-07T18:19:41Z</dcterms:created>
  <dcterms:modified xsi:type="dcterms:W3CDTF">2020-05-07T08:56:02Z</dcterms:modified>
</cp:coreProperties>
</file>