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457200" y="274638"/>
            <a:ext cx="82296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2 Veri Yer Tutucusu"/>
          <p:cNvSpPr>
            <a:spLocks noGrp="1"/>
          </p:cNvSpPr>
          <p:nvPr>
            <p:ph type="dt" sz="half" idx="10"/>
          </p:nvPr>
        </p:nvSpPr>
        <p:spPr>
          <a:xfrm>
            <a:off x="457200" y="6245225"/>
            <a:ext cx="2133600" cy="476250"/>
          </a:xfrm>
        </p:spPr>
        <p:txBody>
          <a:bodyPr/>
          <a:lstStyle>
            <a:lvl1pPr>
              <a:defRPr/>
            </a:lvl1pPr>
          </a:lstStyle>
          <a:p>
            <a:endParaRPr lang="tr-TR"/>
          </a:p>
        </p:txBody>
      </p:sp>
      <p:sp>
        <p:nvSpPr>
          <p:cNvPr id="4" name="3 Altbilgi Yer Tutucusu"/>
          <p:cNvSpPr>
            <a:spLocks noGrp="1"/>
          </p:cNvSpPr>
          <p:nvPr>
            <p:ph type="ftr" sz="quarter" idx="11"/>
          </p:nvPr>
        </p:nvSpPr>
        <p:spPr>
          <a:xfrm>
            <a:off x="3124200" y="6245225"/>
            <a:ext cx="2895600" cy="476250"/>
          </a:xfrm>
        </p:spPr>
        <p:txBody>
          <a:bodyPr/>
          <a:lstStyle>
            <a:lvl1pPr>
              <a:defRPr/>
            </a:lvl1pPr>
          </a:lstStyle>
          <a:p>
            <a:endParaRPr lang="tr-TR"/>
          </a:p>
        </p:txBody>
      </p:sp>
      <p:sp>
        <p:nvSpPr>
          <p:cNvPr id="5" name="4 Slayt Numarası Yer Tutucusu"/>
          <p:cNvSpPr>
            <a:spLocks noGrp="1"/>
          </p:cNvSpPr>
          <p:nvPr>
            <p:ph type="sldNum" sz="quarter" idx="12"/>
          </p:nvPr>
        </p:nvSpPr>
        <p:spPr>
          <a:xfrm>
            <a:off x="6553200" y="6245225"/>
            <a:ext cx="2133600" cy="476250"/>
          </a:xfrm>
        </p:spPr>
        <p:txBody>
          <a:bodyPr/>
          <a:lstStyle>
            <a:lvl1pPr>
              <a:defRPr/>
            </a:lvl1pPr>
          </a:lstStyle>
          <a:p>
            <a:fld id="{B45C33D3-6503-4147-A77D-CA2129B38D7B}" type="slidenum">
              <a:rPr lang="tr-TR"/>
              <a:pPr/>
              <a:t>‹#›</a:t>
            </a:fld>
            <a:endParaRPr lang="tr-TR"/>
          </a:p>
        </p:txBody>
      </p:sp>
    </p:spTree>
    <p:extLst>
      <p:ext uri="{BB962C8B-B14F-4D97-AF65-F5344CB8AC3E}">
        <p14:creationId xmlns:p14="http://schemas.microsoft.com/office/powerpoint/2010/main" val="1931036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6263" y="431800"/>
            <a:ext cx="8099425" cy="981075"/>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9050">
            <a:solidFill>
              <a:schemeClr val="accent6">
                <a:lumMod val="75000"/>
              </a:schemeClr>
            </a:solidFill>
          </a:ln>
        </p:spPr>
        <p:txBody>
          <a:bodyPr rtlCol="0">
            <a:normAutofit fontScale="90000"/>
          </a:bodyPr>
          <a:lstStyle/>
          <a:p>
            <a:pPr fontAlgn="auto">
              <a:spcAft>
                <a:spcPts val="0"/>
              </a:spcAft>
              <a:defRPr/>
            </a:pPr>
            <a:r>
              <a:rPr lang="tr-TR" sz="3600" b="1" dirty="0" smtClean="0">
                <a:solidFill>
                  <a:srgbClr val="AC1E73"/>
                </a:solidFill>
                <a:latin typeface="Comic Sans MS" pitchFamily="66" charset="0"/>
              </a:rPr>
              <a:t/>
            </a:r>
            <a:br>
              <a:rPr lang="tr-TR" sz="3600" b="1" dirty="0" smtClean="0">
                <a:solidFill>
                  <a:srgbClr val="AC1E73"/>
                </a:solidFill>
                <a:latin typeface="Comic Sans MS" pitchFamily="66" charset="0"/>
              </a:rPr>
            </a:br>
            <a:r>
              <a:rPr lang="tr-TR" sz="3600" b="1" dirty="0" smtClean="0">
                <a:solidFill>
                  <a:srgbClr val="AC1E73"/>
                </a:solidFill>
                <a:latin typeface="Comic Sans MS" pitchFamily="66" charset="0"/>
              </a:rPr>
              <a:t>Türkiye’de kültürü yapılan tıbbi bitkiler</a:t>
            </a:r>
            <a:r>
              <a:rPr lang="tr-TR" sz="3600" dirty="0" smtClean="0">
                <a:solidFill>
                  <a:srgbClr val="AC1E73"/>
                </a:solidFill>
                <a:latin typeface="Comic Sans MS" pitchFamily="66" charset="0"/>
              </a:rPr>
              <a:t/>
            </a:r>
            <a:br>
              <a:rPr lang="tr-TR" sz="3600" dirty="0" smtClean="0">
                <a:solidFill>
                  <a:srgbClr val="AC1E73"/>
                </a:solidFill>
                <a:latin typeface="Comic Sans MS" pitchFamily="66" charset="0"/>
              </a:rPr>
            </a:br>
            <a:endParaRPr lang="tr-TR" sz="3600" dirty="0">
              <a:solidFill>
                <a:srgbClr val="AC1E73"/>
              </a:solidFill>
              <a:latin typeface="Comic Sans MS" pitchFamily="66" charset="0"/>
            </a:endParaRPr>
          </a:p>
        </p:txBody>
      </p:sp>
      <p:sp>
        <p:nvSpPr>
          <p:cNvPr id="3" name="2 İçerik Yer Tutucusu"/>
          <p:cNvSpPr>
            <a:spLocks noGrp="1"/>
          </p:cNvSpPr>
          <p:nvPr>
            <p:ph idx="1"/>
          </p:nvPr>
        </p:nvSpPr>
        <p:spPr>
          <a:xfrm>
            <a:off x="215900" y="1844675"/>
            <a:ext cx="8748713" cy="446405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9050">
            <a:solidFill>
              <a:schemeClr val="accent6">
                <a:lumMod val="75000"/>
              </a:schemeClr>
            </a:solidFill>
          </a:ln>
        </p:spPr>
        <p:txBody>
          <a:bodyPr rtlCol="0">
            <a:normAutofit fontScale="77500" lnSpcReduction="20000"/>
          </a:bodyPr>
          <a:lstStyle/>
          <a:p>
            <a:pPr algn="just" fontAlgn="auto">
              <a:spcAft>
                <a:spcPts val="0"/>
              </a:spcAft>
              <a:buFont typeface="Arial" pitchFamily="34" charset="0"/>
              <a:buChar char="•"/>
              <a:defRPr/>
            </a:pPr>
            <a:r>
              <a:rPr lang="tr-TR" dirty="0" smtClean="0">
                <a:latin typeface="Times New Roman" pitchFamily="18" charset="0"/>
                <a:cs typeface="Times New Roman" pitchFamily="18" charset="0"/>
              </a:rPr>
              <a:t>Asya ile Avrupa arasında bir köprü konumunda olan Türkiye yüz yıllardır bitkisel ilaç ve baharat ticaretinde önemli rol oynamıştır. Anadolu’da ilaç etken maddesi olarak kullanılan bitki ve bitki kısımları ticaretinin çok eski tarihi çağlardan beri yapıldığı bilinmektedir (</a:t>
            </a:r>
            <a:r>
              <a:rPr lang="tr-TR" dirty="0" err="1" smtClean="0">
                <a:latin typeface="Times New Roman" pitchFamily="18" charset="0"/>
                <a:cs typeface="Times New Roman" pitchFamily="18" charset="0"/>
              </a:rPr>
              <a:t>Özhatay</a:t>
            </a:r>
            <a:r>
              <a:rPr lang="tr-TR" dirty="0" smtClean="0">
                <a:latin typeface="Times New Roman" pitchFamily="18" charset="0"/>
                <a:cs typeface="Times New Roman" pitchFamily="18" charset="0"/>
              </a:rPr>
              <a:t> ve ark., 1997; </a:t>
            </a:r>
            <a:r>
              <a:rPr lang="tr-TR" dirty="0" err="1" smtClean="0">
                <a:latin typeface="Times New Roman" pitchFamily="18" charset="0"/>
                <a:cs typeface="Times New Roman" pitchFamily="18" charset="0"/>
              </a:rPr>
              <a:t>Baytop</a:t>
            </a:r>
            <a:r>
              <a:rPr lang="tr-TR" dirty="0" smtClean="0">
                <a:latin typeface="Times New Roman" pitchFamily="18" charset="0"/>
                <a:cs typeface="Times New Roman" pitchFamily="18" charset="0"/>
              </a:rPr>
              <a:t> 1999). </a:t>
            </a:r>
          </a:p>
          <a:p>
            <a:pPr algn="just" fontAlgn="auto">
              <a:spcAft>
                <a:spcPts val="0"/>
              </a:spcAft>
              <a:buFont typeface="Arial" pitchFamily="34" charset="0"/>
              <a:buChar char="•"/>
              <a:defRPr/>
            </a:pPr>
            <a:r>
              <a:rPr lang="tr-TR" dirty="0" smtClean="0">
                <a:latin typeface="Times New Roman" pitchFamily="18" charset="0"/>
                <a:cs typeface="Times New Roman" pitchFamily="18" charset="0"/>
              </a:rPr>
              <a:t>Dünyada toplam 13 004 397 ha karasal alnın % 11.8’lik kısmı işlenerek tarla ve bağ-bahçe tarımı yapılırken, ülkemizde toplam 76 963 ha karasal alanın % 33. 8 işlenmektedir. Bu oran dünyaya göre yaklaşık 2.8 kat daha fazladır (Geçit ve ark., 2009). Ancak, tarla bitkileri yetiştirilen alanların içinde tıbbi ve kokulu bitkilerin ekim alanları Ülkemizde kültürü yapılan tıbbi ve kokulu bitkilerin ekim alanı 2003 yılı itibariyle 200 000 hektar civarındadır bu oran da %1’lik dilimi geçmemektedir.</a:t>
            </a:r>
          </a:p>
        </p:txBody>
      </p:sp>
    </p:spTree>
    <p:extLst>
      <p:ext uri="{BB962C8B-B14F-4D97-AF65-F5344CB8AC3E}">
        <p14:creationId xmlns:p14="http://schemas.microsoft.com/office/powerpoint/2010/main" val="555402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844" y="404664"/>
            <a:ext cx="8821644" cy="6120680"/>
          </a:xfrm>
          <a:gradFill>
            <a:gsLst>
              <a:gs pos="21000">
                <a:schemeClr val="accent6">
                  <a:lumMod val="40000"/>
                  <a:lumOff val="60000"/>
                  <a:alpha val="0"/>
                </a:schemeClr>
              </a:gs>
              <a:gs pos="53000">
                <a:srgbClr val="D4DEFF"/>
              </a:gs>
              <a:gs pos="83000">
                <a:srgbClr val="D4DEFF"/>
              </a:gs>
              <a:gs pos="100000">
                <a:srgbClr val="96AB94"/>
              </a:gs>
            </a:gsLst>
            <a:lin ang="13500000" scaled="1"/>
          </a:gradFill>
          <a:ln w="19050">
            <a:solidFill>
              <a:schemeClr val="accent6">
                <a:lumMod val="75000"/>
              </a:schemeClr>
            </a:solidFill>
          </a:ln>
        </p:spPr>
        <p:txBody>
          <a:bodyPr rtlCol="0">
            <a:normAutofit/>
          </a:bodyPr>
          <a:lstStyle/>
          <a:p>
            <a:pPr algn="just">
              <a:defRPr/>
            </a:pPr>
            <a:r>
              <a:rPr lang="tr-TR" dirty="0" smtClean="0">
                <a:latin typeface="Times New Roman" pitchFamily="18" charset="0"/>
                <a:cs typeface="Times New Roman" pitchFamily="18" charset="0"/>
              </a:rPr>
              <a:t>Türkiye bugün de bitkisel drog elde edip kullanan ve ihraç eden bir ülkedir ancak henüz yeterli seviyede bu kaynağını kullandığını söylemek mümkün değildir</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Türkiye’de tıbbi olarak kullanılan bitkilerin sayısı kesin olarak bilinmemekle birlikte, 500 civarında olduğu tahmin edilmekte; yaklaşık 200 tıbbi ve kokulu bitkinin ihraç potansiyelinin olduğu belirtilmektedir (</a:t>
            </a:r>
            <a:r>
              <a:rPr lang="tr-TR" dirty="0" err="1" smtClean="0">
                <a:latin typeface="Times New Roman" pitchFamily="18" charset="0"/>
                <a:cs typeface="Times New Roman" pitchFamily="18" charset="0"/>
              </a:rPr>
              <a:t>Baytop</a:t>
            </a:r>
            <a:r>
              <a:rPr lang="tr-TR" dirty="0" smtClean="0">
                <a:latin typeface="Times New Roman" pitchFamily="18" charset="0"/>
                <a:cs typeface="Times New Roman" pitchFamily="18" charset="0"/>
              </a:rPr>
              <a:t> 1999; Ekim ve ark., 2000; Aydın 2004). </a:t>
            </a:r>
          </a:p>
          <a:p>
            <a:pPr fontAlgn="auto">
              <a:spcAft>
                <a:spcPts val="0"/>
              </a:spcAft>
              <a:buFont typeface="Arial" pitchFamily="34" charset="0"/>
              <a:buNone/>
              <a:defRPr/>
            </a:pPr>
            <a:endParaRPr lang="tr-TR" sz="2400" dirty="0"/>
          </a:p>
        </p:txBody>
      </p:sp>
    </p:spTree>
    <p:extLst>
      <p:ext uri="{BB962C8B-B14F-4D97-AF65-F5344CB8AC3E}">
        <p14:creationId xmlns:p14="http://schemas.microsoft.com/office/powerpoint/2010/main" val="3286623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p:nvPr>
        </p:nvSpPr>
        <p:spPr>
          <a:xfrm>
            <a:off x="179512" y="188640"/>
            <a:ext cx="8784976" cy="6480720"/>
          </a:xfrm>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pPr algn="just"/>
            <a:r>
              <a:rPr lang="tr-TR" dirty="0" err="1">
                <a:latin typeface="Times New Roman" pitchFamily="18" charset="0"/>
                <a:cs typeface="Times New Roman" pitchFamily="18" charset="0"/>
              </a:rPr>
              <a:t>Farmakope</a:t>
            </a:r>
            <a:r>
              <a:rPr lang="tr-TR" dirty="0">
                <a:latin typeface="Times New Roman" pitchFamily="18" charset="0"/>
                <a:cs typeface="Times New Roman" pitchFamily="18" charset="0"/>
              </a:rPr>
              <a:t> niteliklerine sahip Zencefil Jamaika’dan sağlanmaktadır, Jamaika’daki üretimin azalması ve bazı Afrika kökenli zencefillerin kalitesindeki artış kaynağı değiştirmiştir. </a:t>
            </a:r>
            <a:r>
              <a:rPr lang="tr-TR" b="1" dirty="0" err="1">
                <a:latin typeface="Times New Roman" pitchFamily="18" charset="0"/>
                <a:cs typeface="Times New Roman" pitchFamily="18" charset="0"/>
              </a:rPr>
              <a:t>Officinal</a:t>
            </a:r>
            <a:r>
              <a:rPr lang="tr-TR" b="1" dirty="0">
                <a:latin typeface="Times New Roman" pitchFamily="18" charset="0"/>
                <a:cs typeface="Times New Roman" pitchFamily="18" charset="0"/>
              </a:rPr>
              <a:t> </a:t>
            </a:r>
            <a:r>
              <a:rPr lang="tr-TR" b="1" dirty="0" err="1">
                <a:latin typeface="Times New Roman" pitchFamily="18" charset="0"/>
                <a:cs typeface="Times New Roman" pitchFamily="18" charset="0"/>
              </a:rPr>
              <a:t>Storax</a:t>
            </a:r>
            <a:r>
              <a:rPr lang="tr-TR" dirty="0">
                <a:latin typeface="Times New Roman" pitchFamily="18" charset="0"/>
                <a:cs typeface="Times New Roman" pitchFamily="18" charset="0"/>
              </a:rPr>
              <a:t> sadece Türkiye’de yetişen </a:t>
            </a:r>
            <a:r>
              <a:rPr lang="tr-TR" i="1" dirty="0" err="1">
                <a:latin typeface="Times New Roman" pitchFamily="18" charset="0"/>
                <a:cs typeface="Times New Roman" pitchFamily="18" charset="0"/>
              </a:rPr>
              <a:t>Liquidambar</a:t>
            </a:r>
            <a:r>
              <a:rPr lang="tr-TR" i="1" dirty="0">
                <a:latin typeface="Times New Roman" pitchFamily="18" charset="0"/>
                <a:cs typeface="Times New Roman" pitchFamily="18" charset="0"/>
              </a:rPr>
              <a:t> </a:t>
            </a:r>
            <a:r>
              <a:rPr lang="tr-TR" i="1" dirty="0" err="1" smtClean="0">
                <a:latin typeface="Times New Roman" pitchFamily="18" charset="0"/>
                <a:cs typeface="Times New Roman" pitchFamily="18" charset="0"/>
              </a:rPr>
              <a:t>oirientalis</a:t>
            </a:r>
            <a:r>
              <a:rPr lang="tr-TR" dirty="0" err="1" smtClean="0">
                <a:latin typeface="Times New Roman" pitchFamily="18" charset="0"/>
                <a:cs typeface="Times New Roman" pitchFamily="18" charset="0"/>
              </a:rPr>
              <a:t>’ten</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elde edilmektedir, ancak, sınırlı üretim birçok </a:t>
            </a:r>
            <a:r>
              <a:rPr lang="tr-TR" dirty="0" err="1">
                <a:latin typeface="Times New Roman" pitchFamily="18" charset="0"/>
                <a:cs typeface="Times New Roman" pitchFamily="18" charset="0"/>
              </a:rPr>
              <a:t>Farmakopenin</a:t>
            </a:r>
            <a:r>
              <a:rPr lang="tr-TR" dirty="0">
                <a:latin typeface="Times New Roman" pitchFamily="18" charset="0"/>
                <a:cs typeface="Times New Roman" pitchFamily="18" charset="0"/>
              </a:rPr>
              <a:t> Amerika kökenli </a:t>
            </a:r>
            <a:r>
              <a:rPr lang="tr-TR" i="1" dirty="0">
                <a:latin typeface="Times New Roman" pitchFamily="18" charset="0"/>
                <a:cs typeface="Times New Roman" pitchFamily="18" charset="0"/>
              </a:rPr>
              <a:t>L. </a:t>
            </a:r>
            <a:r>
              <a:rPr lang="tr-TR" i="1" dirty="0" err="1">
                <a:latin typeface="Times New Roman" pitchFamily="18" charset="0"/>
                <a:cs typeface="Times New Roman" pitchFamily="18" charset="0"/>
              </a:rPr>
              <a:t>styraciflua</a:t>
            </a:r>
            <a:r>
              <a:rPr lang="tr-TR" dirty="0" err="1">
                <a:latin typeface="Times New Roman" pitchFamily="18" charset="0"/>
                <a:cs typeface="Times New Roman" pitchFamily="18" charset="0"/>
              </a:rPr>
              <a:t>’yı</a:t>
            </a:r>
            <a:r>
              <a:rPr lang="tr-TR" dirty="0">
                <a:latin typeface="Times New Roman" pitchFamily="18" charset="0"/>
                <a:cs typeface="Times New Roman" pitchFamily="18" charset="0"/>
              </a:rPr>
              <a:t> drog veren bitki olarak kabul etmesine neden olmuştur (örn. USP 1936). Benzer bir durum Rio İpekası için de yaşanmıştır. Daha yaygın olan ve daha kolay elde edilen </a:t>
            </a:r>
            <a:r>
              <a:rPr lang="tr-TR" dirty="0" err="1">
                <a:latin typeface="Times New Roman" pitchFamily="18" charset="0"/>
                <a:cs typeface="Times New Roman" pitchFamily="18" charset="0"/>
              </a:rPr>
              <a:t>Kartagena</a:t>
            </a:r>
            <a:r>
              <a:rPr lang="tr-TR" dirty="0">
                <a:latin typeface="Times New Roman" pitchFamily="18" charset="0"/>
                <a:cs typeface="Times New Roman" pitchFamily="18" charset="0"/>
              </a:rPr>
              <a:t>, Nikaragua ve Panama varyeteleri tercih edilmektedir. Farklı bir durum </a:t>
            </a:r>
            <a:r>
              <a:rPr lang="tr-TR" i="1" dirty="0" err="1">
                <a:latin typeface="Times New Roman" pitchFamily="18" charset="0"/>
                <a:cs typeface="Times New Roman" pitchFamily="18" charset="0"/>
              </a:rPr>
              <a:t>Chichona</a:t>
            </a:r>
            <a:r>
              <a:rPr lang="tr-TR" dirty="0">
                <a:latin typeface="Times New Roman" pitchFamily="18" charset="0"/>
                <a:cs typeface="Times New Roman" pitchFamily="18" charset="0"/>
              </a:rPr>
              <a:t> türleri için yaşanmıştır. Güney Amerika’nın </a:t>
            </a:r>
            <a:r>
              <a:rPr lang="tr-TR" dirty="0" err="1">
                <a:latin typeface="Times New Roman" pitchFamily="18" charset="0"/>
                <a:cs typeface="Times New Roman" pitchFamily="18" charset="0"/>
              </a:rPr>
              <a:t>And</a:t>
            </a:r>
            <a:r>
              <a:rPr lang="tr-TR" dirty="0">
                <a:latin typeface="Times New Roman" pitchFamily="18" charset="0"/>
                <a:cs typeface="Times New Roman" pitchFamily="18" charset="0"/>
              </a:rPr>
              <a:t> dağlarında yetişen </a:t>
            </a:r>
            <a:r>
              <a:rPr lang="tr-TR" i="1" dirty="0" err="1">
                <a:latin typeface="Times New Roman" pitchFamily="18" charset="0"/>
                <a:cs typeface="Times New Roman" pitchFamily="18" charset="0"/>
              </a:rPr>
              <a:t>Chichona</a:t>
            </a:r>
            <a:r>
              <a:rPr lang="tr-TR" dirty="0">
                <a:latin typeface="Times New Roman" pitchFamily="18" charset="0"/>
                <a:cs typeface="Times New Roman" pitchFamily="18" charset="0"/>
              </a:rPr>
              <a:t> türleri çok daha uygun bir şekilde Hindistan ve Malezya’da üretilmiştir. Bunun temel nedeni coğrafik şartlardır. Fakat 1942’de Malezya’nın Japonlar tarafından işgal edilmesi kinin üretimini sıkıntıya sokmuştur. Yerli Güney Amerika ağaçlarından ihtiyaç sağlanmaya çalışılmış ancak yeterli olmamıştır. Bu dönemde sentetik </a:t>
            </a:r>
            <a:r>
              <a:rPr lang="tr-TR" dirty="0" err="1">
                <a:latin typeface="Times New Roman" pitchFamily="18" charset="0"/>
                <a:cs typeface="Times New Roman" pitchFamily="18" charset="0"/>
              </a:rPr>
              <a:t>antimalaryallerin</a:t>
            </a:r>
            <a:r>
              <a:rPr lang="tr-TR" dirty="0">
                <a:latin typeface="Times New Roman" pitchFamily="18" charset="0"/>
                <a:cs typeface="Times New Roman" pitchFamily="18" charset="0"/>
              </a:rPr>
              <a:t> keşfedilmesi sorunu biraz çözmüştür. </a:t>
            </a:r>
          </a:p>
          <a:p>
            <a:endParaRPr lang="tr-TR" dirty="0"/>
          </a:p>
        </p:txBody>
      </p:sp>
    </p:spTree>
    <p:extLst>
      <p:ext uri="{BB962C8B-B14F-4D97-AF65-F5344CB8AC3E}">
        <p14:creationId xmlns:p14="http://schemas.microsoft.com/office/powerpoint/2010/main" val="479488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79512" y="116633"/>
            <a:ext cx="8750206" cy="2088232"/>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just"/>
            <a:r>
              <a:rPr lang="tr-TR" sz="2800" b="1" dirty="0">
                <a:solidFill>
                  <a:schemeClr val="accent2"/>
                </a:solidFill>
                <a:latin typeface="Times New Roman" pitchFamily="18" charset="0"/>
              </a:rPr>
              <a:t>Toplama</a:t>
            </a:r>
            <a:r>
              <a:rPr lang="tr-TR" sz="4000" dirty="0"/>
              <a:t/>
            </a:r>
            <a:br>
              <a:rPr lang="tr-TR" sz="4000" dirty="0"/>
            </a:br>
            <a:r>
              <a:rPr lang="tr-TR" sz="2200" dirty="0">
                <a:latin typeface="Times New Roman" pitchFamily="18" charset="0"/>
                <a:cs typeface="Times New Roman" pitchFamily="18" charset="0"/>
              </a:rPr>
              <a:t>Droglar yabani ya da kültür bitkilerinden elde edilir. Toplama işlemi elle veya küçük aletler kullanılarak deneyimli veya deneyimsiz işçiler tarafından yapılabilir. Drog hazırlamasında kullanılacak bitkiler genellikle yılın belli zamanlarında ve özel şartlar altında toplanmalıdır. Drogların toplanmasında dikkat edilmesi gereken hususlar vardır. Bunları genel olarak şu şekilde sıralamak mümkün olabilir:</a:t>
            </a:r>
            <a:br>
              <a:rPr lang="tr-TR" sz="2200" dirty="0">
                <a:latin typeface="Times New Roman" pitchFamily="18" charset="0"/>
                <a:cs typeface="Times New Roman" pitchFamily="18" charset="0"/>
              </a:rPr>
            </a:br>
            <a:endParaRPr lang="tr-TR" sz="2200" dirty="0">
              <a:latin typeface="Times New Roman" pitchFamily="18" charset="0"/>
              <a:cs typeface="Times New Roman" pitchFamily="18" charset="0"/>
            </a:endParaRPr>
          </a:p>
        </p:txBody>
      </p:sp>
      <p:sp>
        <p:nvSpPr>
          <p:cNvPr id="26627" name="Rectangle 3"/>
          <p:cNvSpPr>
            <a:spLocks noGrp="1" noChangeArrowheads="1"/>
          </p:cNvSpPr>
          <p:nvPr>
            <p:ph type="body" idx="1"/>
          </p:nvPr>
        </p:nvSpPr>
        <p:spPr>
          <a:xfrm>
            <a:off x="179512" y="2348880"/>
            <a:ext cx="8750206" cy="4294830"/>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just"/>
            <a:r>
              <a:rPr lang="tr-TR" sz="2800" b="1" dirty="0">
                <a:solidFill>
                  <a:srgbClr val="CC00CC"/>
                </a:solidFill>
                <a:latin typeface="Times New Roman" pitchFamily="18" charset="0"/>
              </a:rPr>
              <a:t>☺</a:t>
            </a:r>
            <a:r>
              <a:rPr lang="tr-TR" sz="2800" b="1" i="1" dirty="0">
                <a:solidFill>
                  <a:srgbClr val="CC00CC"/>
                </a:solidFill>
                <a:latin typeface="Times New Roman" pitchFamily="18" charset="0"/>
              </a:rPr>
              <a:t>Yapraklar:</a:t>
            </a:r>
            <a:r>
              <a:rPr lang="tr-TR" sz="2800" dirty="0">
                <a:latin typeface="Times New Roman" pitchFamily="18" charset="0"/>
              </a:rPr>
              <a:t> çiçek açma zamanında;</a:t>
            </a:r>
          </a:p>
          <a:p>
            <a:pPr algn="just"/>
            <a:endParaRPr lang="tr-TR" sz="2800" dirty="0">
              <a:latin typeface="Times New Roman" pitchFamily="18" charset="0"/>
            </a:endParaRPr>
          </a:p>
          <a:p>
            <a:pPr algn="just"/>
            <a:r>
              <a:rPr lang="tr-TR" sz="2800" b="1" dirty="0">
                <a:solidFill>
                  <a:srgbClr val="CC00CC"/>
                </a:solidFill>
                <a:latin typeface="Times New Roman" pitchFamily="18" charset="0"/>
              </a:rPr>
              <a:t>☺ </a:t>
            </a:r>
            <a:r>
              <a:rPr lang="tr-TR" sz="2800" b="1" i="1" dirty="0">
                <a:solidFill>
                  <a:srgbClr val="CC00CC"/>
                </a:solidFill>
                <a:latin typeface="Times New Roman" pitchFamily="18" charset="0"/>
              </a:rPr>
              <a:t>Çiçekler:</a:t>
            </a:r>
            <a:r>
              <a:rPr lang="tr-TR" sz="2800" dirty="0">
                <a:latin typeface="Times New Roman" pitchFamily="18" charset="0"/>
              </a:rPr>
              <a:t> tam açmadan hemen önce;</a:t>
            </a:r>
          </a:p>
          <a:p>
            <a:pPr algn="just"/>
            <a:endParaRPr lang="tr-TR" sz="2800" dirty="0">
              <a:latin typeface="Times New Roman" pitchFamily="18" charset="0"/>
            </a:endParaRPr>
          </a:p>
          <a:p>
            <a:pPr algn="just"/>
            <a:r>
              <a:rPr lang="tr-TR" sz="2800" b="1" dirty="0">
                <a:solidFill>
                  <a:srgbClr val="CC00CC"/>
                </a:solidFill>
                <a:latin typeface="Times New Roman" pitchFamily="18" charset="0"/>
              </a:rPr>
              <a:t>☺ </a:t>
            </a:r>
            <a:r>
              <a:rPr lang="tr-TR" sz="2800" b="1" i="1" dirty="0">
                <a:solidFill>
                  <a:srgbClr val="CC00CC"/>
                </a:solidFill>
                <a:latin typeface="Times New Roman" pitchFamily="18" charset="0"/>
              </a:rPr>
              <a:t>Toprak altı organları:</a:t>
            </a:r>
            <a:r>
              <a:rPr lang="tr-TR" sz="2800" dirty="0">
                <a:latin typeface="Times New Roman" pitchFamily="18" charset="0"/>
              </a:rPr>
              <a:t> toprak üstü kısımlar kuruyunca; Örneğin ravent kökünün etkili bileşikleri </a:t>
            </a:r>
            <a:r>
              <a:rPr lang="tr-TR" sz="2800" dirty="0" err="1">
                <a:latin typeface="Times New Roman" pitchFamily="18" charset="0"/>
              </a:rPr>
              <a:t>antrakinonlardır</a:t>
            </a:r>
            <a:r>
              <a:rPr lang="tr-TR" sz="2800" dirty="0">
                <a:latin typeface="Times New Roman" pitchFamily="18" charset="0"/>
              </a:rPr>
              <a:t>. Drogda kışın </a:t>
            </a:r>
            <a:r>
              <a:rPr lang="tr-TR" sz="2800" dirty="0" err="1">
                <a:latin typeface="Times New Roman" pitchFamily="18" charset="0"/>
              </a:rPr>
              <a:t>antrakinon</a:t>
            </a:r>
            <a:r>
              <a:rPr lang="tr-TR" sz="2800" dirty="0">
                <a:latin typeface="Times New Roman" pitchFamily="18" charset="0"/>
              </a:rPr>
              <a:t> türevi bileşikler bulunmaz, </a:t>
            </a:r>
            <a:r>
              <a:rPr lang="tr-TR" sz="2800" dirty="0" err="1">
                <a:latin typeface="Times New Roman" pitchFamily="18" charset="0"/>
              </a:rPr>
              <a:t>antranoller</a:t>
            </a:r>
            <a:r>
              <a:rPr lang="tr-TR" sz="2800" dirty="0">
                <a:latin typeface="Times New Roman" pitchFamily="18" charset="0"/>
              </a:rPr>
              <a:t> vardır bunlar havaların ısınmasıyla </a:t>
            </a:r>
            <a:r>
              <a:rPr lang="tr-TR" sz="2800" dirty="0" err="1">
                <a:latin typeface="Times New Roman" pitchFamily="18" charset="0"/>
              </a:rPr>
              <a:t>oksidasyona</a:t>
            </a:r>
            <a:r>
              <a:rPr lang="tr-TR" sz="2800" dirty="0">
                <a:latin typeface="Times New Roman" pitchFamily="18" charset="0"/>
              </a:rPr>
              <a:t> uğrarlar ve </a:t>
            </a:r>
            <a:r>
              <a:rPr lang="tr-TR" sz="2800" dirty="0" err="1">
                <a:latin typeface="Times New Roman" pitchFamily="18" charset="0"/>
              </a:rPr>
              <a:t>antrakinonlara</a:t>
            </a:r>
            <a:r>
              <a:rPr lang="tr-TR" sz="2800" dirty="0">
                <a:latin typeface="Times New Roman" pitchFamily="18" charset="0"/>
              </a:rPr>
              <a:t> dönüşürler. </a:t>
            </a:r>
          </a:p>
        </p:txBody>
      </p:sp>
    </p:spTree>
    <p:extLst>
      <p:ext uri="{BB962C8B-B14F-4D97-AF65-F5344CB8AC3E}">
        <p14:creationId xmlns:p14="http://schemas.microsoft.com/office/powerpoint/2010/main" val="172458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57158" y="357166"/>
            <a:ext cx="8572560" cy="6286544"/>
          </a:xfrm>
        </p:spPr>
        <p:style>
          <a:lnRef idx="1">
            <a:schemeClr val="accent4"/>
          </a:lnRef>
          <a:fillRef idx="2">
            <a:schemeClr val="accent4"/>
          </a:fillRef>
          <a:effectRef idx="1">
            <a:schemeClr val="accent4"/>
          </a:effectRef>
          <a:fontRef idx="minor">
            <a:schemeClr val="dk1"/>
          </a:fontRef>
        </p:style>
        <p:txBody>
          <a:bodyPr/>
          <a:lstStyle/>
          <a:p>
            <a:r>
              <a:rPr lang="tr-TR" sz="2800" b="1" dirty="0">
                <a:solidFill>
                  <a:srgbClr val="CC00CC"/>
                </a:solidFill>
                <a:latin typeface="Times New Roman" pitchFamily="18" charset="0"/>
              </a:rPr>
              <a:t>☺ </a:t>
            </a:r>
            <a:r>
              <a:rPr lang="tr-TR" sz="2800" b="1" i="1" dirty="0">
                <a:solidFill>
                  <a:srgbClr val="CC00CC"/>
                </a:solidFill>
                <a:latin typeface="Times New Roman" pitchFamily="18" charset="0"/>
              </a:rPr>
              <a:t>Kabuklar:</a:t>
            </a:r>
            <a:r>
              <a:rPr lang="tr-TR" sz="2800" dirty="0">
                <a:latin typeface="Times New Roman" pitchFamily="18" charset="0"/>
              </a:rPr>
              <a:t> bitki yapraklarını döktükten sonra ve yağmurlu havaların arkasından toplanır. Böylece kabuğun odundan kolayca ayrılması sağlanmış olur.</a:t>
            </a:r>
            <a:br>
              <a:rPr lang="tr-TR" sz="2800" dirty="0">
                <a:latin typeface="Times New Roman" pitchFamily="18" charset="0"/>
              </a:rPr>
            </a:br>
            <a:r>
              <a:rPr lang="tr-TR" sz="2800" dirty="0">
                <a:latin typeface="Times New Roman" pitchFamily="18" charset="0"/>
              </a:rPr>
              <a:t/>
            </a:r>
            <a:br>
              <a:rPr lang="tr-TR" sz="2800" dirty="0">
                <a:latin typeface="Times New Roman" pitchFamily="18" charset="0"/>
              </a:rPr>
            </a:br>
            <a:r>
              <a:rPr lang="tr-TR" sz="2800" b="1" dirty="0">
                <a:solidFill>
                  <a:srgbClr val="CC00CC"/>
                </a:solidFill>
                <a:latin typeface="Times New Roman" pitchFamily="18" charset="0"/>
              </a:rPr>
              <a:t>☺ </a:t>
            </a:r>
            <a:r>
              <a:rPr lang="tr-TR" sz="2800" b="1" i="1" dirty="0" err="1">
                <a:solidFill>
                  <a:srgbClr val="CC00CC"/>
                </a:solidFill>
                <a:latin typeface="Times New Roman" pitchFamily="18" charset="0"/>
              </a:rPr>
              <a:t>Meyva</a:t>
            </a:r>
            <a:r>
              <a:rPr lang="tr-TR" sz="2800" b="1" i="1" dirty="0">
                <a:solidFill>
                  <a:srgbClr val="CC00CC"/>
                </a:solidFill>
                <a:latin typeface="Times New Roman" pitchFamily="18" charset="0"/>
              </a:rPr>
              <a:t> ve tohumlar:</a:t>
            </a:r>
            <a:r>
              <a:rPr lang="tr-TR" sz="2800" dirty="0">
                <a:latin typeface="Times New Roman" pitchFamily="18" charset="0"/>
              </a:rPr>
              <a:t> Özel bir bildirim yoksa olgunlaştıktan sonra toplanmalıdır.</a:t>
            </a:r>
            <a:br>
              <a:rPr lang="tr-TR" sz="2800" dirty="0">
                <a:latin typeface="Times New Roman" pitchFamily="18" charset="0"/>
              </a:rPr>
            </a:br>
            <a:r>
              <a:rPr lang="tr-TR" sz="2800" dirty="0">
                <a:latin typeface="Times New Roman" pitchFamily="18" charset="0"/>
              </a:rPr>
              <a:t/>
            </a:r>
            <a:br>
              <a:rPr lang="tr-TR" sz="2800" dirty="0">
                <a:latin typeface="Times New Roman" pitchFamily="18" charset="0"/>
              </a:rPr>
            </a:br>
            <a:r>
              <a:rPr lang="tr-TR" sz="2800" b="1" dirty="0">
                <a:solidFill>
                  <a:srgbClr val="CC00CC"/>
                </a:solidFill>
                <a:latin typeface="Times New Roman" pitchFamily="18" charset="0"/>
              </a:rPr>
              <a:t>☺ </a:t>
            </a:r>
            <a:r>
              <a:rPr lang="tr-TR" sz="2800" b="1" i="1" dirty="0">
                <a:solidFill>
                  <a:srgbClr val="CC00CC"/>
                </a:solidFill>
                <a:latin typeface="Times New Roman" pitchFamily="18" charset="0"/>
              </a:rPr>
              <a:t>Zamk ve </a:t>
            </a:r>
            <a:r>
              <a:rPr lang="tr-TR" sz="2800" b="1" i="1" dirty="0" err="1">
                <a:solidFill>
                  <a:srgbClr val="CC00CC"/>
                </a:solidFill>
                <a:latin typeface="Times New Roman" pitchFamily="18" charset="0"/>
              </a:rPr>
              <a:t>gumrezinler</a:t>
            </a:r>
            <a:r>
              <a:rPr lang="tr-TR" sz="2800" b="1" i="1" dirty="0">
                <a:solidFill>
                  <a:srgbClr val="CC00CC"/>
                </a:solidFill>
                <a:latin typeface="Times New Roman" pitchFamily="18" charset="0"/>
              </a:rPr>
              <a:t>:</a:t>
            </a:r>
            <a:r>
              <a:rPr lang="tr-TR" sz="2800" i="1" dirty="0">
                <a:latin typeface="Times New Roman" pitchFamily="18" charset="0"/>
              </a:rPr>
              <a:t> </a:t>
            </a:r>
            <a:r>
              <a:rPr lang="tr-TR" sz="2800" dirty="0">
                <a:latin typeface="Times New Roman" pitchFamily="18" charset="0"/>
              </a:rPr>
              <a:t>Bu droglar mümkün olduğunca az bitki artığı içermeli ve kuru havalarda toplanmalıdır.</a:t>
            </a:r>
          </a:p>
        </p:txBody>
      </p:sp>
    </p:spTree>
    <p:extLst>
      <p:ext uri="{BB962C8B-B14F-4D97-AF65-F5344CB8AC3E}">
        <p14:creationId xmlns:p14="http://schemas.microsoft.com/office/powerpoint/2010/main" val="2954444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tr-TR" sz="3200" b="1" dirty="0">
                <a:solidFill>
                  <a:srgbClr val="9933FF"/>
                </a:solidFill>
                <a:latin typeface="Comic Sans MS" pitchFamily="66" charset="0"/>
              </a:rPr>
              <a:t>Hasat Sonrası İşlemler</a:t>
            </a:r>
          </a:p>
        </p:txBody>
      </p:sp>
      <p:sp>
        <p:nvSpPr>
          <p:cNvPr id="28675" name="Rectangle 3"/>
          <p:cNvSpPr>
            <a:spLocks noGrp="1" noChangeArrowheads="1"/>
          </p:cNvSpPr>
          <p:nvPr>
            <p:ph type="body" idx="1"/>
          </p:nvPr>
        </p:nvSpPr>
        <p:spPr/>
        <p:style>
          <a:lnRef idx="1">
            <a:schemeClr val="accent4"/>
          </a:lnRef>
          <a:fillRef idx="2">
            <a:schemeClr val="accent4"/>
          </a:fillRef>
          <a:effectRef idx="1">
            <a:schemeClr val="accent4"/>
          </a:effectRef>
          <a:fontRef idx="minor">
            <a:schemeClr val="dk1"/>
          </a:fontRef>
        </p:style>
        <p:txBody>
          <a:bodyPr/>
          <a:lstStyle/>
          <a:p>
            <a:pPr marL="609600" indent="-609600"/>
            <a:r>
              <a:rPr lang="tr-TR" sz="2800" b="1" dirty="0">
                <a:solidFill>
                  <a:srgbClr val="CC3300"/>
                </a:solidFill>
                <a:latin typeface="Times New Roman" pitchFamily="18" charset="0"/>
              </a:rPr>
              <a:t>Enzim yapısını bozmadan enzim faaliyetini durdurma (=kurutma)</a:t>
            </a:r>
          </a:p>
          <a:p>
            <a:pPr marL="609600" indent="-609600">
              <a:buFontTx/>
              <a:buNone/>
            </a:pPr>
            <a:endParaRPr lang="tr-TR" sz="2800" b="1" dirty="0">
              <a:solidFill>
                <a:srgbClr val="CC3300"/>
              </a:solidFill>
              <a:latin typeface="Times New Roman" pitchFamily="18" charset="0"/>
            </a:endParaRPr>
          </a:p>
          <a:p>
            <a:pPr marL="609600" indent="-609600"/>
            <a:r>
              <a:rPr lang="tr-TR" sz="2800" b="1" dirty="0">
                <a:solidFill>
                  <a:srgbClr val="CC3300"/>
                </a:solidFill>
                <a:latin typeface="Times New Roman" pitchFamily="18" charset="0"/>
              </a:rPr>
              <a:t>Enzim yapısını bozan yöntemler (=stabilizasyon)</a:t>
            </a:r>
          </a:p>
          <a:p>
            <a:pPr marL="609600" indent="-609600">
              <a:buFontTx/>
              <a:buNone/>
            </a:pPr>
            <a:endParaRPr lang="tr-TR" sz="2800" b="1" dirty="0">
              <a:solidFill>
                <a:srgbClr val="CC3300"/>
              </a:solidFill>
              <a:latin typeface="Times New Roman" pitchFamily="18" charset="0"/>
            </a:endParaRPr>
          </a:p>
          <a:p>
            <a:pPr marL="609600" indent="-609600"/>
            <a:r>
              <a:rPr lang="tr-TR" sz="2800" b="1" dirty="0">
                <a:solidFill>
                  <a:srgbClr val="CC3300"/>
                </a:solidFill>
                <a:latin typeface="Times New Roman" pitchFamily="18" charset="0"/>
              </a:rPr>
              <a:t>Enzim faaliyetini azaltan yada enzim yapısını bozan kimyasal maddelerle işlem yapmak.</a:t>
            </a:r>
          </a:p>
        </p:txBody>
      </p:sp>
    </p:spTree>
    <p:extLst>
      <p:ext uri="{BB962C8B-B14F-4D97-AF65-F5344CB8AC3E}">
        <p14:creationId xmlns:p14="http://schemas.microsoft.com/office/powerpoint/2010/main" val="252093649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443</Words>
  <Application>Microsoft Office PowerPoint</Application>
  <PresentationFormat>Ekran Gösterisi (4:3)</PresentationFormat>
  <Paragraphs>18</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 Türkiye’de kültürü yapılan tıbbi bitkiler </vt:lpstr>
      <vt:lpstr>PowerPoint Sunusu</vt:lpstr>
      <vt:lpstr>PowerPoint Sunusu</vt:lpstr>
      <vt:lpstr>Toplama Droglar yabani ya da kültür bitkilerinden elde edilir. Toplama işlemi elle veya küçük aletler kullanılarak deneyimli veya deneyimsiz işçiler tarafından yapılabilir. Drog hazırlamasında kullanılacak bitkiler genellikle yılın belli zamanlarında ve özel şartlar altında toplanmalıdır. Drogların toplanmasında dikkat edilmesi gereken hususlar vardır. Bunları genel olarak şu şekilde sıralamak mümkün olabilir: </vt:lpstr>
      <vt:lpstr>☺ Kabuklar: bitki yapraklarını döktükten sonra ve yağmurlu havaların arkasından toplanır. Böylece kabuğun odundan kolayca ayrılması sağlanmış olur.  ☺ Meyva ve tohumlar: Özel bir bildirim yoksa olgunlaştıktan sonra toplanmalıdır.  ☺ Zamk ve gumrezinler: Bu droglar mümkün olduğunca az bitki artığı içermeli ve kuru havalarda toplanmalıdır.</vt:lpstr>
      <vt:lpstr>Hasat Sonrası İşlemler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Türkiye’de kültürü yapılan tıbbi bitkiler </dc:title>
  <dc:creator>aysegul</dc:creator>
  <cp:lastModifiedBy>aysegul</cp:lastModifiedBy>
  <cp:revision>1</cp:revision>
  <dcterms:created xsi:type="dcterms:W3CDTF">2018-06-08T11:33:55Z</dcterms:created>
  <dcterms:modified xsi:type="dcterms:W3CDTF">2018-06-08T11:34:22Z</dcterms:modified>
</cp:coreProperties>
</file>