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Açık Stil 3 - Vurgu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6" d="100"/>
          <a:sy n="76" d="100"/>
        </p:scale>
        <p:origin x="-480" y="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3500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4685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1777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8552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7054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4663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58764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2733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2975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0713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4518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249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00480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7639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7099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46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5D4ABC-E954-4C95-BDA4-4E31206641B3}" type="datetimeFigureOut">
              <a:rPr lang="tr-TR" smtClean="0"/>
              <a:t>11.5.2020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3F4DBEC-1365-4999-9426-74587F6D289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2540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3660336" y="1750326"/>
            <a:ext cx="6773151" cy="815454"/>
          </a:xfrm>
        </p:spPr>
        <p:txBody>
          <a:bodyPr>
            <a:normAutofit/>
          </a:bodyPr>
          <a:lstStyle/>
          <a:p>
            <a:r>
              <a:rPr lang="tr-TR" sz="4400" b="1" dirty="0" smtClean="0">
                <a:solidFill>
                  <a:schemeClr val="tx1"/>
                </a:solidFill>
              </a:rPr>
              <a:t>Turizm Ve Rekreasyon </a:t>
            </a:r>
            <a:endParaRPr lang="tr-TR" sz="4400" b="1" dirty="0">
              <a:solidFill>
                <a:schemeClr val="tx1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4690966" y="3276125"/>
            <a:ext cx="3784293" cy="572543"/>
          </a:xfrm>
        </p:spPr>
        <p:txBody>
          <a:bodyPr>
            <a:normAutofit/>
          </a:bodyPr>
          <a:lstStyle/>
          <a:p>
            <a:r>
              <a:rPr lang="tr-TR" sz="2800" b="1" dirty="0" smtClean="0">
                <a:solidFill>
                  <a:schemeClr val="tx1"/>
                </a:solidFill>
              </a:rPr>
              <a:t>KAVRAM MAKALESİ</a:t>
            </a:r>
            <a:endParaRPr lang="tr-TR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4929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74059" y="774235"/>
            <a:ext cx="8598239" cy="604189"/>
          </a:xfrm>
        </p:spPr>
        <p:txBody>
          <a:bodyPr>
            <a:noAutofit/>
          </a:bodyPr>
          <a:lstStyle/>
          <a:p>
            <a:r>
              <a:rPr lang="tr-TR" sz="2800" b="1" dirty="0"/>
              <a:t>REKREASYON FAALİYETLERİNİN SINIFLANDIRILMASI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838734" y="2415654"/>
            <a:ext cx="8802806" cy="3495568"/>
          </a:xfrm>
        </p:spPr>
        <p:txBody>
          <a:bodyPr/>
          <a:lstStyle/>
          <a:p>
            <a:r>
              <a:rPr lang="tr-TR" b="1" dirty="0"/>
              <a:t>Rekreasyonun sınıflandırılmasında, esas alınan prensip, kişinin rekreasyon faaliyetlerine katılmasına sebep olan amaçlar, istekler ve zevkler olmalıdır (</a:t>
            </a:r>
            <a:r>
              <a:rPr lang="tr-TR" b="1" dirty="0" err="1"/>
              <a:t>Karaküçük</a:t>
            </a:r>
            <a:r>
              <a:rPr lang="tr-TR" b="1" dirty="0"/>
              <a:t>, 2008: 76). Rekreasyon çeşitlerinin sınıflandırılmasında katılımcı özellikleri, amaç, mekân vb. kriterler rol oynamaktadır. Yapılan bu sınıflamalarda göz ardı edilmemesi gereken husus, yapılan </a:t>
            </a:r>
            <a:r>
              <a:rPr lang="tr-TR" b="1" dirty="0" err="1"/>
              <a:t>rekreasyonel</a:t>
            </a:r>
            <a:r>
              <a:rPr lang="tr-TR" b="1" dirty="0"/>
              <a:t> faaliyetlerin birden çok sınıflamanın içerisinde yer alabileceğidir (Sevil, 2012: 15). Örneğin golf, kayak gibi etkinlikler hem açık alan rekreasyonu hem de sportif rekreasyon grubunda yer almaktadır (Yüncü, 2013: 11). Bu durumun nedeni rekreasyonun çok yönlü olmasıdır. Bu nedenle kesin sınıflandırma yapmak çok zordur (Hazar, 2003: 22).</a:t>
            </a:r>
          </a:p>
        </p:txBody>
      </p:sp>
    </p:spTree>
    <p:extLst>
      <p:ext uri="{BB962C8B-B14F-4D97-AF65-F5344CB8AC3E}">
        <p14:creationId xmlns:p14="http://schemas.microsoft.com/office/powerpoint/2010/main" val="3891895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837147" y="897065"/>
            <a:ext cx="7305415" cy="617836"/>
          </a:xfrm>
        </p:spPr>
        <p:txBody>
          <a:bodyPr>
            <a:normAutofit/>
          </a:bodyPr>
          <a:lstStyle/>
          <a:p>
            <a:r>
              <a:rPr lang="tr-TR" sz="2000" b="1" dirty="0"/>
              <a:t>Tablo </a:t>
            </a:r>
            <a:r>
              <a:rPr lang="tr-TR" sz="2000" b="1" dirty="0" smtClean="0"/>
              <a:t>1:Rekreasyon </a:t>
            </a:r>
            <a:r>
              <a:rPr lang="tr-TR" sz="2000" b="1" dirty="0"/>
              <a:t>Faaliyetlerinin Sınıflandırılması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4527262"/>
              </p:ext>
            </p:extLst>
          </p:nvPr>
        </p:nvGraphicFramePr>
        <p:xfrm>
          <a:off x="2593074" y="2761397"/>
          <a:ext cx="9066665" cy="2930486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1813333"/>
                <a:gridCol w="1813333"/>
                <a:gridCol w="1813333"/>
                <a:gridCol w="1813333"/>
                <a:gridCol w="1813333"/>
              </a:tblGrid>
              <a:tr h="804452">
                <a:tc>
                  <a:txBody>
                    <a:bodyPr/>
                    <a:lstStyle/>
                    <a:p>
                      <a:r>
                        <a:rPr lang="tr-TR" dirty="0" smtClean="0"/>
                        <a:t>Katılım Şekline Göre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Mekâna Göre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Milliyete Göre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Katılımcı Sayısına Göre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Fonksiyona Göre</a:t>
                      </a:r>
                    </a:p>
                    <a:p>
                      <a:endParaRPr lang="tr-TR" dirty="0"/>
                    </a:p>
                  </a:txBody>
                  <a:tcPr/>
                </a:tc>
              </a:tr>
              <a:tr h="2016086">
                <a:tc>
                  <a:txBody>
                    <a:bodyPr/>
                    <a:lstStyle/>
                    <a:p>
                      <a:r>
                        <a:rPr lang="tr-TR" b="1" dirty="0" smtClean="0"/>
                        <a:t>Aktif (Etken) Pasif (Edilgen)</a:t>
                      </a:r>
                      <a:endParaRPr lang="tr-T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/>
                        <a:t>Açık Alan Kapalı Alan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/>
                        <a:t>Ulusal Uluslararası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/>
                        <a:t>Bireysel Grup</a:t>
                      </a:r>
                    </a:p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b="1" dirty="0" smtClean="0"/>
                        <a:t>Ticari, Estetik, Sosyal, Sağlık, Fiziksel, Sanatsal, Kültürel, Turistik.</a:t>
                      </a:r>
                    </a:p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2593074" y="5691883"/>
            <a:ext cx="90666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Kaynak: Hazar, 2003: 22; </a:t>
            </a:r>
            <a:r>
              <a:rPr lang="tr-TR" b="1" dirty="0" err="1" smtClean="0"/>
              <a:t>Karaküçük</a:t>
            </a:r>
            <a:r>
              <a:rPr lang="tr-TR" b="1" dirty="0" smtClean="0"/>
              <a:t>, 2008: 77; </a:t>
            </a:r>
            <a:r>
              <a:rPr lang="tr-TR" b="1" dirty="0" err="1" smtClean="0"/>
              <a:t>Karaküçük</a:t>
            </a:r>
            <a:r>
              <a:rPr lang="tr-TR" b="1" dirty="0" smtClean="0"/>
              <a:t> ve Akgül, 2016: 60.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651394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10789" y="678701"/>
            <a:ext cx="3998944" cy="645132"/>
          </a:xfrm>
        </p:spPr>
        <p:txBody>
          <a:bodyPr/>
          <a:lstStyle/>
          <a:p>
            <a:r>
              <a:rPr lang="tr-TR" sz="2800" b="1" dirty="0">
                <a:solidFill>
                  <a:schemeClr val="tx1"/>
                </a:solidFill>
              </a:rPr>
              <a:t>TURİZM KAVRAMI </a:t>
            </a:r>
            <a:endParaRPr lang="tr-TR" b="1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9311636" cy="3777622"/>
          </a:xfrm>
        </p:spPr>
        <p:txBody>
          <a:bodyPr/>
          <a:lstStyle/>
          <a:p>
            <a:r>
              <a:rPr lang="tr-TR" b="1" dirty="0" smtClean="0"/>
              <a:t>Turizm </a:t>
            </a:r>
            <a:r>
              <a:rPr lang="tr-TR" b="1" dirty="0"/>
              <a:t>kavramına ilişkin olarak yürütülen her çalışmada ilk ve en büyük zorluk, turizm tanımının net bir şekilde yapılamamasından kaynaklanmaktadır. Turizm kelimesinin Latincede dönmek, etrafında dolaşmak, geri dönmek anlamına gelen "</a:t>
            </a:r>
            <a:r>
              <a:rPr lang="tr-TR" b="1" dirty="0" err="1"/>
              <a:t>tornus</a:t>
            </a:r>
            <a:r>
              <a:rPr lang="tr-TR" b="1" dirty="0"/>
              <a:t>" kökünden üretildiği söylenmektedir (Sezgin, 2001: 13). Turizm, insanların kendi konaklama yerleri (yaşadıkları yer) dışında, sürekli yerleşmemek, özellikle politik ve ticari bir amaç gütmemek üzere; iş, merak, din, sağlık, spor, istirahat kültür ve </a:t>
            </a:r>
            <a:r>
              <a:rPr lang="tr-TR" b="1" dirty="0" err="1"/>
              <a:t>snobizm</a:t>
            </a:r>
            <a:r>
              <a:rPr lang="tr-TR" b="1" dirty="0"/>
              <a:t> gibi amaçlarla veya aile ziyareti, kongre ve seminerlere katılma gibi nedenlerle, kişisel ya da toplu bir şekilde yaptıkları seyahatlerden ve gittikleri yerde </a:t>
            </a:r>
            <a:r>
              <a:rPr lang="tr-TR" b="1" dirty="0" err="1"/>
              <a:t>yirmidört</a:t>
            </a:r>
            <a:r>
              <a:rPr lang="tr-TR" b="1" dirty="0"/>
              <a:t> saati aşan konaklamalarından ortaya çıkan iş ve münasebetleri kapsayan sosyal bir olaydır (</a:t>
            </a:r>
            <a:r>
              <a:rPr lang="tr-TR" b="1" dirty="0" err="1"/>
              <a:t>Sağcan</a:t>
            </a:r>
            <a:r>
              <a:rPr lang="tr-TR" b="1" dirty="0"/>
              <a:t>, 1986: 80).</a:t>
            </a:r>
          </a:p>
        </p:txBody>
      </p:sp>
    </p:spTree>
    <p:extLst>
      <p:ext uri="{BB962C8B-B14F-4D97-AF65-F5344CB8AC3E}">
        <p14:creationId xmlns:p14="http://schemas.microsoft.com/office/powerpoint/2010/main" val="2027576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903111" y="2047164"/>
            <a:ext cx="8915400" cy="4437264"/>
          </a:xfrm>
        </p:spPr>
        <p:txBody>
          <a:bodyPr>
            <a:normAutofit lnSpcReduction="10000"/>
          </a:bodyPr>
          <a:lstStyle/>
          <a:p>
            <a:r>
              <a:rPr lang="tr-TR" b="1" dirty="0">
                <a:solidFill>
                  <a:schemeClr val="tx1"/>
                </a:solidFill>
              </a:rPr>
              <a:t>Turizm tanımı içerisinde şu özellikler bulunmaktadır</a:t>
            </a:r>
            <a:r>
              <a:rPr lang="tr-TR" b="1" dirty="0" smtClean="0">
                <a:solidFill>
                  <a:schemeClr val="tx1"/>
                </a:solidFill>
              </a:rPr>
              <a:t>: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Turizm</a:t>
            </a:r>
            <a:r>
              <a:rPr lang="tr-TR" b="1" dirty="0">
                <a:solidFill>
                  <a:schemeClr val="tx1"/>
                </a:solidFill>
              </a:rPr>
              <a:t>, kişilerin sürekli olarak yaşadıkları yerin dışında olan bir olayıdır. 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Turizm </a:t>
            </a:r>
            <a:r>
              <a:rPr lang="tr-TR" b="1" dirty="0">
                <a:solidFill>
                  <a:schemeClr val="tx1"/>
                </a:solidFill>
              </a:rPr>
              <a:t>olayında seyahat nedeninin geçici olması gerekmektedir. 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Turizmde </a:t>
            </a:r>
            <a:r>
              <a:rPr lang="tr-TR" b="1" dirty="0">
                <a:solidFill>
                  <a:schemeClr val="tx1"/>
                </a:solidFill>
              </a:rPr>
              <a:t>seyahat nedeninin bir yerde çalışmak, iş yapmak amacı olmaması gerekir. 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Turizm </a:t>
            </a:r>
            <a:r>
              <a:rPr lang="tr-TR" b="1" dirty="0">
                <a:solidFill>
                  <a:schemeClr val="tx1"/>
                </a:solidFill>
              </a:rPr>
              <a:t>olayına katılan kişilerin gittikleri yerde tüketici durumunda olması gerekir. 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Turizm </a:t>
            </a:r>
            <a:r>
              <a:rPr lang="tr-TR" b="1" dirty="0">
                <a:solidFill>
                  <a:schemeClr val="tx1"/>
                </a:solidFill>
              </a:rPr>
              <a:t>olayında yapılan geçici konaklamadan sonra sürekli ikamete geri dönülmesi </a:t>
            </a:r>
            <a:r>
              <a:rPr lang="tr-TR" b="1" dirty="0" smtClean="0">
                <a:solidFill>
                  <a:schemeClr val="tx1"/>
                </a:solidFill>
              </a:rPr>
              <a:t>gerekmektedir.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Bu </a:t>
            </a:r>
            <a:r>
              <a:rPr lang="tr-TR" b="1" dirty="0">
                <a:solidFill>
                  <a:schemeClr val="tx1"/>
                </a:solidFill>
              </a:rPr>
              <a:t>ögelerinde yer aldığı ortak noktalar itibari ile turizmin genel olarak tanımı; daimî olarak ikamet edilen yerler dışında ziyaretçi ve tüketici olarak tatil, eğlence, dinlence kültür vb. gereksinimlerin giderilmesi için yapılmış olan seyahat ve geçici konaklama hareketleri olarak yapılabilir (Gürbüz, 2002: 50). </a:t>
            </a:r>
          </a:p>
        </p:txBody>
      </p:sp>
    </p:spTree>
    <p:extLst>
      <p:ext uri="{BB962C8B-B14F-4D97-AF65-F5344CB8AC3E}">
        <p14:creationId xmlns:p14="http://schemas.microsoft.com/office/powerpoint/2010/main" val="3495523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3357499" cy="713371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Kaynakça</a:t>
            </a:r>
            <a:endParaRPr lang="tr-TR" sz="32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729552" y="1337481"/>
            <a:ext cx="9462448" cy="5520519"/>
          </a:xfrm>
        </p:spPr>
        <p:txBody>
          <a:bodyPr>
            <a:normAutofit lnSpcReduction="10000"/>
          </a:bodyPr>
          <a:lstStyle/>
          <a:p>
            <a:r>
              <a:rPr lang="tr-TR" b="1" dirty="0"/>
              <a:t>Gürbüz, A. (2002). Turizmin Sosyal Çevreye Etkisi Üzerine Bir Araştırma. Teknoloji Dergisi (1-2), 49-59.</a:t>
            </a:r>
          </a:p>
          <a:p>
            <a:r>
              <a:rPr lang="tr-TR" b="1" dirty="0" smtClean="0"/>
              <a:t>Hazar</a:t>
            </a:r>
            <a:r>
              <a:rPr lang="tr-TR" b="1" dirty="0"/>
              <a:t>, A. (2003). Rekreasyon ve Animasyon (2. Baskı). Ankara: Detay Yayıncılık</a:t>
            </a:r>
            <a:r>
              <a:rPr lang="tr-TR" b="1" dirty="0" smtClean="0"/>
              <a:t>.</a:t>
            </a:r>
          </a:p>
          <a:p>
            <a:r>
              <a:rPr lang="tr-TR" b="1" dirty="0" err="1"/>
              <a:t>Karaküçük</a:t>
            </a:r>
            <a:r>
              <a:rPr lang="tr-TR" b="1" dirty="0"/>
              <a:t>, S.(2008). Rekreasyon: Boş Zamanları Değerlendirme. Ankara: Gazi Kitabevi</a:t>
            </a:r>
            <a:r>
              <a:rPr lang="tr-TR" b="1" dirty="0" smtClean="0"/>
              <a:t>.</a:t>
            </a:r>
          </a:p>
          <a:p>
            <a:r>
              <a:rPr lang="en-US" b="1" dirty="0"/>
              <a:t>Mull, R. F., Bayless, K. G., Ross, C. M. and Jamieson, L. M. (1997). Recreational Sport Management (Third Edition ). Human Kinetics</a:t>
            </a:r>
            <a:r>
              <a:rPr lang="en-US" b="1" dirty="0" smtClean="0"/>
              <a:t>.</a:t>
            </a:r>
            <a:endParaRPr lang="tr-TR" b="1" dirty="0" smtClean="0"/>
          </a:p>
          <a:p>
            <a:r>
              <a:rPr lang="tr-TR" b="1" dirty="0" err="1"/>
              <a:t>Sağcan</a:t>
            </a:r>
            <a:r>
              <a:rPr lang="tr-TR" b="1" dirty="0"/>
              <a:t>, M. (1986). Rekreasyon ve Turizm. İzmir: Cumhuriyet </a:t>
            </a:r>
            <a:r>
              <a:rPr lang="tr-TR" b="1" dirty="0" smtClean="0"/>
              <a:t>Basımevi.</a:t>
            </a:r>
          </a:p>
          <a:p>
            <a:r>
              <a:rPr lang="tr-TR" b="1" dirty="0" smtClean="0"/>
              <a:t>Sarı </a:t>
            </a:r>
            <a:r>
              <a:rPr lang="tr-TR" b="1" dirty="0"/>
              <a:t>, G. ve </a:t>
            </a:r>
            <a:r>
              <a:rPr lang="tr-TR" b="1" dirty="0" err="1"/>
              <a:t>Özüpek</a:t>
            </a:r>
            <a:r>
              <a:rPr lang="tr-TR" b="1" dirty="0"/>
              <a:t>, N. (2011). Seyahat </a:t>
            </a:r>
            <a:r>
              <a:rPr lang="tr-TR" b="1" dirty="0" err="1"/>
              <a:t>Acentalarında</a:t>
            </a:r>
            <a:r>
              <a:rPr lang="tr-TR" b="1" dirty="0"/>
              <a:t> Uygulanan Halkla İlişkiler Faaliyetlerinin İç Tanıtıma Etkisi: Manavgat Örneği. Ticaret ve Turizm Eğitim Fakültesi Dergisi (1), 25-45</a:t>
            </a:r>
            <a:r>
              <a:rPr lang="tr-TR" b="1" dirty="0" smtClean="0"/>
              <a:t>.</a:t>
            </a:r>
          </a:p>
          <a:p>
            <a:r>
              <a:rPr lang="tr-TR" b="1" dirty="0"/>
              <a:t>Sevil, T. (2012). Boş Zaman ve Rekreasyon: Kavram ve Özellikler. S. </a:t>
            </a:r>
            <a:r>
              <a:rPr lang="tr-TR" b="1" dirty="0" err="1"/>
              <a:t>Kocaekşi</a:t>
            </a:r>
            <a:r>
              <a:rPr lang="tr-TR" b="1" dirty="0"/>
              <a:t> (Editör), Boş Zaman ve Rekreasyon Yönetimi. Eskişehir: T.C. Anadolu Üniversitesi, s. 2-25. </a:t>
            </a:r>
            <a:endParaRPr lang="tr-TR" b="1" dirty="0" smtClean="0"/>
          </a:p>
          <a:p>
            <a:r>
              <a:rPr lang="tr-TR" b="1" dirty="0" smtClean="0"/>
              <a:t>Sezgin</a:t>
            </a:r>
            <a:r>
              <a:rPr lang="tr-TR" b="1" dirty="0"/>
              <a:t>, O. M. (2001). Genel Turizm ve Turizm Mevzuatı. Ankara: Detay Yayıncılık</a:t>
            </a:r>
            <a:r>
              <a:rPr lang="tr-TR" b="1" dirty="0" smtClean="0"/>
              <a:t>.</a:t>
            </a:r>
          </a:p>
          <a:p>
            <a:r>
              <a:rPr lang="en-US" b="1" dirty="0"/>
              <a:t>Tribe, J. (1995). The Economics of Recreation, Leisure and Tourism. Oxford: Butterworth-Heinemann Ltd.</a:t>
            </a:r>
            <a:endParaRPr lang="tr-TR" b="1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950801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40</TotalTime>
  <Words>663</Words>
  <Application>Microsoft Office PowerPoint</Application>
  <PresentationFormat>Özel</PresentationFormat>
  <Paragraphs>35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Duman</vt:lpstr>
      <vt:lpstr>Turizm Ve Rekreasyon </vt:lpstr>
      <vt:lpstr>REKREASYON FAALİYETLERİNİN SINIFLANDIRILMASI</vt:lpstr>
      <vt:lpstr>Tablo 1:Rekreasyon Faaliyetlerinin Sınıflandırılması</vt:lpstr>
      <vt:lpstr>TURİZM KAVRAMI </vt:lpstr>
      <vt:lpstr>PowerPoint Sunusu</vt:lpstr>
      <vt:lpstr>Kaynakça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Turizm Ve Rekreasyon</dc:title>
  <dc:creator>Microsoft hesabı</dc:creator>
  <cp:lastModifiedBy>kumsaal</cp:lastModifiedBy>
  <cp:revision>4</cp:revision>
  <dcterms:created xsi:type="dcterms:W3CDTF">2020-05-10T21:50:59Z</dcterms:created>
  <dcterms:modified xsi:type="dcterms:W3CDTF">2020-05-10T22:48:10Z</dcterms:modified>
</cp:coreProperties>
</file>