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4ADD-B5EA-4B31-821A-B0F2B9FF6CEE}" type="datetimeFigureOut">
              <a:rPr lang="tr-TR" smtClean="0"/>
              <a:t>13.02.2017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C8FA-BC31-4EF2-BBB1-8AFD6F824B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C806-78E6-4934-8442-91ACC11AC7B9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7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3AA9-CBB2-4299-8A2E-1284C5CEA2C7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B525-4387-4315-B14B-BA90AB440795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0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8259-2830-4123-92A7-0B86668A902B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2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B67C-7A00-45DF-8B01-A4E11C929094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AE93-7EA5-4014-BBCB-9F0264D2C11D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36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8C5F-7F92-41AC-9D9B-3C63A4D6CCC8}" type="datetime1">
              <a:rPr lang="tr-TR" smtClean="0"/>
              <a:t>13.02.2017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36B-350F-49B3-A3D2-54391660AED8}" type="datetime1">
              <a:rPr lang="tr-TR" smtClean="0"/>
              <a:t>13.02.2017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8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4B66-DAB4-43E2-B5BC-F0D3463D61F2}" type="datetime1">
              <a:rPr lang="tr-TR" smtClean="0"/>
              <a:t>13.02.2017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E011-9E38-44B0-8817-289E76419A6E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7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0D7-618F-4520-A85B-9CFF3AF5DA03}" type="datetime1">
              <a:rPr lang="tr-TR" smtClean="0"/>
              <a:t>13.02.2017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33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F882-9B88-43EB-817E-79B00E6FEA30}" type="datetime1">
              <a:rPr lang="tr-TR" smtClean="0"/>
              <a:t>13.02.2017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9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 YAZMANIN TEMEL ESASLARI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smtClean="0"/>
              <a:t>Kullanılacak Madde Tipinin Yoklanacak Davranışa Uygunluğu</a:t>
            </a:r>
          </a:p>
          <a:p>
            <a:pPr marL="514350" indent="-514350">
              <a:buAutoNum type="arabicPeriod"/>
            </a:pPr>
            <a:endParaRPr lang="tr-TR" b="1" dirty="0" smtClean="0"/>
          </a:p>
          <a:p>
            <a:pPr marL="514350" indent="-514350">
              <a:buAutoNum type="arabicPeriod"/>
            </a:pPr>
            <a:r>
              <a:rPr lang="tr-TR" b="1" dirty="0" smtClean="0"/>
              <a:t>Maddelerin Belirtke Tablosunda Yer Alan Davranışları Yoklaması</a:t>
            </a:r>
          </a:p>
          <a:p>
            <a:pPr marL="514350" indent="-514350">
              <a:buAutoNum type="arabicPeriod"/>
            </a:pPr>
            <a:endParaRPr lang="tr-TR" b="1" dirty="0" smtClean="0"/>
          </a:p>
          <a:p>
            <a:pPr marL="514350" indent="-514350">
              <a:buAutoNum type="arabicPeriod"/>
            </a:pPr>
            <a:r>
              <a:rPr lang="tr-TR" b="1" dirty="0" smtClean="0"/>
              <a:t>Madde Sayılarının Önceden Saptanan Ağırlığa Uygun Olması</a:t>
            </a:r>
          </a:p>
          <a:p>
            <a:pPr marL="514350" indent="-514350">
              <a:buAutoNum type="arabicPeriod"/>
            </a:pP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60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MADDENİN YAPISI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Testte yer alan (seçmeli/yapılandırılmış) maddeler genel olarak iki kısımdan oluşur;</a:t>
            </a:r>
          </a:p>
          <a:p>
            <a:pPr>
              <a:buFontTx/>
              <a:buChar char="-"/>
            </a:pPr>
            <a:r>
              <a:rPr lang="tr-TR" b="1" dirty="0" smtClean="0"/>
              <a:t>Madde kökü</a:t>
            </a:r>
            <a:r>
              <a:rPr lang="tr-TR" dirty="0" smtClean="0"/>
              <a:t>: Sorunun sorulduğu ya da davranışın ifade edildiği kısımdır.</a:t>
            </a:r>
          </a:p>
          <a:p>
            <a:pPr>
              <a:buFontTx/>
              <a:buChar char="-"/>
            </a:pPr>
            <a:r>
              <a:rPr lang="tr-TR" b="1" dirty="0" smtClean="0"/>
              <a:t>Seçenekler: </a:t>
            </a:r>
            <a:r>
              <a:rPr lang="tr-TR" dirty="0" smtClean="0"/>
              <a:t>Yapılandırılmış ve tek doğru yanıtı bulunan maddelerde söz konusudur. Doğru yanıt ve çeldiricilerden oluşur.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166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İYİ MADDE YAZMA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1. Madde Yazarı</a:t>
            </a:r>
          </a:p>
          <a:p>
            <a:pPr>
              <a:buFontTx/>
              <a:buChar char="-"/>
            </a:pPr>
            <a:r>
              <a:rPr lang="tr-TR" dirty="0" smtClean="0"/>
              <a:t>Ölçmeye konu olan alanda yeterlik (Bu alanda üst düzey davranışlara sahip olmalı)</a:t>
            </a:r>
          </a:p>
          <a:p>
            <a:pPr>
              <a:buFontTx/>
              <a:buChar char="-"/>
            </a:pPr>
            <a:r>
              <a:rPr lang="tr-TR" dirty="0" smtClean="0"/>
              <a:t>Test geliştirme ve ölçme-değerlendirme yeterliği</a:t>
            </a:r>
          </a:p>
          <a:p>
            <a:pPr>
              <a:buFontTx/>
              <a:buChar char="-"/>
            </a:pPr>
            <a:r>
              <a:rPr lang="tr-TR" dirty="0" smtClean="0"/>
              <a:t>Dil yeterliği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189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Madde Kökü</a:t>
            </a:r>
          </a:p>
          <a:p>
            <a:pPr>
              <a:buFontTx/>
              <a:buChar char="-"/>
            </a:pPr>
            <a:r>
              <a:rPr lang="tr-TR" dirty="0" smtClean="0"/>
              <a:t>Sadece o madde ile ilgili davranışı yoklamalı</a:t>
            </a:r>
          </a:p>
          <a:p>
            <a:pPr>
              <a:buFontTx/>
              <a:buChar char="-"/>
            </a:pPr>
            <a:r>
              <a:rPr lang="tr-TR" dirty="0" smtClean="0"/>
              <a:t>Birden çok davranışı içermemeli</a:t>
            </a:r>
          </a:p>
          <a:p>
            <a:pPr>
              <a:buFontTx/>
              <a:buChar char="-"/>
            </a:pPr>
            <a:r>
              <a:rPr lang="tr-TR" dirty="0" smtClean="0"/>
              <a:t>Olabildiğince açık ve net olmalı</a:t>
            </a:r>
          </a:p>
          <a:p>
            <a:pPr>
              <a:buFontTx/>
              <a:buChar char="-"/>
            </a:pPr>
            <a:r>
              <a:rPr lang="tr-TR" dirty="0" smtClean="0"/>
              <a:t>Gereksiz açıklamalardan ve ifadelerden kaçınılmalı</a:t>
            </a:r>
          </a:p>
          <a:p>
            <a:pPr>
              <a:buFontTx/>
              <a:buChar char="-"/>
            </a:pPr>
            <a:r>
              <a:rPr lang="tr-TR" dirty="0" smtClean="0"/>
              <a:t>Gerektiğinde özel terim ve gösterimlerden (koyu ya da italik ifade etme) yararlanılmalı</a:t>
            </a:r>
          </a:p>
          <a:p>
            <a:pPr>
              <a:buFontTx/>
              <a:buChar char="-"/>
            </a:pPr>
            <a:r>
              <a:rPr lang="tr-TR" dirty="0" smtClean="0"/>
              <a:t>Gerekli değilse seçeneklere yönlendirme yapılmamalı</a:t>
            </a:r>
          </a:p>
          <a:p>
            <a:pPr>
              <a:buFontTx/>
              <a:buChar char="-"/>
            </a:pPr>
            <a:r>
              <a:rPr lang="tr-TR" dirty="0" smtClean="0"/>
              <a:t>İpucu oluşturacak ifadeler kullanılmamalı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71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800" b="1" dirty="0" smtClean="0">
                <a:solidFill>
                  <a:srgbClr val="7030A0"/>
                </a:solidFill>
              </a:rPr>
              <a:t>3. Seçenekler</a:t>
            </a:r>
          </a:p>
          <a:p>
            <a:pPr>
              <a:buFontTx/>
              <a:buChar char="-"/>
            </a:pPr>
            <a:r>
              <a:rPr lang="tr-TR" dirty="0" smtClean="0"/>
              <a:t>Seçenekler, anlam ve dilbilgisi açısından madde kökü ile uyumlu olmalı</a:t>
            </a:r>
          </a:p>
          <a:p>
            <a:pPr>
              <a:buFontTx/>
              <a:buChar char="-"/>
            </a:pPr>
            <a:r>
              <a:rPr lang="tr-TR" dirty="0" smtClean="0"/>
              <a:t>Tek doğru (tam doğru) yanıt olmalı</a:t>
            </a:r>
          </a:p>
          <a:p>
            <a:pPr>
              <a:buFontTx/>
              <a:buChar char="-"/>
            </a:pPr>
            <a:r>
              <a:rPr lang="tr-TR" dirty="0" smtClean="0"/>
              <a:t>Seçeneklerin uzunlukları birbirine yakın olmalı</a:t>
            </a:r>
          </a:p>
          <a:p>
            <a:pPr>
              <a:buFontTx/>
              <a:buChar char="-"/>
            </a:pPr>
            <a:r>
              <a:rPr lang="tr-TR" dirty="0" smtClean="0"/>
              <a:t>Çeldiricilerin doğru cevaba yakınlığı, maddenin düşünülen güçlüğüne yakın olmalı</a:t>
            </a:r>
          </a:p>
          <a:p>
            <a:pPr>
              <a:buFontTx/>
              <a:buChar char="-"/>
            </a:pPr>
            <a:r>
              <a:rPr lang="tr-TR" dirty="0" smtClean="0"/>
              <a:t>Çeldiricilerin dağılımı birbirine yakın olmalı</a:t>
            </a:r>
          </a:p>
          <a:p>
            <a:pPr>
              <a:buFontTx/>
              <a:buChar char="-"/>
            </a:pPr>
            <a:r>
              <a:rPr lang="tr-TR" dirty="0" smtClean="0"/>
              <a:t>Üst grubun çoğunluğu doğru yanıta gitmeli</a:t>
            </a:r>
          </a:p>
          <a:p>
            <a:pPr>
              <a:buFontTx/>
              <a:buChar char="-"/>
            </a:pPr>
            <a:r>
              <a:rPr lang="tr-TR" dirty="0" smtClean="0"/>
              <a:t>“Hepsi”, “hiçbiri” gibi kullanımlara dikkat edilmeli</a:t>
            </a:r>
          </a:p>
          <a:p>
            <a:pPr>
              <a:buFontTx/>
              <a:buChar char="-"/>
            </a:pPr>
            <a:r>
              <a:rPr lang="tr-TR" dirty="0" smtClean="0"/>
              <a:t>Seçenekler sıralı verilmeli</a:t>
            </a:r>
          </a:p>
          <a:p>
            <a:pPr>
              <a:buFontTx/>
              <a:buChar char="-"/>
            </a:pPr>
            <a:r>
              <a:rPr lang="tr-TR" dirty="0" smtClean="0"/>
              <a:t>Seçenek sayısı, testi alanların düzeylerine göre belirlenmeli</a:t>
            </a:r>
          </a:p>
          <a:p>
            <a:pPr>
              <a:buFontTx/>
              <a:buChar char="-"/>
            </a:pPr>
            <a:r>
              <a:rPr lang="tr-TR" dirty="0" smtClean="0"/>
              <a:t>Seçenekler birbirinden bağımsız olmalı</a:t>
            </a:r>
          </a:p>
          <a:p>
            <a:pPr>
              <a:buFontTx/>
              <a:buChar char="-"/>
            </a:pPr>
            <a:r>
              <a:rPr lang="tr-TR" dirty="0" smtClean="0"/>
              <a:t>Testteki tüm maddelerin seçenek sayısı aynı olmalı</a:t>
            </a:r>
          </a:p>
          <a:p>
            <a:pPr>
              <a:buFontTx/>
              <a:buChar char="-"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815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ÜNİTE 9.</a:t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tr-TR" b="1" dirty="0" smtClean="0">
                <a:solidFill>
                  <a:srgbClr val="0070C0"/>
                </a:solidFill>
              </a:rPr>
              <a:t>MADDE </a:t>
            </a:r>
            <a:r>
              <a:rPr lang="tr-TR" b="1" dirty="0" smtClean="0">
                <a:solidFill>
                  <a:srgbClr val="0070C0"/>
                </a:solidFill>
              </a:rPr>
              <a:t>ÜRETME / YAZMA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400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i="1" dirty="0" smtClean="0"/>
              <a:t>Okullardaki eğitim ve öğretimin en önemli çıktısı yeteneklerin geliştirilmesidir ve bu uzun bir zaman alır. </a:t>
            </a:r>
          </a:p>
          <a:p>
            <a:pPr>
              <a:buNone/>
            </a:pPr>
            <a:r>
              <a:rPr lang="tr-TR" b="1" i="1" dirty="0" smtClean="0"/>
              <a:t>Geçmişte ve günümüzde, yeteneklere yönelik tanımlama-geliştirme-test etmeden kaçındık. </a:t>
            </a:r>
          </a:p>
          <a:p>
            <a:pPr>
              <a:buNone/>
            </a:pPr>
            <a:r>
              <a:rPr lang="tr-TR" b="1" i="1" dirty="0" smtClean="0"/>
              <a:t>Gelecekte, yetenek gelişimine odaklanmamız gerekmektedir. Çünkü öğrencilerimiz hızla karmaşıklaşan dünyada bu yeteneklere ihtiyaç duymaktadır.</a:t>
            </a:r>
          </a:p>
          <a:p>
            <a:pPr algn="r">
              <a:buNone/>
            </a:pPr>
            <a:r>
              <a:rPr lang="tr-TR" b="1" i="1" dirty="0" smtClean="0"/>
              <a:t>(</a:t>
            </a:r>
            <a:r>
              <a:rPr lang="tr-TR" b="1" i="1" dirty="0" err="1" smtClean="0"/>
              <a:t>Haldyna</a:t>
            </a:r>
            <a:r>
              <a:rPr lang="tr-TR" b="1" i="1" dirty="0" smtClean="0"/>
              <a:t>, 1997)</a:t>
            </a:r>
            <a:endParaRPr lang="tr-TR" b="1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687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Madde; </a:t>
            </a:r>
            <a:r>
              <a:rPr lang="tr-TR" dirty="0" smtClean="0"/>
              <a:t>bir testin puanlanabilen en küçük birimidir (</a:t>
            </a:r>
            <a:r>
              <a:rPr lang="tr-TR" dirty="0" err="1" smtClean="0"/>
              <a:t>Baykul</a:t>
            </a:r>
            <a:r>
              <a:rPr lang="tr-TR" dirty="0" smtClean="0"/>
              <a:t>, 2000).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Bir </a:t>
            </a:r>
            <a:r>
              <a:rPr lang="tr-TR" b="1" dirty="0" smtClean="0"/>
              <a:t>test maddesi; </a:t>
            </a:r>
            <a:r>
              <a:rPr lang="tr-TR" dirty="0" smtClean="0"/>
              <a:t>bir öğrencinin yanıtını almak ve bir yanıtı puanlama kuralını belirlemek için ihtiyaç duyulan bir yönerge ya da sorudur (</a:t>
            </a:r>
            <a:r>
              <a:rPr lang="tr-TR" dirty="0" err="1" smtClean="0"/>
              <a:t>Haladyna</a:t>
            </a:r>
            <a:r>
              <a:rPr lang="tr-TR" dirty="0" smtClean="0"/>
              <a:t>, 1997).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24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Madde yazma; </a:t>
            </a:r>
            <a:r>
              <a:rPr lang="tr-TR" dirty="0" smtClean="0"/>
              <a:t>teknik ve uzmanlığa dayalı bir iştir.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Test geliştirme sürecinde; belirtkeler ve belirtkelere uygun madde tipi ve madde sayısı belirlendikten sonra madde üretimine geçilir.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10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MADDE TİPLERİ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Yapılandırılmış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Yarı yapılandırılmış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Yapılandırılmamış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None/>
            </a:pPr>
            <a:r>
              <a:rPr lang="tr-TR" dirty="0" err="1" smtClean="0"/>
              <a:t>Haldyna</a:t>
            </a:r>
            <a:r>
              <a:rPr lang="tr-TR" dirty="0" smtClean="0"/>
              <a:t> (1997)’a göre yapılandırılmış maddeler;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Çoktan seçmeli madde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Yüksek-çıkarıma (üst düzey becerilere) yönelik yapılandırılmış madde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Düşük-çıkarıma (alt düzey becerilere) yönelik yapılandırılmış madde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82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Çoktan Seçmeli Madde Formatları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Geleneksel format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Eksiltilmiş/Tamamlamalı format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7030A0"/>
                </a:solidFill>
              </a:rPr>
              <a:t>‘En iyi/uygun seçenek’ formatı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i="1" dirty="0" smtClean="0"/>
              <a:t>Çoktan seçmeli maddeler, temel olarak bilgi ve zihinsel beceri ve yeteneklerin ölçülmesinde elverişlidir. Fiziksel beceri ve yeteneklerin ölçülmesinde asla kullanılmamalıdır.</a:t>
            </a:r>
          </a:p>
          <a:p>
            <a:pPr marL="514350" indent="-51435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Haldyna</a:t>
            </a:r>
            <a:r>
              <a:rPr lang="tr-TR" dirty="0" smtClean="0"/>
              <a:t>, 1997)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23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i="1" dirty="0" smtClean="0"/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r>
              <a:rPr lang="tr-TR" i="1" dirty="0" smtClean="0"/>
              <a:t>Çoktan seçmeli madde tipi ile ‘hatırlama, bilme, kavrama, anlama gibi bilgi ve temel beceriler yoklanabildiği gibi eleştirel düşünme, problem çözme gibi üst düzey beceri ve yeteneklerin de ölçülmesi mümkündür.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04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Problem çözme, eleştirel düşünme </a:t>
            </a:r>
            <a:r>
              <a:rPr lang="tr-TR" dirty="0" smtClean="0"/>
              <a:t>gibi üst düzey beceri ve yeteneklerin yoklanması, zor ve zaman alıcıdır. Sürece yayılmış tekrarlı ölçmeler ya da süreç odaklı değerlendirme yaklaşımları gereklidir.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Bu tür beceri ve yeteneklerin yoklanmasında, tek bir çoktan seçmeli ya da yapılandırılmış madde yeterli değildir. En azından bir </a:t>
            </a:r>
            <a:r>
              <a:rPr lang="tr-TR" b="1" dirty="0" smtClean="0"/>
              <a:t>madde seti </a:t>
            </a:r>
            <a:r>
              <a:rPr lang="tr-TR" dirty="0" smtClean="0"/>
              <a:t>kullanılması gerekmektedir.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508C-1723-434E-9000-09A6EA60AC6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67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534</Words>
  <Application>Microsoft Office PowerPoint</Application>
  <PresentationFormat>Ekran Gösterisi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Eğitimde ve Psikolojide ÖLÇME VE DEĞERLENDİRME</vt:lpstr>
      <vt:lpstr>ÜNİTE 9. MADDE ÜRETME / YAZMA</vt:lpstr>
      <vt:lpstr>PowerPoint Sunusu</vt:lpstr>
      <vt:lpstr>PowerPoint Sunusu</vt:lpstr>
      <vt:lpstr>PowerPoint Sunusu</vt:lpstr>
      <vt:lpstr>MADDE TİPLERİ</vt:lpstr>
      <vt:lpstr>PowerPoint Sunusu</vt:lpstr>
      <vt:lpstr>PowerPoint Sunusu</vt:lpstr>
      <vt:lpstr>PowerPoint Sunusu</vt:lpstr>
      <vt:lpstr>MADDE YAZMANIN TEMEL ESASLARI</vt:lpstr>
      <vt:lpstr>MADDENİN YAPISI</vt:lpstr>
      <vt:lpstr>İYİ MADDE YAZMA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Windows User</dc:creator>
  <cp:lastModifiedBy>Admin</cp:lastModifiedBy>
  <cp:revision>82</cp:revision>
  <dcterms:created xsi:type="dcterms:W3CDTF">2015-02-24T09:03:56Z</dcterms:created>
  <dcterms:modified xsi:type="dcterms:W3CDTF">2017-02-13T13:26:41Z</dcterms:modified>
</cp:coreProperties>
</file>