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92EF1-92CC-40B6-B5AF-36E66482D33A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F5096-CD74-45ED-BE03-862F8C52B09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Başlık"/>
          <p:cNvSpPr>
            <a:spLocks noGrp="1"/>
          </p:cNvSpPr>
          <p:nvPr>
            <p:ph type="ctrTitle" idx="4294967295"/>
          </p:nvPr>
        </p:nvSpPr>
        <p:spPr>
          <a:xfrm>
            <a:off x="1371600" y="1700213"/>
            <a:ext cx="7772400" cy="1470025"/>
          </a:xfrm>
        </p:spPr>
        <p:txBody>
          <a:bodyPr anchor="ctr"/>
          <a:lstStyle/>
          <a:p>
            <a:pPr eaLnBrk="1" hangingPunct="1"/>
            <a:r>
              <a:rPr lang="tr-TR" sz="5400" b="1" smtClean="0"/>
              <a:t>RADYOFARMASİ</a:t>
            </a:r>
          </a:p>
        </p:txBody>
      </p:sp>
      <p:sp>
        <p:nvSpPr>
          <p:cNvPr id="14338" name="2 Alt Başlık"/>
          <p:cNvSpPr>
            <a:spLocks noGrp="1"/>
          </p:cNvSpPr>
          <p:nvPr>
            <p:ph type="subTitle" idx="4294967295"/>
          </p:nvPr>
        </p:nvSpPr>
        <p:spPr>
          <a:xfrm>
            <a:off x="611188" y="3905250"/>
            <a:ext cx="7777162" cy="1592263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tr-TR" sz="3400" i="1" smtClean="0"/>
              <a:t>Dr.Çiğdem Soydal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tr-TR" sz="3400" i="1" smtClean="0"/>
              <a:t>A.Ü.T.F Nükleer Tıp Anabilim Dalı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z="3000" b="1" smtClean="0"/>
              <a:t>Yapay Radyonüklidlerin Elde edilmesi</a:t>
            </a:r>
          </a:p>
        </p:txBody>
      </p:sp>
      <p:sp>
        <p:nvSpPr>
          <p:cNvPr id="23554" name="2 İçerik Yer Tutucusu"/>
          <p:cNvSpPr>
            <a:spLocks noGrp="1"/>
          </p:cNvSpPr>
          <p:nvPr>
            <p:ph idx="4294967295"/>
          </p:nvPr>
        </p:nvSpPr>
        <p:spPr>
          <a:xfrm>
            <a:off x="827088" y="1484313"/>
            <a:ext cx="8066087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300" smtClean="0"/>
              <a:t>Nükleer reaktör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Nötral partikül bombardımanı (düşük enerjili nötron- </a:t>
            </a:r>
            <a:r>
              <a:rPr lang="tr-TR" sz="2000" baseline="-25000" smtClean="0"/>
              <a:t>0</a:t>
            </a:r>
            <a:r>
              <a:rPr lang="tr-TR" sz="2000" smtClean="0"/>
              <a:t>n</a:t>
            </a:r>
            <a:r>
              <a:rPr lang="tr-TR" sz="2000" baseline="30000" smtClean="0"/>
              <a:t>1</a:t>
            </a:r>
            <a:r>
              <a:rPr lang="tr-TR" sz="2000" smtClean="0"/>
              <a:t>)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Mo-99, I-131, Sm-156, Re-186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Nükleer fisyon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Atom numarası  &gt;92 olan ağır çekirdekler termal nötron girince parçalanır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U235: 200 radyonüklid (Mo-99, I-131, Xe-133)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Siklotron 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Elektrik yüklü partikül bombardımanı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Proton (</a:t>
            </a:r>
            <a:r>
              <a:rPr lang="tr-TR" sz="2000" baseline="-25000" smtClean="0"/>
              <a:t>1</a:t>
            </a:r>
            <a:r>
              <a:rPr lang="tr-TR" sz="2000" smtClean="0"/>
              <a:t>H</a:t>
            </a:r>
            <a:r>
              <a:rPr lang="tr-TR" sz="2000" baseline="30000" smtClean="0"/>
              <a:t>1</a:t>
            </a:r>
            <a:r>
              <a:rPr lang="tr-TR" sz="2000" smtClean="0"/>
              <a:t>), Döteron(</a:t>
            </a:r>
            <a:r>
              <a:rPr lang="tr-TR" sz="2000" baseline="-25000" smtClean="0"/>
              <a:t>1</a:t>
            </a:r>
            <a:r>
              <a:rPr lang="tr-TR" sz="2000" smtClean="0"/>
              <a:t>H</a:t>
            </a:r>
            <a:r>
              <a:rPr lang="tr-TR" sz="2000" baseline="30000" smtClean="0"/>
              <a:t>2</a:t>
            </a:r>
            <a:r>
              <a:rPr lang="tr-TR" sz="2000" smtClean="0"/>
              <a:t>), Helion(</a:t>
            </a:r>
            <a:r>
              <a:rPr lang="tr-TR" sz="2000" baseline="-25000" smtClean="0"/>
              <a:t>2</a:t>
            </a:r>
            <a:r>
              <a:rPr lang="tr-TR" sz="2000" smtClean="0"/>
              <a:t>He</a:t>
            </a:r>
            <a:r>
              <a:rPr lang="tr-TR" sz="2000" baseline="30000" smtClean="0"/>
              <a:t>3</a:t>
            </a:r>
            <a:r>
              <a:rPr lang="tr-TR" sz="2000" smtClean="0"/>
              <a:t>) ve Alfa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smtClean="0"/>
              <a:t>(</a:t>
            </a:r>
            <a:r>
              <a:rPr lang="tr-TR" sz="2000" baseline="-25000" smtClean="0"/>
              <a:t>2</a:t>
            </a:r>
            <a:r>
              <a:rPr lang="tr-TR" sz="2000" smtClean="0"/>
              <a:t>He</a:t>
            </a:r>
            <a:r>
              <a:rPr lang="tr-TR" sz="2000" baseline="30000" smtClean="0"/>
              <a:t>4</a:t>
            </a:r>
            <a:r>
              <a:rPr lang="tr-TR" sz="2000" smtClean="0"/>
              <a:t>) parçacıkları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Medikal siklotron (baby siklotron) 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C11, O15, N13, F18 (pozitron yayıcılar)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10-12 MeV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Endüstriyel siklotronlar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I-123, Tl-201, Ga-67, In-111 (gama yayıcılar)</a:t>
            </a:r>
          </a:p>
          <a:p>
            <a:pPr lvl="3" eaLnBrk="1" hangingPunct="1">
              <a:lnSpc>
                <a:spcPct val="80000"/>
              </a:lnSpc>
            </a:pPr>
            <a:r>
              <a:rPr lang="tr-TR" sz="1600" smtClean="0"/>
              <a:t>20-70 MeV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Jeneratör sistemleri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Başlık"/>
          <p:cNvSpPr>
            <a:spLocks noGrp="1"/>
          </p:cNvSpPr>
          <p:nvPr>
            <p:ph type="title" idx="4294967295"/>
          </p:nvPr>
        </p:nvSpPr>
        <p:spPr>
          <a:xfrm>
            <a:off x="1403350" y="549275"/>
            <a:ext cx="5976938" cy="1069975"/>
          </a:xfrm>
        </p:spPr>
        <p:txBody>
          <a:bodyPr anchor="ctr"/>
          <a:lstStyle/>
          <a:p>
            <a:pPr eaLnBrk="1" hangingPunct="1"/>
            <a:r>
              <a:rPr lang="tr-TR" b="1" smtClean="0"/>
              <a:t>Jeneratör Sistemleri</a:t>
            </a:r>
          </a:p>
        </p:txBody>
      </p:sp>
      <p:sp>
        <p:nvSpPr>
          <p:cNvPr id="24578" name="2 İçerik Yer Tutucusu"/>
          <p:cNvSpPr>
            <a:spLocks noGrp="1"/>
          </p:cNvSpPr>
          <p:nvPr>
            <p:ph idx="4294967295"/>
          </p:nvPr>
        </p:nvSpPr>
        <p:spPr>
          <a:xfrm>
            <a:off x="684213" y="2133600"/>
            <a:ext cx="8280400" cy="4525963"/>
          </a:xfrm>
        </p:spPr>
        <p:txBody>
          <a:bodyPr/>
          <a:lstStyle/>
          <a:p>
            <a:pPr eaLnBrk="1" hangingPunct="1"/>
            <a:r>
              <a:rPr lang="tr-TR" sz="2800" smtClean="0"/>
              <a:t>Uzun yarı ömürlü ana radyonüklidin (ana veya mother) bozunurken meydana getirdiği kısa yarı ömürlü radyonüklidi (kız veya doughter) elde etmek için kullanılan sistemdir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z="3200" b="1" smtClean="0"/>
              <a:t>İdeal Jeneratör Sisteminin Özellikleri</a:t>
            </a:r>
          </a:p>
        </p:txBody>
      </p:sp>
      <p:sp>
        <p:nvSpPr>
          <p:cNvPr id="25602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tr-TR" sz="2500" smtClean="0"/>
              <a:t>Ana radyonüklidin yarı ömrü uzun olmalı</a:t>
            </a:r>
          </a:p>
          <a:p>
            <a:pPr eaLnBrk="1" hangingPunct="1"/>
            <a:r>
              <a:rPr lang="tr-TR" sz="2500" smtClean="0"/>
              <a:t>Ana radyonüklid yüksek enerjili gama ışını yaymamalı (zırhlama problemi)</a:t>
            </a:r>
          </a:p>
          <a:p>
            <a:pPr eaLnBrk="1" hangingPunct="1"/>
            <a:r>
              <a:rPr lang="tr-TR" sz="2500" smtClean="0"/>
              <a:t>Ana ve ürün radyonüklid birbirinden kolayca ayrılabilmeli</a:t>
            </a:r>
          </a:p>
          <a:p>
            <a:pPr eaLnBrk="1" hangingPunct="1"/>
            <a:r>
              <a:rPr lang="tr-TR" sz="2500" smtClean="0"/>
              <a:t>Ürün yüksek saflık ve verimde elde edilmeli</a:t>
            </a:r>
          </a:p>
          <a:p>
            <a:pPr eaLnBrk="1" hangingPunct="1"/>
            <a:r>
              <a:rPr lang="tr-TR" sz="2500" smtClean="0"/>
              <a:t>Ürün uygun kimyasal formda olmalı</a:t>
            </a:r>
          </a:p>
          <a:p>
            <a:pPr eaLnBrk="1" hangingPunct="1"/>
            <a:r>
              <a:rPr lang="tr-TR" sz="2500" smtClean="0"/>
              <a:t>Ürün steril ve apirojen olmalı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z="3200" b="1" smtClean="0"/>
              <a:t>Nükleer Tıpta Kullanılan Jeneratörler</a:t>
            </a:r>
          </a:p>
        </p:txBody>
      </p:sp>
      <p:sp>
        <p:nvSpPr>
          <p:cNvPr id="26626" name="2 İçerik Yer Tutucusu"/>
          <p:cNvSpPr>
            <a:spLocks noGrp="1"/>
          </p:cNvSpPr>
          <p:nvPr>
            <p:ph idx="4294967295"/>
          </p:nvPr>
        </p:nvSpPr>
        <p:spPr>
          <a:xfrm>
            <a:off x="395288" y="2133600"/>
            <a:ext cx="822960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mtClean="0"/>
              <a:t>		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		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			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			</a:t>
            </a:r>
          </a:p>
        </p:txBody>
      </p:sp>
      <p:graphicFrame>
        <p:nvGraphicFramePr>
          <p:cNvPr id="25624" name="Group 24"/>
          <p:cNvGraphicFramePr>
            <a:graphicFrameLocks noGrp="1"/>
          </p:cNvGraphicFramePr>
          <p:nvPr/>
        </p:nvGraphicFramePr>
        <p:xfrm>
          <a:off x="971550" y="1700213"/>
          <a:ext cx="7129463" cy="4246565"/>
        </p:xfrm>
        <a:graphic>
          <a:graphicData uri="http://schemas.openxmlformats.org/drawingml/2006/table">
            <a:tbl>
              <a:tblPr/>
              <a:tblGrid>
                <a:gridCol w="3563938"/>
                <a:gridCol w="3565525"/>
              </a:tblGrid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Jeneratör adı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Fiziksel yarı ömür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Mo-99 / Tc-99m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2.8 g / 6 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Rb-81 / Kr-81m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4.7 g / 13 sn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Sr-90 / Y-90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28 y / 2.7 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81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Ge-68 / Ga-68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tr-T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</a:rPr>
                        <a:t>275 g / 68.3 dk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Tx/>
                        <a:buNone/>
                        <a:tabLst/>
                      </a:pPr>
                      <a:endParaRPr kumimoji="0" lang="tr-TR" sz="1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3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baseline="30000" smtClean="0"/>
              <a:t>99</a:t>
            </a:r>
            <a:r>
              <a:rPr lang="tr-TR" b="1" smtClean="0"/>
              <a:t>Mo-</a:t>
            </a:r>
            <a:r>
              <a:rPr lang="tr-TR" b="1" baseline="30000" smtClean="0"/>
              <a:t>99m</a:t>
            </a:r>
            <a:r>
              <a:rPr lang="tr-TR" b="1" smtClean="0"/>
              <a:t>Tc Jeneratör</a:t>
            </a:r>
          </a:p>
        </p:txBody>
      </p:sp>
      <p:sp>
        <p:nvSpPr>
          <p:cNvPr id="27650" name="5 İçerik Yer Tutucusu"/>
          <p:cNvSpPr>
            <a:spLocks noGrp="1"/>
          </p:cNvSpPr>
          <p:nvPr>
            <p:ph idx="4294967295"/>
          </p:nvPr>
        </p:nvSpPr>
        <p:spPr>
          <a:xfrm>
            <a:off x="900113" y="1773238"/>
            <a:ext cx="731361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sz="2500" smtClean="0"/>
          </a:p>
          <a:p>
            <a:pPr eaLnBrk="1" hangingPunct="1"/>
            <a:r>
              <a:rPr lang="tr-TR" sz="2400" smtClean="0"/>
              <a:t>Mo-99 hafif asidik ortamda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aliminyum parçacıklarına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emdirilir(amonyum molibdat).  </a:t>
            </a:r>
          </a:p>
          <a:p>
            <a:pPr eaLnBrk="1" hangingPunct="1"/>
            <a:r>
              <a:rPr lang="tr-TR" sz="2400" smtClean="0"/>
              <a:t>Sodyumperteknetat alimunyum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okside kuvvetli bağlanamadığı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için serum fizyolojik ile kolayca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/>
              <a:t>kolondan uzaklaştırılır (sağım).</a:t>
            </a:r>
          </a:p>
          <a:p>
            <a:pPr eaLnBrk="1" hangingPunct="1"/>
            <a:r>
              <a:rPr lang="tr-TR" sz="2400" smtClean="0"/>
              <a:t>İyon değişimi yöntemine dayanır </a:t>
            </a:r>
          </a:p>
        </p:txBody>
      </p:sp>
      <p:pic>
        <p:nvPicPr>
          <p:cNvPr id="27651" name="Picture 2" descr="http://www2.bio.ku.dk/isotopkursus/Supporting/Images/technetium_generator_pr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1700213"/>
            <a:ext cx="27717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baseline="30000" smtClean="0"/>
              <a:t>99</a:t>
            </a:r>
            <a:r>
              <a:rPr lang="tr-TR" b="1" smtClean="0"/>
              <a:t>Mo-</a:t>
            </a:r>
            <a:r>
              <a:rPr lang="tr-TR" b="1" baseline="30000" smtClean="0"/>
              <a:t>99m</a:t>
            </a:r>
            <a:r>
              <a:rPr lang="tr-TR" b="1" smtClean="0"/>
              <a:t>Tc Jeneratör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2060575"/>
            <a:ext cx="731361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mtClean="0"/>
              <a:t>Elde edilen ürün aktivitesi;</a:t>
            </a:r>
          </a:p>
          <a:p>
            <a:pPr eaLnBrk="1" hangingPunct="1"/>
            <a:r>
              <a:rPr lang="tr-TR" sz="2600" smtClean="0"/>
              <a:t>Ana radyonüklidin aktivitesine</a:t>
            </a:r>
          </a:p>
          <a:p>
            <a:pPr eaLnBrk="1" hangingPunct="1"/>
            <a:r>
              <a:rPr lang="tr-TR" sz="2600" smtClean="0"/>
              <a:t>Ana radyonüklidin ürüne dönüşüm yüzdesine</a:t>
            </a:r>
          </a:p>
          <a:p>
            <a:pPr eaLnBrk="1" hangingPunct="1"/>
            <a:r>
              <a:rPr lang="tr-TR" sz="2600" smtClean="0"/>
              <a:t>Bir önceki sağımdan itibaren geçen süreye bağlıdır.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baseline="30000" smtClean="0"/>
              <a:t>99</a:t>
            </a:r>
            <a:r>
              <a:rPr lang="tr-TR" b="1" smtClean="0"/>
              <a:t>Mo-</a:t>
            </a:r>
            <a:r>
              <a:rPr lang="tr-TR" b="1" baseline="30000" smtClean="0"/>
              <a:t>99m</a:t>
            </a:r>
            <a:r>
              <a:rPr lang="tr-TR" b="1" smtClean="0"/>
              <a:t>Tc Jeneratör</a:t>
            </a:r>
          </a:p>
        </p:txBody>
      </p:sp>
      <p:pic>
        <p:nvPicPr>
          <p:cNvPr id="29698" name="Picture 5" descr="decay-M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773238"/>
            <a:ext cx="64801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1042988" y="5876925"/>
            <a:ext cx="6423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b="1"/>
              <a:t>Ana radyonüklidin ürüne dönüşümü tam değildir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333375"/>
            <a:ext cx="7313613" cy="1143000"/>
          </a:xfrm>
        </p:spPr>
        <p:txBody>
          <a:bodyPr/>
          <a:lstStyle/>
          <a:p>
            <a:pPr eaLnBrk="1" hangingPunct="1"/>
            <a:r>
              <a:rPr lang="tr-TR" b="1" baseline="30000" smtClean="0"/>
              <a:t>99</a:t>
            </a:r>
            <a:r>
              <a:rPr lang="tr-TR" b="1" smtClean="0"/>
              <a:t>Mo-</a:t>
            </a:r>
            <a:r>
              <a:rPr lang="tr-TR" b="1" baseline="30000" smtClean="0"/>
              <a:t>99m</a:t>
            </a:r>
            <a:r>
              <a:rPr lang="tr-TR" b="1" smtClean="0"/>
              <a:t>Tc Jeneratör</a:t>
            </a:r>
          </a:p>
        </p:txBody>
      </p:sp>
      <p:pic>
        <p:nvPicPr>
          <p:cNvPr id="30722" name="Picture 5" descr="WATER_AHD1403-01-015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1916113"/>
            <a:ext cx="6048375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1547813" y="6092825"/>
            <a:ext cx="6764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b="1"/>
              <a:t>Sağımlar arası süre kısaldıkça ürün aktivitesi azalır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 idx="4294967295"/>
          </p:nvPr>
        </p:nvSpPr>
        <p:spPr>
          <a:xfrm>
            <a:off x="971550" y="333375"/>
            <a:ext cx="8507413" cy="1143000"/>
          </a:xfrm>
        </p:spPr>
        <p:txBody>
          <a:bodyPr anchor="ctr"/>
          <a:lstStyle/>
          <a:p>
            <a:pPr eaLnBrk="1" hangingPunct="1"/>
            <a:r>
              <a:rPr lang="tr-TR" sz="3200" b="1" baseline="30000" smtClean="0"/>
              <a:t>99</a:t>
            </a:r>
            <a:r>
              <a:rPr lang="tr-TR" sz="3200" b="1" smtClean="0"/>
              <a:t>Mo-</a:t>
            </a:r>
            <a:r>
              <a:rPr lang="tr-TR" sz="3200" b="1" baseline="30000" smtClean="0"/>
              <a:t>99m</a:t>
            </a:r>
            <a:r>
              <a:rPr lang="tr-TR" sz="3200" b="1" smtClean="0"/>
              <a:t>Tc Jeneratöründe Kalite Kontrol</a:t>
            </a:r>
          </a:p>
        </p:txBody>
      </p:sp>
      <p:sp>
        <p:nvSpPr>
          <p:cNvPr id="31746" name="2 İçerik Yer Tutucusu"/>
          <p:cNvSpPr>
            <a:spLocks noGrp="1"/>
          </p:cNvSpPr>
          <p:nvPr>
            <p:ph idx="4294967295"/>
          </p:nvPr>
        </p:nvSpPr>
        <p:spPr>
          <a:xfrm>
            <a:off x="1476375" y="1844675"/>
            <a:ext cx="8229600" cy="4525963"/>
          </a:xfrm>
        </p:spPr>
        <p:txBody>
          <a:bodyPr/>
          <a:lstStyle/>
          <a:p>
            <a:pPr eaLnBrk="1" hangingPunct="1"/>
            <a:r>
              <a:rPr lang="tr-TR" smtClean="0"/>
              <a:t>Fiziksel kontrol</a:t>
            </a:r>
          </a:p>
          <a:p>
            <a:pPr eaLnBrk="1" hangingPunct="1"/>
            <a:r>
              <a:rPr lang="tr-TR" smtClean="0"/>
              <a:t>Radyokimyasal verim</a:t>
            </a:r>
          </a:p>
          <a:p>
            <a:pPr eaLnBrk="1" hangingPunct="1"/>
            <a:r>
              <a:rPr lang="tr-TR" smtClean="0"/>
              <a:t>Radyonüklid saflık</a:t>
            </a:r>
          </a:p>
          <a:p>
            <a:pPr eaLnBrk="1" hangingPunct="1"/>
            <a:r>
              <a:rPr lang="tr-TR" smtClean="0"/>
              <a:t>Radyokimyasal saflık</a:t>
            </a:r>
          </a:p>
          <a:p>
            <a:pPr eaLnBrk="1" hangingPunct="1"/>
            <a:r>
              <a:rPr lang="tr-TR" smtClean="0"/>
              <a:t>Kimyasal saflık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z="3200" smtClean="0"/>
              <a:t/>
            </a:r>
            <a:br>
              <a:rPr lang="tr-TR" sz="3200" smtClean="0"/>
            </a:br>
            <a:r>
              <a:rPr lang="tr-TR" sz="3200" b="1" smtClean="0"/>
              <a:t>Fiziksel Kontrol</a:t>
            </a:r>
          </a:p>
        </p:txBody>
      </p:sp>
      <p:sp>
        <p:nvSpPr>
          <p:cNvPr id="32770" name="2 İçerik Yer Tutucusu"/>
          <p:cNvSpPr>
            <a:spLocks noGrp="1"/>
          </p:cNvSpPr>
          <p:nvPr>
            <p:ph idx="4294967295"/>
          </p:nvPr>
        </p:nvSpPr>
        <p:spPr>
          <a:xfrm>
            <a:off x="1476375" y="1495425"/>
            <a:ext cx="8229600" cy="4525963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Renksiz sıvı</a:t>
            </a:r>
          </a:p>
          <a:p>
            <a:pPr eaLnBrk="1" hangingPunct="1"/>
            <a:r>
              <a:rPr lang="tr-TR" smtClean="0"/>
              <a:t>pH: 4.5-7.5</a:t>
            </a:r>
          </a:p>
          <a:p>
            <a:pPr eaLnBrk="1" hangingPunct="1"/>
            <a:r>
              <a:rPr lang="tr-TR" smtClean="0"/>
              <a:t>Hacim</a:t>
            </a:r>
          </a:p>
          <a:p>
            <a:pPr eaLnBrk="1" hangingPunct="1"/>
            <a:r>
              <a:rPr lang="tr-TR" smtClean="0"/>
              <a:t>Radyoaktivite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endParaRPr lang="tr-TR" smtClean="0"/>
          </a:p>
        </p:txBody>
      </p:sp>
      <p:sp>
        <p:nvSpPr>
          <p:cNvPr id="15362" name="2 İçerik Yer Tutucusu"/>
          <p:cNvSpPr>
            <a:spLocks noGrp="1"/>
          </p:cNvSpPr>
          <p:nvPr>
            <p:ph idx="4294967295"/>
          </p:nvPr>
        </p:nvSpPr>
        <p:spPr>
          <a:xfrm>
            <a:off x="900113" y="1484313"/>
            <a:ext cx="7920037" cy="4608512"/>
          </a:xfrm>
        </p:spPr>
        <p:txBody>
          <a:bodyPr/>
          <a:lstStyle/>
          <a:p>
            <a:pPr eaLnBrk="1" hangingPunct="1"/>
            <a:r>
              <a:rPr lang="tr-TR" smtClean="0"/>
              <a:t>Nükleer Tıpta görüntüleme ve tedavi amacıyla kullanılan; radyoaktif ve biyoaktif kısımlardan oluşan bileşiklere </a:t>
            </a:r>
            <a:r>
              <a:rPr lang="tr-TR" b="1" smtClean="0"/>
              <a:t>RADYOFARMASÖTİK </a:t>
            </a:r>
            <a:r>
              <a:rPr lang="tr-TR" smtClean="0"/>
              <a:t>denir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Radyofarmasötikler ‘İLAÇ’ kapsamında olmakla birlikte:</a:t>
            </a:r>
          </a:p>
          <a:p>
            <a:pPr lvl="1" eaLnBrk="1" hangingPunct="1"/>
            <a:r>
              <a:rPr lang="tr-TR" smtClean="0"/>
              <a:t>Farmakolojik etkisi ve doz-cevap ilişkisi yoktur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smtClean="0"/>
              <a:t>Radyokimyasal Verim</a:t>
            </a:r>
          </a:p>
        </p:txBody>
      </p:sp>
      <p:sp>
        <p:nvSpPr>
          <p:cNvPr id="33794" name="2 İçerik Yer Tutucusu"/>
          <p:cNvSpPr>
            <a:spLocks noGrp="1"/>
          </p:cNvSpPr>
          <p:nvPr>
            <p:ph idx="4294967295"/>
          </p:nvPr>
        </p:nvSpPr>
        <p:spPr>
          <a:xfrm>
            <a:off x="781050" y="1844675"/>
            <a:ext cx="8362950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i="1" smtClean="0"/>
              <a:t> </a:t>
            </a:r>
            <a:r>
              <a:rPr lang="tr-TR" i="1" u="sng" smtClean="0"/>
              <a:t>Sağım verimi</a:t>
            </a:r>
            <a:r>
              <a:rPr lang="tr-TR" i="1" smtClean="0"/>
              <a:t>:</a:t>
            </a:r>
            <a:r>
              <a:rPr lang="tr-TR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 Tc-99m’in ölçülen aktivitesinin hesaplanan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 aktiviteye olan oranıdır.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/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 Tekrarlanabilir ve &gt;%90 olmalıdır (±%10)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smtClean="0"/>
              <a:t>Radyonüklid Saflık</a:t>
            </a:r>
          </a:p>
        </p:txBody>
      </p:sp>
      <p:sp>
        <p:nvSpPr>
          <p:cNvPr id="34818" name="2 İçerik Yer Tutucusu"/>
          <p:cNvSpPr>
            <a:spLocks noGrp="1"/>
          </p:cNvSpPr>
          <p:nvPr>
            <p:ph idx="4294967295"/>
          </p:nvPr>
        </p:nvSpPr>
        <p:spPr>
          <a:xfrm>
            <a:off x="1042988" y="1700213"/>
            <a:ext cx="8101012" cy="4454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300" smtClean="0"/>
              <a:t>Tc-99m’in toplam radyoaktivite içerisindeki yüzdesidir.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300" smtClean="0"/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En önemli radyonüklid safsızlık Mo-99’dur (&lt;%0.1)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300" smtClean="0"/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Diğer gama yayıcı safsızlıkları &lt;%0.01 olmalıdır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300" smtClean="0"/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Mo-99, kolorimetre yardımıyla, çok kanallı analizörle veya özel kurşun zırh kullanılarak doz kalibratörü ile ölçülebilir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smtClean="0"/>
              <a:t>Radyokimyasal saflık</a:t>
            </a:r>
          </a:p>
        </p:txBody>
      </p:sp>
      <p:sp>
        <p:nvSpPr>
          <p:cNvPr id="35842" name="2 İçerik Yer Tutucusu"/>
          <p:cNvSpPr>
            <a:spLocks noGrp="1"/>
          </p:cNvSpPr>
          <p:nvPr>
            <p:ph idx="4294967295"/>
          </p:nvPr>
        </p:nvSpPr>
        <p:spPr>
          <a:xfrm>
            <a:off x="827088" y="1773238"/>
            <a:ext cx="8066087" cy="4525962"/>
          </a:xfrm>
        </p:spPr>
        <p:txBody>
          <a:bodyPr/>
          <a:lstStyle/>
          <a:p>
            <a:pPr eaLnBrk="1" hangingPunct="1"/>
            <a:r>
              <a:rPr lang="tr-TR" smtClean="0"/>
              <a:t> </a:t>
            </a:r>
            <a:r>
              <a:rPr lang="tr-TR" sz="2600" smtClean="0"/>
              <a:t>Tc- 99m aktivitesinin istenen kimyasal formdaki yüzdesidir (Na</a:t>
            </a:r>
            <a:r>
              <a:rPr lang="tr-TR" sz="2600" baseline="30000" smtClean="0"/>
              <a:t>+</a:t>
            </a:r>
            <a:r>
              <a:rPr lang="tr-TR" sz="2600" smtClean="0"/>
              <a:t> (Tc99mO4)</a:t>
            </a:r>
            <a:r>
              <a:rPr lang="tr-TR" sz="2600" baseline="30000" smtClean="0"/>
              <a:t>-</a:t>
            </a:r>
            <a:r>
              <a:rPr lang="tr-TR" sz="260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tr-TR" sz="2600" smtClean="0"/>
          </a:p>
          <a:p>
            <a:pPr eaLnBrk="1" hangingPunct="1"/>
            <a:r>
              <a:rPr lang="tr-TR" sz="2600" smtClean="0"/>
              <a:t> &gt;%95 olmalıdır</a:t>
            </a:r>
          </a:p>
          <a:p>
            <a:pPr eaLnBrk="1" hangingPunct="1">
              <a:buFont typeface="Wingdings" pitchFamily="2" charset="2"/>
              <a:buNone/>
            </a:pPr>
            <a:endParaRPr lang="tr-TR" sz="2600" smtClean="0"/>
          </a:p>
          <a:p>
            <a:pPr eaLnBrk="1" hangingPunct="1"/>
            <a:r>
              <a:rPr lang="tr-TR" sz="2600" smtClean="0"/>
              <a:t>Kağıt ve ince tabaka kromotografi ile ölçülebilir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smtClean="0"/>
              <a:t>Kimyasal Saflık</a:t>
            </a:r>
          </a:p>
        </p:txBody>
      </p:sp>
      <p:sp>
        <p:nvSpPr>
          <p:cNvPr id="36866" name="2 İçerik Yer Tutucusu"/>
          <p:cNvSpPr>
            <a:spLocks noGrp="1"/>
          </p:cNvSpPr>
          <p:nvPr>
            <p:ph idx="4294967295"/>
          </p:nvPr>
        </p:nvSpPr>
        <p:spPr>
          <a:xfrm>
            <a:off x="971550" y="1827213"/>
            <a:ext cx="7712075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100" smtClean="0"/>
              <a:t>Sağım içindeki radyoaktif olmayan safsızlıklardır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100" smtClean="0"/>
          </a:p>
          <a:p>
            <a:pPr eaLnBrk="1" hangingPunct="1">
              <a:lnSpc>
                <a:spcPct val="80000"/>
              </a:lnSpc>
            </a:pPr>
            <a:r>
              <a:rPr lang="tr-TR" sz="2100" smtClean="0"/>
              <a:t>En önemli kimyasal safsızlık Al</a:t>
            </a:r>
            <a:r>
              <a:rPr lang="tr-TR" sz="2100" baseline="30000" smtClean="0"/>
              <a:t>+3</a:t>
            </a:r>
            <a:r>
              <a:rPr lang="tr-TR" sz="2100" smtClean="0"/>
              <a:t> iyonudur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100" smtClean="0"/>
          </a:p>
          <a:p>
            <a:pPr eaLnBrk="1" hangingPunct="1">
              <a:lnSpc>
                <a:spcPct val="80000"/>
              </a:lnSpc>
            </a:pPr>
            <a:r>
              <a:rPr lang="tr-TR" sz="2100" smtClean="0"/>
              <a:t>&lt;10 ug/ml olmalıdır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100" smtClean="0"/>
          </a:p>
          <a:p>
            <a:pPr eaLnBrk="1" hangingPunct="1">
              <a:lnSpc>
                <a:spcPct val="80000"/>
              </a:lnSpc>
            </a:pPr>
            <a:r>
              <a:rPr lang="tr-TR" sz="2100" smtClean="0"/>
              <a:t>Chromazurol ile renk reaksiyonları veya aliminyum kontrol kağıtları (kolorimetrik) ile ölçülebilir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1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100" smtClean="0"/>
              <a:t>Not: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100" smtClean="0"/>
              <a:t>	Al miktarı fazla ise Tc-99m ile kolloid oluşturur ve KC    görünür hale gelir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7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endParaRPr lang="tr-TR" smtClean="0"/>
          </a:p>
        </p:txBody>
      </p:sp>
      <p:sp>
        <p:nvSpPr>
          <p:cNvPr id="16386" name="2 İçerik Yer Tutucusu"/>
          <p:cNvSpPr>
            <a:spLocks noGrp="1"/>
          </p:cNvSpPr>
          <p:nvPr>
            <p:ph idx="4294967295"/>
          </p:nvPr>
        </p:nvSpPr>
        <p:spPr>
          <a:xfrm>
            <a:off x="395288" y="1844675"/>
            <a:ext cx="7313612" cy="4114800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>
              <a:buFont typeface="Wingdings" pitchFamily="2" charset="2"/>
              <a:buNone/>
            </a:pPr>
            <a:endParaRPr lang="tr-TR" smtClean="0"/>
          </a:p>
          <a:p>
            <a:pPr eaLnBrk="1" hangingPunct="1">
              <a:buFont typeface="Wingdings" pitchFamily="2" charset="2"/>
              <a:buNone/>
            </a:pPr>
            <a:r>
              <a:rPr lang="tr-TR" smtClean="0"/>
              <a:t>	Radyofarmasötik </a:t>
            </a:r>
          </a:p>
        </p:txBody>
      </p:sp>
      <p:sp>
        <p:nvSpPr>
          <p:cNvPr id="4" name="3 Sağ Ayraç"/>
          <p:cNvSpPr/>
          <p:nvPr/>
        </p:nvSpPr>
        <p:spPr>
          <a:xfrm>
            <a:off x="3924300" y="2997200"/>
            <a:ext cx="576263" cy="129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/>
            <a:endParaRPr lang="tr-TR"/>
          </a:p>
        </p:txBody>
      </p:sp>
      <p:sp>
        <p:nvSpPr>
          <p:cNvPr id="16388" name="4 Metin kutusu"/>
          <p:cNvSpPr txBox="1">
            <a:spLocks noChangeArrowheads="1"/>
          </p:cNvSpPr>
          <p:nvPr/>
        </p:nvSpPr>
        <p:spPr bwMode="auto">
          <a:xfrm>
            <a:off x="4932363" y="2708275"/>
            <a:ext cx="2432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sz="2800">
                <a:latin typeface="Calibri" pitchFamily="34" charset="0"/>
              </a:rPr>
              <a:t>Radyoaktif ajan</a:t>
            </a:r>
          </a:p>
        </p:txBody>
      </p:sp>
      <p:sp>
        <p:nvSpPr>
          <p:cNvPr id="16389" name="5 Metin kutusu"/>
          <p:cNvSpPr txBox="1">
            <a:spLocks noChangeArrowheads="1"/>
          </p:cNvSpPr>
          <p:nvPr/>
        </p:nvSpPr>
        <p:spPr bwMode="auto">
          <a:xfrm>
            <a:off x="5003800" y="3933825"/>
            <a:ext cx="22320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2800">
                <a:latin typeface="Calibri" pitchFamily="34" charset="0"/>
              </a:rPr>
              <a:t>Biyoaktif ajan</a:t>
            </a:r>
          </a:p>
        </p:txBody>
      </p:sp>
      <p:sp>
        <p:nvSpPr>
          <p:cNvPr id="16390" name="6 Metin kutusu"/>
          <p:cNvSpPr txBox="1">
            <a:spLocks noChangeArrowheads="1"/>
          </p:cNvSpPr>
          <p:nvPr/>
        </p:nvSpPr>
        <p:spPr bwMode="auto">
          <a:xfrm>
            <a:off x="5724525" y="3357563"/>
            <a:ext cx="338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sz="2400">
                <a:latin typeface="Calibri" pitchFamily="34" charset="0"/>
              </a:rPr>
              <a:t>+</a:t>
            </a:r>
          </a:p>
        </p:txBody>
      </p:sp>
      <p:sp>
        <p:nvSpPr>
          <p:cNvPr id="16391" name="7 Metin kutusu"/>
          <p:cNvSpPr txBox="1">
            <a:spLocks noChangeArrowheads="1"/>
          </p:cNvSpPr>
          <p:nvPr/>
        </p:nvSpPr>
        <p:spPr bwMode="auto">
          <a:xfrm>
            <a:off x="1116013" y="5013325"/>
            <a:ext cx="65516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i="1">
                <a:latin typeface="Calibri" pitchFamily="34" charset="0"/>
              </a:rPr>
              <a:t>RF’lerin çoğu işaretli bileşik (radyonüklid+farmasötik) formundadır</a:t>
            </a:r>
          </a:p>
          <a:p>
            <a:pPr eaLnBrk="1" hangingPunct="1"/>
            <a:r>
              <a:rPr lang="tr-TR" i="1">
                <a:latin typeface="Calibri" pitchFamily="34" charset="0"/>
              </a:rPr>
              <a:t>Element (Ga-67) veya iyon (Tc04-99m) formunda RF’de olabilir</a:t>
            </a:r>
          </a:p>
          <a:p>
            <a:pPr eaLnBrk="1" hangingPunct="1"/>
            <a:endParaRPr lang="tr-TR" i="1">
              <a:latin typeface="Calibri" pitchFamily="34" charset="0"/>
            </a:endParaRPr>
          </a:p>
          <a:p>
            <a:pPr eaLnBrk="1" hangingPunct="1"/>
            <a:r>
              <a:rPr lang="tr-TR" i="1">
                <a:latin typeface="Calibri" pitchFamily="34" charset="0"/>
              </a:rPr>
              <a:t>Nükleer Tıpta kullanılan radyoizotopların hepsi yapaydır.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Başlık"/>
          <p:cNvSpPr>
            <a:spLocks noGrp="1"/>
          </p:cNvSpPr>
          <p:nvPr>
            <p:ph type="title" idx="4294967295"/>
          </p:nvPr>
        </p:nvSpPr>
        <p:spPr>
          <a:xfrm>
            <a:off x="1258888" y="260350"/>
            <a:ext cx="7524750" cy="1111250"/>
          </a:xfrm>
        </p:spPr>
        <p:txBody>
          <a:bodyPr anchor="ctr"/>
          <a:lstStyle/>
          <a:p>
            <a:pPr eaLnBrk="1" hangingPunct="1"/>
            <a:r>
              <a:rPr lang="tr-TR" sz="3200" b="1" smtClean="0"/>
              <a:t>Radyofarmasötikler</a:t>
            </a:r>
            <a:r>
              <a:rPr lang="tr-TR" sz="3200" smtClean="0"/>
              <a:t> </a:t>
            </a:r>
          </a:p>
        </p:txBody>
      </p:sp>
      <p:sp>
        <p:nvSpPr>
          <p:cNvPr id="17410" name="2 İçerik Yer Tutucusu"/>
          <p:cNvSpPr>
            <a:spLocks noGrp="1"/>
          </p:cNvSpPr>
          <p:nvPr>
            <p:ph idx="4294967295"/>
          </p:nvPr>
        </p:nvSpPr>
        <p:spPr>
          <a:xfrm>
            <a:off x="900113" y="1557338"/>
            <a:ext cx="8064500" cy="4857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smtClean="0"/>
              <a:t>Farmasötik dozaj şekline göre;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700" smtClean="0"/>
          </a:p>
          <a:p>
            <a:pPr eaLnBrk="1" hangingPunct="1">
              <a:lnSpc>
                <a:spcPct val="90000"/>
              </a:lnSpc>
            </a:pPr>
            <a:r>
              <a:rPr lang="tr-TR" sz="2700" smtClean="0"/>
              <a:t>İnhalasyon</a:t>
            </a:r>
            <a:r>
              <a:rPr lang="tr-TR" sz="2700" i="1" smtClean="0"/>
              <a:t>:</a:t>
            </a:r>
            <a:r>
              <a:rPr lang="tr-TR" sz="2700" smtClean="0"/>
              <a:t> </a:t>
            </a:r>
            <a:r>
              <a:rPr lang="tr-TR" sz="2700" i="1" smtClean="0"/>
              <a:t>Kr-85m, Xe-133 gibi gazlar </a:t>
            </a:r>
          </a:p>
          <a:p>
            <a:pPr eaLnBrk="1" hangingPunct="1">
              <a:lnSpc>
                <a:spcPct val="90000"/>
              </a:lnSpc>
            </a:pPr>
            <a:endParaRPr lang="tr-TR" sz="2700" smtClean="0"/>
          </a:p>
          <a:p>
            <a:pPr eaLnBrk="1" hangingPunct="1">
              <a:lnSpc>
                <a:spcPct val="90000"/>
              </a:lnSpc>
            </a:pPr>
            <a:r>
              <a:rPr lang="tr-TR" sz="2700" smtClean="0"/>
              <a:t>Çözelti: </a:t>
            </a:r>
            <a:r>
              <a:rPr lang="tr-TR" sz="2700" i="1" smtClean="0"/>
              <a:t>Tc-99m DTPA, Tc-99m MDP, I-131 NaI</a:t>
            </a:r>
          </a:p>
          <a:p>
            <a:pPr eaLnBrk="1" hangingPunct="1">
              <a:lnSpc>
                <a:spcPct val="90000"/>
              </a:lnSpc>
            </a:pPr>
            <a:endParaRPr lang="tr-TR" sz="2700" smtClean="0"/>
          </a:p>
          <a:p>
            <a:pPr eaLnBrk="1" hangingPunct="1">
              <a:lnSpc>
                <a:spcPct val="90000"/>
              </a:lnSpc>
            </a:pPr>
            <a:r>
              <a:rPr lang="tr-TR" sz="2700" smtClean="0"/>
              <a:t>Kapsül: </a:t>
            </a:r>
            <a:r>
              <a:rPr lang="tr-TR" sz="2700" i="1" smtClean="0"/>
              <a:t>I-131 NaI (sert jelatin kapsül)</a:t>
            </a:r>
          </a:p>
          <a:p>
            <a:pPr eaLnBrk="1" hangingPunct="1">
              <a:lnSpc>
                <a:spcPct val="90000"/>
              </a:lnSpc>
            </a:pPr>
            <a:endParaRPr lang="tr-TR" sz="2700" smtClean="0"/>
          </a:p>
          <a:p>
            <a:pPr eaLnBrk="1" hangingPunct="1">
              <a:lnSpc>
                <a:spcPct val="90000"/>
              </a:lnSpc>
            </a:pPr>
            <a:r>
              <a:rPr lang="tr-TR" sz="2700" smtClean="0"/>
              <a:t>Kolloid ve süspansiyon: </a:t>
            </a:r>
            <a:r>
              <a:rPr lang="tr-TR" sz="2700" i="1" smtClean="0"/>
              <a:t>Tc-99m SC, Tc-99m MAA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3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b="1" smtClean="0"/>
              <a:t>Biyoaktif Ajan</a:t>
            </a:r>
          </a:p>
        </p:txBody>
      </p:sp>
      <p:pic>
        <p:nvPicPr>
          <p:cNvPr id="18434" name="Picture 2" descr="http://img45.imageshack.us/img45/8618/dsc00197dp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1628775"/>
            <a:ext cx="6624638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mtClean="0"/>
              <a:t>Biyoaktif Ajan</a:t>
            </a:r>
          </a:p>
        </p:txBody>
      </p:sp>
      <p:sp>
        <p:nvSpPr>
          <p:cNvPr id="19458" name="2 İçerik Yer Tutucusu"/>
          <p:cNvSpPr>
            <a:spLocks noGrp="1"/>
          </p:cNvSpPr>
          <p:nvPr>
            <p:ph idx="4294967295"/>
          </p:nvPr>
        </p:nvSpPr>
        <p:spPr>
          <a:xfrm>
            <a:off x="755650" y="1484313"/>
            <a:ext cx="8229600" cy="4824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300" smtClean="0"/>
              <a:t>Vücudun belli bir organ/bölgesinde selektif olarak lokalize olmalı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sz="2000" smtClean="0"/>
              <a:t>diğer dokuların radyasyon dozu↓, sintigrafik ayrım iyileşir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Görüntüleme süresi sonunda mümkün oldugu kadar erken sürede vücuttan atılabilmeli </a:t>
            </a:r>
          </a:p>
          <a:p>
            <a:pPr eaLnBrk="1" hangingPunct="1">
              <a:lnSpc>
                <a:spcPct val="80000"/>
              </a:lnSpc>
            </a:pPr>
            <a:endParaRPr lang="tr-TR" sz="2300" smtClean="0"/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İşaretleme sonucu molekül yapısı değişmemeli, biyolojik aktivitesinde hasar oluşmamalı</a:t>
            </a:r>
          </a:p>
          <a:p>
            <a:pPr eaLnBrk="1" hangingPunct="1">
              <a:lnSpc>
                <a:spcPct val="80000"/>
              </a:lnSpc>
            </a:pPr>
            <a:endParaRPr lang="tr-TR" sz="2300" smtClean="0"/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Bununla birlikte; biyoaktif bileşen ile işaretlemeden de istenilen bölgeye gidebilen radyoizotoplar mevcut (</a:t>
            </a:r>
            <a:r>
              <a:rPr lang="tr-TR" sz="2300" baseline="30000" smtClean="0"/>
              <a:t>99m</a:t>
            </a:r>
            <a:r>
              <a:rPr lang="tr-TR" sz="2300" smtClean="0"/>
              <a:t>Tc04, I-131 vb)</a:t>
            </a:r>
          </a:p>
          <a:p>
            <a:pPr eaLnBrk="1" hangingPunct="1">
              <a:lnSpc>
                <a:spcPct val="80000"/>
              </a:lnSpc>
            </a:pPr>
            <a:endParaRPr lang="tr-TR" sz="23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Başlık"/>
          <p:cNvSpPr>
            <a:spLocks noGrp="1"/>
          </p:cNvSpPr>
          <p:nvPr>
            <p:ph type="title" idx="4294967295"/>
          </p:nvPr>
        </p:nvSpPr>
        <p:spPr>
          <a:xfrm>
            <a:off x="1116013" y="333375"/>
            <a:ext cx="7777162" cy="1143000"/>
          </a:xfrm>
        </p:spPr>
        <p:txBody>
          <a:bodyPr anchor="ctr"/>
          <a:lstStyle/>
          <a:p>
            <a:pPr eaLnBrk="1" hangingPunct="1"/>
            <a:r>
              <a:rPr lang="tr-TR" sz="3200" b="1" smtClean="0"/>
              <a:t>İDEAL GÖRÜNTÜLEME RADYOFARMASÖTİĞİ</a:t>
            </a:r>
          </a:p>
        </p:txBody>
      </p:sp>
      <p:sp>
        <p:nvSpPr>
          <p:cNvPr id="20482" name="2 İçerik Yer Tutucusu"/>
          <p:cNvSpPr>
            <a:spLocks noGrp="1"/>
          </p:cNvSpPr>
          <p:nvPr>
            <p:ph idx="4294967295"/>
          </p:nvPr>
        </p:nvSpPr>
        <p:spPr>
          <a:xfrm>
            <a:off x="925513" y="1773238"/>
            <a:ext cx="8218487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300" smtClean="0"/>
              <a:t>Saf gama yayıcı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Gama enerjisi 100-200 keV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Kısa yarı ömür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100" smtClean="0"/>
              <a:t>FYÖ taşınım, hazırlama ve kullanım için uygun uzunlukta olmalı, EYÖ ise testin tamamlanması için gerekli süreden çok uzun olmamalı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Hedef/zemin aktivite oranı yüksek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Stabilite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Hasta ve çevresine düşük radyasyon dozu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Ucuz ve kolay temin</a:t>
            </a:r>
          </a:p>
          <a:p>
            <a:pPr eaLnBrk="1" hangingPunct="1">
              <a:lnSpc>
                <a:spcPct val="80000"/>
              </a:lnSpc>
            </a:pPr>
            <a:r>
              <a:rPr lang="tr-TR" sz="2300" smtClean="0"/>
              <a:t>Kolay hazırlama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Başlık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tr-TR" sz="3200" b="1" smtClean="0"/>
              <a:t>İDEAL TEDAVİ RADYOFARMASÖTİĞİ</a:t>
            </a:r>
          </a:p>
        </p:txBody>
      </p:sp>
      <p:sp>
        <p:nvSpPr>
          <p:cNvPr id="21506" name="2 İçerik Yer Tutucusu"/>
          <p:cNvSpPr>
            <a:spLocks noGrp="1"/>
          </p:cNvSpPr>
          <p:nvPr>
            <p:ph idx="4294967295"/>
          </p:nvPr>
        </p:nvSpPr>
        <p:spPr>
          <a:xfrm>
            <a:off x="914400" y="1782763"/>
            <a:ext cx="8229600" cy="4525962"/>
          </a:xfrm>
        </p:spPr>
        <p:txBody>
          <a:bodyPr/>
          <a:lstStyle/>
          <a:p>
            <a:pPr eaLnBrk="1" hangingPunct="1"/>
            <a:r>
              <a:rPr lang="tr-TR" smtClean="0"/>
              <a:t>Saf beta yayıcı (ideal) </a:t>
            </a:r>
          </a:p>
          <a:p>
            <a:pPr eaLnBrk="1" hangingPunct="1"/>
            <a:r>
              <a:rPr lang="tr-TR" smtClean="0"/>
              <a:t>Yüksek enerji (</a:t>
            </a:r>
            <a:r>
              <a:rPr lang="tr-TR" sz="2500" smtClean="0"/>
              <a:t>Emax&gt;1MeV</a:t>
            </a:r>
            <a:r>
              <a:rPr lang="tr-TR" smtClean="0"/>
              <a:t>)</a:t>
            </a:r>
          </a:p>
          <a:p>
            <a:pPr eaLnBrk="1" hangingPunct="1"/>
            <a:r>
              <a:rPr lang="tr-TR" smtClean="0"/>
              <a:t>Daha uzun yarı ömür (?)</a:t>
            </a:r>
          </a:p>
          <a:p>
            <a:pPr lvl="2" eaLnBrk="1" hangingPunct="1"/>
            <a:r>
              <a:rPr lang="tr-TR" smtClean="0"/>
              <a:t>Çabuk ve uzun süreli etki istenir</a:t>
            </a:r>
          </a:p>
          <a:p>
            <a:pPr eaLnBrk="1" hangingPunct="1"/>
            <a:r>
              <a:rPr lang="tr-TR" smtClean="0"/>
              <a:t>Hedef/zemin aktivite oranı yüksek</a:t>
            </a:r>
          </a:p>
          <a:p>
            <a:pPr eaLnBrk="1" hangingPunct="1"/>
            <a:r>
              <a:rPr lang="tr-TR" smtClean="0"/>
              <a:t>Ucuz ve kolay temin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Başlık"/>
          <p:cNvSpPr>
            <a:spLocks noGrp="1"/>
          </p:cNvSpPr>
          <p:nvPr>
            <p:ph type="title" idx="4294967295"/>
          </p:nvPr>
        </p:nvSpPr>
        <p:spPr>
          <a:xfrm>
            <a:off x="1042988" y="404813"/>
            <a:ext cx="8291512" cy="1143000"/>
          </a:xfrm>
        </p:spPr>
        <p:txBody>
          <a:bodyPr anchor="ctr"/>
          <a:lstStyle/>
          <a:p>
            <a:pPr eaLnBrk="1" hangingPunct="1"/>
            <a:r>
              <a:rPr lang="tr-TR" sz="3200" b="1" smtClean="0"/>
              <a:t>Nükleer Tıpta Kullanılan Radyonüklidler</a:t>
            </a:r>
          </a:p>
        </p:txBody>
      </p:sp>
      <p:sp>
        <p:nvSpPr>
          <p:cNvPr id="22530" name="2 İçerik Yer Tutucusu"/>
          <p:cNvSpPr>
            <a:spLocks noGrp="1"/>
          </p:cNvSpPr>
          <p:nvPr>
            <p:ph idx="4294967295"/>
          </p:nvPr>
        </p:nvSpPr>
        <p:spPr>
          <a:xfrm>
            <a:off x="971550" y="1773238"/>
            <a:ext cx="7783513" cy="43926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mtClean="0"/>
              <a:t>Kısa yarı ömürlü siklotron ürünleri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tr-TR" smtClean="0"/>
              <a:t>		</a:t>
            </a:r>
            <a:r>
              <a:rPr lang="tr-TR" sz="2100" smtClean="0"/>
              <a:t>C11, N13, O15, F18</a:t>
            </a:r>
          </a:p>
          <a:p>
            <a:pPr eaLnBrk="1" hangingPunct="1"/>
            <a:r>
              <a:rPr lang="tr-TR" smtClean="0"/>
              <a:t>Nispeten uzun yarı ömürlü siklotron ürünleri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tr-TR" smtClean="0"/>
              <a:t>Co57, Ga67, In111, I123, Tl201</a:t>
            </a:r>
          </a:p>
          <a:p>
            <a:pPr eaLnBrk="1" hangingPunct="1"/>
            <a:r>
              <a:rPr lang="tr-TR" smtClean="0"/>
              <a:t>Jeneratör ürünleri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tr-TR" smtClean="0"/>
              <a:t>Ga68, Tc99m, Kr81m</a:t>
            </a:r>
          </a:p>
          <a:p>
            <a:pPr eaLnBrk="1" hangingPunct="1"/>
            <a:r>
              <a:rPr lang="tr-TR" smtClean="0"/>
              <a:t>Nükleer reaktör ürünleri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tr-TR" smtClean="0"/>
              <a:t>U235→ Mo99,  I131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695</Words>
  <Application>Microsoft Office PowerPoint</Application>
  <PresentationFormat>Ekran Gösterisi (4:3)</PresentationFormat>
  <Paragraphs>168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RADYOFARMASİ</vt:lpstr>
      <vt:lpstr>Slayt 2</vt:lpstr>
      <vt:lpstr>Slayt 3</vt:lpstr>
      <vt:lpstr>Radyofarmasötikler </vt:lpstr>
      <vt:lpstr>Biyoaktif Ajan</vt:lpstr>
      <vt:lpstr>Biyoaktif Ajan</vt:lpstr>
      <vt:lpstr>İDEAL GÖRÜNTÜLEME RADYOFARMASÖTİĞİ</vt:lpstr>
      <vt:lpstr>İDEAL TEDAVİ RADYOFARMASÖTİĞİ</vt:lpstr>
      <vt:lpstr>Nükleer Tıpta Kullanılan Radyonüklidler</vt:lpstr>
      <vt:lpstr>Yapay Radyonüklidlerin Elde edilmesi</vt:lpstr>
      <vt:lpstr>Jeneratör Sistemleri</vt:lpstr>
      <vt:lpstr>İdeal Jeneratör Sisteminin Özellikleri</vt:lpstr>
      <vt:lpstr>Nükleer Tıpta Kullanılan Jeneratörler</vt:lpstr>
      <vt:lpstr>99Mo-99mTc Jeneratör</vt:lpstr>
      <vt:lpstr>99Mo-99mTc Jeneratör</vt:lpstr>
      <vt:lpstr>99Mo-99mTc Jeneratör</vt:lpstr>
      <vt:lpstr>99Mo-99mTc Jeneratör</vt:lpstr>
      <vt:lpstr>99Mo-99mTc Jeneratöründe Kalite Kontrol</vt:lpstr>
      <vt:lpstr> Fiziksel Kontrol</vt:lpstr>
      <vt:lpstr>Radyokimyasal Verim</vt:lpstr>
      <vt:lpstr>Radyonüklid Saflık</vt:lpstr>
      <vt:lpstr>Radyokimyasal saflık</vt:lpstr>
      <vt:lpstr>Kimyasal Saflık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RADYOFARMASİ</dc:title>
  <dc:creator>KALPMERKZ1677</dc:creator>
  <cp:lastModifiedBy>KALPMERKZ1677</cp:lastModifiedBy>
  <cp:revision>1</cp:revision>
  <dcterms:created xsi:type="dcterms:W3CDTF">2017-07-03T12:48:02Z</dcterms:created>
  <dcterms:modified xsi:type="dcterms:W3CDTF">2017-07-03T12:48:18Z</dcterms:modified>
</cp:coreProperties>
</file>