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0" r:id="rId3"/>
    <p:sldId id="267" r:id="rId4"/>
    <p:sldId id="261" r:id="rId5"/>
    <p:sldId id="268" r:id="rId6"/>
    <p:sldId id="263" r:id="rId7"/>
    <p:sldId id="269" r:id="rId8"/>
    <p:sldId id="264" r:id="rId9"/>
    <p:sldId id="266"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05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2044125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25961484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8001509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7" name="Title 6"/>
          <p:cNvSpPr>
            <a:spLocks noGrp="1"/>
          </p:cNvSpPr>
          <p:nvPr>
            <p:ph type="title"/>
          </p:nvPr>
        </p:nvSpPr>
        <p:spPr/>
        <p:txBody>
          <a:bodyPr/>
          <a:lstStyle/>
          <a:p>
            <a:r>
              <a:rPr lang="tr-TR" smtClean="0"/>
              <a:t>Asıl başlık stili için tıklatın</a:t>
            </a:r>
            <a:endParaRPr lang="en-US"/>
          </a:p>
        </p:txBody>
      </p:sp>
    </p:spTree>
    <p:extLst>
      <p:ext uri="{BB962C8B-B14F-4D97-AF65-F5344CB8AC3E}">
        <p14:creationId xmlns:p14="http://schemas.microsoft.com/office/powerpoint/2010/main" val="218965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11"/>
          </p:nvPr>
        </p:nvSpPr>
        <p:spPr/>
        <p:txBody>
          <a:bodyPr/>
          <a:lstStyle/>
          <a:p>
            <a:endParaRPr lang="tr-TR">
              <a:solidFill>
                <a:srgbClr val="073E87"/>
              </a:solidFill>
            </a:endParaRPr>
          </a:p>
        </p:txBody>
      </p:sp>
      <p:sp>
        <p:nvSpPr>
          <p:cNvPr id="6" name="Slide Number Placeholder 5"/>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219191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9" name="Content Placeholder 8"/>
          <p:cNvSpPr>
            <a:spLocks noGrp="1"/>
          </p:cNvSpPr>
          <p:nvPr>
            <p:ph sz="quarter" idx="13"/>
          </p:nvPr>
        </p:nvSpPr>
        <p:spPr>
          <a:xfrm>
            <a:off x="676655"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extLst>
      <p:ext uri="{BB962C8B-B14F-4D97-AF65-F5344CB8AC3E}">
        <p14:creationId xmlns:p14="http://schemas.microsoft.com/office/powerpoint/2010/main" val="20743945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8" name="Footer Placeholder 7"/>
          <p:cNvSpPr>
            <a:spLocks noGrp="1"/>
          </p:cNvSpPr>
          <p:nvPr>
            <p:ph type="ftr" sz="quarter" idx="11"/>
          </p:nvPr>
        </p:nvSpPr>
        <p:spPr/>
        <p:txBody>
          <a:bodyPr/>
          <a:lstStyle/>
          <a:p>
            <a:endParaRPr lang="tr-TR">
              <a:solidFill>
                <a:srgbClr val="073E87"/>
              </a:solidFill>
            </a:endParaRPr>
          </a:p>
        </p:txBody>
      </p:sp>
      <p:sp>
        <p:nvSpPr>
          <p:cNvPr id="9" name="Slide Number Placeholder 8"/>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1098119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4" name="Footer Placeholder 3"/>
          <p:cNvSpPr>
            <a:spLocks noGrp="1"/>
          </p:cNvSpPr>
          <p:nvPr>
            <p:ph type="ftr" sz="quarter" idx="11"/>
          </p:nvPr>
        </p:nvSpPr>
        <p:spPr/>
        <p:txBody>
          <a:bodyPr/>
          <a:lstStyle/>
          <a:p>
            <a:endParaRPr lang="tr-TR">
              <a:solidFill>
                <a:srgbClr val="073E87"/>
              </a:solidFill>
            </a:endParaRPr>
          </a:p>
        </p:txBody>
      </p:sp>
      <p:sp>
        <p:nvSpPr>
          <p:cNvPr id="5" name="Slide Number Placeholder 4"/>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1669929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Date Placeholder 1"/>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3" name="Footer Placeholder 2"/>
          <p:cNvSpPr>
            <a:spLocks noGrp="1"/>
          </p:cNvSpPr>
          <p:nvPr>
            <p:ph type="ftr" sz="quarter" idx="11"/>
          </p:nvPr>
        </p:nvSpPr>
        <p:spPr/>
        <p:txBody>
          <a:bodyPr/>
          <a:lstStyle/>
          <a:p>
            <a:endParaRPr lang="tr-TR">
              <a:solidFill>
                <a:srgbClr val="073E87"/>
              </a:solidFill>
            </a:endParaRPr>
          </a:p>
        </p:txBody>
      </p:sp>
      <p:sp>
        <p:nvSpPr>
          <p:cNvPr id="4" name="Slide Number Placeholder 3"/>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Tree>
    <p:extLst>
      <p:ext uri="{BB962C8B-B14F-4D97-AF65-F5344CB8AC3E}">
        <p14:creationId xmlns:p14="http://schemas.microsoft.com/office/powerpoint/2010/main" val="1104230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2129200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6" name="Footer Placeholder 5"/>
          <p:cNvSpPr>
            <a:spLocks noGrp="1"/>
          </p:cNvSpPr>
          <p:nvPr>
            <p:ph type="ftr" sz="quarter" idx="11"/>
          </p:nvPr>
        </p:nvSpPr>
        <p:spPr/>
        <p:txBody>
          <a:bodyPr/>
          <a:lstStyle/>
          <a:p>
            <a:endParaRPr lang="tr-TR">
              <a:solidFill>
                <a:srgbClr val="073E87"/>
              </a:solidFill>
            </a:endParaRPr>
          </a:p>
        </p:txBody>
      </p:sp>
      <p:sp>
        <p:nvSpPr>
          <p:cNvPr id="7" name="Slide Number Placeholder 6"/>
          <p:cNvSpPr>
            <a:spLocks noGrp="1"/>
          </p:cNvSpPr>
          <p:nvPr>
            <p:ph type="sldNum" sz="quarter" idx="12"/>
          </p:nvPr>
        </p:nvSpPr>
        <p:spPr/>
        <p:txBody>
          <a:bodyPr/>
          <a:lstStyle/>
          <a:p>
            <a:fld id="{70B00E80-B4E9-4E5C-A46F-8721FBC2B769}" type="slidenum">
              <a:rPr lang="tr-TR" smtClean="0">
                <a:solidFill>
                  <a:srgbClr val="073E87"/>
                </a:solidFill>
              </a:rPr>
              <a:pPr/>
              <a:t>‹#›</a:t>
            </a:fld>
            <a:endParaRPr lang="tr-TR">
              <a:solidFill>
                <a:srgbClr val="073E87"/>
              </a:solidFill>
            </a:endParaRPr>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Tree>
    <p:extLst>
      <p:ext uri="{BB962C8B-B14F-4D97-AF65-F5344CB8AC3E}">
        <p14:creationId xmlns:p14="http://schemas.microsoft.com/office/powerpoint/2010/main" val="2970354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9E63E05B-1DE1-46DD-B489-A42E6039A81D}" type="datetimeFigureOut">
              <a:rPr lang="tr-TR" smtClean="0">
                <a:solidFill>
                  <a:srgbClr val="073E87"/>
                </a:solidFill>
              </a:rPr>
              <a:pPr/>
              <a:t>03.03.2018</a:t>
            </a:fld>
            <a:endParaRPr lang="tr-TR">
              <a:solidFill>
                <a:srgbClr val="073E87"/>
              </a:solidFill>
            </a:endParaRPr>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tr-TR">
              <a:solidFill>
                <a:srgbClr val="073E87"/>
              </a:solidFill>
            </a:endParaRPr>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70B00E80-B4E9-4E5C-A46F-8721FBC2B769}" type="slidenum">
              <a:rPr lang="tr-TR" smtClean="0">
                <a:solidFill>
                  <a:srgbClr val="073E87"/>
                </a:solidFill>
              </a:rPr>
              <a:pPr/>
              <a:t>‹#›</a:t>
            </a:fld>
            <a:endParaRPr lang="tr-TR">
              <a:solidFill>
                <a:srgbClr val="073E87"/>
              </a:solidFill>
            </a:endParaRPr>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extLst>
      <p:ext uri="{BB962C8B-B14F-4D97-AF65-F5344CB8AC3E}">
        <p14:creationId xmlns:p14="http://schemas.microsoft.com/office/powerpoint/2010/main" val="12138687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mk:@MSITStore:contentsa.chm::/tc818.htm#81"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2509" y="540328"/>
            <a:ext cx="8354291" cy="5585836"/>
          </a:xfrm>
        </p:spPr>
        <p:txBody>
          <a:bodyPr>
            <a:normAutofit fontScale="92500" lnSpcReduction="10000"/>
          </a:bodyPr>
          <a:lstStyle/>
          <a:p>
            <a:pPr marL="0" indent="0">
              <a:buNone/>
            </a:pPr>
            <a:r>
              <a:rPr lang="tr-TR" cap="all" dirty="0" smtClean="0"/>
              <a:t>V.SEÇİMLİK </a:t>
            </a:r>
            <a:r>
              <a:rPr lang="tr-TR" cap="all" dirty="0"/>
              <a:t>BORÇLARIN İFASI	</a:t>
            </a:r>
          </a:p>
          <a:p>
            <a:pPr marL="0" indent="0">
              <a:buNone/>
            </a:pPr>
            <a:r>
              <a:rPr lang="tr-TR" dirty="0" smtClean="0"/>
              <a:t>    1.Kavram</a:t>
            </a:r>
            <a:r>
              <a:rPr lang="tr-TR" dirty="0"/>
              <a:t>	</a:t>
            </a:r>
          </a:p>
          <a:p>
            <a:pPr marL="0" indent="0">
              <a:buNone/>
            </a:pPr>
            <a:r>
              <a:rPr lang="tr-TR" dirty="0" smtClean="0"/>
              <a:t>    2.Seçim </a:t>
            </a:r>
            <a:r>
              <a:rPr lang="tr-TR" dirty="0"/>
              <a:t>hakkı	</a:t>
            </a:r>
          </a:p>
          <a:p>
            <a:pPr marL="0" indent="0">
              <a:buNone/>
            </a:pPr>
            <a:r>
              <a:rPr lang="tr-TR" dirty="0" smtClean="0"/>
              <a:t>	a)Seçim </a:t>
            </a:r>
            <a:r>
              <a:rPr lang="tr-TR" dirty="0"/>
              <a:t>hakkının hukukî niteliği	</a:t>
            </a:r>
          </a:p>
          <a:p>
            <a:pPr marL="0" indent="0">
              <a:buNone/>
            </a:pPr>
            <a:r>
              <a:rPr lang="tr-TR" dirty="0" smtClean="0"/>
              <a:t>	b)Seçim </a:t>
            </a:r>
            <a:r>
              <a:rPr lang="tr-TR" dirty="0"/>
              <a:t>hakkını kullanacak kişiler	</a:t>
            </a:r>
          </a:p>
          <a:p>
            <a:pPr marL="0" indent="0">
              <a:buNone/>
            </a:pPr>
            <a:r>
              <a:rPr lang="tr-TR" dirty="0" smtClean="0"/>
              <a:t>	     </a:t>
            </a:r>
            <a:r>
              <a:rPr lang="tr-TR" dirty="0" err="1" smtClean="0"/>
              <a:t>aa</a:t>
            </a:r>
            <a:r>
              <a:rPr lang="tr-TR" dirty="0" smtClean="0"/>
              <a:t>)Seçim </a:t>
            </a:r>
            <a:r>
              <a:rPr lang="tr-TR" dirty="0"/>
              <a:t>hakkı alacaklıya aittir	</a:t>
            </a:r>
          </a:p>
          <a:p>
            <a:pPr marL="0" indent="0">
              <a:buNone/>
            </a:pPr>
            <a:r>
              <a:rPr lang="tr-TR" dirty="0" smtClean="0"/>
              <a:t>	     bb)Seçim </a:t>
            </a:r>
            <a:r>
              <a:rPr lang="tr-TR" dirty="0"/>
              <a:t>hakkı borçluya aittir	</a:t>
            </a:r>
          </a:p>
          <a:p>
            <a:pPr marL="0" indent="0">
              <a:buNone/>
            </a:pPr>
            <a:r>
              <a:rPr lang="tr-TR" dirty="0" smtClean="0"/>
              <a:t>	     </a:t>
            </a:r>
            <a:r>
              <a:rPr lang="en-GB" dirty="0" smtClean="0"/>
              <a:t>cc)</a:t>
            </a:r>
            <a:r>
              <a:rPr lang="en-GB" dirty="0" err="1" smtClean="0"/>
              <a:t>Seçim</a:t>
            </a:r>
            <a:r>
              <a:rPr lang="en-GB" dirty="0" smtClean="0"/>
              <a:t> </a:t>
            </a:r>
            <a:r>
              <a:rPr lang="en-GB" dirty="0" err="1"/>
              <a:t>hakkı</a:t>
            </a:r>
            <a:r>
              <a:rPr lang="en-GB" dirty="0"/>
              <a:t> </a:t>
            </a:r>
            <a:r>
              <a:rPr lang="en-GB" dirty="0" err="1"/>
              <a:t>üçüncü</a:t>
            </a:r>
            <a:r>
              <a:rPr lang="en-GB" dirty="0"/>
              <a:t> </a:t>
            </a:r>
            <a:r>
              <a:rPr lang="en-GB" dirty="0" err="1"/>
              <a:t>bir</a:t>
            </a:r>
            <a:r>
              <a:rPr lang="en-GB" dirty="0"/>
              <a:t> </a:t>
            </a:r>
            <a:r>
              <a:rPr lang="en-GB" dirty="0" err="1"/>
              <a:t>kişiye</a:t>
            </a:r>
            <a:r>
              <a:rPr lang="en-GB" dirty="0"/>
              <a:t> </a:t>
            </a:r>
            <a:r>
              <a:rPr lang="en-GB" dirty="0" err="1" smtClean="0"/>
              <a:t>aittir</a:t>
            </a:r>
            <a:endParaRPr lang="tr-TR" dirty="0" smtClean="0"/>
          </a:p>
          <a:p>
            <a:pPr marL="0" indent="0">
              <a:buNone/>
            </a:pPr>
            <a:r>
              <a:rPr lang="tr-TR" cap="all" dirty="0"/>
              <a:t>VI.PARA VE FAİZ BORÇLARININ İFASI	</a:t>
            </a:r>
          </a:p>
          <a:p>
            <a:pPr marL="0" indent="0">
              <a:buNone/>
            </a:pPr>
            <a:r>
              <a:rPr lang="tr-TR" dirty="0"/>
              <a:t>     1.Para borçları	</a:t>
            </a:r>
          </a:p>
          <a:p>
            <a:pPr marL="0" indent="0">
              <a:buNone/>
            </a:pPr>
            <a:r>
              <a:rPr lang="tr-TR" dirty="0" smtClean="0"/>
              <a:t>       a) </a:t>
            </a:r>
            <a:r>
              <a:rPr lang="tr-TR" dirty="0"/>
              <a:t>Ülke parası veya yabancı para ile ödeme	</a:t>
            </a:r>
            <a:endParaRPr lang="tr-TR" dirty="0" smtClean="0"/>
          </a:p>
          <a:p>
            <a:pPr marL="0" indent="0">
              <a:buNone/>
            </a:pPr>
            <a:r>
              <a:rPr lang="tr-TR" dirty="0"/>
              <a:t> </a:t>
            </a:r>
            <a:r>
              <a:rPr lang="tr-TR" dirty="0" smtClean="0"/>
              <a:t>      b) </a:t>
            </a:r>
            <a:r>
              <a:rPr lang="tr-TR" dirty="0"/>
              <a:t>Altın ile ödeme	</a:t>
            </a:r>
          </a:p>
          <a:p>
            <a:pPr marL="0" indent="0">
              <a:buNone/>
            </a:pPr>
            <a:r>
              <a:rPr lang="tr-TR" dirty="0" smtClean="0"/>
              <a:t>      c) </a:t>
            </a:r>
            <a:r>
              <a:rPr lang="tr-TR" dirty="0"/>
              <a:t>Para değerindeki düşmelere karşı korunma	</a:t>
            </a:r>
          </a:p>
          <a:p>
            <a:pPr marL="0" indent="0">
              <a:buNone/>
            </a:pPr>
            <a:r>
              <a:rPr lang="tr-TR" dirty="0"/>
              <a:t>	</a:t>
            </a:r>
            <a:endParaRPr lang="tr-TR" dirty="0"/>
          </a:p>
        </p:txBody>
      </p:sp>
    </p:spTree>
    <p:extLst>
      <p:ext uri="{BB962C8B-B14F-4D97-AF65-F5344CB8AC3E}">
        <p14:creationId xmlns:p14="http://schemas.microsoft.com/office/powerpoint/2010/main" val="33443034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 y="540328"/>
            <a:ext cx="9144000" cy="6317672"/>
          </a:xfrm>
        </p:spPr>
        <p:txBody>
          <a:bodyPr>
            <a:normAutofit/>
          </a:bodyPr>
          <a:lstStyle/>
          <a:p>
            <a:pPr marL="0" indent="0">
              <a:buNone/>
            </a:pPr>
            <a:r>
              <a:rPr lang="tr-TR" dirty="0"/>
              <a:t>2) </a:t>
            </a:r>
            <a:r>
              <a:rPr lang="tr-TR" sz="3600" dirty="0"/>
              <a:t>Faiz borçları		</a:t>
            </a:r>
          </a:p>
          <a:p>
            <a:pPr marL="0" indent="0">
              <a:buNone/>
            </a:pPr>
            <a:r>
              <a:rPr lang="tr-TR" sz="3600" dirty="0" smtClean="0"/>
              <a:t>      </a:t>
            </a:r>
            <a:r>
              <a:rPr lang="tr-TR" sz="3600" dirty="0"/>
              <a:t>a</a:t>
            </a:r>
            <a:r>
              <a:rPr lang="tr-TR" sz="3600" dirty="0" smtClean="0"/>
              <a:t>)Faizin </a:t>
            </a:r>
            <a:r>
              <a:rPr lang="tr-TR" sz="3600" dirty="0"/>
              <a:t>hukukî niteliği	</a:t>
            </a:r>
          </a:p>
          <a:p>
            <a:pPr marL="0" indent="0">
              <a:buNone/>
            </a:pPr>
            <a:r>
              <a:rPr lang="tr-TR" sz="3600" dirty="0" smtClean="0"/>
              <a:t>      </a:t>
            </a:r>
            <a:r>
              <a:rPr lang="tr-TR" sz="3600" dirty="0" smtClean="0"/>
              <a:t>b)Faiz </a:t>
            </a:r>
            <a:r>
              <a:rPr lang="tr-TR" sz="3600" dirty="0"/>
              <a:t>borcunun kaynakları	</a:t>
            </a:r>
          </a:p>
          <a:p>
            <a:pPr marL="0" indent="0">
              <a:buNone/>
            </a:pPr>
            <a:r>
              <a:rPr lang="tr-TR" sz="3600" dirty="0" smtClean="0"/>
              <a:t>      </a:t>
            </a:r>
            <a:r>
              <a:rPr lang="tr-TR" sz="3600" dirty="0" smtClean="0"/>
              <a:t>c)Faiz </a:t>
            </a:r>
            <a:r>
              <a:rPr lang="tr-TR" sz="3600" dirty="0"/>
              <a:t>oranı	</a:t>
            </a:r>
          </a:p>
          <a:p>
            <a:pPr marL="0" indent="0">
              <a:buNone/>
            </a:pPr>
            <a:r>
              <a:rPr lang="tr-TR" sz="3600" dirty="0" smtClean="0"/>
              <a:t>	</a:t>
            </a:r>
            <a:r>
              <a:rPr lang="tr-TR" sz="3600" dirty="0" err="1" smtClean="0"/>
              <a:t>aa</a:t>
            </a:r>
            <a:r>
              <a:rPr lang="tr-TR" sz="3600" dirty="0"/>
              <a:t>) </a:t>
            </a:r>
            <a:r>
              <a:rPr lang="tr-TR" sz="3600" dirty="0" smtClean="0"/>
              <a:t>Anaparada </a:t>
            </a:r>
            <a:r>
              <a:rPr lang="tr-TR" sz="3600" dirty="0"/>
              <a:t>faiz oranı	</a:t>
            </a:r>
          </a:p>
          <a:p>
            <a:pPr marL="0" indent="0">
              <a:buNone/>
            </a:pPr>
            <a:r>
              <a:rPr lang="tr-TR" sz="3600" dirty="0" smtClean="0"/>
              <a:t>	</a:t>
            </a:r>
            <a:r>
              <a:rPr lang="tr-TR" sz="3600" dirty="0" err="1" smtClean="0"/>
              <a:t>bb</a:t>
            </a:r>
            <a:r>
              <a:rPr lang="tr-TR" sz="3600" dirty="0"/>
              <a:t>) </a:t>
            </a:r>
            <a:r>
              <a:rPr lang="tr-TR" sz="3600" dirty="0" smtClean="0"/>
              <a:t>Temerrüt </a:t>
            </a:r>
            <a:r>
              <a:rPr lang="tr-TR" sz="3600" dirty="0"/>
              <a:t>faizi	</a:t>
            </a:r>
          </a:p>
          <a:p>
            <a:pPr marL="0" indent="0">
              <a:buNone/>
            </a:pPr>
            <a:r>
              <a:rPr lang="tr-TR" sz="3600" dirty="0" smtClean="0"/>
              <a:t>	</a:t>
            </a:r>
            <a:r>
              <a:rPr lang="tr-TR" sz="3600" dirty="0" smtClean="0"/>
              <a:t>cc</a:t>
            </a:r>
            <a:r>
              <a:rPr lang="tr-TR" sz="3600" dirty="0" smtClean="0"/>
              <a:t>) Yabancı </a:t>
            </a:r>
            <a:r>
              <a:rPr lang="tr-TR" sz="3600" dirty="0"/>
              <a:t>para borçlarında faiz	</a:t>
            </a:r>
          </a:p>
          <a:p>
            <a:pPr marL="0" indent="0">
              <a:buNone/>
            </a:pPr>
            <a:r>
              <a:rPr lang="tr-TR" dirty="0" smtClean="0"/>
              <a:t>		</a:t>
            </a:r>
            <a:endParaRPr lang="tr-TR" dirty="0"/>
          </a:p>
        </p:txBody>
      </p:sp>
    </p:spTree>
    <p:extLst>
      <p:ext uri="{BB962C8B-B14F-4D97-AF65-F5344CB8AC3E}">
        <p14:creationId xmlns:p14="http://schemas.microsoft.com/office/powerpoint/2010/main" val="34855060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642133376"/>
              </p:ext>
            </p:extLst>
          </p:nvPr>
        </p:nvGraphicFramePr>
        <p:xfrm>
          <a:off x="0" y="31322"/>
          <a:ext cx="9086161" cy="6782054"/>
        </p:xfrm>
        <a:graphic>
          <a:graphicData uri="http://schemas.openxmlformats.org/drawingml/2006/table">
            <a:tbl>
              <a:tblPr firstRow="1" firstCol="1" bandRow="1">
                <a:tableStyleId>{5C22544A-7EE6-4342-B048-85BDC9FD1C3A}</a:tableStyleId>
              </a:tblPr>
              <a:tblGrid>
                <a:gridCol w="9086161"/>
              </a:tblGrid>
              <a:tr h="537881">
                <a:tc>
                  <a:txBody>
                    <a:bodyPr/>
                    <a:lstStyle/>
                    <a:p>
                      <a:pPr>
                        <a:lnSpc>
                          <a:spcPct val="115000"/>
                        </a:lnSpc>
                        <a:spcAft>
                          <a:spcPts val="0"/>
                        </a:spcAft>
                      </a:pPr>
                      <a:r>
                        <a:rPr lang="tr-TR" sz="2800" dirty="0" smtClean="0">
                          <a:solidFill>
                            <a:schemeClr val="tx1"/>
                          </a:solidFill>
                          <a:effectLst/>
                          <a:latin typeface="Times New Roman" pitchFamily="18" charset="0"/>
                          <a:cs typeface="Times New Roman" pitchFamily="18" charset="0"/>
                        </a:rPr>
                        <a:t>2018 </a:t>
                      </a:r>
                      <a:r>
                        <a:rPr lang="tr-TR" sz="2800" dirty="0">
                          <a:solidFill>
                            <a:schemeClr val="tx1"/>
                          </a:solidFill>
                          <a:effectLst/>
                          <a:latin typeface="Times New Roman" pitchFamily="18" charset="0"/>
                          <a:cs typeface="Times New Roman" pitchFamily="18" charset="0"/>
                        </a:rPr>
                        <a:t>yılı Temerrüt faiz oranı</a:t>
                      </a:r>
                      <a:endParaRPr lang="tr-TR" sz="2800" dirty="0">
                        <a:solidFill>
                          <a:schemeClr val="tx1"/>
                        </a:solidFill>
                        <a:effectLst/>
                        <a:latin typeface="Times New Roman" pitchFamily="18" charset="0"/>
                        <a:ea typeface="Calibri"/>
                        <a:cs typeface="Times New Roman" pitchFamily="18" charset="0"/>
                      </a:endParaRPr>
                    </a:p>
                  </a:txBody>
                  <a:tcPr marL="71438" marR="71438" marT="95250" marB="95250" anchor="ctr"/>
                </a:tc>
              </a:tr>
              <a:tr h="537881">
                <a:tc>
                  <a:txBody>
                    <a:bodyPr/>
                    <a:lstStyle/>
                    <a:p>
                      <a:pPr>
                        <a:lnSpc>
                          <a:spcPct val="115000"/>
                        </a:lnSpc>
                        <a:spcAft>
                          <a:spcPts val="0"/>
                        </a:spcAft>
                      </a:pPr>
                      <a:r>
                        <a:rPr lang="tr-TR" sz="1400" dirty="0">
                          <a:solidFill>
                            <a:schemeClr val="tx1"/>
                          </a:solidFill>
                          <a:effectLst/>
                          <a:latin typeface="Times New Roman" pitchFamily="18" charset="0"/>
                          <a:cs typeface="Times New Roman" pitchFamily="18" charset="0"/>
                        </a:rPr>
                        <a:t>1.2.1</a:t>
                      </a:r>
                      <a:r>
                        <a:rPr lang="tr-TR" sz="2000" dirty="0">
                          <a:solidFill>
                            <a:schemeClr val="tx1"/>
                          </a:solidFill>
                          <a:effectLst/>
                          <a:latin typeface="Times New Roman" pitchFamily="18" charset="0"/>
                          <a:cs typeface="Times New Roman" pitchFamily="18" charset="0"/>
                        </a:rPr>
                        <a:t>, </a:t>
                      </a:r>
                      <a:r>
                        <a:rPr lang="tr-TR" sz="1400" dirty="0">
                          <a:solidFill>
                            <a:schemeClr val="tx1"/>
                          </a:solidFill>
                          <a:effectLst/>
                          <a:latin typeface="Times New Roman" pitchFamily="18" charset="0"/>
                          <a:cs typeface="Times New Roman" pitchFamily="18" charset="0"/>
                        </a:rPr>
                        <a:t>Sözleşme ile tespit </a:t>
                      </a:r>
                      <a:r>
                        <a:rPr lang="tr-TR" sz="1400" dirty="0" smtClean="0">
                          <a:solidFill>
                            <a:schemeClr val="tx1"/>
                          </a:solidFill>
                          <a:effectLst/>
                          <a:latin typeface="Times New Roman" pitchFamily="18" charset="0"/>
                          <a:cs typeface="Times New Roman" pitchFamily="18" charset="0"/>
                        </a:rPr>
                        <a:t>edilmemişse   </a:t>
                      </a:r>
                      <a:r>
                        <a:rPr lang="tr-TR" sz="1400" dirty="0" smtClean="0">
                          <a:solidFill>
                            <a:schemeClr val="tx1"/>
                          </a:solidFill>
                          <a:effectLst/>
                          <a:latin typeface="Times New Roman" pitchFamily="18" charset="0"/>
                          <a:cs typeface="Times New Roman" pitchFamily="18" charset="0"/>
                        </a:rPr>
                        <a:t>                                                                                                                                                         </a:t>
                      </a:r>
                      <a:r>
                        <a:rPr lang="tr-TR" sz="1400" dirty="0" smtClean="0">
                          <a:solidFill>
                            <a:schemeClr val="tx1"/>
                          </a:solidFill>
                          <a:effectLst/>
                          <a:latin typeface="Times New Roman" pitchFamily="18" charset="0"/>
                          <a:cs typeface="Times New Roman" pitchFamily="18" charset="0"/>
                        </a:rPr>
                        <a:t>% 9</a:t>
                      </a:r>
                      <a:endParaRPr lang="tr-TR" sz="1400" dirty="0">
                        <a:solidFill>
                          <a:schemeClr val="tx1"/>
                        </a:solidFill>
                        <a:effectLst/>
                        <a:latin typeface="Times New Roman" pitchFamily="18" charset="0"/>
                        <a:ea typeface="Calibri"/>
                        <a:cs typeface="Times New Roman" pitchFamily="18" charset="0"/>
                      </a:endParaRPr>
                    </a:p>
                  </a:txBody>
                  <a:tcPr marL="71438" marR="71438" marT="95250" marB="95250" anchor="ctr"/>
                </a:tc>
              </a:tr>
              <a:tr h="537881">
                <a:tc>
                  <a:txBody>
                    <a:bodyPr/>
                    <a:lstStyle/>
                    <a:p>
                      <a:pPr>
                        <a:lnSpc>
                          <a:spcPct val="115000"/>
                        </a:lnSpc>
                        <a:spcAft>
                          <a:spcPts val="0"/>
                        </a:spcAft>
                      </a:pPr>
                      <a:r>
                        <a:rPr lang="tr-TR" sz="1400" dirty="0">
                          <a:solidFill>
                            <a:schemeClr val="tx1"/>
                          </a:solidFill>
                          <a:effectLst/>
                          <a:latin typeface="Times New Roman" pitchFamily="18" charset="0"/>
                          <a:cs typeface="Times New Roman" pitchFamily="18" charset="0"/>
                        </a:rPr>
                        <a:t>1.2,2. Ticari işlerde (31/12/2016 tarihli Türkiye Cumhuriyet Merkez Bankası Tebliği ile</a:t>
                      </a:r>
                      <a:r>
                        <a:rPr lang="tr-TR" sz="1400" dirty="0" smtClean="0">
                          <a:solidFill>
                            <a:schemeClr val="tx1"/>
                          </a:solidFill>
                          <a:effectLst/>
                          <a:latin typeface="Times New Roman" pitchFamily="18" charset="0"/>
                          <a:cs typeface="Times New Roman" pitchFamily="18" charset="0"/>
                        </a:rPr>
                        <a:t>)                                                                                         % 9.75</a:t>
                      </a:r>
                      <a:endParaRPr lang="tr-TR" sz="1400" dirty="0">
                        <a:solidFill>
                          <a:schemeClr val="tx1"/>
                        </a:solidFill>
                        <a:effectLst/>
                        <a:latin typeface="Times New Roman" pitchFamily="18" charset="0"/>
                        <a:ea typeface="Calibri"/>
                        <a:cs typeface="Times New Roman" pitchFamily="18" charset="0"/>
                      </a:endParaRPr>
                    </a:p>
                  </a:txBody>
                  <a:tcPr marL="71438" marR="71438" marT="95250" marB="95250" anchor="ctr"/>
                </a:tc>
              </a:tr>
              <a:tr h="577605">
                <a:tc>
                  <a:txBody>
                    <a:bodyPr/>
                    <a:lstStyle/>
                    <a:p>
                      <a:pPr>
                        <a:lnSpc>
                          <a:spcPct val="115000"/>
                        </a:lnSpc>
                        <a:spcAft>
                          <a:spcPts val="0"/>
                        </a:spcAft>
                      </a:pPr>
                      <a:r>
                        <a:rPr lang="tr-TR" sz="1400" dirty="0">
                          <a:solidFill>
                            <a:schemeClr val="tx1"/>
                          </a:solidFill>
                          <a:effectLst/>
                          <a:latin typeface="Times New Roman" pitchFamily="18" charset="0"/>
                          <a:cs typeface="Times New Roman" pitchFamily="18" charset="0"/>
                        </a:rPr>
                        <a:t>2.1/1/2015 – 31/12/2016 dönemi için :</a:t>
                      </a:r>
                      <a:endParaRPr lang="tr-TR" sz="1400" dirty="0">
                        <a:solidFill>
                          <a:schemeClr val="tx1"/>
                        </a:solidFill>
                        <a:effectLst/>
                        <a:latin typeface="Times New Roman" pitchFamily="18" charset="0"/>
                        <a:ea typeface="Calibri"/>
                        <a:cs typeface="Times New Roman" pitchFamily="18" charset="0"/>
                      </a:endParaRPr>
                    </a:p>
                  </a:txBody>
                  <a:tcPr marL="71438" marR="71438" marT="95250" marB="95250" anchor="ctr"/>
                </a:tc>
              </a:tr>
              <a:tr h="537881">
                <a:tc>
                  <a:txBody>
                    <a:bodyPr/>
                    <a:lstStyle/>
                    <a:p>
                      <a:pPr>
                        <a:lnSpc>
                          <a:spcPct val="115000"/>
                        </a:lnSpc>
                        <a:spcAft>
                          <a:spcPts val="0"/>
                        </a:spcAft>
                      </a:pPr>
                      <a:r>
                        <a:rPr lang="tr-TR" sz="1400" dirty="0">
                          <a:solidFill>
                            <a:schemeClr val="tx1"/>
                          </a:solidFill>
                          <a:effectLst/>
                          <a:latin typeface="Times New Roman" pitchFamily="18" charset="0"/>
                          <a:cs typeface="Times New Roman" pitchFamily="18" charset="0"/>
                        </a:rPr>
                        <a:t>2.1. Kanuni faiz oranı sözleşme ile tespit edilmemişse</a:t>
                      </a:r>
                      <a:r>
                        <a:rPr lang="tr-TR" sz="1400" dirty="0" smtClean="0">
                          <a:solidFill>
                            <a:schemeClr val="tx1"/>
                          </a:solidFill>
                          <a:effectLst/>
                          <a:latin typeface="Times New Roman" pitchFamily="18" charset="0"/>
                          <a:cs typeface="Times New Roman" pitchFamily="18" charset="0"/>
                        </a:rPr>
                        <a:t>,                                                                                                                                                      %  9</a:t>
                      </a:r>
                      <a:endParaRPr lang="tr-TR" sz="1400" dirty="0">
                        <a:solidFill>
                          <a:schemeClr val="tx1"/>
                        </a:solidFill>
                        <a:effectLst/>
                        <a:latin typeface="Times New Roman" pitchFamily="18" charset="0"/>
                        <a:ea typeface="Calibri"/>
                        <a:cs typeface="Times New Roman" pitchFamily="18" charset="0"/>
                      </a:endParaRPr>
                    </a:p>
                  </a:txBody>
                  <a:tcPr marL="71438" marR="71438" marT="95250" marB="95250" anchor="ctr"/>
                </a:tc>
              </a:tr>
              <a:tr h="537881">
                <a:tc>
                  <a:txBody>
                    <a:bodyPr/>
                    <a:lstStyle/>
                    <a:p>
                      <a:pPr>
                        <a:lnSpc>
                          <a:spcPct val="115000"/>
                        </a:lnSpc>
                        <a:spcAft>
                          <a:spcPts val="0"/>
                        </a:spcAft>
                      </a:pPr>
                      <a:r>
                        <a:rPr lang="tr-TR" sz="1400" dirty="0">
                          <a:solidFill>
                            <a:schemeClr val="tx1"/>
                          </a:solidFill>
                          <a:effectLst/>
                          <a:latin typeface="Times New Roman" pitchFamily="18" charset="0"/>
                          <a:cs typeface="Times New Roman" pitchFamily="18" charset="0"/>
                        </a:rPr>
                        <a:t>2.2. Temerrüt faiz oranı</a:t>
                      </a:r>
                      <a:endParaRPr lang="tr-TR" sz="1400" dirty="0">
                        <a:solidFill>
                          <a:schemeClr val="tx1"/>
                        </a:solidFill>
                        <a:effectLst/>
                        <a:latin typeface="Times New Roman" pitchFamily="18" charset="0"/>
                        <a:ea typeface="Calibri"/>
                        <a:cs typeface="Times New Roman" pitchFamily="18" charset="0"/>
                      </a:endParaRPr>
                    </a:p>
                  </a:txBody>
                  <a:tcPr marL="71438" marR="71438" marT="95250" marB="95250" anchor="ctr"/>
                </a:tc>
              </a:tr>
              <a:tr h="537881">
                <a:tc>
                  <a:txBody>
                    <a:bodyPr/>
                    <a:lstStyle/>
                    <a:p>
                      <a:pPr>
                        <a:lnSpc>
                          <a:spcPct val="115000"/>
                        </a:lnSpc>
                        <a:spcAft>
                          <a:spcPts val="0"/>
                        </a:spcAft>
                      </a:pPr>
                      <a:r>
                        <a:rPr lang="tr-TR" sz="1400" dirty="0">
                          <a:solidFill>
                            <a:schemeClr val="tx1"/>
                          </a:solidFill>
                          <a:effectLst/>
                          <a:latin typeface="Times New Roman" pitchFamily="18" charset="0"/>
                          <a:cs typeface="Times New Roman" pitchFamily="18" charset="0"/>
                        </a:rPr>
                        <a:t>2.2.1. Sözleşme ile tespit </a:t>
                      </a:r>
                      <a:r>
                        <a:rPr lang="tr-TR" sz="1400" dirty="0" smtClean="0">
                          <a:solidFill>
                            <a:schemeClr val="tx1"/>
                          </a:solidFill>
                          <a:effectLst/>
                          <a:latin typeface="Times New Roman" pitchFamily="18" charset="0"/>
                          <a:cs typeface="Times New Roman" pitchFamily="18" charset="0"/>
                        </a:rPr>
                        <a:t>edilmemişse                                                                                                                                                                                     % 9</a:t>
                      </a:r>
                      <a:endParaRPr lang="tr-TR" sz="1400" dirty="0">
                        <a:solidFill>
                          <a:schemeClr val="tx1"/>
                        </a:solidFill>
                        <a:effectLst/>
                        <a:latin typeface="Times New Roman" pitchFamily="18" charset="0"/>
                        <a:ea typeface="Calibri"/>
                        <a:cs typeface="Times New Roman" pitchFamily="18" charset="0"/>
                      </a:endParaRPr>
                    </a:p>
                  </a:txBody>
                  <a:tcPr marL="71438" marR="71438" marT="95250" marB="95250" anchor="ctr"/>
                </a:tc>
              </a:tr>
              <a:tr h="2174893">
                <a:tc>
                  <a:txBody>
                    <a:bodyPr/>
                    <a:lstStyle/>
                    <a:p>
                      <a:pPr>
                        <a:lnSpc>
                          <a:spcPct val="115000"/>
                        </a:lnSpc>
                        <a:spcAft>
                          <a:spcPts val="0"/>
                        </a:spcAft>
                      </a:pPr>
                      <a:r>
                        <a:rPr lang="tr-TR" sz="1400" dirty="0">
                          <a:solidFill>
                            <a:schemeClr val="tx1"/>
                          </a:solidFill>
                          <a:effectLst/>
                          <a:latin typeface="Times New Roman" pitchFamily="18" charset="0"/>
                          <a:cs typeface="Times New Roman" pitchFamily="18" charset="0"/>
                        </a:rPr>
                        <a:t>2.2.2. Ticarî işlerde (14/12/2Ö14 tarihli Türkiye Cumhuriyet Merkez Bankası Tebliği ile</a:t>
                      </a:r>
                      <a:r>
                        <a:rPr lang="tr-TR" sz="1400" dirty="0" smtClean="0">
                          <a:solidFill>
                            <a:schemeClr val="tx1"/>
                          </a:solidFill>
                          <a:effectLst/>
                          <a:latin typeface="Times New Roman" pitchFamily="18" charset="0"/>
                          <a:cs typeface="Times New Roman" pitchFamily="18" charset="0"/>
                        </a:rPr>
                        <a:t>)                                                                                          %</a:t>
                      </a:r>
                      <a:r>
                        <a:rPr lang="tr-TR" sz="1400" baseline="0" dirty="0" smtClean="0">
                          <a:solidFill>
                            <a:schemeClr val="tx1"/>
                          </a:solidFill>
                          <a:effectLst/>
                          <a:latin typeface="Times New Roman" pitchFamily="18" charset="0"/>
                          <a:cs typeface="Times New Roman" pitchFamily="18" charset="0"/>
                        </a:rPr>
                        <a:t> 10.5</a:t>
                      </a:r>
                      <a:endParaRPr lang="tr-TR" sz="1400" dirty="0">
                        <a:solidFill>
                          <a:schemeClr val="tx1"/>
                        </a:solidFill>
                        <a:effectLst/>
                        <a:latin typeface="Times New Roman" pitchFamily="18" charset="0"/>
                        <a:ea typeface="Calibri"/>
                        <a:cs typeface="Times New Roman" pitchFamily="18" charset="0"/>
                      </a:endParaRPr>
                    </a:p>
                  </a:txBody>
                  <a:tcPr marL="71438" marR="71438" marT="95250" marB="95250" anchor="ctr"/>
                </a:tc>
              </a:tr>
            </a:tbl>
          </a:graphicData>
        </a:graphic>
      </p:graphicFrame>
    </p:spTree>
    <p:extLst>
      <p:ext uri="{BB962C8B-B14F-4D97-AF65-F5344CB8AC3E}">
        <p14:creationId xmlns:p14="http://schemas.microsoft.com/office/powerpoint/2010/main" val="1587996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540328"/>
            <a:ext cx="9064027" cy="6317672"/>
          </a:xfrm>
        </p:spPr>
        <p:txBody>
          <a:bodyPr>
            <a:normAutofit/>
          </a:bodyPr>
          <a:lstStyle/>
          <a:p>
            <a:pPr marL="0" indent="0" algn="ctr">
              <a:buNone/>
            </a:pPr>
            <a:r>
              <a:rPr lang="tr-TR" sz="3400" b="1" cap="all" dirty="0" smtClean="0"/>
              <a:t>VII.KARŞILIKLI  </a:t>
            </a:r>
            <a:r>
              <a:rPr lang="tr-TR" sz="3400" b="1" cap="all" dirty="0"/>
              <a:t>BORÇ YÜKLEYEN SÖZLEŞMELERDE İFA</a:t>
            </a:r>
            <a:r>
              <a:rPr lang="tr-TR" cap="all" dirty="0"/>
              <a:t>	</a:t>
            </a:r>
          </a:p>
          <a:p>
            <a:pPr marL="0" indent="0">
              <a:buNone/>
            </a:pPr>
            <a:r>
              <a:rPr lang="tr-TR" dirty="0" smtClean="0"/>
              <a:t>      </a:t>
            </a:r>
            <a:endParaRPr lang="tr-TR" dirty="0"/>
          </a:p>
          <a:p>
            <a:pPr marL="0" indent="0">
              <a:buNone/>
            </a:pPr>
            <a:r>
              <a:rPr lang="tr-TR" dirty="0" smtClean="0"/>
              <a:t>1. </a:t>
            </a:r>
            <a:r>
              <a:rPr lang="tr-TR" dirty="0" err="1"/>
              <a:t>Ödemezlik</a:t>
            </a:r>
            <a:r>
              <a:rPr lang="tr-TR" dirty="0"/>
              <a:t> def’i 	</a:t>
            </a:r>
          </a:p>
          <a:p>
            <a:pPr marL="0" indent="0">
              <a:buNone/>
            </a:pPr>
            <a:r>
              <a:rPr lang="tr-TR" dirty="0" smtClean="0"/>
              <a:t>    a) Şartları</a:t>
            </a:r>
            <a:endParaRPr lang="tr-TR" dirty="0"/>
          </a:p>
          <a:p>
            <a:pPr marL="0" indent="0">
              <a:buNone/>
            </a:pPr>
            <a:r>
              <a:rPr lang="tr-TR" dirty="0"/>
              <a:t> </a:t>
            </a:r>
            <a:r>
              <a:rPr lang="tr-TR" dirty="0" smtClean="0"/>
              <a:t>     </a:t>
            </a:r>
            <a:r>
              <a:rPr lang="tr-TR" dirty="0" err="1" smtClean="0"/>
              <a:t>aa</a:t>
            </a:r>
            <a:r>
              <a:rPr lang="tr-TR" dirty="0"/>
              <a:t>) </a:t>
            </a:r>
            <a:r>
              <a:rPr lang="tr-TR" dirty="0" smtClean="0"/>
              <a:t>Karşılıklı </a:t>
            </a:r>
            <a:r>
              <a:rPr lang="tr-TR" dirty="0"/>
              <a:t>borç yükleyen bir sözleşme olmalıdır	</a:t>
            </a:r>
            <a:endParaRPr lang="tr-TR" dirty="0" smtClean="0"/>
          </a:p>
          <a:p>
            <a:pPr marL="0" indent="0">
              <a:buNone/>
            </a:pPr>
            <a:r>
              <a:rPr lang="tr-TR" dirty="0"/>
              <a:t> </a:t>
            </a:r>
            <a:r>
              <a:rPr lang="tr-TR" dirty="0" smtClean="0"/>
              <a:t>    </a:t>
            </a:r>
            <a:r>
              <a:rPr lang="tr-TR" dirty="0" smtClean="0"/>
              <a:t> </a:t>
            </a:r>
            <a:r>
              <a:rPr lang="tr-TR" dirty="0" smtClean="0"/>
              <a:t>bb</a:t>
            </a:r>
            <a:r>
              <a:rPr lang="tr-TR" dirty="0"/>
              <a:t>) </a:t>
            </a:r>
            <a:r>
              <a:rPr lang="tr-TR" dirty="0" smtClean="0"/>
              <a:t>Karşılıklı </a:t>
            </a:r>
            <a:r>
              <a:rPr lang="tr-TR" dirty="0"/>
              <a:t>edimler mevcut ve muaccel olmalıdır	</a:t>
            </a:r>
            <a:endParaRPr lang="tr-TR" dirty="0" smtClean="0"/>
          </a:p>
          <a:p>
            <a:pPr marL="0" indent="0">
              <a:buNone/>
            </a:pPr>
            <a:r>
              <a:rPr lang="tr-TR" dirty="0"/>
              <a:t> </a:t>
            </a:r>
            <a:r>
              <a:rPr lang="tr-TR" dirty="0" smtClean="0"/>
              <a:t>     </a:t>
            </a:r>
            <a:r>
              <a:rPr lang="tr-TR" dirty="0" smtClean="0"/>
              <a:t>cc)Tarafların </a:t>
            </a:r>
            <a:r>
              <a:rPr lang="tr-TR" dirty="0"/>
              <a:t>edimleri aynı zamanda ifa yükümlülüğü bulunmalıdır	</a:t>
            </a:r>
            <a:r>
              <a:rPr lang="tr-TR" dirty="0" smtClean="0"/>
              <a:t>		</a:t>
            </a:r>
            <a:r>
              <a:rPr lang="tr-TR" dirty="0"/>
              <a:t>	</a:t>
            </a:r>
          </a:p>
          <a:p>
            <a:pPr marL="0" indent="0">
              <a:buNone/>
            </a:pPr>
            <a:r>
              <a:rPr lang="tr-TR" dirty="0" smtClean="0"/>
              <a:t>b</a:t>
            </a:r>
            <a:r>
              <a:rPr lang="en-GB" dirty="0" smtClean="0"/>
              <a:t>)</a:t>
            </a:r>
            <a:r>
              <a:rPr lang="en-GB" dirty="0" err="1" smtClean="0"/>
              <a:t>Ödemezlik</a:t>
            </a:r>
            <a:r>
              <a:rPr lang="en-GB" dirty="0" smtClean="0"/>
              <a:t> </a:t>
            </a:r>
            <a:r>
              <a:rPr lang="en-GB" dirty="0" err="1"/>
              <a:t>def’inin</a:t>
            </a:r>
            <a:r>
              <a:rPr lang="en-GB" dirty="0"/>
              <a:t> </a:t>
            </a:r>
            <a:r>
              <a:rPr lang="en-GB" dirty="0" err="1" smtClean="0"/>
              <a:t>sonuçları</a:t>
            </a:r>
            <a:endParaRPr lang="tr-TR" dirty="0" smtClean="0"/>
          </a:p>
          <a:p>
            <a:pPr marL="0" indent="0">
              <a:buNone/>
            </a:pPr>
            <a:r>
              <a:rPr lang="tr-TR" dirty="0" smtClean="0"/>
              <a:t>2.Taraflardan </a:t>
            </a:r>
            <a:r>
              <a:rPr lang="tr-TR" dirty="0"/>
              <a:t>birinin ifa güçsüzlüğü halinde </a:t>
            </a:r>
            <a:r>
              <a:rPr lang="tr-TR" dirty="0" err="1"/>
              <a:t>ödemezlik</a:t>
            </a:r>
            <a:r>
              <a:rPr lang="tr-TR" dirty="0"/>
              <a:t> def’i</a:t>
            </a:r>
          </a:p>
          <a:p>
            <a:pPr marL="0" indent="0">
              <a:buNone/>
            </a:pPr>
            <a:r>
              <a:rPr lang="tr-TR" dirty="0" smtClean="0"/>
              <a:t>3</a:t>
            </a:r>
            <a:r>
              <a:rPr lang="en-GB" dirty="0" smtClean="0"/>
              <a:t>.</a:t>
            </a:r>
            <a:r>
              <a:rPr lang="en-GB" dirty="0" err="1" smtClean="0"/>
              <a:t>İfanın</a:t>
            </a:r>
            <a:r>
              <a:rPr lang="en-GB" dirty="0" smtClean="0"/>
              <a:t> </a:t>
            </a:r>
            <a:r>
              <a:rPr lang="en-GB" dirty="0" err="1"/>
              <a:t>hüküm</a:t>
            </a:r>
            <a:r>
              <a:rPr lang="en-GB" dirty="0"/>
              <a:t> </a:t>
            </a:r>
            <a:r>
              <a:rPr lang="en-GB" dirty="0" err="1"/>
              <a:t>ve</a:t>
            </a:r>
            <a:r>
              <a:rPr lang="en-GB" dirty="0"/>
              <a:t> </a:t>
            </a:r>
            <a:r>
              <a:rPr lang="en-GB" dirty="0" err="1"/>
              <a:t>sonuçları</a:t>
            </a:r>
            <a:endParaRPr lang="tr-TR" dirty="0"/>
          </a:p>
          <a:p>
            <a:pPr marL="0" indent="0">
              <a:buNone/>
            </a:pPr>
            <a:endParaRPr lang="tr-TR" dirty="0"/>
          </a:p>
        </p:txBody>
      </p:sp>
    </p:spTree>
    <p:extLst>
      <p:ext uri="{BB962C8B-B14F-4D97-AF65-F5344CB8AC3E}">
        <p14:creationId xmlns:p14="http://schemas.microsoft.com/office/powerpoint/2010/main" val="36174840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79512" y="1052736"/>
            <a:ext cx="8784975" cy="5688631"/>
          </a:xfrm>
        </p:spPr>
        <p:txBody>
          <a:bodyPr>
            <a:normAutofit fontScale="92500" lnSpcReduction="10000"/>
          </a:bodyPr>
          <a:lstStyle/>
          <a:p>
            <a:r>
              <a:rPr lang="tr-TR" b="1" dirty="0"/>
              <a:t>ÖDEMEZLİK DEFİ ( İnanç Sözleşmesine Dayalı Tapu İptali ve Tescil )</a:t>
            </a:r>
          </a:p>
          <a:p>
            <a:r>
              <a:rPr lang="tr-TR" b="1" dirty="0"/>
              <a:t>• TAPU İPTALİ VE TESCİL ( İnanç Sözleşmesine Dayalı-</a:t>
            </a:r>
            <a:r>
              <a:rPr lang="tr-TR" b="1" dirty="0" err="1"/>
              <a:t>Ödemezlik</a:t>
            </a:r>
            <a:r>
              <a:rPr lang="tr-TR" b="1" dirty="0"/>
              <a:t> Defi )</a:t>
            </a:r>
          </a:p>
          <a:p>
            <a:r>
              <a:rPr lang="tr-TR" b="1" dirty="0"/>
              <a:t>• BİR KİMSENİN KENDİ EDİMİNİ YERİNE GETİRMEDEN DAVA AÇMASI ( Mahkemece Edimin Yerine Getirilmesi İçin Önel Tanınması-İnanç Sözleşmesine Dayalı Tapu İptali ve Tescil-</a:t>
            </a:r>
            <a:r>
              <a:rPr lang="tr-TR" b="1" dirty="0" err="1"/>
              <a:t>Ödemezlik</a:t>
            </a:r>
            <a:r>
              <a:rPr lang="tr-TR" b="1" dirty="0"/>
              <a:t> Defi )</a:t>
            </a:r>
          </a:p>
          <a:p>
            <a:r>
              <a:rPr lang="tr-TR" b="1" dirty="0"/>
              <a:t>• İNANÇ SÖZLEŞMESİ ( Tapu İptali ve Tescil-</a:t>
            </a:r>
            <a:r>
              <a:rPr lang="tr-TR" b="1" dirty="0" err="1"/>
              <a:t>Ödemezlik</a:t>
            </a:r>
            <a:r>
              <a:rPr lang="tr-TR" b="1" dirty="0"/>
              <a:t> Defi-Mahkemece Edimin Yerine Getirilmesi İçin Önel Tanınması )</a:t>
            </a:r>
          </a:p>
          <a:p>
            <a:r>
              <a:rPr lang="tr-TR" b="1" dirty="0"/>
              <a:t>818/m.</a:t>
            </a:r>
            <a:r>
              <a:rPr lang="tr-TR" b="1" dirty="0">
                <a:hlinkClick r:id="rId2" action="ppaction://hlinkfile"/>
              </a:rPr>
              <a:t>81</a:t>
            </a:r>
            <a:endParaRPr lang="tr-TR" b="1" dirty="0"/>
          </a:p>
          <a:p>
            <a:r>
              <a:rPr lang="tr-TR" b="1" dirty="0"/>
              <a:t>ÖZET : </a:t>
            </a:r>
            <a:r>
              <a:rPr lang="tr-TR" dirty="0"/>
              <a:t>Yerleşmiş Yargıtay İçtihatlarında, davacı, dava açmadan önce kendi edinimi yerine getirmemişse mahkemece, dava sırasında edimini yerine getirmesi için davacıya önel verilmesi, sonucuna göre hüküm kurulması öngörülmektedir. O halde iade edilmediği anlaşılan alınan borcun davacı tarafından davalıya ödenmesi veya ödenmesini </a:t>
            </a:r>
            <a:r>
              <a:rPr lang="tr-TR" dirty="0" err="1"/>
              <a:t>teminen</a:t>
            </a:r>
            <a:r>
              <a:rPr lang="tr-TR" dirty="0"/>
              <a:t> depo ettirilmesi için kendisine süre tanınması, bedelin ödenmesi veya depo edilmesi halinde, iptal ve tescile karar verilmesi gerekir. </a:t>
            </a:r>
          </a:p>
          <a:p>
            <a:endParaRPr lang="tr-TR" dirty="0"/>
          </a:p>
        </p:txBody>
      </p:sp>
      <p:sp>
        <p:nvSpPr>
          <p:cNvPr id="3" name="Başlık 2"/>
          <p:cNvSpPr>
            <a:spLocks noGrp="1"/>
          </p:cNvSpPr>
          <p:nvPr>
            <p:ph type="title"/>
          </p:nvPr>
        </p:nvSpPr>
        <p:spPr>
          <a:xfrm>
            <a:off x="457200" y="338328"/>
            <a:ext cx="8229600" cy="714408"/>
          </a:xfrm>
        </p:spPr>
        <p:txBody>
          <a:bodyPr>
            <a:normAutofit/>
          </a:bodyPr>
          <a:lstStyle/>
          <a:p>
            <a:r>
              <a:rPr lang="tr-TR" sz="2800" dirty="0" smtClean="0">
                <a:solidFill>
                  <a:schemeClr val="tx1"/>
                </a:solidFill>
                <a:latin typeface="Times New Roman" pitchFamily="18" charset="0"/>
                <a:cs typeface="Times New Roman" pitchFamily="18" charset="0"/>
              </a:rPr>
              <a:t>1. HD. T. 26.12.2001, E. 2001/13277, K. 2001/14124</a:t>
            </a:r>
            <a:endParaRPr lang="tr-TR"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984364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32509" y="540328"/>
            <a:ext cx="8354291" cy="6317672"/>
          </a:xfrm>
        </p:spPr>
        <p:txBody>
          <a:bodyPr>
            <a:normAutofit/>
          </a:bodyPr>
          <a:lstStyle/>
          <a:p>
            <a:pPr marL="0" indent="0">
              <a:buNone/>
            </a:pPr>
            <a:endParaRPr lang="tr-TR" cap="all" dirty="0" smtClean="0"/>
          </a:p>
          <a:p>
            <a:pPr marL="0" indent="0">
              <a:buNone/>
            </a:pPr>
            <a:r>
              <a:rPr lang="tr-TR" sz="3200" cap="all" dirty="0" smtClean="0">
                <a:latin typeface="Times New Roman" pitchFamily="18" charset="0"/>
                <a:cs typeface="Times New Roman" pitchFamily="18" charset="0"/>
              </a:rPr>
              <a:t>İFANIN </a:t>
            </a:r>
            <a:r>
              <a:rPr lang="tr-TR" sz="3200" cap="all" dirty="0">
                <a:latin typeface="Times New Roman" pitchFamily="18" charset="0"/>
                <a:cs typeface="Times New Roman" pitchFamily="18" charset="0"/>
              </a:rPr>
              <a:t>İSPATI	</a:t>
            </a:r>
            <a:r>
              <a:rPr lang="tr-TR" sz="3200" dirty="0">
                <a:latin typeface="Times New Roman" pitchFamily="18" charset="0"/>
                <a:cs typeface="Times New Roman" pitchFamily="18" charset="0"/>
              </a:rPr>
              <a:t>	</a:t>
            </a:r>
          </a:p>
          <a:p>
            <a:pPr marL="0" indent="0">
              <a:buNone/>
            </a:pPr>
            <a:r>
              <a:rPr lang="tr-TR" sz="3200" dirty="0" smtClean="0">
                <a:latin typeface="Times New Roman" pitchFamily="18" charset="0"/>
                <a:cs typeface="Times New Roman" pitchFamily="18" charset="0"/>
              </a:rPr>
              <a:t>      </a:t>
            </a:r>
            <a:r>
              <a:rPr lang="tr-TR" sz="3200" dirty="0" smtClean="0">
                <a:latin typeface="Times New Roman" pitchFamily="18" charset="0"/>
                <a:cs typeface="Times New Roman" pitchFamily="18" charset="0"/>
              </a:rPr>
              <a:t>1.Borçlunun makbuz isteme hakkı	</a:t>
            </a:r>
          </a:p>
          <a:p>
            <a:pPr marL="0" indent="0">
              <a:buNone/>
            </a:pPr>
            <a:r>
              <a:rPr lang="tr-TR" sz="3200" dirty="0">
                <a:latin typeface="Times New Roman" pitchFamily="18" charset="0"/>
                <a:cs typeface="Times New Roman" pitchFamily="18" charset="0"/>
              </a:rPr>
              <a:t> </a:t>
            </a:r>
            <a:r>
              <a:rPr lang="tr-TR" sz="3200" dirty="0" smtClean="0">
                <a:latin typeface="Times New Roman" pitchFamily="18" charset="0"/>
                <a:cs typeface="Times New Roman" pitchFamily="18" charset="0"/>
              </a:rPr>
              <a:t>     </a:t>
            </a:r>
            <a:r>
              <a:rPr lang="tr-TR" sz="3200" dirty="0" smtClean="0">
                <a:latin typeface="Times New Roman" pitchFamily="18" charset="0"/>
                <a:cs typeface="Times New Roman" pitchFamily="18" charset="0"/>
              </a:rPr>
              <a:t>2.Senedin geri verilmesini isteme hakkı	</a:t>
            </a:r>
          </a:p>
          <a:p>
            <a:pPr marL="0" indent="0">
              <a:buNone/>
            </a:pPr>
            <a:r>
              <a:rPr lang="tr-TR" sz="3200" dirty="0" smtClean="0">
                <a:latin typeface="Times New Roman" pitchFamily="18" charset="0"/>
                <a:cs typeface="Times New Roman" pitchFamily="18" charset="0"/>
              </a:rPr>
              <a:t>      3.Senedin iptalini isteme hakkı	</a:t>
            </a:r>
          </a:p>
          <a:p>
            <a:pPr marL="0" indent="0">
              <a:buNone/>
            </a:pPr>
            <a:r>
              <a:rPr lang="tr-TR" sz="3200" dirty="0" smtClean="0">
                <a:latin typeface="Times New Roman" pitchFamily="18" charset="0"/>
                <a:cs typeface="Times New Roman" pitchFamily="18" charset="0"/>
              </a:rPr>
              <a:t>      4.Senedin geri verilmesinin doğurduğu sonuçlar	</a:t>
            </a:r>
          </a:p>
          <a:p>
            <a:pPr marL="0" indent="0">
              <a:buNone/>
            </a:pPr>
            <a:r>
              <a:rPr lang="tr-TR" sz="3200" dirty="0" smtClean="0">
                <a:latin typeface="Times New Roman" pitchFamily="18" charset="0"/>
                <a:cs typeface="Times New Roman" pitchFamily="18" charset="0"/>
              </a:rPr>
              <a:t>      </a:t>
            </a:r>
            <a:r>
              <a:rPr lang="tr-TR" sz="3200" dirty="0" smtClean="0">
                <a:latin typeface="Times New Roman" pitchFamily="18" charset="0"/>
                <a:cs typeface="Times New Roman" pitchFamily="18" charset="0"/>
              </a:rPr>
              <a:t>5</a:t>
            </a:r>
            <a:r>
              <a:rPr lang="en-GB" sz="3200" dirty="0" smtClean="0">
                <a:latin typeface="Times New Roman" pitchFamily="18" charset="0"/>
                <a:cs typeface="Times New Roman" pitchFamily="18" charset="0"/>
              </a:rPr>
              <a:t>.Para </a:t>
            </a:r>
            <a:r>
              <a:rPr lang="en-GB" sz="3200" dirty="0" err="1" smtClean="0">
                <a:latin typeface="Times New Roman" pitchFamily="18" charset="0"/>
                <a:cs typeface="Times New Roman" pitchFamily="18" charset="0"/>
              </a:rPr>
              <a:t>borçlarında</a:t>
            </a:r>
            <a:r>
              <a:rPr lang="en-GB" sz="3200" dirty="0" smtClean="0">
                <a:latin typeface="Times New Roman" pitchFamily="18" charset="0"/>
                <a:cs typeface="Times New Roman" pitchFamily="18" charset="0"/>
              </a:rPr>
              <a:t> </a:t>
            </a:r>
            <a:r>
              <a:rPr lang="en-GB" sz="3200" dirty="0" err="1" smtClean="0">
                <a:latin typeface="Times New Roman" pitchFamily="18" charset="0"/>
                <a:cs typeface="Times New Roman" pitchFamily="18" charset="0"/>
              </a:rPr>
              <a:t>yapılan</a:t>
            </a:r>
            <a:r>
              <a:rPr lang="en-GB" sz="3200" dirty="0" smtClean="0">
                <a:latin typeface="Times New Roman" pitchFamily="18" charset="0"/>
                <a:cs typeface="Times New Roman" pitchFamily="18" charset="0"/>
              </a:rPr>
              <a:t>  </a:t>
            </a:r>
            <a:r>
              <a:rPr lang="en-GB" sz="3200" dirty="0" err="1" smtClean="0">
                <a:latin typeface="Times New Roman" pitchFamily="18" charset="0"/>
                <a:cs typeface="Times New Roman" pitchFamily="18" charset="0"/>
              </a:rPr>
              <a:t>ödeme</a:t>
            </a:r>
            <a:r>
              <a:rPr lang="en-GB" sz="3200" dirty="0" smtClean="0">
                <a:latin typeface="Times New Roman" pitchFamily="18" charset="0"/>
                <a:cs typeface="Times New Roman" pitchFamily="18" charset="0"/>
              </a:rPr>
              <a:t> </a:t>
            </a:r>
            <a:r>
              <a:rPr lang="en-GB" sz="3200" dirty="0" err="1" smtClean="0">
                <a:latin typeface="Times New Roman" pitchFamily="18" charset="0"/>
                <a:cs typeface="Times New Roman" pitchFamily="18" charset="0"/>
              </a:rPr>
              <a:t>ve</a:t>
            </a:r>
            <a:r>
              <a:rPr lang="en-GB" sz="3200" dirty="0" smtClean="0">
                <a:latin typeface="Times New Roman" pitchFamily="18" charset="0"/>
                <a:cs typeface="Times New Roman" pitchFamily="18" charset="0"/>
              </a:rPr>
              <a:t> </a:t>
            </a:r>
            <a:r>
              <a:rPr lang="en-GB" sz="3200" dirty="0" err="1" smtClean="0">
                <a:latin typeface="Times New Roman" pitchFamily="18" charset="0"/>
                <a:cs typeface="Times New Roman" pitchFamily="18" charset="0"/>
              </a:rPr>
              <a:t>mahsuba</a:t>
            </a:r>
            <a:r>
              <a:rPr lang="en-GB" sz="3200" dirty="0" smtClean="0">
                <a:latin typeface="Times New Roman" pitchFamily="18" charset="0"/>
                <a:cs typeface="Times New Roman" pitchFamily="18" charset="0"/>
              </a:rPr>
              <a:t> </a:t>
            </a:r>
            <a:r>
              <a:rPr lang="en-GB" sz="3200" dirty="0" err="1" smtClean="0">
                <a:latin typeface="Times New Roman" pitchFamily="18" charset="0"/>
                <a:cs typeface="Times New Roman" pitchFamily="18" charset="0"/>
              </a:rPr>
              <a:t>ilişkin</a:t>
            </a:r>
            <a:r>
              <a:rPr lang="en-GB" sz="3200" dirty="0" smtClean="0">
                <a:latin typeface="Times New Roman" pitchFamily="18" charset="0"/>
                <a:cs typeface="Times New Roman" pitchFamily="18" charset="0"/>
              </a:rPr>
              <a:t> </a:t>
            </a:r>
            <a:r>
              <a:rPr lang="en-GB" sz="3200" dirty="0" err="1" smtClean="0">
                <a:latin typeface="Times New Roman" pitchFamily="18" charset="0"/>
                <a:cs typeface="Times New Roman" pitchFamily="18" charset="0"/>
              </a:rPr>
              <a:t>bazı</a:t>
            </a:r>
            <a:r>
              <a:rPr lang="en-GB" sz="3200" dirty="0" smtClean="0">
                <a:latin typeface="Times New Roman" pitchFamily="18" charset="0"/>
                <a:cs typeface="Times New Roman" pitchFamily="18" charset="0"/>
              </a:rPr>
              <a:t> </a:t>
            </a:r>
            <a:r>
              <a:rPr lang="en-GB" sz="3200" dirty="0" err="1" smtClean="0">
                <a:latin typeface="Times New Roman" pitchFamily="18" charset="0"/>
                <a:cs typeface="Times New Roman" pitchFamily="18" charset="0"/>
              </a:rPr>
              <a:t>kurallar</a:t>
            </a:r>
            <a:endParaRPr lang="tr-TR" sz="3200" dirty="0">
              <a:latin typeface="Times New Roman" pitchFamily="18" charset="0"/>
              <a:cs typeface="Times New Roman" pitchFamily="18" charset="0"/>
            </a:endParaRPr>
          </a:p>
        </p:txBody>
      </p:sp>
    </p:spTree>
    <p:extLst>
      <p:ext uri="{BB962C8B-B14F-4D97-AF65-F5344CB8AC3E}">
        <p14:creationId xmlns:p14="http://schemas.microsoft.com/office/powerpoint/2010/main" val="15781411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872067" y="1340768"/>
            <a:ext cx="7408333" cy="4785395"/>
          </a:xfrm>
        </p:spPr>
        <p:txBody>
          <a:bodyPr>
            <a:normAutofit/>
          </a:bodyPr>
          <a:lstStyle/>
          <a:p>
            <a:pPr algn="just"/>
            <a:r>
              <a:rPr lang="tr-TR" sz="2800" dirty="0">
                <a:latin typeface="Times New Roman" pitchFamily="18" charset="0"/>
                <a:cs typeface="Times New Roman" pitchFamily="18" charset="0"/>
              </a:rPr>
              <a:t>Protokolde, davacının sözleşmeden vazgeçmesi halinde başlangıçta </a:t>
            </a:r>
            <a:r>
              <a:rPr lang="tr-TR" sz="2800" dirty="0" err="1">
                <a:latin typeface="Times New Roman" pitchFamily="18" charset="0"/>
                <a:cs typeface="Times New Roman" pitchFamily="18" charset="0"/>
              </a:rPr>
              <a:t>kapora</a:t>
            </a:r>
            <a:r>
              <a:rPr lang="tr-TR" sz="2800" dirty="0">
                <a:latin typeface="Times New Roman" pitchFamily="18" charset="0"/>
                <a:cs typeface="Times New Roman" pitchFamily="18" charset="0"/>
              </a:rPr>
              <a:t> olarak verdiği 1.000.000 lira ile 2.000.000 lira tutarındaki senedin iade edilmeyeceğine dair bir hüküm yoktur. Öte yandan davalı, kararın verildiği tarihe kadar sözleşmenin feshinden dolayı bir tazminat davası açmamış ve bir alacak talebinde bulunmamıştır. O halde davacı uygulanmayan bu sözleşme dolayısıyla ödediği 1.000.000 liranın ve 2.000.000 liralık senedin geri verilmesini isteyebilir</a:t>
            </a:r>
            <a:r>
              <a:rPr lang="tr-TR" dirty="0">
                <a:latin typeface="Times New Roman" pitchFamily="18" charset="0"/>
                <a:cs typeface="Times New Roman" pitchFamily="18" charset="0"/>
              </a:rPr>
              <a:t>. </a:t>
            </a:r>
          </a:p>
        </p:txBody>
      </p:sp>
      <p:sp>
        <p:nvSpPr>
          <p:cNvPr id="3" name="Başlık 2"/>
          <p:cNvSpPr>
            <a:spLocks noGrp="1"/>
          </p:cNvSpPr>
          <p:nvPr>
            <p:ph type="title"/>
          </p:nvPr>
        </p:nvSpPr>
        <p:spPr>
          <a:xfrm>
            <a:off x="457200" y="338328"/>
            <a:ext cx="8229600" cy="714408"/>
          </a:xfrm>
        </p:spPr>
        <p:txBody>
          <a:bodyPr>
            <a:normAutofit/>
          </a:bodyPr>
          <a:lstStyle/>
          <a:p>
            <a:r>
              <a:rPr lang="tr-TR" sz="2800" dirty="0" smtClean="0">
                <a:solidFill>
                  <a:schemeClr val="tx1"/>
                </a:solidFill>
                <a:latin typeface="Times New Roman" pitchFamily="18" charset="0"/>
                <a:cs typeface="Times New Roman" pitchFamily="18" charset="0"/>
              </a:rPr>
              <a:t>13. HD. T. 24.6.1986, E. 1986/2720, K. 1986/3690</a:t>
            </a:r>
            <a:endParaRPr lang="tr-TR"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28778357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260648"/>
            <a:ext cx="8579296" cy="6597352"/>
          </a:xfrm>
        </p:spPr>
        <p:txBody>
          <a:bodyPr>
            <a:normAutofit fontScale="92500"/>
          </a:bodyPr>
          <a:lstStyle/>
          <a:p>
            <a:pPr marL="0" indent="0">
              <a:buNone/>
            </a:pPr>
            <a:endParaRPr lang="tr-TR" cap="all" dirty="0" smtClean="0"/>
          </a:p>
          <a:p>
            <a:pPr marL="0" indent="0">
              <a:buNone/>
            </a:pPr>
            <a:r>
              <a:rPr lang="tr-TR" cap="all" dirty="0" smtClean="0"/>
              <a:t>IX.ALACAKLININ TEMERRÜDÜ</a:t>
            </a:r>
            <a:endParaRPr lang="tr-TR" dirty="0"/>
          </a:p>
          <a:p>
            <a:pPr marL="0" indent="0">
              <a:buNone/>
            </a:pPr>
            <a:r>
              <a:rPr lang="tr-TR" dirty="0" smtClean="0"/>
              <a:t>      </a:t>
            </a:r>
            <a:r>
              <a:rPr lang="tr-TR" dirty="0" smtClean="0"/>
              <a:t>1.Alacaklının </a:t>
            </a:r>
            <a:r>
              <a:rPr lang="tr-TR" dirty="0"/>
              <a:t>temerrüdünün şartları	</a:t>
            </a:r>
          </a:p>
          <a:p>
            <a:pPr marL="0" indent="0">
              <a:buNone/>
            </a:pPr>
            <a:r>
              <a:rPr lang="tr-TR" dirty="0" smtClean="0"/>
              <a:t>	a)Borçlu</a:t>
            </a:r>
            <a:r>
              <a:rPr lang="tr-TR" dirty="0"/>
              <a:t>, edimi alacaklıya  gereği gibi önermiş olmalıdır	</a:t>
            </a:r>
          </a:p>
          <a:p>
            <a:pPr marL="0" indent="0">
              <a:buNone/>
            </a:pPr>
            <a:r>
              <a:rPr lang="tr-TR" dirty="0" smtClean="0"/>
              <a:t>	b)Alacaklı </a:t>
            </a:r>
            <a:r>
              <a:rPr lang="tr-TR" dirty="0"/>
              <a:t>önerilen edimi kabulden kaçınmış olmalıdır	</a:t>
            </a:r>
          </a:p>
          <a:p>
            <a:pPr marL="0" indent="0">
              <a:buNone/>
            </a:pPr>
            <a:r>
              <a:rPr lang="tr-TR" dirty="0" smtClean="0"/>
              <a:t>	c)Alacaklının </a:t>
            </a:r>
            <a:r>
              <a:rPr lang="tr-TR" dirty="0"/>
              <a:t>kabulden kaçınması haksız olmalıdır	</a:t>
            </a:r>
          </a:p>
          <a:p>
            <a:pPr marL="0" indent="0">
              <a:buNone/>
            </a:pPr>
            <a:r>
              <a:rPr lang="tr-TR" dirty="0" smtClean="0"/>
              <a:t>       </a:t>
            </a:r>
            <a:r>
              <a:rPr lang="tr-TR" dirty="0"/>
              <a:t>2</a:t>
            </a:r>
            <a:r>
              <a:rPr lang="tr-TR" dirty="0" smtClean="0"/>
              <a:t>. </a:t>
            </a:r>
            <a:r>
              <a:rPr lang="tr-TR" dirty="0" smtClean="0"/>
              <a:t>Alacaklı </a:t>
            </a:r>
            <a:r>
              <a:rPr lang="tr-TR" dirty="0"/>
              <a:t>temerrüdünün sona ermesi	</a:t>
            </a:r>
          </a:p>
          <a:p>
            <a:pPr marL="0" indent="0">
              <a:buNone/>
            </a:pPr>
            <a:r>
              <a:rPr lang="tr-TR" dirty="0" smtClean="0"/>
              <a:t>       </a:t>
            </a:r>
            <a:r>
              <a:rPr lang="tr-TR" dirty="0"/>
              <a:t>3</a:t>
            </a:r>
            <a:r>
              <a:rPr lang="en-GB" dirty="0" smtClean="0"/>
              <a:t>. </a:t>
            </a:r>
            <a:r>
              <a:rPr lang="en-GB" dirty="0" err="1" smtClean="0"/>
              <a:t>İspat</a:t>
            </a:r>
            <a:r>
              <a:rPr lang="en-GB" dirty="0" smtClean="0"/>
              <a:t> </a:t>
            </a:r>
            <a:r>
              <a:rPr lang="en-GB" dirty="0" err="1" smtClean="0"/>
              <a:t>sorunu</a:t>
            </a:r>
            <a:endParaRPr lang="tr-TR" dirty="0" smtClean="0"/>
          </a:p>
          <a:p>
            <a:pPr marL="0" indent="0">
              <a:buNone/>
            </a:pPr>
            <a:r>
              <a:rPr lang="tr-TR" dirty="0" smtClean="0"/>
              <a:t>       4.Alacaklı </a:t>
            </a:r>
            <a:r>
              <a:rPr lang="tr-TR" dirty="0"/>
              <a:t>temerrüdünün </a:t>
            </a:r>
            <a:r>
              <a:rPr lang="tr-TR" dirty="0" smtClean="0"/>
              <a:t> genel sonuçları</a:t>
            </a:r>
            <a:r>
              <a:rPr lang="tr-TR" dirty="0"/>
              <a:t>	</a:t>
            </a:r>
          </a:p>
          <a:p>
            <a:pPr marL="0" indent="0">
              <a:buNone/>
            </a:pPr>
            <a:r>
              <a:rPr lang="tr-TR" dirty="0"/>
              <a:t>	</a:t>
            </a:r>
            <a:r>
              <a:rPr lang="tr-TR" dirty="0" smtClean="0"/>
              <a:t>b</a:t>
            </a:r>
            <a:r>
              <a:rPr lang="tr-TR" dirty="0"/>
              <a:t>) Borçlunun sorumluluğunun hafifletilmesi	</a:t>
            </a:r>
          </a:p>
          <a:p>
            <a:pPr marL="0" indent="0">
              <a:buNone/>
            </a:pPr>
            <a:r>
              <a:rPr lang="tr-TR" dirty="0"/>
              <a:t>	</a:t>
            </a:r>
            <a:r>
              <a:rPr lang="tr-TR" dirty="0" smtClean="0"/>
              <a:t>c</a:t>
            </a:r>
            <a:r>
              <a:rPr lang="tr-TR" dirty="0"/>
              <a:t>) Hasarın alacaklıya geçmesi	</a:t>
            </a:r>
          </a:p>
          <a:p>
            <a:pPr marL="0" indent="0">
              <a:buNone/>
            </a:pPr>
            <a:r>
              <a:rPr lang="tr-TR" dirty="0"/>
              <a:t>	</a:t>
            </a:r>
            <a:r>
              <a:rPr lang="tr-TR" dirty="0" smtClean="0"/>
              <a:t>d</a:t>
            </a:r>
            <a:r>
              <a:rPr lang="tr-TR" dirty="0"/>
              <a:t>) </a:t>
            </a:r>
            <a:r>
              <a:rPr lang="tr-TR" dirty="0" err="1"/>
              <a:t>Mütemerrit</a:t>
            </a:r>
            <a:r>
              <a:rPr lang="tr-TR" dirty="0"/>
              <a:t> alacaklının </a:t>
            </a:r>
            <a:r>
              <a:rPr lang="tr-TR" dirty="0" err="1"/>
              <a:t>ödemezlik</a:t>
            </a:r>
            <a:r>
              <a:rPr lang="tr-TR" dirty="0"/>
              <a:t> def'ini ileri sürememesi	</a:t>
            </a:r>
          </a:p>
          <a:p>
            <a:pPr marL="0" indent="0">
              <a:buNone/>
            </a:pPr>
            <a:r>
              <a:rPr lang="tr-TR" dirty="0"/>
              <a:t>	</a:t>
            </a:r>
            <a:r>
              <a:rPr lang="tr-TR" dirty="0" smtClean="0"/>
              <a:t>e</a:t>
            </a:r>
            <a:r>
              <a:rPr lang="tr-TR" dirty="0"/>
              <a:t>) Alacaklı temerrüdünün, borçlu temerrüdünü sona erdirmesi	</a:t>
            </a:r>
          </a:p>
          <a:p>
            <a:pPr marL="0" indent="0">
              <a:buNone/>
            </a:pPr>
            <a:r>
              <a:rPr lang="tr-TR" dirty="0"/>
              <a:t>	</a:t>
            </a:r>
            <a:r>
              <a:rPr lang="tr-TR" dirty="0" smtClean="0"/>
              <a:t>f</a:t>
            </a:r>
            <a:r>
              <a:rPr lang="tr-TR" dirty="0"/>
              <a:t>) Borçlunun masrafları alacaklıdan isteme hakkı	</a:t>
            </a:r>
          </a:p>
          <a:p>
            <a:pPr marL="0" indent="0">
              <a:buNone/>
            </a:pPr>
            <a:r>
              <a:rPr lang="tr-TR" dirty="0"/>
              <a:t>	</a:t>
            </a:r>
            <a:r>
              <a:rPr lang="en-GB" dirty="0" smtClean="0"/>
              <a:t>g</a:t>
            </a:r>
            <a:r>
              <a:rPr lang="en-GB" dirty="0"/>
              <a:t>) </a:t>
            </a:r>
            <a:r>
              <a:rPr lang="en-GB" dirty="0" err="1"/>
              <a:t>Sözleşmeden</a:t>
            </a:r>
            <a:r>
              <a:rPr lang="en-GB" dirty="0"/>
              <a:t> </a:t>
            </a:r>
            <a:r>
              <a:rPr lang="en-GB" dirty="0" err="1"/>
              <a:t>doğan</a:t>
            </a:r>
            <a:r>
              <a:rPr lang="en-GB" dirty="0"/>
              <a:t> </a:t>
            </a:r>
            <a:r>
              <a:rPr lang="en-GB" dirty="0" err="1"/>
              <a:t>faizlerin</a:t>
            </a:r>
            <a:r>
              <a:rPr lang="en-GB" dirty="0"/>
              <a:t> </a:t>
            </a:r>
            <a:r>
              <a:rPr lang="en-GB" dirty="0" err="1"/>
              <a:t>işlemeye</a:t>
            </a:r>
            <a:r>
              <a:rPr lang="en-GB" dirty="0"/>
              <a:t> </a:t>
            </a:r>
            <a:r>
              <a:rPr lang="en-GB" dirty="0" err="1" smtClean="0"/>
              <a:t>devam</a:t>
            </a:r>
            <a:r>
              <a:rPr lang="tr-TR" dirty="0" smtClean="0"/>
              <a:t> etmesi</a:t>
            </a:r>
            <a:endParaRPr lang="tr-TR" dirty="0"/>
          </a:p>
        </p:txBody>
      </p:sp>
    </p:spTree>
    <p:extLst>
      <p:ext uri="{BB962C8B-B14F-4D97-AF65-F5344CB8AC3E}">
        <p14:creationId xmlns:p14="http://schemas.microsoft.com/office/powerpoint/2010/main" val="10303385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 y="0"/>
            <a:ext cx="9144000" cy="6741368"/>
          </a:xfrm>
        </p:spPr>
        <p:txBody>
          <a:bodyPr>
            <a:normAutofit/>
          </a:bodyPr>
          <a:lstStyle/>
          <a:p>
            <a:pPr marL="0" indent="0" defTabSz="360000">
              <a:buNone/>
            </a:pPr>
            <a:r>
              <a:rPr lang="tr-TR" dirty="0"/>
              <a:t>c) </a:t>
            </a:r>
            <a:r>
              <a:rPr lang="tr-TR" dirty="0" smtClean="0"/>
              <a:t>Özel </a:t>
            </a:r>
            <a:r>
              <a:rPr lang="tr-TR" dirty="0"/>
              <a:t>sonuçlar	</a:t>
            </a:r>
          </a:p>
          <a:p>
            <a:pPr marL="0" indent="0" defTabSz="360000">
              <a:buNone/>
            </a:pPr>
            <a:r>
              <a:rPr lang="tr-TR" dirty="0" smtClean="0"/>
              <a:t>	</a:t>
            </a:r>
            <a:r>
              <a:rPr lang="tr-TR" dirty="0" err="1" smtClean="0"/>
              <a:t>aa</a:t>
            </a:r>
            <a:r>
              <a:rPr lang="tr-TR" dirty="0" smtClean="0"/>
              <a:t>)Borçlunun </a:t>
            </a:r>
            <a:r>
              <a:rPr lang="tr-TR" dirty="0"/>
              <a:t>borçlanılan şeyi tevdi hakkı	</a:t>
            </a:r>
          </a:p>
          <a:p>
            <a:pPr marL="0" indent="0" defTabSz="360000">
              <a:buNone/>
            </a:pPr>
            <a:r>
              <a:rPr lang="tr-TR" dirty="0" smtClean="0"/>
              <a:t>	</a:t>
            </a:r>
            <a:r>
              <a:rPr lang="tr-TR" dirty="0" err="1" smtClean="0"/>
              <a:t>bb</a:t>
            </a:r>
            <a:r>
              <a:rPr lang="tr-TR" dirty="0" smtClean="0"/>
              <a:t>)Borçlunun </a:t>
            </a:r>
            <a:r>
              <a:rPr lang="tr-TR" dirty="0"/>
              <a:t>borçlanılan şeyi satma hakkı	</a:t>
            </a:r>
          </a:p>
          <a:p>
            <a:pPr marL="0" indent="0" defTabSz="360000">
              <a:buNone/>
            </a:pPr>
            <a:r>
              <a:rPr lang="tr-TR" dirty="0"/>
              <a:t> </a:t>
            </a:r>
            <a:r>
              <a:rPr lang="tr-TR" dirty="0" smtClean="0"/>
              <a:t>     </a:t>
            </a:r>
            <a:r>
              <a:rPr lang="tr-TR" dirty="0" smtClean="0"/>
              <a:t>cc)Borçlunun </a:t>
            </a:r>
            <a:r>
              <a:rPr lang="tr-TR" dirty="0"/>
              <a:t>sözleşmeden dönme hakkı	</a:t>
            </a:r>
          </a:p>
          <a:p>
            <a:pPr marL="0" indent="0" defTabSz="360000">
              <a:buNone/>
            </a:pPr>
            <a:r>
              <a:rPr lang="tr-TR" dirty="0" smtClean="0"/>
              <a:t>		</a:t>
            </a:r>
            <a:r>
              <a:rPr lang="tr-TR" dirty="0" smtClean="0"/>
              <a:t>15. HD. T. 23.10.2014, E. 2014/594, K. 2014/6018 «</a:t>
            </a:r>
            <a:r>
              <a:rPr lang="tr-TR" dirty="0" smtClean="0">
                <a:latin typeface="Times New Roman" pitchFamily="18" charset="0"/>
                <a:cs typeface="Times New Roman" pitchFamily="18" charset="0"/>
              </a:rPr>
              <a:t>Öğretide </a:t>
            </a:r>
            <a:r>
              <a:rPr lang="tr-TR" dirty="0">
                <a:latin typeface="Times New Roman" pitchFamily="18" charset="0"/>
                <a:cs typeface="Times New Roman" pitchFamily="18" charset="0"/>
              </a:rPr>
              <a:t>alacaklının temerrüdü, borca uygun şekilde borçlu tarafından teklif edilen edimin haklı bir nedene dayanmaksızın alacaklı tarafından kabul edilmemesi olarak, bir başka anlatımla; yapılacak veya verilecek şey usulüne uygun kendisine </a:t>
            </a:r>
            <a:r>
              <a:rPr lang="tr-TR" dirty="0" err="1">
                <a:latin typeface="Times New Roman" pitchFamily="18" charset="0"/>
                <a:cs typeface="Times New Roman" pitchFamily="18" charset="0"/>
              </a:rPr>
              <a:t>arzedildiği</a:t>
            </a:r>
            <a:r>
              <a:rPr lang="tr-TR" dirty="0">
                <a:latin typeface="Times New Roman" pitchFamily="18" charset="0"/>
                <a:cs typeface="Times New Roman" pitchFamily="18" charset="0"/>
              </a:rPr>
              <a:t> halde alacaklının haklı bir nedeni olmaksızın onu reddetmesi veya borçlunun borcunu ifa edebilmesinin daha önce alacaklı tarafından yapılması gereken işlemlere bağlı olması halinde, alacaklının gereken işlemleri yapmaktan kaçınması olarak tanımlanmakta, koşulları; a ) Borç muaccel olmalı, b ) Borçlu ifayı borca uygun şekilde teklif etmiş olmalı, c ) Alacaklının ifayı haklı bir nedene dayanmaksızın reddetmiş olmalı, şeklinde sayılmaktadır</a:t>
            </a:r>
            <a:r>
              <a:rPr lang="tr-TR" dirty="0" smtClean="0">
                <a:latin typeface="Times New Roman" pitchFamily="18" charset="0"/>
                <a:cs typeface="Times New Roman" pitchFamily="18" charset="0"/>
              </a:rPr>
              <a:t>.» </a:t>
            </a: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71243323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lga Biçimi">
  <a:themeElements>
    <a:clrScheme name="Dalga Biçimi">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Dalga Biçimi">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alga Biçimi">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TotalTime>
  <Words>325</Words>
  <Application>Microsoft Office PowerPoint</Application>
  <PresentationFormat>Ekran Gösterisi (4:3)</PresentationFormat>
  <Paragraphs>76</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Dalga Biçimi</vt:lpstr>
      <vt:lpstr>PowerPoint Sunusu</vt:lpstr>
      <vt:lpstr>PowerPoint Sunusu</vt:lpstr>
      <vt:lpstr>PowerPoint Sunusu</vt:lpstr>
      <vt:lpstr>PowerPoint Sunusu</vt:lpstr>
      <vt:lpstr>1. HD. T. 26.12.2001, E. 2001/13277, K. 2001/14124</vt:lpstr>
      <vt:lpstr>PowerPoint Sunusu</vt:lpstr>
      <vt:lpstr>13. HD. T. 24.6.1986, E. 1986/2720, K. 1986/3690</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asus</dc:creator>
  <cp:lastModifiedBy>Veysel Başpınar</cp:lastModifiedBy>
  <cp:revision>14</cp:revision>
  <dcterms:created xsi:type="dcterms:W3CDTF">2018-02-28T13:00:59Z</dcterms:created>
  <dcterms:modified xsi:type="dcterms:W3CDTF">2018-03-03T13:09:22Z</dcterms:modified>
</cp:coreProperties>
</file>