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handoutMasterIdLst>
    <p:handoutMasterId r:id="rId16"/>
  </p:handoutMasterIdLst>
  <p:sldIdLst>
    <p:sldId id="256" r:id="rId2"/>
    <p:sldId id="299" r:id="rId3"/>
    <p:sldId id="318" r:id="rId4"/>
    <p:sldId id="300" r:id="rId5"/>
    <p:sldId id="301" r:id="rId6"/>
    <p:sldId id="302" r:id="rId7"/>
    <p:sldId id="303" r:id="rId8"/>
    <p:sldId id="304" r:id="rId9"/>
    <p:sldId id="305" r:id="rId10"/>
    <p:sldId id="306" r:id="rId11"/>
    <p:sldId id="319" r:id="rId12"/>
    <p:sldId id="323" r:id="rId13"/>
    <p:sldId id="322"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67" autoAdjust="0"/>
    <p:restoredTop sz="94660"/>
  </p:normalViewPr>
  <p:slideViewPr>
    <p:cSldViewPr>
      <p:cViewPr varScale="1">
        <p:scale>
          <a:sx n="108" d="100"/>
          <a:sy n="108"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38627708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1276546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3047911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13</a:t>
            </a:fld>
            <a:endParaRPr lang="en-US"/>
          </a:p>
        </p:txBody>
      </p:sp>
    </p:spTree>
    <p:extLst>
      <p:ext uri="{BB962C8B-B14F-4D97-AF65-F5344CB8AC3E}">
        <p14:creationId xmlns:p14="http://schemas.microsoft.com/office/powerpoint/2010/main" val="661396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4238341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3175834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2769342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1502514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3828344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1132203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974641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23125749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3.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Tarih öncesi Hindistan</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fontScale="92500"/>
          </a:bodyPr>
          <a:lstStyle/>
          <a:p>
            <a:pPr algn="ctr"/>
            <a:r>
              <a:rPr lang="tr-TR" b="1" dirty="0">
                <a:effectLst>
                  <a:outerShdw blurRad="38100" dist="38100" dir="2700000" algn="tl">
                    <a:srgbClr val="000000">
                      <a:alpha val="43137"/>
                    </a:srgbClr>
                  </a:outerShdw>
                </a:effectLst>
              </a:rPr>
              <a:t>ANTİK DÖNEM HİNDİSTAN TARİHİ YAKLAŞIK KRONOLOJİSİ</a:t>
            </a:r>
            <a:endParaRPr lang="tr-TR" dirty="0">
              <a:effectLst>
                <a:outerShdw blurRad="38100" dist="38100" dir="2700000" algn="tl">
                  <a:srgbClr val="000000">
                    <a:alpha val="43137"/>
                  </a:srgbClr>
                </a:outerShdw>
              </a:effectLst>
            </a:endParaRPr>
          </a:p>
          <a:p>
            <a:r>
              <a:rPr lang="tr-TR" dirty="0">
                <a:effectLst>
                  <a:outerShdw blurRad="38100" dist="38100" dir="2700000" algn="tl">
                    <a:srgbClr val="000000">
                      <a:alpha val="43137"/>
                    </a:srgbClr>
                  </a:outerShdw>
                </a:effectLst>
              </a:rPr>
              <a:t> </a:t>
            </a:r>
            <a:r>
              <a:rPr lang="tr-TR" i="1" dirty="0"/>
              <a:t>? – 2600: 	   	</a:t>
            </a:r>
            <a:r>
              <a:rPr lang="tr-TR" dirty="0"/>
              <a:t>Hindistan’da Tarih Öncesi Devir.</a:t>
            </a:r>
          </a:p>
          <a:p>
            <a:r>
              <a:rPr lang="tr-TR" dirty="0"/>
              <a:t> </a:t>
            </a:r>
          </a:p>
          <a:p>
            <a:r>
              <a:rPr lang="tr-TR" i="1" dirty="0"/>
              <a:t>MÖ 2600-1700: 	</a:t>
            </a:r>
            <a:r>
              <a:rPr lang="tr-TR" dirty="0"/>
              <a:t>İndus Vadisi Uygarlığı. </a:t>
            </a:r>
          </a:p>
          <a:p>
            <a:r>
              <a:rPr lang="tr-TR" i="1" dirty="0"/>
              <a:t>   			</a:t>
            </a:r>
            <a:r>
              <a:rPr lang="tr-TR" dirty="0" err="1"/>
              <a:t>Harappa</a:t>
            </a:r>
            <a:r>
              <a:rPr lang="tr-TR" dirty="0"/>
              <a:t> ve </a:t>
            </a:r>
            <a:r>
              <a:rPr lang="tr-TR" dirty="0" err="1"/>
              <a:t>Moheco-Daro</a:t>
            </a:r>
            <a:r>
              <a:rPr lang="tr-TR" dirty="0"/>
              <a:t> 				Şehirleri.</a:t>
            </a:r>
          </a:p>
          <a:p>
            <a:r>
              <a:rPr lang="tr-TR" i="1" dirty="0"/>
              <a:t> </a:t>
            </a:r>
            <a:endParaRPr lang="tr-TR" dirty="0"/>
          </a:p>
          <a:p>
            <a:r>
              <a:rPr lang="tr-TR" i="1" dirty="0"/>
              <a:t>MÖ 1500-500:	</a:t>
            </a:r>
            <a:r>
              <a:rPr lang="tr-TR" dirty="0" err="1"/>
              <a:t>Āriler’in</a:t>
            </a:r>
            <a:r>
              <a:rPr lang="tr-TR" dirty="0"/>
              <a:t> Hindistan’a Gelişi, </a:t>
            </a:r>
          </a:p>
          <a:p>
            <a:r>
              <a:rPr lang="tr-TR" dirty="0"/>
              <a:t> 			Vedik Kültür Sahasının Oluşumu.</a:t>
            </a:r>
          </a:p>
          <a:p>
            <a:r>
              <a:rPr lang="tr-TR" dirty="0"/>
              <a:t>                                Veda İlahileri.</a:t>
            </a:r>
          </a:p>
          <a:p>
            <a:r>
              <a:rPr lang="tr-TR" dirty="0"/>
              <a:t> 	                        Neolitik ve Kalkolitik Devir.</a:t>
            </a:r>
          </a:p>
          <a:p>
            <a:pPr algn="ctr"/>
            <a:endParaRPr lang="tr-TR" dirty="0">
              <a:effectLst>
                <a:outerShdw blurRad="38100" dist="38100" dir="2700000" algn="tl">
                  <a:srgbClr val="000000">
                    <a:alpha val="43137"/>
                  </a:srgbClr>
                </a:outerShdw>
              </a:effectLst>
            </a:endParaRP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186601918"/>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circle(in)">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lnSpcReduction="10000"/>
          </a:bodyPr>
          <a:lstStyle/>
          <a:p>
            <a:r>
              <a:rPr lang="tr-TR" i="1" dirty="0"/>
              <a:t> MÖ 1000: 		</a:t>
            </a:r>
            <a:r>
              <a:rPr lang="tr-TR" dirty="0"/>
              <a:t>Demirin Kullanılmaya 				Başlanması.</a:t>
            </a:r>
          </a:p>
          <a:p>
            <a:r>
              <a:rPr lang="tr-TR" dirty="0"/>
              <a:t>		</a:t>
            </a:r>
          </a:p>
          <a:p>
            <a:r>
              <a:rPr lang="tr-TR" i="1" dirty="0"/>
              <a:t>MÖ 800-500:</a:t>
            </a:r>
            <a:r>
              <a:rPr lang="tr-TR" dirty="0"/>
              <a:t> 	</a:t>
            </a:r>
            <a:r>
              <a:rPr lang="tr-TR" dirty="0" err="1"/>
              <a:t>Brāhmaṇa</a:t>
            </a:r>
            <a:r>
              <a:rPr lang="tr-TR" dirty="0"/>
              <a:t> ve </a:t>
            </a:r>
            <a:r>
              <a:rPr lang="tr-TR" dirty="0" err="1"/>
              <a:t>Āraṇyaka</a:t>
            </a:r>
            <a:r>
              <a:rPr lang="tr-TR" dirty="0"/>
              <a:t> 				Metinlerinin Oluşturulması.</a:t>
            </a:r>
          </a:p>
          <a:p>
            <a:r>
              <a:rPr lang="tr-TR" i="1" dirty="0"/>
              <a:t>			</a:t>
            </a:r>
            <a:r>
              <a:rPr lang="tr-TR" dirty="0" err="1"/>
              <a:t>Mahācanapadalar</a:t>
            </a:r>
            <a:r>
              <a:rPr lang="tr-TR" dirty="0"/>
              <a:t> Dönemi.</a:t>
            </a:r>
          </a:p>
          <a:p>
            <a:r>
              <a:rPr lang="tr-TR" dirty="0"/>
              <a:t>			</a:t>
            </a:r>
            <a:r>
              <a:rPr lang="tr-TR" dirty="0" err="1"/>
              <a:t>Upanishad</a:t>
            </a:r>
            <a:r>
              <a:rPr lang="tr-TR" dirty="0"/>
              <a:t> Çağı.</a:t>
            </a:r>
          </a:p>
          <a:p>
            <a:r>
              <a:rPr lang="tr-TR" dirty="0"/>
              <a:t>			</a:t>
            </a:r>
            <a:r>
              <a:rPr lang="tr-TR" dirty="0" err="1"/>
              <a:t>Cainist</a:t>
            </a:r>
            <a:r>
              <a:rPr lang="tr-TR" dirty="0"/>
              <a:t> ve Buddhist Kültürün 			Doğuşu.</a:t>
            </a:r>
          </a:p>
          <a:p>
            <a:r>
              <a:rPr lang="tr-TR" dirty="0"/>
              <a:t>			</a:t>
            </a:r>
            <a:r>
              <a:rPr lang="tr-TR" dirty="0" err="1"/>
              <a:t>Magadha’nın</a:t>
            </a:r>
            <a:r>
              <a:rPr lang="tr-TR" dirty="0"/>
              <a:t> Yükselişi.</a:t>
            </a:r>
          </a:p>
          <a:p>
            <a:r>
              <a:rPr lang="tr-TR" dirty="0"/>
              <a:t>			</a:t>
            </a:r>
            <a:r>
              <a:rPr lang="tr-TR" dirty="0" err="1"/>
              <a:t>Bimbisāra</a:t>
            </a:r>
            <a:r>
              <a:rPr lang="tr-TR" dirty="0"/>
              <a:t> ve </a:t>
            </a:r>
            <a:r>
              <a:rPr lang="tr-TR" dirty="0" err="1"/>
              <a:t>Acataşātru</a:t>
            </a:r>
            <a:r>
              <a:rPr lang="tr-TR" dirty="0"/>
              <a:t> 				Dönemleri.</a:t>
            </a:r>
            <a:endParaRPr lang="tr-TR" dirty="0">
              <a:effectLst>
                <a:outerShdw blurRad="38100" dist="38100" dir="2700000" algn="tl">
                  <a:srgbClr val="000000">
                    <a:alpha val="43137"/>
                  </a:srgbClr>
                </a:outerShdw>
              </a:effectLst>
            </a:endParaRP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65323577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i="1" dirty="0"/>
              <a:t> </a:t>
            </a:r>
            <a:r>
              <a:rPr lang="tr-TR" dirty="0"/>
              <a:t> </a:t>
            </a:r>
            <a:r>
              <a:rPr lang="tr-TR" i="1" dirty="0"/>
              <a:t>MÖ 550-330:	</a:t>
            </a:r>
            <a:r>
              <a:rPr lang="tr-TR" dirty="0"/>
              <a:t>Pers İstilaları.</a:t>
            </a:r>
          </a:p>
          <a:p>
            <a:r>
              <a:rPr lang="tr-TR" dirty="0"/>
              <a:t> </a:t>
            </a:r>
          </a:p>
          <a:p>
            <a:r>
              <a:rPr lang="tr-TR" i="1" dirty="0"/>
              <a:t>MÖ 462-364:	</a:t>
            </a:r>
            <a:r>
              <a:rPr lang="tr-TR" dirty="0" err="1"/>
              <a:t>Şişunāga</a:t>
            </a:r>
            <a:r>
              <a:rPr lang="tr-TR" dirty="0"/>
              <a:t> Kralları Dönemi.</a:t>
            </a:r>
          </a:p>
          <a:p>
            <a:r>
              <a:rPr lang="tr-TR" b="1" i="1" dirty="0"/>
              <a:t> </a:t>
            </a:r>
            <a:endParaRPr lang="tr-TR" dirty="0"/>
          </a:p>
          <a:p>
            <a:r>
              <a:rPr lang="tr-TR" i="1" dirty="0"/>
              <a:t>MÖ 364-32:	</a:t>
            </a:r>
            <a:r>
              <a:rPr lang="tr-TR" dirty="0" err="1"/>
              <a:t>Nandalar</a:t>
            </a:r>
            <a:r>
              <a:rPr lang="tr-TR" dirty="0"/>
              <a:t>.</a:t>
            </a:r>
          </a:p>
          <a:p>
            <a:r>
              <a:rPr lang="tr-TR" dirty="0"/>
              <a:t>			</a:t>
            </a:r>
            <a:r>
              <a:rPr lang="tr-TR" dirty="0" err="1"/>
              <a:t>Mahāpadma</a:t>
            </a:r>
            <a:r>
              <a:rPr lang="tr-TR" dirty="0"/>
              <a:t>.</a:t>
            </a:r>
          </a:p>
          <a:p>
            <a:r>
              <a:rPr lang="tr-TR" i="1" dirty="0"/>
              <a:t>MÖ 327-325:	</a:t>
            </a:r>
            <a:r>
              <a:rPr lang="tr-TR" dirty="0"/>
              <a:t>Büyük İskender’in Hint İstilası.</a:t>
            </a:r>
          </a:p>
          <a:p>
            <a:r>
              <a:rPr lang="tr-TR" i="1" dirty="0"/>
              <a:t>MÖ 321:		</a:t>
            </a:r>
            <a:r>
              <a:rPr lang="tr-TR" dirty="0" err="1"/>
              <a:t>Maurya</a:t>
            </a:r>
            <a:r>
              <a:rPr lang="tr-TR" dirty="0"/>
              <a:t> İmparatorluğunun 			Kuruluşu.</a:t>
            </a:r>
          </a:p>
          <a:p>
            <a:r>
              <a:rPr lang="tr-TR" dirty="0"/>
              <a:t>			</a:t>
            </a:r>
            <a:r>
              <a:rPr lang="tr-TR" dirty="0" err="1"/>
              <a:t>Çandragupta</a:t>
            </a:r>
            <a:r>
              <a:rPr lang="tr-TR" dirty="0"/>
              <a:t> </a:t>
            </a:r>
            <a:r>
              <a:rPr lang="tr-TR" dirty="0" err="1"/>
              <a:t>Maurya’nın</a:t>
            </a:r>
            <a:r>
              <a:rPr lang="tr-TR" dirty="0"/>
              <a:t> Tahta 			Çıkışı.</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8266151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circle(in)">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circle(in)">
                                      <p:cBhvr>
                                        <p:cTn id="4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r>
              <a:rPr lang="tr-TR" i="1" dirty="0"/>
              <a:t> MÖ 268-231:	</a:t>
            </a:r>
            <a:r>
              <a:rPr lang="tr-TR" dirty="0" err="1"/>
              <a:t>Maurya</a:t>
            </a:r>
            <a:r>
              <a:rPr lang="tr-TR" dirty="0"/>
              <a:t> Kralı </a:t>
            </a:r>
            <a:r>
              <a:rPr lang="tr-TR" dirty="0" err="1"/>
              <a:t>Aşoka’nın</a:t>
            </a:r>
            <a:r>
              <a:rPr lang="tr-TR" dirty="0"/>
              <a:t> 				Hükümdarlığı.</a:t>
            </a:r>
          </a:p>
          <a:p>
            <a:r>
              <a:rPr lang="tr-TR" i="1" dirty="0"/>
              <a:t> </a:t>
            </a:r>
            <a:endParaRPr lang="tr-TR" dirty="0"/>
          </a:p>
          <a:p>
            <a:r>
              <a:rPr lang="tr-TR" i="1" dirty="0"/>
              <a:t>MÖ 185: 		</a:t>
            </a:r>
            <a:r>
              <a:rPr lang="tr-TR" dirty="0" err="1"/>
              <a:t>Şunga</a:t>
            </a:r>
            <a:r>
              <a:rPr lang="tr-TR" dirty="0"/>
              <a:t> Krallığı Dönemi</a:t>
            </a:r>
          </a:p>
          <a:p>
            <a:r>
              <a:rPr lang="tr-TR" dirty="0"/>
              <a:t>			Hinduizm’in Yükselişi.</a:t>
            </a:r>
          </a:p>
          <a:p>
            <a:r>
              <a:rPr lang="tr-TR" dirty="0"/>
              <a:t>			Hint Destanları Dönemi (MÖ 			300- MS 100)</a:t>
            </a:r>
          </a:p>
          <a:p>
            <a:r>
              <a:rPr lang="tr-TR" i="1" dirty="0"/>
              <a:t> </a:t>
            </a:r>
            <a:endParaRPr lang="tr-TR" dirty="0"/>
          </a:p>
          <a:p>
            <a:r>
              <a:rPr lang="tr-TR" i="1" dirty="0"/>
              <a:t>MÖ 75-30: 	</a:t>
            </a:r>
            <a:r>
              <a:rPr lang="tr-TR" dirty="0" err="1"/>
              <a:t>Kanva</a:t>
            </a:r>
            <a:r>
              <a:rPr lang="tr-TR" dirty="0"/>
              <a:t> Hanedanlığı Dönemi.</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5842701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effectLst>
                  <a:outerShdw blurRad="38100" dist="38100" dir="2700000" algn="tl">
                    <a:srgbClr val="000000">
                      <a:alpha val="43137"/>
                    </a:srgbClr>
                  </a:outerShdw>
                </a:effectLst>
              </a:rPr>
              <a:t>Hindistan’ın bilinen tarihi, </a:t>
            </a:r>
            <a:r>
              <a:rPr lang="tr-TR" dirty="0" err="1">
                <a:effectLst>
                  <a:outerShdw blurRad="38100" dist="38100" dir="2700000" algn="tl">
                    <a:srgbClr val="000000">
                      <a:alpha val="43137"/>
                    </a:srgbClr>
                  </a:outerShdw>
                </a:effectLst>
              </a:rPr>
              <a:t>Āri</a:t>
            </a:r>
            <a:r>
              <a:rPr lang="tr-TR" dirty="0">
                <a:effectLst>
                  <a:outerShdw blurRad="38100" dist="38100" dir="2700000" algn="tl">
                    <a:srgbClr val="000000">
                      <a:alpha val="43137"/>
                    </a:srgbClr>
                  </a:outerShdw>
                </a:effectLst>
              </a:rPr>
              <a:t> göçü öncesi dönemde, bugün çoğu Pakistan sınırları içerinde kalan İndus Vadisi Medeniyetine dayandırılsa da; Hint Yarımadasındaki ilk yerleşimlerin 500.000 yıl öncesine kadar gittiği iddia edilmektedir.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581572552"/>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p>
          <a:p>
            <a:pPr algn="ctr"/>
            <a:r>
              <a:rPr lang="tr-TR" dirty="0">
                <a:effectLst>
                  <a:outerShdw blurRad="38100" dist="38100" dir="2700000" algn="tl">
                    <a:srgbClr val="000000">
                      <a:alpha val="43137"/>
                    </a:srgbClr>
                  </a:outerShdw>
                </a:effectLst>
              </a:rPr>
              <a:t>Hint’te 400.000-150.000 yıl önce var olduğu tahmin edilen taş devri döneminin ilk insan toplulukları, </a:t>
            </a:r>
            <a:r>
              <a:rPr lang="tr-TR" dirty="0" err="1">
                <a:effectLst>
                  <a:outerShdw blurRad="38100" dist="38100" dir="2700000" algn="tl">
                    <a:srgbClr val="000000">
                      <a:alpha val="43137"/>
                    </a:srgbClr>
                  </a:outerShdw>
                </a:effectLst>
              </a:rPr>
              <a:t>Kerala</a:t>
            </a:r>
            <a:r>
              <a:rPr lang="tr-TR" dirty="0">
                <a:effectLst>
                  <a:outerShdw blurRad="38100" dist="38100" dir="2700000" algn="tl">
                    <a:srgbClr val="000000">
                      <a:alpha val="43137"/>
                    </a:srgbClr>
                  </a:outerShdw>
                </a:effectLst>
              </a:rPr>
              <a:t> ve Tamil </a:t>
            </a:r>
            <a:r>
              <a:rPr lang="tr-TR" dirty="0" err="1">
                <a:effectLst>
                  <a:outerShdw blurRad="38100" dist="38100" dir="2700000" algn="tl">
                    <a:srgbClr val="000000">
                      <a:alpha val="43137"/>
                    </a:srgbClr>
                  </a:outerShdw>
                </a:effectLst>
              </a:rPr>
              <a:t>Nadu’nun</a:t>
            </a:r>
            <a:r>
              <a:rPr lang="tr-TR" dirty="0">
                <a:effectLst>
                  <a:outerShdw blurRad="38100" dist="38100" dir="2700000" algn="tl">
                    <a:srgbClr val="000000">
                      <a:alpha val="43137"/>
                    </a:srgbClr>
                  </a:outerShdw>
                </a:effectLst>
              </a:rPr>
              <a:t> güneyiyle, Kuzey </a:t>
            </a:r>
            <a:r>
              <a:rPr lang="tr-TR" dirty="0" err="1">
                <a:effectLst>
                  <a:outerShdw blurRad="38100" dist="38100" dir="2700000" algn="tl">
                    <a:srgbClr val="000000">
                      <a:alpha val="43137"/>
                    </a:srgbClr>
                  </a:outerShdw>
                </a:effectLst>
              </a:rPr>
              <a:t>Pencap’taki</a:t>
            </a:r>
            <a:r>
              <a:rPr lang="tr-TR" dirty="0">
                <a:effectLst>
                  <a:outerShdw blurRad="38100" dist="38100" dir="2700000" algn="tl">
                    <a:srgbClr val="000000">
                      <a:alpha val="43137"/>
                    </a:srgbClr>
                  </a:outerShdw>
                </a:effectLst>
              </a:rPr>
              <a:t> </a:t>
            </a:r>
            <a:r>
              <a:rPr lang="tr-TR" dirty="0" err="1">
                <a:effectLst>
                  <a:outerShdw blurRad="38100" dist="38100" dir="2700000" algn="tl">
                    <a:srgbClr val="000000">
                      <a:alpha val="43137"/>
                    </a:srgbClr>
                  </a:outerShdw>
                </a:effectLst>
              </a:rPr>
              <a:t>Soan</a:t>
            </a:r>
            <a:r>
              <a:rPr lang="tr-TR" dirty="0">
                <a:effectLst>
                  <a:outerShdw blurRad="38100" dist="38100" dir="2700000" algn="tl">
                    <a:srgbClr val="000000">
                      <a:alpha val="43137"/>
                    </a:srgbClr>
                  </a:outerShdw>
                </a:effectLst>
              </a:rPr>
              <a:t> ve </a:t>
            </a:r>
            <a:r>
              <a:rPr lang="tr-TR" dirty="0" err="1">
                <a:effectLst>
                  <a:outerShdw blurRad="38100" dist="38100" dir="2700000" algn="tl">
                    <a:srgbClr val="000000">
                      <a:alpha val="43137"/>
                    </a:srgbClr>
                  </a:outerShdw>
                </a:effectLst>
              </a:rPr>
              <a:t>Beas</a:t>
            </a:r>
            <a:r>
              <a:rPr lang="tr-TR" dirty="0">
                <a:effectLst>
                  <a:outerShdw blurRad="38100" dist="38100" dir="2700000" algn="tl">
                    <a:srgbClr val="000000">
                      <a:alpha val="43137"/>
                    </a:srgbClr>
                  </a:outerShdw>
                </a:effectLst>
              </a:rPr>
              <a:t> nehir vadileri arasındaki bölgede yaşamış oldukları düşünülmektedir.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04952858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effectLst>
                  <a:outerShdw blurRad="38100" dist="38100" dir="2700000" algn="tl">
                    <a:srgbClr val="000000">
                      <a:alpha val="43137"/>
                    </a:srgbClr>
                  </a:outerShdw>
                </a:effectLst>
              </a:rPr>
              <a:t>Bu dönemi Orta Taş Devri olarak adlandırılan çağda, 40.000-10.000 yıl önce yaşamış olan ilkel Hint toplulukları takip eder.  Onları da yaklaşık olarak MÖ 15.000 yıl önce, ilkel aletler kullanan neolitik toplumlar izlemiştir. Aynı dönemde Hindistan’ın </a:t>
            </a:r>
            <a:r>
              <a:rPr lang="tr-TR" dirty="0" err="1">
                <a:effectLst>
                  <a:outerShdw blurRad="38100" dist="38100" dir="2700000" algn="tl">
                    <a:srgbClr val="000000">
                      <a:alpha val="43137"/>
                    </a:srgbClr>
                  </a:outerShdw>
                </a:effectLst>
              </a:rPr>
              <a:t>Madhya</a:t>
            </a:r>
            <a:r>
              <a:rPr lang="tr-TR" dirty="0">
                <a:effectLst>
                  <a:outerShdw blurRad="38100" dist="38100" dir="2700000" algn="tl">
                    <a:srgbClr val="000000">
                      <a:alpha val="43137"/>
                    </a:srgbClr>
                  </a:outerShdw>
                </a:effectLst>
              </a:rPr>
              <a:t> </a:t>
            </a:r>
            <a:r>
              <a:rPr lang="tr-TR" dirty="0" err="1">
                <a:effectLst>
                  <a:outerShdw blurRad="38100" dist="38100" dir="2700000" algn="tl">
                    <a:srgbClr val="000000">
                      <a:alpha val="43137"/>
                    </a:srgbClr>
                  </a:outerShdw>
                </a:effectLst>
              </a:rPr>
              <a:t>Pradeş</a:t>
            </a:r>
            <a:r>
              <a:rPr lang="tr-TR" dirty="0">
                <a:effectLst>
                  <a:outerShdw blurRad="38100" dist="38100" dir="2700000" algn="tl">
                    <a:srgbClr val="000000">
                      <a:alpha val="43137"/>
                    </a:srgbClr>
                  </a:outerShdw>
                </a:effectLst>
              </a:rPr>
              <a:t> bölgesinde ise, avcı-toplayıcı, göçebe ve kırsal alanda hüküm süren geç taş devri insanı yaşamıştır. </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88742027"/>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b="1" dirty="0"/>
          </a:p>
          <a:p>
            <a:pPr algn="ctr"/>
            <a:r>
              <a:rPr lang="tr-TR" dirty="0"/>
              <a:t>Yapılan arkeolojik araştırmalar, yerleşik hayata MÖ 7000’in başlarında İndus havzasındaki </a:t>
            </a:r>
            <a:r>
              <a:rPr lang="tr-TR" dirty="0" err="1"/>
              <a:t>Mehrgarh’ta</a:t>
            </a:r>
            <a:r>
              <a:rPr lang="tr-TR" dirty="0"/>
              <a:t> geçildiğini göstermektedir. Erken Cilâlı Taş devrine ait olan kerpiç ev ve tahıl ambarları temellerinin bulunduğu kültür kalıntılarında ise,  altıncı binyıldan itibaren seramiğe de rastlanılmıştır.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57346248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effectLst>
                <a:outerShdw blurRad="38100" dist="38100" dir="2700000" algn="tl">
                  <a:srgbClr val="000000">
                    <a:alpha val="43137"/>
                  </a:srgbClr>
                </a:outerShdw>
              </a:effectLst>
            </a:endParaRPr>
          </a:p>
          <a:p>
            <a:pPr algn="ctr"/>
            <a:r>
              <a:rPr lang="tr-TR" dirty="0" err="1">
                <a:effectLst>
                  <a:outerShdw blurRad="38100" dist="38100" dir="2700000" algn="tl">
                    <a:srgbClr val="000000">
                      <a:alpha val="43137"/>
                    </a:srgbClr>
                  </a:outerShdw>
                </a:effectLst>
              </a:rPr>
              <a:t>Mehrgarh’ın</a:t>
            </a:r>
            <a:r>
              <a:rPr lang="tr-TR" dirty="0">
                <a:effectLst>
                  <a:outerShdw blurRad="38100" dist="38100" dir="2700000" algn="tl">
                    <a:srgbClr val="000000">
                      <a:alpha val="43137"/>
                    </a:srgbClr>
                  </a:outerShdw>
                </a:effectLst>
              </a:rPr>
              <a:t> ilk yerleşimcileri, hasat için taş aletler kullanmış, arpa ve buğday üretmişlerdir. Ayrıca çeşitli süs eşyaları da yapmış ve küçükbaş hayvan yetiştiriciliğiyle ilgilenmişlerdir. MÖ 5000’li yıllara gelindiğinde ise, </a:t>
            </a:r>
            <a:r>
              <a:rPr lang="tr-TR" dirty="0" err="1">
                <a:effectLst>
                  <a:outerShdw blurRad="38100" dist="38100" dir="2700000" algn="tl">
                    <a:srgbClr val="000000">
                      <a:alpha val="43137"/>
                    </a:srgbClr>
                  </a:outerShdw>
                </a:effectLst>
              </a:rPr>
              <a:t>Mehrgarh’taki</a:t>
            </a:r>
            <a:r>
              <a:rPr lang="tr-TR" dirty="0">
                <a:effectLst>
                  <a:outerShdw blurRad="38100" dist="38100" dir="2700000" algn="tl">
                    <a:srgbClr val="000000">
                      <a:alpha val="43137"/>
                    </a:srgbClr>
                  </a:outerShdw>
                </a:effectLst>
              </a:rPr>
              <a:t> Hintli yerleşik toplulukların tarım ürünlerinde çeşitlilik artmış; yün, pamuk dokuma, el yapımı çanak-çömlek ve bakır kaplar kullanılmaya başlanmışlardır.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302121356"/>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dirty="0"/>
          </a:p>
          <a:p>
            <a:pPr algn="ctr"/>
            <a:r>
              <a:rPr lang="tr-TR" dirty="0">
                <a:effectLst>
                  <a:outerShdw blurRad="38100" dist="38100" dir="2700000" algn="tl">
                    <a:srgbClr val="000000">
                      <a:alpha val="43137"/>
                    </a:srgbClr>
                  </a:outerShdw>
                </a:effectLst>
              </a:rPr>
              <a:t>Taştan yapılmış aletlerle silahlanan ve avcı-toplayıcı yaşam biçimini benimsemiş olan halk ise, yerleşik hayat süren köylülerden uzak bir yaşam alanını tercih etmişlerdir. Genellikle ormanlık arazide ve nehir kıyılarında yaşayan bu topluluklar, köylü hayatı süren halka göre daha ilkel bir yaşam tarzı sürmüşlerdir. </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837947613"/>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endParaRPr lang="tr-TR" b="1" dirty="0">
              <a:effectLst>
                <a:outerShdw blurRad="38100" dist="38100" dir="2700000" algn="tl">
                  <a:srgbClr val="000000">
                    <a:alpha val="43137"/>
                  </a:srgbClr>
                </a:outerShdw>
              </a:effectLst>
            </a:endParaRPr>
          </a:p>
          <a:p>
            <a:pPr algn="ctr"/>
            <a:r>
              <a:rPr lang="tr-TR" dirty="0">
                <a:effectLst>
                  <a:outerShdw blurRad="38100" dist="38100" dir="2700000" algn="tl">
                    <a:srgbClr val="000000">
                      <a:alpha val="43137"/>
                    </a:srgbClr>
                  </a:outerShdw>
                </a:effectLst>
              </a:rPr>
              <a:t>MÖ 4000’lerden itibaren </a:t>
            </a:r>
            <a:r>
              <a:rPr lang="tr-TR" dirty="0" err="1">
                <a:effectLst>
                  <a:outerShdw blurRad="38100" dist="38100" dir="2700000" algn="tl">
                    <a:srgbClr val="000000">
                      <a:alpha val="43137"/>
                    </a:srgbClr>
                  </a:outerShdw>
                </a:effectLst>
              </a:rPr>
              <a:t>Ganj</a:t>
            </a:r>
            <a:r>
              <a:rPr lang="tr-TR" dirty="0">
                <a:effectLst>
                  <a:outerShdw blurRad="38100" dist="38100" dir="2700000" algn="tl">
                    <a:srgbClr val="000000">
                      <a:alpha val="43137"/>
                    </a:srgbClr>
                  </a:outerShdw>
                </a:effectLst>
              </a:rPr>
              <a:t> Vadisi ve </a:t>
            </a:r>
            <a:r>
              <a:rPr lang="tr-TR" dirty="0" err="1">
                <a:effectLst>
                  <a:outerShdw blurRad="38100" dist="38100" dir="2700000" algn="tl">
                    <a:srgbClr val="000000">
                      <a:alpha val="43137"/>
                    </a:srgbClr>
                  </a:outerShdw>
                </a:effectLst>
              </a:rPr>
              <a:t>Dekkan</a:t>
            </a:r>
            <a:r>
              <a:rPr lang="tr-TR" dirty="0">
                <a:effectLst>
                  <a:outerShdw blurRad="38100" dist="38100" dir="2700000" algn="tl">
                    <a:srgbClr val="000000">
                      <a:alpha val="43137"/>
                    </a:srgbClr>
                  </a:outerShdw>
                </a:effectLst>
              </a:rPr>
              <a:t> Yaylası’na yerleşmiş olan topluluklar ise, sığır, koyun ve keçi gibi hayvanları evcilleştirmiş; pirinç üretiminde oldukça önemli bir yol almış olan neolitik çağdaşlarının seviyesine ulaşmışlardır. Bilinen en eski yerli Hint topluluğunun adı </a:t>
            </a:r>
            <a:r>
              <a:rPr lang="tr-TR" dirty="0" err="1">
                <a:effectLst>
                  <a:outerShdw blurRad="38100" dist="38100" dir="2700000" algn="tl">
                    <a:srgbClr val="000000">
                      <a:alpha val="43137"/>
                    </a:srgbClr>
                  </a:outerShdw>
                </a:effectLst>
              </a:rPr>
              <a:t>Mundalardır</a:t>
            </a:r>
            <a:r>
              <a:rPr lang="tr-TR" dirty="0">
                <a:effectLst>
                  <a:outerShdw blurRad="38100" dist="38100" dir="2700000" algn="tl">
                    <a:srgbClr val="000000">
                      <a:alpha val="43137"/>
                    </a:srgbClr>
                  </a:outerShdw>
                </a:effectLst>
              </a:rPr>
              <a:t>.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89341109"/>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endParaRPr lang="tr-TR" dirty="0"/>
          </a:p>
          <a:p>
            <a:pPr algn="ctr"/>
            <a:r>
              <a:rPr lang="tr-TR" dirty="0"/>
              <a:t>Siyah tenli bu ilkel insanlar hakkında maalesef kayda değer herhangi bir bilgimiz bulunmamaktadır. Ancak bugünkü Hindistan’da dahi “</a:t>
            </a:r>
            <a:r>
              <a:rPr lang="tr-TR" dirty="0" err="1"/>
              <a:t>Munda</a:t>
            </a:r>
            <a:r>
              <a:rPr lang="tr-TR" dirty="0"/>
              <a:t>” adında bir kabilenin yaşadığını ve bu kabilenin muhtemelen kadim </a:t>
            </a:r>
            <a:r>
              <a:rPr lang="tr-TR" dirty="0" err="1"/>
              <a:t>Mundaların</a:t>
            </a:r>
            <a:r>
              <a:rPr lang="tr-TR" dirty="0"/>
              <a:t> devamı olduğu düşünülmektedir. </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44131724"/>
      </p:ext>
    </p:extLst>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1220</TotalTime>
  <Words>738</Words>
  <Application>Microsoft Office PowerPoint</Application>
  <PresentationFormat>Ekran Gösterisi (4:3)</PresentationFormat>
  <Paragraphs>82</Paragraphs>
  <Slides>13</Slides>
  <Notes>13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Calibri</vt:lpstr>
      <vt:lpstr>Century Schoolbook</vt:lpstr>
      <vt:lpstr>Comic Sans MS</vt:lpstr>
      <vt:lpstr>Wingdings</vt:lpstr>
      <vt:lpstr>Wingdings 2</vt:lpstr>
      <vt:lpstr>Oriel</vt:lpstr>
      <vt:lpstr>                     HİN 203 Eskiçağ Hint tarihi  3. hafta  Tarih öncesi Hindistan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110</cp:revision>
  <dcterms:created xsi:type="dcterms:W3CDTF">2014-11-21T09:52:05Z</dcterms:created>
  <dcterms:modified xsi:type="dcterms:W3CDTF">2020-02-26T17:06:14Z</dcterms:modified>
</cp:coreProperties>
</file>