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1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2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655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5205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679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9532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93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913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752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095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56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53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05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41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33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47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9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3829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hm.kocaeli.edu.tr/web/files/255_Ders-7.pdf" TargetMode="External"/><Relationship Id="rId2" Type="http://schemas.openxmlformats.org/officeDocument/2006/relationships/hyperlink" Target="http://hilmi.trakya.edu.tr/ders_notlari/Elektroteknik/Elektroteknik_Norton_Teveni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dirkayikci.blogspot.com.tr/2016/02/norton-teorem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3405"/>
            <a:ext cx="26231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İçindekiler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24053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Northon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Teoremi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EBEBEB"/>
                </a:solidFill>
                <a:latin typeface="TeXGyreAdventor"/>
                <a:cs typeface="TeXGyreAdventor"/>
              </a:rPr>
              <a:t>KAYNAKÇA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90335" cy="2110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http://hilmi.trakya.edu.tr/ders_notlari/Elektroteknik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/Elektroteknik_Norton_Tevenin.pdf</a:t>
            </a:r>
            <a:endParaRPr sz="2000">
              <a:latin typeface="TeXGyreAdventor"/>
              <a:cs typeface="TeXGyreAdventor"/>
            </a:endParaRPr>
          </a:p>
          <a:p>
            <a:pPr marL="355600" marR="514984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3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http://ehm.kocaeli.edu.tr/web/files/255_Ders- </a:t>
            </a:r>
            <a:r>
              <a:rPr sz="2000" spc="-5" dirty="0">
                <a:solidFill>
                  <a:srgbClr val="57C1B9"/>
                </a:solidFill>
                <a:latin typeface="TeXGyreAdventor"/>
                <a:cs typeface="TeXGyreAdventor"/>
                <a:hlinkClick r:id="rId3"/>
              </a:rPr>
              <a:t> 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7.pdf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4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4"/>
              </a:rPr>
              <a:t>https://nadirkayikci.blogspot.com.tr/2016/02/nort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4"/>
              </a:rPr>
              <a:t>on-teoremi.html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047"/>
            <a:ext cx="492696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dirty="0">
                <a:solidFill>
                  <a:srgbClr val="EBEBEB"/>
                </a:solidFill>
                <a:latin typeface="TeXGyreAdventor"/>
                <a:cs typeface="TeXGyreAdventor"/>
              </a:rPr>
              <a:t>NORTHON</a:t>
            </a:r>
            <a:r>
              <a:rPr sz="4200" b="1" spc="-80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4200" b="1" dirty="0">
                <a:solidFill>
                  <a:srgbClr val="EBEBEB"/>
                </a:solidFill>
                <a:latin typeface="TeXGyreAdventor"/>
                <a:cs typeface="TeXGyreAdventor"/>
              </a:rPr>
              <a:t>TEOREMİ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923413"/>
            <a:ext cx="7664450" cy="3201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Şekildeki doğrusal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aktif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devre, her hangi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ucundan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bakıldığında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northon eşdeğer devresi olarak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adlandırılan  paralel 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eşdeğer devre şeklinde temsil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edilebilir.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Northon  eşdeğer devresi,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 kaynağı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ona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paralel bağlı bir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dirençten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meydana gelir.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yöntemin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amacı 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  herhangi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koldan geçen akımı,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diğerlerini hesaplamadan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kısa yoldan hesaplayabilmek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karışık devreleri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daha basit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hala getirerek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hesaplamalarda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kolaylık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sağlamaktır.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Yani  thevenin teoremiyle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arasındaki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tek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fark paralel</a:t>
            </a:r>
            <a:r>
              <a:rPr sz="2000" spc="-1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olmasıdır.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447415" algn="l"/>
              </a:tabLst>
            </a:pP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Northon</a:t>
            </a:r>
            <a:r>
              <a:rPr sz="2000" spc="-5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eşdeğer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akımı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Rn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Northon eşdeğer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31975" y="908303"/>
            <a:ext cx="6149340" cy="1801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1655775"/>
            <a:ext cx="7668259" cy="2846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241935" indent="-343535">
              <a:lnSpc>
                <a:spcPct val="100000"/>
              </a:lnSpc>
              <a:spcBef>
                <a:spcPts val="105"/>
              </a:spcBef>
              <a:tabLst>
                <a:tab pos="3810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teoreme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göre doğrusal iki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uçlu devre,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aynı özelliği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gösterebilecek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spc="-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kaynağı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kaynağa</a:t>
            </a:r>
            <a:r>
              <a:rPr sz="2000" spc="-18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paralel  bağlı bir </a:t>
            </a:r>
            <a:r>
              <a:rPr sz="2000" spc="23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35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 ile ifade</a:t>
            </a:r>
            <a:r>
              <a:rPr sz="2000" spc="-1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edilebilir.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  <a:tabLst>
                <a:tab pos="381000" algn="l"/>
                <a:tab pos="74358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6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9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uç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arası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kısa devre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akımını,</a:t>
            </a:r>
            <a:endParaRPr sz="2000">
              <a:latin typeface="TeXGyreAdventor"/>
              <a:cs typeface="TeXGyreAdventor"/>
            </a:endParaRPr>
          </a:p>
          <a:p>
            <a:pPr marL="381000" marR="333375" indent="-343535">
              <a:lnSpc>
                <a:spcPct val="100000"/>
              </a:lnSpc>
              <a:spcBef>
                <a:spcPts val="1010"/>
              </a:spcBef>
              <a:tabLst>
                <a:tab pos="381000" algn="l"/>
                <a:tab pos="3475354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23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35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ise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bağımsız kaynaklar kapatıldığında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uç</a:t>
            </a:r>
            <a:r>
              <a:rPr sz="2000" spc="-2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arasındaki  eşdeğer</a:t>
            </a: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gösterir.	</a:t>
            </a:r>
            <a:r>
              <a:rPr sz="2000" spc="14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14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209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1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75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𝑡ℎ</a:t>
            </a:r>
            <a:r>
              <a:rPr sz="2000" spc="50" dirty="0">
                <a:solidFill>
                  <a:srgbClr val="FFFFFF"/>
                </a:solidFill>
                <a:latin typeface="TeXGyreAdventor"/>
                <a:cs typeface="TeXGyreAdventor"/>
              </a:rPr>
              <a:t>)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  <a:tabLst>
                <a:tab pos="381000" algn="l"/>
                <a:tab pos="181038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23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35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</a:t>
            </a:r>
            <a:r>
              <a:rPr sz="2175" spc="39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direnci;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Thevenin teoremindeki </a:t>
            </a:r>
            <a:r>
              <a:rPr sz="2000" spc="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3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𝑡ℎ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direncini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bulmak</a:t>
            </a:r>
            <a:r>
              <a:rPr sz="2000" spc="-3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</a:t>
            </a:r>
            <a:endParaRPr sz="2000">
              <a:latin typeface="TeXGyreAdventor"/>
              <a:cs typeface="TeXGyreAdventor"/>
            </a:endParaRPr>
          </a:p>
          <a:p>
            <a:pPr marL="3810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izlenen adımların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aynısı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uygulanır.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140" y="1458770"/>
            <a:ext cx="7867650" cy="297180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90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6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9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akımını bulmak</a:t>
            </a:r>
            <a:r>
              <a:rPr sz="2000" spc="-23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için;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spc="15" dirty="0">
                <a:solidFill>
                  <a:srgbClr val="FFFFFF"/>
                </a:solidFill>
                <a:latin typeface="TeXGyreAdventor"/>
                <a:cs typeface="TeXGyreAdventor"/>
              </a:rPr>
              <a:t>a</a:t>
            </a:r>
            <a:r>
              <a:rPr sz="2000" spc="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‐</a:t>
            </a:r>
            <a:r>
              <a:rPr sz="2000" spc="15" dirty="0">
                <a:solidFill>
                  <a:srgbClr val="FFFFFF"/>
                </a:solidFill>
                <a:latin typeface="TeXGyreAdventor"/>
                <a:cs typeface="TeXGyreAdventor"/>
              </a:rPr>
              <a:t>b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uçları kısa devre akımı hesaplanır. </a:t>
            </a:r>
            <a:r>
              <a:rPr sz="2000" spc="-55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-5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8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9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284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𝑠𝑐</a:t>
            </a:r>
            <a:r>
              <a:rPr sz="2175" spc="-21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</a:t>
            </a:r>
            <a:endParaRPr sz="2000">
              <a:latin typeface="TeXGyreAdventor"/>
              <a:cs typeface="TeXGyreAdventor"/>
            </a:endParaRPr>
          </a:p>
          <a:p>
            <a:pPr marL="38100" marR="30480">
              <a:lnSpc>
                <a:spcPct val="100000"/>
              </a:lnSpc>
              <a:spcBef>
                <a:spcPts val="101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Bağımlı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bağımsız kaynaklar Thevenin teoreminde olduğu</a:t>
            </a:r>
            <a:r>
              <a:rPr sz="2000" spc="-2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gibi  değerlendirilir.</a:t>
            </a:r>
            <a:endParaRPr sz="2000">
              <a:latin typeface="TeXGyreAdventor"/>
              <a:cs typeface="TeXGyreAdventor"/>
            </a:endParaRPr>
          </a:p>
          <a:p>
            <a:pPr marL="38100" marR="241300">
              <a:lnSpc>
                <a:spcPct val="100000"/>
              </a:lnSpc>
              <a:spcBef>
                <a:spcPts val="994"/>
              </a:spcBef>
            </a:pPr>
            <a:r>
              <a:rPr sz="2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NOT: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Dikkat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edilecek olursa,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Thevenin 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Norton teoremleri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arasında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kaynak dönüşümü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ilişkisi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vardır </a:t>
            </a:r>
            <a:r>
              <a:rPr sz="2000" spc="14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14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209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4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60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𝑡ℎ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nedenle  dönüşüm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aynı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zaman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Thevenin</a:t>
            </a:r>
            <a:r>
              <a:rPr sz="2000" spc="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‐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Norton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dönüşümü olarak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da  bilinir.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4929"/>
            <a:ext cx="2484324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ÖRNEK</a:t>
            </a:r>
            <a:endParaRPr sz="4200" dirty="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406" y="1584197"/>
            <a:ext cx="631444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Devredeki R3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üzerinden geçen gerilim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akımı Norton Teoremi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bulunuz.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3939" y="2770632"/>
            <a:ext cx="6839711" cy="3250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0645" y="535050"/>
            <a:ext cx="63182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10540" algn="l"/>
              </a:tabLst>
            </a:pPr>
            <a:r>
              <a:rPr sz="1450" spc="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	2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03626" y="600837"/>
            <a:ext cx="568960" cy="17145"/>
          </a:xfrm>
          <a:custGeom>
            <a:avLst/>
            <a:gdLst/>
            <a:ahLst/>
            <a:cxnLst/>
            <a:rect l="l" t="t" r="r" b="b"/>
            <a:pathLst>
              <a:path w="568960" h="17145">
                <a:moveTo>
                  <a:pt x="568451" y="0"/>
                </a:moveTo>
                <a:lnTo>
                  <a:pt x="0" y="0"/>
                </a:lnTo>
                <a:lnTo>
                  <a:pt x="0" y="16763"/>
                </a:lnTo>
                <a:lnTo>
                  <a:pt x="568451" y="16763"/>
                </a:lnTo>
                <a:lnTo>
                  <a:pt x="5684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0365" algn="l"/>
                <a:tab pos="118999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195" dirty="0"/>
              <a:t>𝑅</a:t>
            </a:r>
            <a:r>
              <a:rPr spc="275" dirty="0"/>
              <a:t> </a:t>
            </a:r>
            <a:r>
              <a:rPr spc="65" dirty="0">
                <a:latin typeface="TeXGyreAdventor"/>
                <a:cs typeface="TeXGyreAdventor"/>
              </a:rPr>
              <a:t>//</a:t>
            </a:r>
            <a:r>
              <a:rPr spc="65" dirty="0"/>
              <a:t>𝑅	</a:t>
            </a:r>
            <a:r>
              <a:rPr dirty="0">
                <a:latin typeface="TeXGyreAdventor"/>
                <a:cs typeface="TeXGyreAdventor"/>
              </a:rPr>
              <a:t>= ( </a:t>
            </a:r>
            <a:r>
              <a:rPr sz="2175" spc="89" baseline="45977" dirty="0"/>
              <a:t>𝑅</a:t>
            </a:r>
            <a:r>
              <a:rPr sz="1800" spc="89" baseline="41666" dirty="0"/>
              <a:t>1</a:t>
            </a:r>
            <a:r>
              <a:rPr sz="2175" spc="89" baseline="45977" dirty="0"/>
              <a:t>.𝑅</a:t>
            </a:r>
            <a:r>
              <a:rPr sz="1800" spc="89" baseline="41666" dirty="0"/>
              <a:t>2 </a:t>
            </a:r>
            <a:r>
              <a:rPr sz="2000" dirty="0">
                <a:latin typeface="TeXGyreAdventor"/>
                <a:cs typeface="TeXGyreAdventor"/>
              </a:rPr>
              <a:t>)</a:t>
            </a:r>
            <a:r>
              <a:rPr sz="2000" spc="-254" dirty="0">
                <a:latin typeface="TeXGyreAdventor"/>
                <a:cs typeface="TeXGyreAdventor"/>
              </a:rPr>
              <a:t> </a:t>
            </a:r>
            <a:r>
              <a:rPr sz="2000" dirty="0">
                <a:latin typeface="TeXGyreAdventor"/>
                <a:cs typeface="TeXGyreAdventor"/>
              </a:rPr>
              <a:t>=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63746" y="600837"/>
            <a:ext cx="783590" cy="17145"/>
          </a:xfrm>
          <a:custGeom>
            <a:avLst/>
            <a:gdLst/>
            <a:ahLst/>
            <a:cxnLst/>
            <a:rect l="l" t="t" r="r" b="b"/>
            <a:pathLst>
              <a:path w="783589" h="17145">
                <a:moveTo>
                  <a:pt x="783336" y="0"/>
                </a:moveTo>
                <a:lnTo>
                  <a:pt x="0" y="0"/>
                </a:lnTo>
                <a:lnTo>
                  <a:pt x="0" y="16763"/>
                </a:lnTo>
                <a:lnTo>
                  <a:pt x="783336" y="16763"/>
                </a:lnTo>
                <a:lnTo>
                  <a:pt x="783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00576" y="333882"/>
            <a:ext cx="71310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200.200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3333" y="611250"/>
            <a:ext cx="1834514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010919" algn="l"/>
              </a:tabLst>
            </a:pPr>
            <a:r>
              <a:rPr sz="1450" spc="7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1800" spc="104" baseline="-13888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</a:t>
            </a:r>
            <a:r>
              <a:rPr sz="1450" spc="7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+𝑅</a:t>
            </a:r>
            <a:r>
              <a:rPr sz="1800" spc="104" baseline="-13888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	</a:t>
            </a:r>
            <a:r>
              <a:rPr sz="1450" spc="1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200+200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5247" y="414655"/>
            <a:ext cx="9391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100</a:t>
            </a:r>
            <a:r>
              <a:rPr sz="2000" spc="-9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TeXGyreAdventor"/>
                <a:cs typeface="TeXGyreAdventor"/>
              </a:rPr>
              <a:t>Ω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1469" y="955370"/>
            <a:ext cx="33096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08075" algn="l"/>
              </a:tabLst>
            </a:pPr>
            <a:r>
              <a:rPr sz="2000" spc="8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12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6</a:t>
            </a:r>
            <a:r>
              <a:rPr sz="2000" spc="85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8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12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7</a:t>
            </a:r>
            <a:r>
              <a:rPr sz="2175" spc="32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	</a:t>
            </a:r>
            <a:r>
              <a:rPr sz="2000" spc="-15" dirty="0">
                <a:solidFill>
                  <a:srgbClr val="FFFFFF"/>
                </a:solidFill>
                <a:latin typeface="TeXGyreAdventor"/>
                <a:cs typeface="TeXGyreAdventor"/>
              </a:rPr>
              <a:t>50Ω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+ </a:t>
            </a:r>
            <a:r>
              <a:rPr sz="2000" spc="-15" dirty="0">
                <a:solidFill>
                  <a:srgbClr val="FFFFFF"/>
                </a:solidFill>
                <a:latin typeface="TeXGyreAdventor"/>
                <a:cs typeface="TeXGyreAdventor"/>
              </a:rPr>
              <a:t>50Ω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100Ω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1469" y="4717135"/>
            <a:ext cx="4243070" cy="88836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95"/>
              </a:spcBef>
              <a:tabLst>
                <a:tab pos="1543685" algn="l"/>
              </a:tabLst>
            </a:pPr>
            <a:r>
              <a:rPr sz="2000" spc="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89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</a:t>
            </a:r>
            <a:r>
              <a:rPr sz="2175" spc="345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//</a:t>
            </a:r>
            <a:r>
              <a:rPr sz="2000" spc="4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60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</a:t>
            </a:r>
            <a:r>
              <a:rPr sz="2175" spc="330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=RP	</a:t>
            </a:r>
            <a:r>
              <a:rPr sz="2000" spc="15" dirty="0">
                <a:solidFill>
                  <a:srgbClr val="FFFFFF"/>
                </a:solidFill>
                <a:latin typeface="TeXGyreAdventor"/>
                <a:cs typeface="TeXGyreAdventor"/>
              </a:rPr>
              <a:t>ve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spc="8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12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6</a:t>
            </a:r>
            <a:r>
              <a:rPr sz="2000" spc="85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8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2175" spc="12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7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=RS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ifade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edilecektir.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4276" y="1772411"/>
            <a:ext cx="7199376" cy="2560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93569" y="2549804"/>
            <a:ext cx="2014855" cy="3775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33700"/>
              </a:lnSpc>
              <a:spcBef>
                <a:spcPts val="100"/>
              </a:spcBef>
              <a:tabLst>
                <a:tab pos="380365" algn="l"/>
                <a:tab pos="688340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A noktası</a:t>
            </a:r>
            <a:r>
              <a:rPr sz="1900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 </a:t>
            </a:r>
            <a:r>
              <a:rPr sz="19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için: </a:t>
            </a:r>
            <a:r>
              <a:rPr sz="1900" dirty="0">
                <a:solidFill>
                  <a:srgbClr val="FFFFFF"/>
                </a:solidFill>
                <a:latin typeface="TeXGyreAdventor"/>
                <a:cs typeface="TeXGyreAdventor"/>
              </a:rPr>
              <a:t> 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I</a:t>
            </a:r>
            <a:r>
              <a:rPr sz="19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1900" spc="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22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330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	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+ </a:t>
            </a:r>
            <a:r>
              <a:rPr sz="1900" spc="-20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300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</a:t>
            </a:r>
            <a:endParaRPr sz="2025" baseline="-16460">
              <a:latin typeface="DejaVu Serif Condensed"/>
              <a:cs typeface="DejaVu Serif Condensed"/>
            </a:endParaRPr>
          </a:p>
          <a:p>
            <a:pPr marL="38100">
              <a:lnSpc>
                <a:spcPct val="100000"/>
              </a:lnSpc>
              <a:spcBef>
                <a:spcPts val="780"/>
              </a:spcBef>
              <a:tabLst>
                <a:tab pos="3803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B </a:t>
            </a:r>
            <a:r>
              <a:rPr sz="19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noktası</a:t>
            </a:r>
            <a:r>
              <a:rPr sz="1900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 </a:t>
            </a:r>
            <a:r>
              <a:rPr sz="19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için:</a:t>
            </a:r>
            <a:endParaRPr sz="19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890905" algn="l"/>
                <a:tab pos="1358900" algn="l"/>
              </a:tabLst>
            </a:pPr>
            <a:r>
              <a:rPr sz="1900" spc="-22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330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	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19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20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300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5	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-</a:t>
            </a:r>
            <a:r>
              <a:rPr sz="1900" spc="-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20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300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3	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-</a:t>
            </a:r>
            <a:r>
              <a:rPr sz="19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19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292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4</a:t>
            </a:r>
            <a:endParaRPr sz="2025" baseline="-16460">
              <a:latin typeface="DejaVu Serif Condensed"/>
              <a:cs typeface="DejaVu Serif Condensed"/>
            </a:endParaRPr>
          </a:p>
          <a:p>
            <a:pPr marL="307340" indent="-269240">
              <a:lnSpc>
                <a:spcPct val="100000"/>
              </a:lnSpc>
              <a:spcBef>
                <a:spcPts val="765"/>
              </a:spcBef>
              <a:buFont typeface="TeXGyreAdventor"/>
              <a:buAutoNum type="arabicPeriod"/>
              <a:tabLst>
                <a:tab pos="307340" algn="l"/>
              </a:tabLst>
            </a:pPr>
            <a:r>
              <a:rPr sz="1900" u="heavy" spc="-4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Çevre</a:t>
            </a:r>
            <a:r>
              <a:rPr sz="19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 </a:t>
            </a:r>
            <a:r>
              <a:rPr sz="19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için:</a:t>
            </a:r>
            <a:endParaRPr sz="19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780"/>
              </a:spcBef>
            </a:pP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5 –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(100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x </a:t>
            </a:r>
            <a:r>
              <a:rPr sz="1900" spc="-20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300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) =</a:t>
            </a:r>
            <a:r>
              <a:rPr sz="1900" spc="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0</a:t>
            </a:r>
            <a:endParaRPr sz="19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770"/>
              </a:spcBef>
              <a:tabLst>
                <a:tab pos="426084" algn="l"/>
              </a:tabLst>
            </a:pPr>
            <a:r>
              <a:rPr sz="1900" spc="-20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300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	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= 50</a:t>
            </a:r>
            <a:r>
              <a:rPr sz="1900" spc="-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1900">
              <a:latin typeface="TeXGyreAdventor"/>
              <a:cs typeface="TeXGyreAdventor"/>
            </a:endParaRPr>
          </a:p>
          <a:p>
            <a:pPr marL="307340" indent="-269240">
              <a:lnSpc>
                <a:spcPts val="2165"/>
              </a:lnSpc>
              <a:spcBef>
                <a:spcPts val="770"/>
              </a:spcBef>
              <a:buFont typeface="TeXGyreAdventor"/>
              <a:buAutoNum type="arabicPeriod" startAt="2"/>
              <a:tabLst>
                <a:tab pos="307340" algn="l"/>
              </a:tabLst>
            </a:pPr>
            <a:r>
              <a:rPr sz="1900" u="heavy" spc="-4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Çevre</a:t>
            </a:r>
            <a:r>
              <a:rPr sz="19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 </a:t>
            </a:r>
            <a:r>
              <a:rPr sz="19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için:</a:t>
            </a:r>
            <a:endParaRPr sz="1900">
              <a:latin typeface="TeXGyreAdventor"/>
              <a:cs typeface="TeXGyreAdventor"/>
            </a:endParaRPr>
          </a:p>
          <a:p>
            <a:pPr marL="38100">
              <a:lnSpc>
                <a:spcPts val="2165"/>
              </a:lnSpc>
            </a:pP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5 –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(100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x </a:t>
            </a:r>
            <a:r>
              <a:rPr sz="1900" spc="-20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300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5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) =</a:t>
            </a:r>
            <a:r>
              <a:rPr sz="1900" spc="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0</a:t>
            </a:r>
            <a:endParaRPr sz="1900">
              <a:latin typeface="TeXGyreAdventor"/>
              <a:cs typeface="TeXGyreAdventor"/>
            </a:endParaRPr>
          </a:p>
          <a:p>
            <a:pPr marL="104775">
              <a:lnSpc>
                <a:spcPct val="100000"/>
              </a:lnSpc>
              <a:spcBef>
                <a:spcPts val="780"/>
              </a:spcBef>
              <a:tabLst>
                <a:tab pos="426084" algn="l"/>
              </a:tabLst>
            </a:pPr>
            <a:r>
              <a:rPr sz="1900" spc="-19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025" spc="-292" baseline="-1646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5	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1900" dirty="0">
                <a:solidFill>
                  <a:srgbClr val="FFFFFF"/>
                </a:solidFill>
                <a:latin typeface="TeXGyreAdventor"/>
                <a:cs typeface="TeXGyreAdventor"/>
              </a:rPr>
              <a:t>50</a:t>
            </a:r>
            <a:r>
              <a:rPr sz="19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19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3939" y="519683"/>
            <a:ext cx="6048756" cy="1930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3071" y="378053"/>
            <a:ext cx="4418965" cy="13208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95"/>
              </a:spcBef>
              <a:tabLst>
                <a:tab pos="418465" algn="l"/>
                <a:tab pos="753745" algn="l"/>
                <a:tab pos="1047115" algn="l"/>
                <a:tab pos="181356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4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359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	</a:t>
            </a:r>
            <a:r>
              <a:rPr sz="2000" spc="-2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32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5  </a:t>
            </a:r>
            <a:r>
              <a:rPr sz="2175" spc="-24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-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2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32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3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-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2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32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4</a:t>
            </a:r>
            <a:endParaRPr sz="2175" baseline="-15325">
              <a:latin typeface="DejaVu Serif Condensed"/>
              <a:cs typeface="DejaVu Serif Condensed"/>
            </a:endParaRPr>
          </a:p>
          <a:p>
            <a:pPr marL="76200">
              <a:lnSpc>
                <a:spcPct val="100000"/>
              </a:lnSpc>
              <a:spcBef>
                <a:spcPts val="994"/>
              </a:spcBef>
              <a:tabLst>
                <a:tab pos="418465" algn="l"/>
                <a:tab pos="128333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4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359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  </a:t>
            </a:r>
            <a:r>
              <a:rPr sz="2175" spc="-17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6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9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(50mA)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-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(5mA)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-</a:t>
            </a:r>
            <a:r>
              <a:rPr sz="2000" spc="-3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(5mA)</a:t>
            </a:r>
            <a:endParaRPr sz="2000">
              <a:latin typeface="TeXGyreAdventor"/>
              <a:cs typeface="TeXGyreAdventor"/>
            </a:endParaRPr>
          </a:p>
          <a:p>
            <a:pPr marL="76200">
              <a:lnSpc>
                <a:spcPct val="100000"/>
              </a:lnSpc>
              <a:spcBef>
                <a:spcPts val="1010"/>
              </a:spcBef>
              <a:tabLst>
                <a:tab pos="418465" algn="l"/>
                <a:tab pos="753745" algn="l"/>
                <a:tab pos="104711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4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359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	</a:t>
            </a:r>
            <a:r>
              <a:rPr sz="2000" spc="-6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9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40mA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6571" y="4391025"/>
            <a:ext cx="61442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Son adımda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Norton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Eşdeğer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devresi</a:t>
            </a:r>
            <a:r>
              <a:rPr sz="20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oluşturulur.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48383" y="2348483"/>
            <a:ext cx="3619500" cy="1592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876" y="1728343"/>
            <a:ext cx="1071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  <a:tabLst>
                <a:tab pos="3676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240" dirty="0"/>
              <a:t>𝐼</a:t>
            </a:r>
            <a:r>
              <a:rPr sz="2175" spc="-359" baseline="-15325" dirty="0"/>
              <a:t>1 </a:t>
            </a:r>
            <a:r>
              <a:rPr sz="2000" dirty="0">
                <a:latin typeface="TeXGyreAdventor"/>
                <a:cs typeface="TeXGyreAdventor"/>
              </a:rPr>
              <a:t>=</a:t>
            </a:r>
            <a:r>
              <a:rPr sz="2000" spc="-135" dirty="0">
                <a:latin typeface="TeXGyreAdventor"/>
                <a:cs typeface="TeXGyreAdventor"/>
              </a:rPr>
              <a:t> </a:t>
            </a:r>
            <a:r>
              <a:rPr sz="2000" spc="-215" dirty="0"/>
              <a:t>𝐼</a:t>
            </a:r>
            <a:r>
              <a:rPr sz="2175" spc="-322" baseline="-15325" dirty="0"/>
              <a:t>2</a:t>
            </a:r>
            <a:endParaRPr sz="2175" baseline="-15325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159635"/>
            <a:ext cx="68440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A-B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noktası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arasındaki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RL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üzerinden geçen</a:t>
            </a:r>
            <a:r>
              <a:rPr sz="2000" spc="-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akım: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7348" y="2768930"/>
            <a:ext cx="13335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02663" y="2834639"/>
            <a:ext cx="349250" cy="17145"/>
          </a:xfrm>
          <a:custGeom>
            <a:avLst/>
            <a:gdLst/>
            <a:ahLst/>
            <a:cxnLst/>
            <a:rect l="l" t="t" r="r" b="b"/>
            <a:pathLst>
              <a:path w="349250" h="17144">
                <a:moveTo>
                  <a:pt x="348995" y="0"/>
                </a:moveTo>
                <a:lnTo>
                  <a:pt x="0" y="0"/>
                </a:lnTo>
                <a:lnTo>
                  <a:pt x="0" y="16763"/>
                </a:lnTo>
                <a:lnTo>
                  <a:pt x="348995" y="16763"/>
                </a:lnTo>
                <a:lnTo>
                  <a:pt x="348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31720" y="2834639"/>
            <a:ext cx="554990" cy="17145"/>
          </a:xfrm>
          <a:custGeom>
            <a:avLst/>
            <a:gdLst/>
            <a:ahLst/>
            <a:cxnLst/>
            <a:rect l="l" t="t" r="r" b="b"/>
            <a:pathLst>
              <a:path w="554989" h="17144">
                <a:moveTo>
                  <a:pt x="554736" y="0"/>
                </a:moveTo>
                <a:lnTo>
                  <a:pt x="0" y="0"/>
                </a:lnTo>
                <a:lnTo>
                  <a:pt x="0" y="16763"/>
                </a:lnTo>
                <a:lnTo>
                  <a:pt x="554736" y="16763"/>
                </a:lnTo>
                <a:lnTo>
                  <a:pt x="5547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10613" y="2845688"/>
            <a:ext cx="106489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43610" algn="l"/>
              </a:tabLst>
            </a:pPr>
            <a:r>
              <a:rPr sz="1450" spc="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	2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1176" y="2648534"/>
            <a:ext cx="390397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09245" algn="l"/>
                <a:tab pos="970280" algn="l"/>
              </a:tabLst>
            </a:pPr>
            <a:r>
              <a:rPr sz="2000" spc="-32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35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175" spc="52" baseline="45977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1800" spc="52" baseline="41666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 =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175" spc="-7" baseline="45977" dirty="0">
                <a:solidFill>
                  <a:srgbClr val="FFFFFF"/>
                </a:solidFill>
                <a:latin typeface="DejaVu Serif Condensed"/>
                <a:cs typeface="DejaVu Serif Condensed"/>
              </a:rPr>
              <a:t>40 </a:t>
            </a:r>
            <a:r>
              <a:rPr sz="2175" spc="382" baseline="45977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𝑚𝐴</a:t>
            </a:r>
            <a:r>
              <a:rPr sz="2000" spc="254" dirty="0">
                <a:solidFill>
                  <a:srgbClr val="FFFFFF"/>
                </a:solidFill>
                <a:latin typeface="TeXGyreAdventor"/>
                <a:cs typeface="TeXGyreAdventor"/>
              </a:rPr>
              <a:t>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20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r>
              <a:rPr sz="2000" spc="-39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veya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1176" y="3209925"/>
            <a:ext cx="11804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79095" algn="l"/>
              </a:tabLst>
            </a:pPr>
            <a:r>
              <a:rPr sz="2000" spc="-2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322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6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𝐼</a:t>
            </a:r>
            <a:r>
              <a:rPr sz="2175" spc="-9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.</a:t>
            </a:r>
            <a:r>
              <a:rPr sz="2000" spc="-13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92451" y="3395471"/>
            <a:ext cx="615950" cy="17145"/>
          </a:xfrm>
          <a:custGeom>
            <a:avLst/>
            <a:gdLst/>
            <a:ahLst/>
            <a:cxnLst/>
            <a:rect l="l" t="t" r="r" b="b"/>
            <a:pathLst>
              <a:path w="615950" h="17145">
                <a:moveTo>
                  <a:pt x="615695" y="0"/>
                </a:moveTo>
                <a:lnTo>
                  <a:pt x="0" y="0"/>
                </a:lnTo>
                <a:lnTo>
                  <a:pt x="0" y="16763"/>
                </a:lnTo>
                <a:lnTo>
                  <a:pt x="615695" y="16763"/>
                </a:lnTo>
                <a:lnTo>
                  <a:pt x="6156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32914" y="3129152"/>
            <a:ext cx="32639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spc="26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1800" spc="397" baseline="-13888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</a:t>
            </a:r>
            <a:endParaRPr sz="1800" baseline="-13888">
              <a:latin typeface="DejaVu Serif Condensed"/>
              <a:cs typeface="DejaVu Serif Condense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54605" y="3406520"/>
            <a:ext cx="6858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spc="16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𝑅</a:t>
            </a:r>
            <a:r>
              <a:rPr sz="1800" spc="247" baseline="-13888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𝑁</a:t>
            </a:r>
            <a:r>
              <a:rPr sz="1450" spc="16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+𝑅</a:t>
            </a:r>
            <a:r>
              <a:rPr sz="1800" spc="247" baseline="-13888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𝐿</a:t>
            </a:r>
            <a:endParaRPr sz="1800" baseline="-13888">
              <a:latin typeface="DejaVu Serif Condensed"/>
              <a:cs typeface="DejaVu Serif Condense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96082" y="3209925"/>
            <a:ext cx="175196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 = ( 40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mA)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.</a:t>
            </a:r>
            <a:r>
              <a:rPr sz="2000" spc="-13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03420" y="3395471"/>
            <a:ext cx="1033780" cy="17145"/>
          </a:xfrm>
          <a:custGeom>
            <a:avLst/>
            <a:gdLst/>
            <a:ahLst/>
            <a:cxnLst/>
            <a:rect l="l" t="t" r="r" b="b"/>
            <a:pathLst>
              <a:path w="1033779" h="17145">
                <a:moveTo>
                  <a:pt x="1033272" y="0"/>
                </a:moveTo>
                <a:lnTo>
                  <a:pt x="0" y="0"/>
                </a:lnTo>
                <a:lnTo>
                  <a:pt x="0" y="16763"/>
                </a:lnTo>
                <a:lnTo>
                  <a:pt x="1033272" y="16763"/>
                </a:lnTo>
                <a:lnTo>
                  <a:pt x="10332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82692" y="3129152"/>
            <a:ext cx="476884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100</a:t>
            </a:r>
            <a:r>
              <a:rPr sz="1450" spc="-9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Ω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91609" y="3406520"/>
            <a:ext cx="106172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100Ω+100Ω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94984" y="3209925"/>
            <a:ext cx="11950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 = 20</a:t>
            </a:r>
            <a:r>
              <a:rPr sz="2000" spc="-9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1176" y="3747592"/>
            <a:ext cx="33280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4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𝑉</a:t>
            </a:r>
            <a:r>
              <a:rPr sz="2175" spc="-67" baseline="-15325" dirty="0">
                <a:solidFill>
                  <a:srgbClr val="FFFFFF"/>
                </a:solidFill>
                <a:latin typeface="DejaVu Serif Condensed"/>
                <a:cs typeface="DejaVu Serif Condensed"/>
              </a:rPr>
              <a:t>2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( 20 mA) . </a:t>
            </a:r>
            <a:r>
              <a:rPr sz="2000" spc="-5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-50" dirty="0">
                <a:solidFill>
                  <a:srgbClr val="FFFFFF"/>
                </a:solidFill>
                <a:latin typeface="DejaVu Serif Condensed"/>
                <a:cs typeface="DejaVu Serif Condensed"/>
              </a:rPr>
              <a:t>100Ω</a:t>
            </a:r>
            <a:r>
              <a:rPr sz="2000" spc="-50" dirty="0">
                <a:solidFill>
                  <a:srgbClr val="FFFFFF"/>
                </a:solidFill>
                <a:latin typeface="TeXGyreAdventor"/>
                <a:cs typeface="TeXGyreAdventor"/>
              </a:rPr>
              <a:t>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2</a:t>
            </a:r>
            <a:r>
              <a:rPr sz="2000" spc="-1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85</Words>
  <Application>Microsoft Office PowerPoint</Application>
  <PresentationFormat>Ekran Gösterisi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DejaVu Serif Condensed</vt:lpstr>
      <vt:lpstr>TeXGyreAdventor</vt:lpstr>
      <vt:lpstr>Times New Roman</vt:lpstr>
      <vt:lpstr>Wingdings 3</vt:lpstr>
      <vt:lpstr>Dilim</vt:lpstr>
      <vt:lpstr>PowerPoint Sunusu</vt:lpstr>
      <vt:lpstr>NORTHON TEOREMİ</vt:lpstr>
      <vt:lpstr>PowerPoint Sunusu</vt:lpstr>
      <vt:lpstr>PowerPoint Sunusu</vt:lpstr>
      <vt:lpstr>ÖRNEK</vt:lpstr>
      <vt:lpstr> 𝑅 //𝑅 = ( 𝑅1.𝑅2 ) =</vt:lpstr>
      <vt:lpstr>PowerPoint Sunusu</vt:lpstr>
      <vt:lpstr>PowerPoint Sunusu</vt:lpstr>
      <vt:lpstr> 𝐼1 = 𝐼2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NORTHON TEOREMİ</dc:title>
  <dc:creator>HP</dc:creator>
  <cp:lastModifiedBy>Windows Kullanıcısı</cp:lastModifiedBy>
  <cp:revision>2</cp:revision>
  <dcterms:created xsi:type="dcterms:W3CDTF">2020-01-24T12:19:43Z</dcterms:created>
  <dcterms:modified xsi:type="dcterms:W3CDTF">2020-01-28T19:02:42Z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