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KARBONHİDRATLAR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717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319 BİYOKİMYA 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Karbonhidratlar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karbonil</a:t>
            </a:r>
            <a:r>
              <a:rPr lang="en-US" dirty="0"/>
              <a:t> </a:t>
            </a:r>
            <a:r>
              <a:rPr lang="en-US" dirty="0" err="1"/>
              <a:t>grubu</a:t>
            </a:r>
            <a:r>
              <a:rPr lang="en-US" dirty="0"/>
              <a:t> </a:t>
            </a:r>
            <a:r>
              <a:rPr lang="en-US" dirty="0" err="1"/>
              <a:t>içeren</a:t>
            </a:r>
            <a:r>
              <a:rPr lang="en-US" dirty="0"/>
              <a:t> </a:t>
            </a:r>
            <a:r>
              <a:rPr lang="en-US" dirty="0" err="1"/>
              <a:t>polialkoller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tanımlanır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biyomoleküllerde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 </a:t>
            </a:r>
            <a:r>
              <a:rPr lang="en-US" dirty="0" err="1"/>
              <a:t>zinciri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/>
              <a:t>Karbonlar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bağların</a:t>
            </a:r>
            <a:r>
              <a:rPr lang="en-US" dirty="0"/>
              <a:t> </a:t>
            </a:r>
            <a:r>
              <a:rPr lang="en-US" dirty="0" err="1"/>
              <a:t>hepsi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kovalent</a:t>
            </a:r>
            <a:r>
              <a:rPr lang="en-US" dirty="0"/>
              <a:t> </a:t>
            </a:r>
            <a:r>
              <a:rPr lang="en-US" dirty="0" err="1"/>
              <a:t>bağdır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Karbonlardan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tanesine</a:t>
            </a:r>
            <a:r>
              <a:rPr lang="en-US" dirty="0"/>
              <a:t> </a:t>
            </a:r>
            <a:r>
              <a:rPr lang="en-US" dirty="0" err="1"/>
              <a:t>karbonil</a:t>
            </a:r>
            <a:r>
              <a:rPr lang="en-US" dirty="0"/>
              <a:t> </a:t>
            </a:r>
            <a:r>
              <a:rPr lang="en-US" dirty="0" err="1"/>
              <a:t>grubu</a:t>
            </a:r>
            <a:r>
              <a:rPr lang="en-US" dirty="0"/>
              <a:t> (C=O) </a:t>
            </a:r>
            <a:r>
              <a:rPr lang="en-US" dirty="0" err="1"/>
              <a:t>bağlanır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/>
              <a:t>Karbonil</a:t>
            </a:r>
            <a:r>
              <a:rPr lang="en-US" dirty="0"/>
              <a:t> </a:t>
            </a:r>
            <a:r>
              <a:rPr lang="en-US" dirty="0" err="1"/>
              <a:t>grubu</a:t>
            </a:r>
            <a:r>
              <a:rPr lang="en-US" dirty="0"/>
              <a:t> </a:t>
            </a:r>
            <a:r>
              <a:rPr lang="en-US" dirty="0" err="1"/>
              <a:t>molekülün</a:t>
            </a:r>
            <a:r>
              <a:rPr lang="en-US" dirty="0"/>
              <a:t> </a:t>
            </a:r>
            <a:r>
              <a:rPr lang="en-US" dirty="0" err="1"/>
              <a:t>ucunda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aldehit</a:t>
            </a:r>
            <a:r>
              <a:rPr lang="en-US" dirty="0"/>
              <a:t>, </a:t>
            </a:r>
            <a:r>
              <a:rPr lang="en-US" dirty="0" err="1"/>
              <a:t>ortasında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keton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adlandırılır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67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/>
              <a:t>Karbonhidratlar</a:t>
            </a:r>
            <a:r>
              <a:rPr lang="en-US" dirty="0"/>
              <a:t>, </a:t>
            </a:r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en-US" dirty="0" err="1" smtClean="0"/>
              <a:t>üç</a:t>
            </a:r>
            <a:r>
              <a:rPr lang="en-US" dirty="0" smtClean="0"/>
              <a:t> </a:t>
            </a:r>
            <a:r>
              <a:rPr lang="en-US" dirty="0" err="1"/>
              <a:t>sınıfta</a:t>
            </a:r>
            <a:r>
              <a:rPr lang="en-US" dirty="0"/>
              <a:t> </a:t>
            </a:r>
            <a:r>
              <a:rPr lang="en-US" dirty="0" err="1" smtClean="0"/>
              <a:t>incelenirler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>
              <a:latin typeface="Tahoma" charset="0"/>
            </a:endParaRPr>
          </a:p>
          <a:p>
            <a:pPr marL="0" indent="0">
              <a:buNone/>
            </a:pPr>
            <a:r>
              <a:rPr lang="tr-TR" dirty="0" smtClean="0">
                <a:latin typeface="Tahoma" charset="0"/>
              </a:rPr>
              <a:t>1</a:t>
            </a:r>
            <a:r>
              <a:rPr lang="tr-TR" dirty="0">
                <a:latin typeface="Tahoma" charset="0"/>
              </a:rPr>
              <a:t>)  </a:t>
            </a:r>
            <a:r>
              <a:rPr lang="tr-TR" dirty="0" err="1">
                <a:latin typeface="Tahoma" charset="0"/>
              </a:rPr>
              <a:t>Monosakkaritler</a:t>
            </a:r>
            <a:endParaRPr lang="tr-TR" dirty="0">
              <a:latin typeface="Tahoma" charset="0"/>
            </a:endParaRPr>
          </a:p>
          <a:p>
            <a:pPr>
              <a:buNone/>
            </a:pPr>
            <a:endParaRPr lang="tr-TR" dirty="0">
              <a:latin typeface="Tahoma" charset="0"/>
            </a:endParaRPr>
          </a:p>
          <a:p>
            <a:pPr marL="0" indent="0">
              <a:buNone/>
            </a:pPr>
            <a:r>
              <a:rPr lang="tr-TR" dirty="0">
                <a:latin typeface="Tahoma" charset="0"/>
              </a:rPr>
              <a:t>2) </a:t>
            </a:r>
            <a:r>
              <a:rPr lang="tr-TR" dirty="0" err="1">
                <a:latin typeface="Tahoma" charset="0"/>
              </a:rPr>
              <a:t>Disakkaritler</a:t>
            </a:r>
            <a:endParaRPr lang="tr-TR" dirty="0">
              <a:latin typeface="Tahoma" charset="0"/>
            </a:endParaRPr>
          </a:p>
          <a:p>
            <a:pPr>
              <a:buNone/>
            </a:pPr>
            <a:endParaRPr lang="tr-TR" dirty="0">
              <a:latin typeface="Tahoma" charset="0"/>
            </a:endParaRPr>
          </a:p>
          <a:p>
            <a:pPr marL="0" indent="0">
              <a:buNone/>
            </a:pPr>
            <a:r>
              <a:rPr lang="tr-TR" dirty="0">
                <a:latin typeface="Tahoma" charset="0"/>
              </a:rPr>
              <a:t>3) </a:t>
            </a:r>
            <a:r>
              <a:rPr lang="tr-TR" dirty="0" err="1">
                <a:latin typeface="Tahoma" charset="0"/>
              </a:rPr>
              <a:t>Polisakkaritler</a:t>
            </a:r>
            <a:r>
              <a:rPr lang="tr-TR" dirty="0">
                <a:latin typeface="Tahoma" charset="0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32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Monosakkaritler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80000"/>
              </a:lnSpc>
            </a:pPr>
            <a:r>
              <a:rPr lang="tr-TR" dirty="0" err="1">
                <a:latin typeface="Calibri"/>
                <a:cs typeface="Calibri"/>
              </a:rPr>
              <a:t>Monosakkaritler</a:t>
            </a:r>
            <a:r>
              <a:rPr lang="tr-TR" dirty="0">
                <a:latin typeface="Calibri"/>
                <a:cs typeface="Calibri"/>
              </a:rPr>
              <a:t>, bir veya daha fazla hidroksil gruplu, aldehit ya da keton yapısında en basit karbonhidratlardır. </a:t>
            </a:r>
          </a:p>
          <a:p>
            <a:pPr algn="just">
              <a:lnSpc>
                <a:spcPct val="80000"/>
              </a:lnSpc>
            </a:pPr>
            <a:endParaRPr lang="tr-TR" dirty="0"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dirty="0" err="1">
                <a:latin typeface="Calibri"/>
                <a:cs typeface="Calibri"/>
              </a:rPr>
              <a:t>Monosakkaritler</a:t>
            </a:r>
            <a:r>
              <a:rPr lang="tr-TR" dirty="0">
                <a:latin typeface="Calibri"/>
                <a:cs typeface="Calibri"/>
              </a:rPr>
              <a:t>, hidroliz yoluyla daha küçük moleküllü basit karbonhidratlara ayrışmazlar.</a:t>
            </a:r>
          </a:p>
          <a:p>
            <a:pPr algn="just">
              <a:lnSpc>
                <a:spcPct val="80000"/>
              </a:lnSpc>
            </a:pPr>
            <a:endParaRPr lang="tr-TR" dirty="0"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dirty="0" err="1">
                <a:latin typeface="Calibri"/>
                <a:cs typeface="Calibri"/>
              </a:rPr>
              <a:t>Oligosakkaritlerin</a:t>
            </a:r>
            <a:r>
              <a:rPr lang="tr-TR" dirty="0">
                <a:latin typeface="Calibri"/>
                <a:cs typeface="Calibri"/>
              </a:rPr>
              <a:t> ve </a:t>
            </a:r>
            <a:r>
              <a:rPr lang="tr-TR" dirty="0" err="1">
                <a:latin typeface="Calibri"/>
                <a:cs typeface="Calibri"/>
              </a:rPr>
              <a:t>polisakkaritlerin</a:t>
            </a:r>
            <a:r>
              <a:rPr lang="tr-TR" dirty="0">
                <a:latin typeface="Calibri"/>
                <a:cs typeface="Calibri"/>
              </a:rPr>
              <a:t> alt ünitelerini oluştururlar. </a:t>
            </a:r>
            <a:r>
              <a:rPr lang="tr-TR" i="1" dirty="0" err="1">
                <a:latin typeface="Calibri"/>
                <a:cs typeface="Calibri"/>
              </a:rPr>
              <a:t>Oligosakkaritler</a:t>
            </a:r>
            <a:r>
              <a:rPr lang="tr-TR" i="1" dirty="0">
                <a:latin typeface="Calibri"/>
                <a:cs typeface="Calibri"/>
              </a:rPr>
              <a:t>, 2-10 arasında aynı ya da farklı </a:t>
            </a:r>
            <a:r>
              <a:rPr lang="tr-TR" i="1" dirty="0" err="1">
                <a:latin typeface="Calibri"/>
                <a:cs typeface="Calibri"/>
              </a:rPr>
              <a:t>monosakkaritlerin</a:t>
            </a:r>
            <a:r>
              <a:rPr lang="tr-TR" i="1" dirty="0">
                <a:latin typeface="Calibri"/>
                <a:cs typeface="Calibri"/>
              </a:rPr>
              <a:t> birleşmesiyle oluşurlar.</a:t>
            </a:r>
          </a:p>
          <a:p>
            <a:pPr algn="just">
              <a:lnSpc>
                <a:spcPct val="80000"/>
              </a:lnSpc>
            </a:pPr>
            <a:endParaRPr lang="tr-TR" i="1" dirty="0"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i="1" dirty="0">
                <a:latin typeface="Calibri"/>
                <a:cs typeface="Calibri"/>
              </a:rPr>
              <a:t>İki </a:t>
            </a:r>
            <a:r>
              <a:rPr lang="tr-TR" i="1" dirty="0" err="1">
                <a:latin typeface="Calibri"/>
                <a:cs typeface="Calibri"/>
              </a:rPr>
              <a:t>monosakkaritin</a:t>
            </a:r>
            <a:r>
              <a:rPr lang="tr-TR" i="1" dirty="0">
                <a:latin typeface="Calibri"/>
                <a:cs typeface="Calibri"/>
              </a:rPr>
              <a:t> birleşmesiyle oluşmuş olan </a:t>
            </a:r>
            <a:r>
              <a:rPr lang="tr-TR" i="1" dirty="0" err="1">
                <a:latin typeface="Calibri"/>
                <a:cs typeface="Calibri"/>
              </a:rPr>
              <a:t>disakkaritler</a:t>
            </a:r>
            <a:r>
              <a:rPr lang="tr-TR" i="1" dirty="0">
                <a:latin typeface="Calibri"/>
                <a:cs typeface="Calibri"/>
              </a:rPr>
              <a:t> dışında serbest olarak bulunmazlar. </a:t>
            </a:r>
          </a:p>
          <a:p>
            <a:pPr algn="just">
              <a:lnSpc>
                <a:spcPct val="80000"/>
              </a:lnSpc>
            </a:pPr>
            <a:endParaRPr lang="tr-TR" i="1" dirty="0"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i="1" dirty="0" err="1">
                <a:latin typeface="Calibri"/>
                <a:cs typeface="Calibri"/>
              </a:rPr>
              <a:t>Polisakkaritler</a:t>
            </a:r>
            <a:r>
              <a:rPr lang="tr-TR" i="1" dirty="0">
                <a:latin typeface="Calibri"/>
                <a:cs typeface="Calibri"/>
              </a:rPr>
              <a:t>, </a:t>
            </a:r>
            <a:r>
              <a:rPr lang="tr-TR" i="1" dirty="0" err="1">
                <a:latin typeface="Calibri"/>
                <a:cs typeface="Calibri"/>
              </a:rPr>
              <a:t>monosakkarit</a:t>
            </a:r>
            <a:r>
              <a:rPr lang="tr-TR" i="1" dirty="0">
                <a:latin typeface="Calibri"/>
                <a:cs typeface="Calibri"/>
              </a:rPr>
              <a:t> polimerleridirler; 10 ve daha fazla </a:t>
            </a:r>
            <a:r>
              <a:rPr lang="tr-TR" i="1" dirty="0" err="1">
                <a:latin typeface="Calibri"/>
                <a:cs typeface="Calibri"/>
              </a:rPr>
              <a:t>monosakkarit</a:t>
            </a:r>
            <a:r>
              <a:rPr lang="tr-TR" i="1" dirty="0">
                <a:latin typeface="Calibri"/>
                <a:cs typeface="Calibri"/>
              </a:rPr>
              <a:t> içerirler.</a:t>
            </a:r>
          </a:p>
          <a:p>
            <a:pPr algn="just">
              <a:lnSpc>
                <a:spcPct val="80000"/>
              </a:lnSpc>
            </a:pPr>
            <a:endParaRPr lang="tr-TR" dirty="0"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dirty="0" err="1">
                <a:latin typeface="Calibri"/>
                <a:cs typeface="Calibri"/>
              </a:rPr>
              <a:t>Monosakkaritler</a:t>
            </a:r>
            <a:r>
              <a:rPr lang="tr-TR" dirty="0">
                <a:latin typeface="Calibri"/>
                <a:cs typeface="Calibri"/>
              </a:rPr>
              <a:t>, renksiz, kristalli katılardır; suda çözünürler, fakat </a:t>
            </a:r>
            <a:r>
              <a:rPr lang="tr-TR" dirty="0" err="1">
                <a:latin typeface="Calibri"/>
                <a:cs typeface="Calibri"/>
              </a:rPr>
              <a:t>nonpolar</a:t>
            </a:r>
            <a:r>
              <a:rPr lang="tr-TR" dirty="0">
                <a:latin typeface="Calibri"/>
                <a:cs typeface="Calibri"/>
              </a:rPr>
              <a:t> çözücülerde çözünmezler. </a:t>
            </a:r>
          </a:p>
          <a:p>
            <a:pPr algn="just">
              <a:lnSpc>
                <a:spcPct val="80000"/>
              </a:lnSpc>
            </a:pPr>
            <a:endParaRPr lang="tr-TR" dirty="0"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dirty="0" err="1">
                <a:latin typeface="Calibri"/>
                <a:cs typeface="Calibri"/>
              </a:rPr>
              <a:t>Monosakkaritlerin</a:t>
            </a:r>
            <a:r>
              <a:rPr lang="tr-TR" dirty="0">
                <a:latin typeface="Calibri"/>
                <a:cs typeface="Calibri"/>
              </a:rPr>
              <a:t> çoğu tatlıdır.</a:t>
            </a: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72697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Disakkaritler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/>
              <a:t>Disakkaritler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monosakkarit</a:t>
            </a:r>
            <a:r>
              <a:rPr lang="en-US" dirty="0"/>
              <a:t> </a:t>
            </a:r>
            <a:r>
              <a:rPr lang="en-US" dirty="0" err="1"/>
              <a:t>molekülü</a:t>
            </a:r>
            <a:r>
              <a:rPr lang="en-US" dirty="0"/>
              <a:t> </a:t>
            </a:r>
            <a:r>
              <a:rPr lang="en-US" dirty="0" err="1"/>
              <a:t>üzerindeki</a:t>
            </a:r>
            <a:r>
              <a:rPr lang="en-US" dirty="0"/>
              <a:t> </a:t>
            </a:r>
            <a:r>
              <a:rPr lang="en-US" dirty="0" err="1"/>
              <a:t>anomerik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 </a:t>
            </a:r>
            <a:r>
              <a:rPr lang="en-US" dirty="0" err="1"/>
              <a:t>hidroksil</a:t>
            </a:r>
            <a:r>
              <a:rPr lang="en-US" dirty="0"/>
              <a:t> </a:t>
            </a:r>
            <a:r>
              <a:rPr lang="en-US" dirty="0" err="1"/>
              <a:t>grubunun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monosakkarit</a:t>
            </a:r>
            <a:r>
              <a:rPr lang="en-US" dirty="0"/>
              <a:t> </a:t>
            </a:r>
            <a:r>
              <a:rPr lang="en-US" dirty="0" err="1"/>
              <a:t>molekülü</a:t>
            </a:r>
            <a:r>
              <a:rPr lang="en-US" dirty="0"/>
              <a:t> </a:t>
            </a:r>
            <a:r>
              <a:rPr lang="en-US" dirty="0" err="1"/>
              <a:t>üzerindeki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hidroksil</a:t>
            </a:r>
            <a:r>
              <a:rPr lang="en-US" dirty="0"/>
              <a:t> </a:t>
            </a:r>
            <a:r>
              <a:rPr lang="en-US" dirty="0" err="1"/>
              <a:t>grubu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reaksiyonlaşması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oluşturulan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O-</a:t>
            </a:r>
            <a:r>
              <a:rPr lang="en-US" dirty="0" err="1"/>
              <a:t>glikozidik</a:t>
            </a:r>
            <a:r>
              <a:rPr lang="en-US" dirty="0"/>
              <a:t> </a:t>
            </a:r>
            <a:r>
              <a:rPr lang="en-US" dirty="0" err="1"/>
              <a:t>bağ</a:t>
            </a:r>
            <a:r>
              <a:rPr lang="en-US" dirty="0"/>
              <a:t> </a:t>
            </a:r>
            <a:r>
              <a:rPr lang="en-US" dirty="0" err="1"/>
              <a:t>vasıtasıyla</a:t>
            </a:r>
            <a:r>
              <a:rPr lang="en-US" dirty="0"/>
              <a:t> </a:t>
            </a:r>
            <a:r>
              <a:rPr lang="en-US" dirty="0" err="1"/>
              <a:t>birbirine</a:t>
            </a:r>
            <a:r>
              <a:rPr lang="en-US" dirty="0"/>
              <a:t> </a:t>
            </a:r>
            <a:r>
              <a:rPr lang="en-US" dirty="0" err="1"/>
              <a:t>bağlanmış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monosakkarit</a:t>
            </a:r>
            <a:r>
              <a:rPr lang="en-US" dirty="0"/>
              <a:t> </a:t>
            </a:r>
            <a:r>
              <a:rPr lang="en-US" dirty="0" err="1"/>
              <a:t>molekülünden</a:t>
            </a:r>
            <a:r>
              <a:rPr lang="en-US" dirty="0"/>
              <a:t> </a:t>
            </a:r>
            <a:r>
              <a:rPr lang="en-US" dirty="0" err="1"/>
              <a:t>oluşmuş</a:t>
            </a:r>
            <a:r>
              <a:rPr lang="en-US" dirty="0"/>
              <a:t> </a:t>
            </a:r>
            <a:r>
              <a:rPr lang="en-US" dirty="0" err="1" smtClean="0"/>
              <a:t>bileşiklerdir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544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Polisakkaritler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90000"/>
              </a:lnSpc>
            </a:pPr>
            <a:r>
              <a:rPr lang="tr-TR" dirty="0" err="1">
                <a:latin typeface="Calibri"/>
                <a:cs typeface="Calibri"/>
              </a:rPr>
              <a:t>Polisakkaritler</a:t>
            </a:r>
            <a:r>
              <a:rPr lang="tr-TR" dirty="0">
                <a:latin typeface="Calibri"/>
                <a:cs typeface="Calibri"/>
              </a:rPr>
              <a:t>, pek çok sayıda </a:t>
            </a:r>
            <a:r>
              <a:rPr lang="tr-TR" dirty="0" err="1">
                <a:latin typeface="Calibri"/>
                <a:cs typeface="Calibri"/>
              </a:rPr>
              <a:t>monosakkarit</a:t>
            </a:r>
            <a:r>
              <a:rPr lang="tr-TR" dirty="0">
                <a:latin typeface="Calibri"/>
                <a:cs typeface="Calibri"/>
              </a:rPr>
              <a:t> veya </a:t>
            </a:r>
            <a:r>
              <a:rPr lang="tr-TR" dirty="0" err="1">
                <a:latin typeface="Calibri"/>
                <a:cs typeface="Calibri"/>
              </a:rPr>
              <a:t>monosakkarit</a:t>
            </a:r>
            <a:r>
              <a:rPr lang="tr-TR" dirty="0">
                <a:latin typeface="Calibri"/>
                <a:cs typeface="Calibri"/>
              </a:rPr>
              <a:t> türevi molekülün </a:t>
            </a:r>
            <a:r>
              <a:rPr lang="tr-TR" dirty="0" err="1">
                <a:latin typeface="Calibri"/>
                <a:cs typeface="Calibri"/>
              </a:rPr>
              <a:t>ard</a:t>
            </a:r>
            <a:r>
              <a:rPr lang="tr-TR" dirty="0">
                <a:latin typeface="Calibri"/>
                <a:cs typeface="Calibri"/>
              </a:rPr>
              <a:t> arda O-</a:t>
            </a:r>
            <a:r>
              <a:rPr lang="tr-TR" dirty="0" err="1">
                <a:latin typeface="Calibri"/>
                <a:cs typeface="Calibri"/>
              </a:rPr>
              <a:t>glikozid</a:t>
            </a:r>
            <a:r>
              <a:rPr lang="tr-TR" dirty="0">
                <a:latin typeface="Calibri"/>
                <a:cs typeface="Calibri"/>
              </a:rPr>
              <a:t> bağları vasıtasıyla bağlanması suretiyle oluşmuş molekül yapısındaki karbonhidratlardır. </a:t>
            </a:r>
          </a:p>
          <a:p>
            <a:pPr algn="just">
              <a:lnSpc>
                <a:spcPct val="90000"/>
              </a:lnSpc>
            </a:pPr>
            <a:r>
              <a:rPr lang="tr-TR" dirty="0">
                <a:latin typeface="Calibri"/>
                <a:cs typeface="Calibri"/>
              </a:rPr>
              <a:t>Doğada bulunan karbonhidratların çoğu, yüksek moleküler ağırlıklı polimerler olan </a:t>
            </a:r>
            <a:r>
              <a:rPr lang="tr-TR" dirty="0" err="1">
                <a:latin typeface="Calibri"/>
                <a:cs typeface="Calibri"/>
              </a:rPr>
              <a:t>polisakkaritler</a:t>
            </a:r>
            <a:r>
              <a:rPr lang="tr-TR" dirty="0">
                <a:latin typeface="Calibri"/>
                <a:cs typeface="Calibri"/>
              </a:rPr>
              <a:t> halindedirler.</a:t>
            </a:r>
          </a:p>
          <a:p>
            <a:pPr algn="just">
              <a:lnSpc>
                <a:spcPct val="90000"/>
              </a:lnSpc>
            </a:pPr>
            <a:r>
              <a:rPr lang="tr-TR" dirty="0" err="1">
                <a:solidFill>
                  <a:srgbClr val="2929FF"/>
                </a:solidFill>
                <a:latin typeface="Calibri"/>
                <a:cs typeface="Calibri"/>
              </a:rPr>
              <a:t>Polisakkaritler</a:t>
            </a:r>
            <a:r>
              <a:rPr lang="tr-TR" dirty="0">
                <a:solidFill>
                  <a:srgbClr val="2929FF"/>
                </a:solidFill>
                <a:latin typeface="Calibri"/>
                <a:cs typeface="Calibri"/>
              </a:rPr>
              <a:t> birbirlerinden zincirleri boyunca tekrarlayan </a:t>
            </a:r>
            <a:r>
              <a:rPr lang="tr-TR" dirty="0" err="1">
                <a:solidFill>
                  <a:srgbClr val="2929FF"/>
                </a:solidFill>
                <a:latin typeface="Calibri"/>
                <a:cs typeface="Calibri"/>
              </a:rPr>
              <a:t>monosakkarit</a:t>
            </a:r>
            <a:r>
              <a:rPr lang="tr-TR" dirty="0">
                <a:solidFill>
                  <a:srgbClr val="2929FF"/>
                </a:solidFill>
                <a:latin typeface="Calibri"/>
                <a:cs typeface="Calibri"/>
              </a:rPr>
              <a:t> ünitelerinin benzerliği, bu üniteleri  bağlayan bağların tipi ve dallanma derecesi bakımından farklıdırlar; </a:t>
            </a:r>
          </a:p>
          <a:p>
            <a:pPr algn="just">
              <a:lnSpc>
                <a:spcPct val="90000"/>
              </a:lnSpc>
              <a:buNone/>
            </a:pPr>
            <a:r>
              <a:rPr lang="tr-TR" dirty="0">
                <a:latin typeface="Calibri"/>
                <a:cs typeface="Calibri"/>
              </a:rPr>
              <a:t>       </a:t>
            </a:r>
            <a:r>
              <a:rPr lang="tr-TR">
                <a:latin typeface="Calibri"/>
                <a:cs typeface="Calibri"/>
              </a:rPr>
              <a:t> </a:t>
            </a:r>
            <a:r>
              <a:rPr lang="tr-TR" smtClean="0">
                <a:latin typeface="Calibri"/>
                <a:cs typeface="Calibri"/>
              </a:rPr>
              <a:t> -</a:t>
            </a:r>
            <a:r>
              <a:rPr lang="tr-TR" dirty="0" err="1">
                <a:latin typeface="Calibri"/>
                <a:cs typeface="Calibri"/>
              </a:rPr>
              <a:t>homopolisakkaritler</a:t>
            </a:r>
            <a:r>
              <a:rPr lang="tr-TR" dirty="0">
                <a:latin typeface="Calibri"/>
                <a:cs typeface="Calibri"/>
              </a:rPr>
              <a:t> </a:t>
            </a:r>
          </a:p>
          <a:p>
            <a:pPr algn="just">
              <a:lnSpc>
                <a:spcPct val="90000"/>
              </a:lnSpc>
              <a:buNone/>
            </a:pPr>
            <a:r>
              <a:rPr lang="tr-TR" dirty="0">
                <a:latin typeface="Calibri"/>
                <a:cs typeface="Calibri"/>
              </a:rPr>
              <a:t> </a:t>
            </a:r>
            <a:r>
              <a:rPr lang="tr-TR" dirty="0" smtClean="0">
                <a:latin typeface="Calibri"/>
                <a:cs typeface="Calibri"/>
              </a:rPr>
              <a:t>	-</a:t>
            </a:r>
            <a:r>
              <a:rPr lang="tr-TR" dirty="0" err="1">
                <a:latin typeface="Calibri"/>
                <a:cs typeface="Calibri"/>
              </a:rPr>
              <a:t>heteropolisakkaritler</a:t>
            </a:r>
            <a:r>
              <a:rPr lang="tr-TR" dirty="0">
                <a:latin typeface="Calibri"/>
                <a:cs typeface="Calibri"/>
              </a:rPr>
              <a:t> olmak üzere iki grupta incelenirler.</a:t>
            </a: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5699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275</Words>
  <Application>Microsoft Macintosh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KARBONHİDRATLAR</vt:lpstr>
      <vt:lpstr>PowerPoint Presentation</vt:lpstr>
      <vt:lpstr>Karbonhidratlar, genellikle üç sınıfta incelenirler;</vt:lpstr>
      <vt:lpstr>Monosakkaritler</vt:lpstr>
      <vt:lpstr>Disakkaritler</vt:lpstr>
      <vt:lpstr>Polisakkaritler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5</cp:revision>
  <dcterms:created xsi:type="dcterms:W3CDTF">2018-05-08T12:08:33Z</dcterms:created>
  <dcterms:modified xsi:type="dcterms:W3CDTF">2018-05-09T09:52:22Z</dcterms:modified>
</cp:coreProperties>
</file>