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107"/>
  </p:notesMasterIdLst>
  <p:sldIdLst>
    <p:sldId id="256" r:id="rId2"/>
    <p:sldId id="834" r:id="rId3"/>
    <p:sldId id="880" r:id="rId4"/>
    <p:sldId id="883" r:id="rId5"/>
    <p:sldId id="881" r:id="rId6"/>
    <p:sldId id="882" r:id="rId7"/>
    <p:sldId id="884" r:id="rId8"/>
    <p:sldId id="885" r:id="rId9"/>
    <p:sldId id="886" r:id="rId10"/>
    <p:sldId id="887" r:id="rId11"/>
    <p:sldId id="914" r:id="rId12"/>
    <p:sldId id="913" r:id="rId13"/>
    <p:sldId id="912" r:id="rId14"/>
    <p:sldId id="888" r:id="rId15"/>
    <p:sldId id="917" r:id="rId16"/>
    <p:sldId id="916" r:id="rId17"/>
    <p:sldId id="915" r:id="rId18"/>
    <p:sldId id="833" r:id="rId19"/>
    <p:sldId id="919" r:id="rId20"/>
    <p:sldId id="918" r:id="rId21"/>
    <p:sldId id="889" r:id="rId22"/>
    <p:sldId id="891" r:id="rId23"/>
    <p:sldId id="890" r:id="rId24"/>
    <p:sldId id="922" r:id="rId25"/>
    <p:sldId id="921" r:id="rId26"/>
    <p:sldId id="920" r:id="rId27"/>
    <p:sldId id="892" r:id="rId28"/>
    <p:sldId id="927" r:id="rId29"/>
    <p:sldId id="926" r:id="rId30"/>
    <p:sldId id="925" r:id="rId31"/>
    <p:sldId id="924" r:id="rId32"/>
    <p:sldId id="923" r:id="rId33"/>
    <p:sldId id="894" r:id="rId34"/>
    <p:sldId id="895" r:id="rId35"/>
    <p:sldId id="896" r:id="rId36"/>
    <p:sldId id="901" r:id="rId37"/>
    <p:sldId id="898" r:id="rId38"/>
    <p:sldId id="899" r:id="rId39"/>
    <p:sldId id="900" r:id="rId40"/>
    <p:sldId id="902" r:id="rId41"/>
    <p:sldId id="903" r:id="rId42"/>
    <p:sldId id="904" r:id="rId43"/>
    <p:sldId id="905" r:id="rId44"/>
    <p:sldId id="906" r:id="rId45"/>
    <p:sldId id="907" r:id="rId46"/>
    <p:sldId id="908" r:id="rId47"/>
    <p:sldId id="909" r:id="rId48"/>
    <p:sldId id="910" r:id="rId49"/>
    <p:sldId id="911" r:id="rId50"/>
    <p:sldId id="939" r:id="rId51"/>
    <p:sldId id="938" r:id="rId52"/>
    <p:sldId id="937" r:id="rId53"/>
    <p:sldId id="936" r:id="rId54"/>
    <p:sldId id="935" r:id="rId55"/>
    <p:sldId id="934" r:id="rId56"/>
    <p:sldId id="933" r:id="rId57"/>
    <p:sldId id="932" r:id="rId58"/>
    <p:sldId id="931" r:id="rId59"/>
    <p:sldId id="930" r:id="rId60"/>
    <p:sldId id="929" r:id="rId61"/>
    <p:sldId id="928" r:id="rId62"/>
    <p:sldId id="809" r:id="rId63"/>
    <p:sldId id="940" r:id="rId64"/>
    <p:sldId id="941" r:id="rId65"/>
    <p:sldId id="942" r:id="rId66"/>
    <p:sldId id="943" r:id="rId67"/>
    <p:sldId id="946" r:id="rId68"/>
    <p:sldId id="945" r:id="rId69"/>
    <p:sldId id="944" r:id="rId70"/>
    <p:sldId id="947" r:id="rId71"/>
    <p:sldId id="949" r:id="rId72"/>
    <p:sldId id="948" r:id="rId73"/>
    <p:sldId id="950" r:id="rId74"/>
    <p:sldId id="951" r:id="rId75"/>
    <p:sldId id="952" r:id="rId76"/>
    <p:sldId id="953" r:id="rId77"/>
    <p:sldId id="959" r:id="rId78"/>
    <p:sldId id="960" r:id="rId79"/>
    <p:sldId id="961" r:id="rId80"/>
    <p:sldId id="962" r:id="rId81"/>
    <p:sldId id="954" r:id="rId82"/>
    <p:sldId id="955" r:id="rId83"/>
    <p:sldId id="956" r:id="rId84"/>
    <p:sldId id="957" r:id="rId85"/>
    <p:sldId id="963" r:id="rId86"/>
    <p:sldId id="958" r:id="rId87"/>
    <p:sldId id="964" r:id="rId88"/>
    <p:sldId id="966" r:id="rId89"/>
    <p:sldId id="965" r:id="rId90"/>
    <p:sldId id="967" r:id="rId91"/>
    <p:sldId id="969" r:id="rId92"/>
    <p:sldId id="968" r:id="rId93"/>
    <p:sldId id="970" r:id="rId94"/>
    <p:sldId id="972" r:id="rId95"/>
    <p:sldId id="971" r:id="rId96"/>
    <p:sldId id="973" r:id="rId97"/>
    <p:sldId id="974" r:id="rId98"/>
    <p:sldId id="975" r:id="rId99"/>
    <p:sldId id="976" r:id="rId100"/>
    <p:sldId id="977" r:id="rId101"/>
    <p:sldId id="979" r:id="rId102"/>
    <p:sldId id="978" r:id="rId103"/>
    <p:sldId id="980" r:id="rId104"/>
    <p:sldId id="982" r:id="rId105"/>
    <p:sldId id="981" r:id="rId10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2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7591789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6435232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5726306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926910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740602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45458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85056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58495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25412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846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09411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185157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492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44089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742777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327767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134135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056868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5251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062581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608077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912378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797933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662717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632369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609646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499843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6254215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815939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997849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1997615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70284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277883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0146437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4573182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6662252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0623848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8153635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90572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5530617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120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385573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1637557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008529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9847692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9297860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2114661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1301529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741809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129914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168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3433904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6001405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1322777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5114980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0139843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57497107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3059487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46847564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5498218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2217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85484840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03619189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3767309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2473031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40810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6874437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234616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8784677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2131658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2579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Single Source </a:t>
            </a:r>
            <a:r>
              <a:rPr lang="en-US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Shortest Path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055" y="4787860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59412" y="5167739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E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52101" y="4005064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C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1"/>
            </a:solidFill>
            <a:headEnd type="arrow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1"/>
            </a:solidFill>
            <a:headEnd type="arrow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238333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68144" y="5589240"/>
            <a:ext cx="2352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/>
                <a:cs typeface="Comic Sans MS"/>
              </a:rPr>
              <a:t>s</a:t>
            </a:r>
            <a:r>
              <a:rPr lang="en-US" u="sng" dirty="0" smtClean="0">
                <a:latin typeface="Comic Sans MS"/>
                <a:cs typeface="Comic Sans MS"/>
              </a:rPr>
              <a:t>hortest-paths 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558682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18762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333257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219442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36296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1" name="Düz Ok Bağlayıcısı 10"/>
          <p:cNvCxnSpPr>
            <a:stCxn id="7" idx="16"/>
            <a:endCxn id="8" idx="10"/>
          </p:cNvCxnSpPr>
          <p:nvPr/>
        </p:nvCxnSpPr>
        <p:spPr>
          <a:xfrm>
            <a:off x="1645056" y="5912988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6"/>
          <p:cNvSpPr txBox="1"/>
          <p:nvPr/>
        </p:nvSpPr>
        <p:spPr>
          <a:xfrm>
            <a:off x="5494560" y="456705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14" name="Düz Ok Bağlayıcısı 13"/>
          <p:cNvCxnSpPr>
            <a:stCxn id="8" idx="17"/>
            <a:endCxn id="9" idx="9"/>
          </p:cNvCxnSpPr>
          <p:nvPr/>
        </p:nvCxnSpPr>
        <p:spPr>
          <a:xfrm>
            <a:off x="3800897" y="5883282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9" idx="17"/>
            <a:endCxn id="10" idx="10"/>
          </p:cNvCxnSpPr>
          <p:nvPr/>
        </p:nvCxnSpPr>
        <p:spPr>
          <a:xfrm>
            <a:off x="5687765" y="5883282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Yay 15"/>
          <p:cNvSpPr/>
          <p:nvPr/>
        </p:nvSpPr>
        <p:spPr>
          <a:xfrm rot="20374130">
            <a:off x="3050024" y="4666237"/>
            <a:ext cx="4666042" cy="3565960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203679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6320916" y="588457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302392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3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747949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755576" y="4653136"/>
            <a:ext cx="56733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 panose="030F0702030302020204" pitchFamily="66" charset="0"/>
              </a:rPr>
              <a:t>t</a:t>
            </a:r>
            <a:r>
              <a:rPr lang="tr-TR" dirty="0" err="1" smtClean="0">
                <a:latin typeface="Comic Sans MS" panose="030F0702030302020204" pitchFamily="66" charset="0"/>
              </a:rPr>
              <a:t>he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shortest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path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contains</a:t>
            </a:r>
            <a:r>
              <a:rPr lang="tr-TR" dirty="0" smtClean="0">
                <a:latin typeface="Comic Sans MS" panose="030F0702030302020204" pitchFamily="66" charset="0"/>
              </a:rPr>
              <a:t> at </a:t>
            </a:r>
            <a:r>
              <a:rPr lang="tr-TR" dirty="0" err="1" smtClean="0">
                <a:latin typeface="Comic Sans MS" panose="030F0702030302020204" pitchFamily="66" charset="0"/>
              </a:rPr>
              <a:t>most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lVl</a:t>
            </a:r>
            <a:r>
              <a:rPr lang="tr-TR" dirty="0" smtClean="0">
                <a:latin typeface="Comic Sans MS" panose="030F0702030302020204" pitchFamily="66" charset="0"/>
              </a:rPr>
              <a:t> -1 </a:t>
            </a:r>
            <a:r>
              <a:rPr lang="tr-TR" dirty="0" err="1" smtClean="0"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latin typeface="Comic Sans MS" panose="030F0702030302020204" pitchFamily="66" charset="0"/>
              </a:rPr>
              <a:t>. </a:t>
            </a:r>
            <a:endParaRPr lang="tr-TR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 panose="030F0702030302020204" pitchFamily="66" charset="0"/>
              </a:rPr>
              <a:t>m</a:t>
            </a:r>
            <a:r>
              <a:rPr lang="tr-TR" dirty="0" err="1" smtClean="0">
                <a:latin typeface="Comic Sans MS" panose="030F0702030302020204" pitchFamily="66" charset="0"/>
              </a:rPr>
              <a:t>ore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than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this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creates</a:t>
            </a:r>
            <a:r>
              <a:rPr lang="tr-TR" dirty="0" smtClean="0">
                <a:latin typeface="Comic Sans MS" panose="030F0702030302020204" pitchFamily="66" charset="0"/>
              </a:rPr>
              <a:t> a </a:t>
            </a:r>
            <a:r>
              <a:rPr lang="tr-TR" dirty="0" err="1" smtClean="0">
                <a:latin typeface="Comic Sans MS" panose="030F0702030302020204" pitchFamily="66" charset="0"/>
              </a:rPr>
              <a:t>cycle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   (</a:t>
            </a:r>
            <a:r>
              <a:rPr lang="tr-TR" dirty="0" err="1" smtClean="0">
                <a:latin typeface="Comic Sans MS" panose="030F0702030302020204" pitchFamily="66" charset="0"/>
              </a:rPr>
              <a:t>use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this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fact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to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detect</a:t>
            </a:r>
            <a:r>
              <a:rPr lang="tr-TR" dirty="0" smtClean="0">
                <a:latin typeface="Comic Sans MS" panose="030F0702030302020204" pitchFamily="66" charset="0"/>
              </a:rPr>
              <a:t> a </a:t>
            </a:r>
            <a:r>
              <a:rPr lang="tr-TR" dirty="0" err="1" smtClean="0">
                <a:latin typeface="Comic Sans MS" panose="030F0702030302020204" pitchFamily="66" charset="0"/>
              </a:rPr>
              <a:t>negative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cycle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928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18762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333257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219442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36296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1" name="Düz Ok Bağlayıcısı 10"/>
          <p:cNvCxnSpPr>
            <a:stCxn id="7" idx="16"/>
            <a:endCxn id="8" idx="10"/>
          </p:cNvCxnSpPr>
          <p:nvPr/>
        </p:nvCxnSpPr>
        <p:spPr>
          <a:xfrm>
            <a:off x="1645056" y="5912988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6"/>
          <p:cNvSpPr txBox="1"/>
          <p:nvPr/>
        </p:nvSpPr>
        <p:spPr>
          <a:xfrm>
            <a:off x="5494560" y="456705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14" name="Düz Ok Bağlayıcısı 13"/>
          <p:cNvCxnSpPr>
            <a:stCxn id="8" idx="17"/>
            <a:endCxn id="9" idx="9"/>
          </p:cNvCxnSpPr>
          <p:nvPr/>
        </p:nvCxnSpPr>
        <p:spPr>
          <a:xfrm>
            <a:off x="3800897" y="5883282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9" idx="17"/>
            <a:endCxn id="10" idx="10"/>
          </p:cNvCxnSpPr>
          <p:nvPr/>
        </p:nvCxnSpPr>
        <p:spPr>
          <a:xfrm>
            <a:off x="5687765" y="5883282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Yay 15"/>
          <p:cNvSpPr/>
          <p:nvPr/>
        </p:nvSpPr>
        <p:spPr>
          <a:xfrm rot="20374130">
            <a:off x="3050024" y="4666237"/>
            <a:ext cx="4666042" cy="3565960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203679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6320916" y="588457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302392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3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60323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18762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333257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219442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36296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1" name="Düz Ok Bağlayıcısı 10"/>
          <p:cNvCxnSpPr>
            <a:stCxn id="7" idx="16"/>
            <a:endCxn id="8" idx="10"/>
          </p:cNvCxnSpPr>
          <p:nvPr/>
        </p:nvCxnSpPr>
        <p:spPr>
          <a:xfrm>
            <a:off x="1645056" y="5912988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6"/>
          <p:cNvSpPr txBox="1"/>
          <p:nvPr/>
        </p:nvSpPr>
        <p:spPr>
          <a:xfrm>
            <a:off x="5494560" y="456705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14" name="Düz Ok Bağlayıcısı 13"/>
          <p:cNvCxnSpPr>
            <a:stCxn id="8" idx="17"/>
            <a:endCxn id="9" idx="9"/>
          </p:cNvCxnSpPr>
          <p:nvPr/>
        </p:nvCxnSpPr>
        <p:spPr>
          <a:xfrm>
            <a:off x="3800897" y="5883282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9" idx="17"/>
            <a:endCxn id="10" idx="10"/>
          </p:cNvCxnSpPr>
          <p:nvPr/>
        </p:nvCxnSpPr>
        <p:spPr>
          <a:xfrm>
            <a:off x="5687765" y="5883282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Yay 15"/>
          <p:cNvSpPr/>
          <p:nvPr/>
        </p:nvSpPr>
        <p:spPr>
          <a:xfrm rot="20374130">
            <a:off x="3050024" y="4666237"/>
            <a:ext cx="4666042" cy="3565960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203679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6320916" y="588457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302392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3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14812"/>
              </p:ext>
            </p:extLst>
          </p:nvPr>
        </p:nvGraphicFramePr>
        <p:xfrm>
          <a:off x="5575616" y="1519308"/>
          <a:ext cx="297226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09">
                  <a:extLst>
                    <a:ext uri="{9D8B030D-6E8A-4147-A177-3AD203B41FA5}">
                      <a16:colId xmlns:a16="http://schemas.microsoft.com/office/drawing/2014/main" val="17382298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9959992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716978896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176435450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858657944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741937115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200225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716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778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73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63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324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7969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18762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333257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219442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36296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1" name="Düz Ok Bağlayıcısı 10"/>
          <p:cNvCxnSpPr>
            <a:stCxn id="7" idx="16"/>
            <a:endCxn id="8" idx="10"/>
          </p:cNvCxnSpPr>
          <p:nvPr/>
        </p:nvCxnSpPr>
        <p:spPr>
          <a:xfrm>
            <a:off x="1645056" y="5912988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6"/>
          <p:cNvSpPr txBox="1"/>
          <p:nvPr/>
        </p:nvSpPr>
        <p:spPr>
          <a:xfrm>
            <a:off x="5494560" y="456705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14" name="Düz Ok Bağlayıcısı 13"/>
          <p:cNvCxnSpPr>
            <a:stCxn id="8" idx="17"/>
            <a:endCxn id="9" idx="9"/>
          </p:cNvCxnSpPr>
          <p:nvPr/>
        </p:nvCxnSpPr>
        <p:spPr>
          <a:xfrm>
            <a:off x="3800897" y="5883282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9" idx="17"/>
            <a:endCxn id="10" idx="10"/>
          </p:cNvCxnSpPr>
          <p:nvPr/>
        </p:nvCxnSpPr>
        <p:spPr>
          <a:xfrm>
            <a:off x="5687765" y="5883282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Yay 15"/>
          <p:cNvSpPr/>
          <p:nvPr/>
        </p:nvSpPr>
        <p:spPr>
          <a:xfrm rot="20374130">
            <a:off x="3050024" y="4666237"/>
            <a:ext cx="4666042" cy="3565960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203679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6320916" y="588457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302392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3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5575616" y="1519308"/>
          <a:ext cx="297226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09">
                  <a:extLst>
                    <a:ext uri="{9D8B030D-6E8A-4147-A177-3AD203B41FA5}">
                      <a16:colId xmlns:a16="http://schemas.microsoft.com/office/drawing/2014/main" val="17382298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9959992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716978896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176435450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858657944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741937115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200225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716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0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778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1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73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4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63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6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324111"/>
                  </a:ext>
                </a:extLst>
              </a:tr>
            </a:tbl>
          </a:graphicData>
        </a:graphic>
      </p:graphicFrame>
      <p:cxnSp>
        <p:nvCxnSpPr>
          <p:cNvPr id="4" name="Düz Bağlayıcı 3"/>
          <p:cNvCxnSpPr/>
          <p:nvPr/>
        </p:nvCxnSpPr>
        <p:spPr>
          <a:xfrm>
            <a:off x="7636039" y="1566717"/>
            <a:ext cx="0" cy="183942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1245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18762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3332574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219442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36296" y="548683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1" name="Düz Ok Bağlayıcısı 10"/>
          <p:cNvCxnSpPr>
            <a:stCxn id="7" idx="16"/>
            <a:endCxn id="8" idx="10"/>
          </p:cNvCxnSpPr>
          <p:nvPr/>
        </p:nvCxnSpPr>
        <p:spPr>
          <a:xfrm>
            <a:off x="1645056" y="5912988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6"/>
          <p:cNvSpPr txBox="1"/>
          <p:nvPr/>
        </p:nvSpPr>
        <p:spPr>
          <a:xfrm>
            <a:off x="5494560" y="456705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14" name="Düz Ok Bağlayıcısı 13"/>
          <p:cNvCxnSpPr>
            <a:stCxn id="8" idx="17"/>
            <a:endCxn id="9" idx="9"/>
          </p:cNvCxnSpPr>
          <p:nvPr/>
        </p:nvCxnSpPr>
        <p:spPr>
          <a:xfrm>
            <a:off x="3800897" y="5883282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9" idx="17"/>
            <a:endCxn id="10" idx="10"/>
          </p:cNvCxnSpPr>
          <p:nvPr/>
        </p:nvCxnSpPr>
        <p:spPr>
          <a:xfrm>
            <a:off x="5687765" y="5883282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Yay 15"/>
          <p:cNvSpPr/>
          <p:nvPr/>
        </p:nvSpPr>
        <p:spPr>
          <a:xfrm rot="20374130">
            <a:off x="3050024" y="4666237"/>
            <a:ext cx="4666042" cy="3565960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203679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6320916" y="588457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302392" y="590855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3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448972"/>
              </p:ext>
            </p:extLst>
          </p:nvPr>
        </p:nvGraphicFramePr>
        <p:xfrm>
          <a:off x="5575616" y="1519308"/>
          <a:ext cx="297226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09">
                  <a:extLst>
                    <a:ext uri="{9D8B030D-6E8A-4147-A177-3AD203B41FA5}">
                      <a16:colId xmlns:a16="http://schemas.microsoft.com/office/drawing/2014/main" val="17382298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995999269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716978896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176435450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858657944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1741937115"/>
                    </a:ext>
                  </a:extLst>
                </a:gridCol>
                <a:gridCol w="424609">
                  <a:extLst>
                    <a:ext uri="{9D8B030D-6E8A-4147-A177-3AD203B41FA5}">
                      <a16:colId xmlns:a16="http://schemas.microsoft.com/office/drawing/2014/main" val="3200225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716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0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778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1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73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4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63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∞</a:t>
                      </a:r>
                      <a:endParaRPr lang="tr-TR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anose="030F0702030302020204" pitchFamily="66" charset="0"/>
                        </a:rPr>
                        <a:t>6</a:t>
                      </a:r>
                      <a:endParaRPr lang="tr-TR" dirty="0"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324111"/>
                  </a:ext>
                </a:extLst>
              </a:tr>
            </a:tbl>
          </a:graphicData>
        </a:graphic>
      </p:graphicFrame>
      <p:cxnSp>
        <p:nvCxnSpPr>
          <p:cNvPr id="4" name="Düz Bağlayıcı 3"/>
          <p:cNvCxnSpPr/>
          <p:nvPr/>
        </p:nvCxnSpPr>
        <p:spPr>
          <a:xfrm>
            <a:off x="7636039" y="1566717"/>
            <a:ext cx="0" cy="183942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7956376" y="3406140"/>
            <a:ext cx="144016" cy="1102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Dikdörtgen 20"/>
          <p:cNvSpPr/>
          <p:nvPr/>
        </p:nvSpPr>
        <p:spPr>
          <a:xfrm>
            <a:off x="7210482" y="4499828"/>
            <a:ext cx="175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egative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cycle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!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784343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Three cases : 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lvl="1" algn="just"/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67628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Three cases : 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the weight of each edge fixed as 1</a:t>
            </a: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--BFS--</a:t>
            </a:r>
          </a:p>
          <a:p>
            <a:pPr marL="800100" lvl="1" indent="-342900" algn="just">
              <a:buFont typeface="Courier New"/>
              <a:buChar char="o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lvl="1" algn="just"/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871134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Three cases : 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the weight of each edge fixed as 1</a:t>
            </a: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--BFS--</a:t>
            </a:r>
          </a:p>
          <a:p>
            <a:pPr marL="800100" lvl="1" indent="-342900" algn="just">
              <a:buFont typeface="Courier New"/>
              <a:buChar char="o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he weight of each edge non-negative</a:t>
            </a: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Dijkstra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—</a:t>
            </a:r>
          </a:p>
          <a:p>
            <a:pPr lvl="1" algn="just"/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314987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Three cases : 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the weight of each edge fixed as 1</a:t>
            </a: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--BFS--</a:t>
            </a:r>
          </a:p>
          <a:p>
            <a:pPr marL="800100" lvl="1" indent="-342900" algn="just">
              <a:buFont typeface="Courier New"/>
              <a:buChar char="o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he weight of each edge non-negative</a:t>
            </a: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Dijkstra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—</a:t>
            </a:r>
          </a:p>
          <a:p>
            <a:pPr lvl="1" algn="just"/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he weight of each can be negative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lvl="1" algn="ctr"/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--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Belmann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/Ford--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22518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parameters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120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parameters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arent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–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predecessor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3615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parameters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arent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–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predecessor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</a:t>
            </a: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istance – indicates the 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hortest-path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estimate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62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5170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parameters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arent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–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predecessor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</a:t>
            </a:r>
          </a:p>
          <a:p>
            <a:pPr marL="800100" lvl="1" indent="-342900" algn="just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istance – indicates the 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hortest-path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estimate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</a:t>
            </a:r>
            <a:r>
              <a:rPr lang="tr-TR" sz="22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(G, s)</a:t>
            </a:r>
          </a:p>
          <a:p>
            <a:pPr algn="just"/>
            <a:endParaRPr lang="tr-TR" sz="22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 V</a:t>
            </a:r>
          </a:p>
          <a:p>
            <a:pPr algn="just"/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∞</a:t>
            </a:r>
          </a:p>
          <a:p>
            <a:pPr algn="just"/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nil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s.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 = 0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025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relaxing an edge (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testing whether the shortest path to the vertex v can be improved by going through the vertex u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738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 smtClean="0">
              <a:latin typeface="Comic Sans MS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14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relaxing an edge (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testing whether the shortest path to the vertex v can be improved by going through the vertex u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(u, </a:t>
            </a:r>
            <a:r>
              <a:rPr lang="tr-TR" sz="22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u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3934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relaxing an edge (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testing whether the shortest path to the vertex v can be improved by going through the vertex u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(u, </a:t>
            </a:r>
            <a:r>
              <a:rPr lang="tr-TR" sz="22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u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524328" y="414908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5324" y="3475271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3" name="Curved Connector 2"/>
          <p:cNvCxnSpPr>
            <a:stCxn id="17" idx="6"/>
          </p:cNvCxnSpPr>
          <p:nvPr/>
        </p:nvCxnSpPr>
        <p:spPr>
          <a:xfrm>
            <a:off x="5280022" y="3745801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076056" y="364502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12160" y="479715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8814" y="4869160"/>
            <a:ext cx="356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u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>
                <a:latin typeface="Comic Sans MS"/>
                <a:cs typeface="Comic Sans MS"/>
              </a:rPr>
              <a:t>8</a:t>
            </a:r>
          </a:p>
        </p:txBody>
      </p:sp>
      <p:cxnSp>
        <p:nvCxnSpPr>
          <p:cNvPr id="22" name="Curved Connector 21"/>
          <p:cNvCxnSpPr>
            <a:stCxn id="17" idx="5"/>
            <a:endCxn id="18" idx="1"/>
          </p:cNvCxnSpPr>
          <p:nvPr/>
        </p:nvCxnSpPr>
        <p:spPr>
          <a:xfrm rot="16200000" flipH="1">
            <a:off x="5141287" y="3925926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68344" y="4005064"/>
            <a:ext cx="48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 smtClean="0">
                <a:latin typeface="Comic Sans MS"/>
                <a:cs typeface="Comic Sans MS"/>
              </a:rPr>
              <a:t>12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60902" y="4582289"/>
            <a:ext cx="3568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3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9" name="Düz Bağlayıcı 29"/>
          <p:cNvCxnSpPr/>
          <p:nvPr/>
        </p:nvCxnSpPr>
        <p:spPr>
          <a:xfrm flipV="1">
            <a:off x="6228184" y="4321117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181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relaxing an edge (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testing whether the shortest path to the vertex v can be improved by going through the vertex u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(u, </a:t>
            </a:r>
            <a:r>
              <a:rPr lang="tr-TR" sz="22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u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524328" y="414908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5324" y="3475271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8" name="Düz Bağlayıcı 29"/>
          <p:cNvCxnSpPr>
            <a:endCxn id="6" idx="3"/>
          </p:cNvCxnSpPr>
          <p:nvPr/>
        </p:nvCxnSpPr>
        <p:spPr>
          <a:xfrm flipV="1">
            <a:off x="6228184" y="4321117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urved Connector 2"/>
          <p:cNvCxnSpPr>
            <a:stCxn id="17" idx="6"/>
          </p:cNvCxnSpPr>
          <p:nvPr/>
        </p:nvCxnSpPr>
        <p:spPr>
          <a:xfrm>
            <a:off x="5280022" y="3745801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076056" y="364502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12160" y="479715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8814" y="4869160"/>
            <a:ext cx="356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u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>
                <a:latin typeface="Comic Sans MS"/>
                <a:cs typeface="Comic Sans MS"/>
              </a:rPr>
              <a:t>8</a:t>
            </a:r>
          </a:p>
        </p:txBody>
      </p:sp>
      <p:cxnSp>
        <p:nvCxnSpPr>
          <p:cNvPr id="22" name="Curved Connector 21"/>
          <p:cNvCxnSpPr>
            <a:stCxn id="17" idx="5"/>
            <a:endCxn id="18" idx="1"/>
          </p:cNvCxnSpPr>
          <p:nvPr/>
        </p:nvCxnSpPr>
        <p:spPr>
          <a:xfrm rot="16200000" flipH="1">
            <a:off x="5141287" y="3925926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68344" y="4005064"/>
            <a:ext cx="48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 smtClean="0">
                <a:latin typeface="Comic Sans MS"/>
                <a:cs typeface="Comic Sans MS"/>
              </a:rPr>
              <a:t>12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60902" y="4582289"/>
            <a:ext cx="3568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3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26809" y="5589240"/>
            <a:ext cx="2485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12 &gt; 8 + 3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551751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relaxing an edge (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testing whether the shortest path to the vertex v can be improved by going through the vertex u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Relax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(u, </a:t>
            </a:r>
            <a:r>
              <a:rPr lang="tr-TR" sz="22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sz="22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u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524328" y="414908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5324" y="3475271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8" name="Düz Bağlayıcı 29"/>
          <p:cNvCxnSpPr>
            <a:endCxn id="6" idx="3"/>
          </p:cNvCxnSpPr>
          <p:nvPr/>
        </p:nvCxnSpPr>
        <p:spPr>
          <a:xfrm flipV="1">
            <a:off x="6228184" y="4321117"/>
            <a:ext cx="1326014" cy="552849"/>
          </a:xfrm>
          <a:prstGeom prst="line">
            <a:avLst/>
          </a:prstGeom>
          <a:ln>
            <a:solidFill>
              <a:srgbClr val="FF0000"/>
            </a:solidFill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urved Connector 2"/>
          <p:cNvCxnSpPr>
            <a:stCxn id="17" idx="6"/>
          </p:cNvCxnSpPr>
          <p:nvPr/>
        </p:nvCxnSpPr>
        <p:spPr>
          <a:xfrm>
            <a:off x="5280022" y="3745801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076056" y="364502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12160" y="479715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8814" y="4869160"/>
            <a:ext cx="356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u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>
                <a:latin typeface="Comic Sans MS"/>
                <a:cs typeface="Comic Sans MS"/>
              </a:rPr>
              <a:t>8</a:t>
            </a:r>
          </a:p>
        </p:txBody>
      </p:sp>
      <p:cxnSp>
        <p:nvCxnSpPr>
          <p:cNvPr id="22" name="Curved Connector 21"/>
          <p:cNvCxnSpPr>
            <a:stCxn id="17" idx="5"/>
            <a:endCxn id="18" idx="1"/>
          </p:cNvCxnSpPr>
          <p:nvPr/>
        </p:nvCxnSpPr>
        <p:spPr>
          <a:xfrm rot="16200000" flipH="1">
            <a:off x="5141287" y="3925926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68344" y="4005064"/>
            <a:ext cx="48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  <a:p>
            <a:pPr algn="ctr"/>
            <a:r>
              <a:rPr lang="en-US" sz="2200" dirty="0" smtClean="0">
                <a:latin typeface="Comic Sans MS"/>
                <a:cs typeface="Comic Sans MS"/>
              </a:rPr>
              <a:t>12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60902" y="4582289"/>
            <a:ext cx="3568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3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26809" y="5589240"/>
            <a:ext cx="2485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&gt;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12 &gt; 8 + 3</a:t>
            </a:r>
          </a:p>
          <a:p>
            <a:endParaRPr lang="en-US" sz="2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84168" y="587727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551145" y="5589240"/>
            <a:ext cx="25184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+ w(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11</a:t>
            </a:r>
          </a:p>
          <a:p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v.par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u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67399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termination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program)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4657" y="3764464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7" name="Curved Connector 6"/>
          <p:cNvCxnSpPr/>
          <p:nvPr/>
        </p:nvCxnSpPr>
        <p:spPr>
          <a:xfrm>
            <a:off x="6099355" y="4034994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67967" y="5158353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latin typeface="Comic Sans MS"/>
                <a:cs typeface="Comic Sans MS"/>
              </a:rPr>
              <a:t>u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6200000" flipH="1">
            <a:off x="5960620" y="4215119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566750" y="4294257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 rot="20076738">
            <a:off x="7434052" y="4810620"/>
            <a:ext cx="946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w</a:t>
            </a:r>
            <a:r>
              <a:rPr lang="en-US" sz="2200" dirty="0" smtClean="0">
                <a:latin typeface="Comic Sans MS"/>
                <a:cs typeface="Comic Sans MS"/>
              </a:rPr>
              <a:t>(</a:t>
            </a:r>
            <a:r>
              <a:rPr lang="en-US" sz="2200" dirty="0" err="1" smtClean="0">
                <a:latin typeface="Comic Sans MS"/>
                <a:cs typeface="Comic Sans MS"/>
              </a:rPr>
              <a:t>u,v</a:t>
            </a:r>
            <a:r>
              <a:rPr lang="en-US" sz="2200" dirty="0" smtClean="0">
                <a:latin typeface="Comic Sans MS"/>
                <a:cs typeface="Comic Sans MS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3" name="Düz Bağlayıcı 29"/>
          <p:cNvCxnSpPr/>
          <p:nvPr/>
        </p:nvCxnSpPr>
        <p:spPr>
          <a:xfrm flipV="1">
            <a:off x="7024310" y="4581128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335539" y="44270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87267" y="392295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23371" y="507507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233488">
            <a:off x="6862249" y="3764464"/>
            <a:ext cx="91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 rot="457368">
            <a:off x="5845110" y="4558683"/>
            <a:ext cx="920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167587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termination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program)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E,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+ w(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4657" y="3764464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7" name="Curved Connector 6"/>
          <p:cNvCxnSpPr/>
          <p:nvPr/>
        </p:nvCxnSpPr>
        <p:spPr>
          <a:xfrm>
            <a:off x="6099355" y="4034994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67967" y="5158353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latin typeface="Comic Sans MS"/>
                <a:cs typeface="Comic Sans MS"/>
              </a:rPr>
              <a:t>u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6200000" flipH="1">
            <a:off x="5960620" y="4215119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566750" y="4294257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 rot="20076738">
            <a:off x="7434052" y="4810620"/>
            <a:ext cx="946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w</a:t>
            </a:r>
            <a:r>
              <a:rPr lang="en-US" sz="2200" dirty="0" smtClean="0">
                <a:latin typeface="Comic Sans MS"/>
                <a:cs typeface="Comic Sans MS"/>
              </a:rPr>
              <a:t>(</a:t>
            </a:r>
            <a:r>
              <a:rPr lang="en-US" sz="2200" dirty="0" err="1" smtClean="0">
                <a:latin typeface="Comic Sans MS"/>
                <a:cs typeface="Comic Sans MS"/>
              </a:rPr>
              <a:t>u,v</a:t>
            </a:r>
            <a:r>
              <a:rPr lang="en-US" sz="2200" dirty="0" smtClean="0">
                <a:latin typeface="Comic Sans MS"/>
                <a:cs typeface="Comic Sans MS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3" name="Düz Bağlayıcı 29"/>
          <p:cNvCxnSpPr/>
          <p:nvPr/>
        </p:nvCxnSpPr>
        <p:spPr>
          <a:xfrm flipV="1">
            <a:off x="7024310" y="4581128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335539" y="44270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87267" y="392295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23371" y="507507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233488">
            <a:off x="6862249" y="3764464"/>
            <a:ext cx="91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 rot="457368">
            <a:off x="5845110" y="4558683"/>
            <a:ext cx="920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943849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termination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program)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E,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+ w(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</a:p>
          <a:p>
            <a:pPr algn="just"/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≥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4657" y="3764464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7" name="Curved Connector 6"/>
          <p:cNvCxnSpPr/>
          <p:nvPr/>
        </p:nvCxnSpPr>
        <p:spPr>
          <a:xfrm>
            <a:off x="6099355" y="4034994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67967" y="5158353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latin typeface="Comic Sans MS"/>
                <a:cs typeface="Comic Sans MS"/>
              </a:rPr>
              <a:t>u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6200000" flipH="1">
            <a:off x="5960620" y="4215119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566750" y="4294257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 rot="20076738">
            <a:off x="7434052" y="4810620"/>
            <a:ext cx="946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w</a:t>
            </a:r>
            <a:r>
              <a:rPr lang="en-US" sz="2200" dirty="0" smtClean="0">
                <a:latin typeface="Comic Sans MS"/>
                <a:cs typeface="Comic Sans MS"/>
              </a:rPr>
              <a:t>(</a:t>
            </a:r>
            <a:r>
              <a:rPr lang="en-US" sz="2200" dirty="0" err="1" smtClean="0">
                <a:latin typeface="Comic Sans MS"/>
                <a:cs typeface="Comic Sans MS"/>
              </a:rPr>
              <a:t>u,v</a:t>
            </a:r>
            <a:r>
              <a:rPr lang="en-US" sz="2200" dirty="0" smtClean="0">
                <a:latin typeface="Comic Sans MS"/>
                <a:cs typeface="Comic Sans MS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3" name="Düz Bağlayıcı 29"/>
          <p:cNvCxnSpPr/>
          <p:nvPr/>
        </p:nvCxnSpPr>
        <p:spPr>
          <a:xfrm flipV="1">
            <a:off x="7024310" y="4581128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335539" y="44270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87267" y="392295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23371" y="507507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233488">
            <a:off x="6862249" y="3764464"/>
            <a:ext cx="91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 rot="457368">
            <a:off x="5845110" y="4558683"/>
            <a:ext cx="920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979176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Relaxation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340768"/>
            <a:ext cx="7926052" cy="5201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termination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program)</a:t>
            </a:r>
          </a:p>
          <a:p>
            <a:pPr marL="342900" indent="-342900" algn="just"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E,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algn="just"/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+ w(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in V, </a:t>
            </a:r>
          </a:p>
          <a:p>
            <a:pPr algn="just"/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≥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If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there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is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no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v,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</a:p>
          <a:p>
            <a:pPr algn="just"/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algn="just"/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v.dis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=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=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∞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4657" y="3764464"/>
            <a:ext cx="322011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cxnSp>
        <p:nvCxnSpPr>
          <p:cNvPr id="7" name="Curved Connector 6"/>
          <p:cNvCxnSpPr/>
          <p:nvPr/>
        </p:nvCxnSpPr>
        <p:spPr>
          <a:xfrm>
            <a:off x="6099355" y="4034994"/>
            <a:ext cx="2244306" cy="51338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67967" y="5158353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latin typeface="Comic Sans MS"/>
                <a:cs typeface="Comic Sans MS"/>
              </a:rPr>
              <a:t>u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6200000" flipH="1">
            <a:off x="5960620" y="4215119"/>
            <a:ext cx="1009608" cy="79187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566750" y="4294257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Comic Sans MS"/>
                <a:cs typeface="Comic Sans MS"/>
              </a:rPr>
              <a:t>v</a:t>
            </a:r>
            <a:endParaRPr lang="en-US" sz="2200" dirty="0" smtClean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 rot="20076738">
            <a:off x="7434052" y="4810620"/>
            <a:ext cx="946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w</a:t>
            </a:r>
            <a:r>
              <a:rPr lang="en-US" sz="2200" dirty="0" smtClean="0">
                <a:latin typeface="Comic Sans MS"/>
                <a:cs typeface="Comic Sans MS"/>
              </a:rPr>
              <a:t>(</a:t>
            </a:r>
            <a:r>
              <a:rPr lang="en-US" sz="2200" dirty="0" err="1" smtClean="0">
                <a:latin typeface="Comic Sans MS"/>
                <a:cs typeface="Comic Sans MS"/>
              </a:rPr>
              <a:t>u,v</a:t>
            </a:r>
            <a:r>
              <a:rPr lang="en-US" sz="2200" dirty="0" smtClean="0">
                <a:latin typeface="Comic Sans MS"/>
                <a:cs typeface="Comic Sans MS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3" name="Düz Bağlayıcı 29"/>
          <p:cNvCxnSpPr/>
          <p:nvPr/>
        </p:nvCxnSpPr>
        <p:spPr>
          <a:xfrm flipV="1">
            <a:off x="7024310" y="4581128"/>
            <a:ext cx="1326014" cy="552849"/>
          </a:xfrm>
          <a:prstGeom prst="line">
            <a:avLst/>
          </a:prstGeom>
          <a:ln>
            <a:solidFill>
              <a:schemeClr val="tx1"/>
            </a:solidFill>
            <a:headEnd type="non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335539" y="44270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87267" y="3922950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23371" y="507507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233488">
            <a:off x="6862249" y="3764464"/>
            <a:ext cx="91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 rot="457368">
            <a:off x="5845110" y="4558683"/>
            <a:ext cx="9200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38190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232268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890546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97808" y="2939414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36571" y="4787860"/>
            <a:ext cx="351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9241" y="5167739"/>
            <a:ext cx="3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008405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417640" y="3501008"/>
            <a:ext cx="288032" cy="48247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3953" y="3557579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630201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417640" y="3501008"/>
            <a:ext cx="288032" cy="48247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3953" y="3557579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52089" y="4096925"/>
            <a:ext cx="145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145712" y="4281591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244530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417640" y="3501008"/>
            <a:ext cx="288032" cy="48247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3953" y="3557579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52089" y="4096925"/>
            <a:ext cx="145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145712" y="4281591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0" y="6112090"/>
            <a:ext cx="1239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Relax(</a:t>
            </a:r>
            <a:r>
              <a:rPr lang="en-US" dirty="0" err="1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899592" y="5483130"/>
            <a:ext cx="699527" cy="643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060883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417640" y="3501008"/>
            <a:ext cx="288032" cy="48247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4397152" y="4959826"/>
            <a:ext cx="216024" cy="122413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33936" y="5370827"/>
            <a:ext cx="144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3953" y="3557579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52089" y="4096925"/>
            <a:ext cx="145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145712" y="4281591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0" y="6112090"/>
            <a:ext cx="1239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Relax(</a:t>
            </a:r>
            <a:r>
              <a:rPr lang="en-US" dirty="0" err="1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899592" y="5483130"/>
            <a:ext cx="699527" cy="643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758498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8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345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2" name="TextBox 51"/>
          <p:cNvSpPr txBox="1"/>
          <p:nvPr/>
        </p:nvSpPr>
        <p:spPr>
          <a:xfrm>
            <a:off x="5724128" y="6093296"/>
            <a:ext cx="22885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H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5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1"/>
          <p:cNvSpPr txBox="1"/>
          <p:nvPr/>
        </p:nvSpPr>
        <p:spPr>
          <a:xfrm>
            <a:off x="5724128" y="6381328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 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601721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2" name="TextBox 51"/>
          <p:cNvSpPr txBox="1"/>
          <p:nvPr/>
        </p:nvSpPr>
        <p:spPr>
          <a:xfrm>
            <a:off x="5724128" y="6093296"/>
            <a:ext cx="22404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5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1"/>
          <p:cNvSpPr txBox="1"/>
          <p:nvPr/>
        </p:nvSpPr>
        <p:spPr>
          <a:xfrm>
            <a:off x="5724128" y="6381328"/>
            <a:ext cx="1116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694190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9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3247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116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268524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9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6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1"/>
          <p:cNvSpPr txBox="1"/>
          <p:nvPr/>
        </p:nvSpPr>
        <p:spPr>
          <a:xfrm>
            <a:off x="5724128" y="6381328"/>
            <a:ext cx="13660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676233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3660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568249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94166" y="4787860"/>
            <a:ext cx="351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9241" y="5167739"/>
            <a:ext cx="3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08028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146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636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854391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146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E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636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496153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07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8918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82143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07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D C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18918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513447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057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D   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2140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711122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707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2140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26739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21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707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B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24224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{H,F,G,E,C,D}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991808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21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614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2678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{H,F,G,E,C,D,B}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336580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4977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20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614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A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1"/>
          <p:cNvSpPr txBox="1"/>
          <p:nvPr/>
        </p:nvSpPr>
        <p:spPr>
          <a:xfrm>
            <a:off x="5724128" y="6381328"/>
            <a:ext cx="2678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{H,F,G,E,C,D,B}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657880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31790" y="4005064"/>
            <a:ext cx="393884" cy="1008475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4977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20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456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415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11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1846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9"/>
              <p:cNvSpPr txBox="1"/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u="sng" dirty="0" smtClean="0">
                    <a:latin typeface="Comic Sans MS"/>
                    <a:cs typeface="Comic Sans MS"/>
                  </a:rPr>
                  <a:t>Dijkstra(G,s)</a:t>
                </a:r>
              </a:p>
              <a:p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f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or each u of V 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∞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u.par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nil</a:t>
                </a:r>
              </a:p>
              <a:p>
                <a:r>
                  <a:rPr lang="en-US" sz="2000" dirty="0" err="1" smtClean="0">
                    <a:latin typeface="Comic Sans MS"/>
                    <a:cs typeface="Comic Sans MS"/>
                  </a:rPr>
                  <a:t>s.key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= 0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i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nitialize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an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empty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set S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reate a minimum priority Q on V</a:t>
                </a:r>
              </a:p>
              <a:p>
                <a:r>
                  <a:rPr lang="en-US" sz="2000" dirty="0" smtClean="0">
                    <a:latin typeface="Comic Sans MS"/>
                    <a:cs typeface="Comic Sans MS"/>
                  </a:rPr>
                  <a:t>while Q ≠ { }</a:t>
                </a: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u =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ExtractMin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(Q)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    S = S </a:t>
                </a: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∪</m:t>
                    </m:r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{u}</a:t>
                </a:r>
                <a:endParaRPr lang="en-US" sz="2000" dirty="0" smtClean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for each v of </a:t>
                </a:r>
                <a:r>
                  <a:rPr lang="en-US" sz="2000" dirty="0" err="1" smtClean="0">
                    <a:latin typeface="Comic Sans MS"/>
                    <a:cs typeface="Comic Sans MS"/>
                  </a:rPr>
                  <a:t>Adj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(u)</a:t>
                </a:r>
              </a:p>
              <a:p>
                <a:pPr algn="just"/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latin typeface="Comic Sans MS"/>
                    <a:cs typeface="Comic Sans MS"/>
                  </a:rPr>
                  <a:t>     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if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&gt;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v.dis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+ w(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u,v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</a:t>
                </a:r>
              </a:p>
              <a:p>
                <a:pPr algn="just"/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v.par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=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/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update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Q    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1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2776"/>
                <a:ext cx="4248472" cy="5047536"/>
              </a:xfrm>
              <a:prstGeom prst="rect">
                <a:avLst/>
              </a:prstGeom>
              <a:blipFill>
                <a:blip r:embed="rId3"/>
                <a:stretch>
                  <a:fillRect l="-1865" t="-966" b="-12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51"/>
          <p:cNvSpPr txBox="1"/>
          <p:nvPr/>
        </p:nvSpPr>
        <p:spPr>
          <a:xfrm>
            <a:off x="5724128" y="6381328"/>
            <a:ext cx="29642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{H,F,G,E,C,D,B,A}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917205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36571" y="4787860"/>
            <a:ext cx="466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9241" y="5167739"/>
            <a:ext cx="3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366984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 V,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v.dis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at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added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2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Proof</a:t>
            </a:r>
            <a:r>
              <a:rPr lang="tr-TR" sz="22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: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3959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 V,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v.dis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at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added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S.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Dijkstra’s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Algorithm computes all shortest path distances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correctly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2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Proof</a:t>
            </a:r>
            <a:r>
              <a:rPr lang="tr-TR" sz="22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: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219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507579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242651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38989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754659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123207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261079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u’.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</a:t>
            </a:r>
          </a:p>
          <a:p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566516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u’.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</a:t>
            </a:r>
          </a:p>
          <a:p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Since v’ is in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&lt;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).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275500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055" y="4787860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9241" y="5167739"/>
            <a:ext cx="3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516649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u’.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</a:t>
            </a:r>
          </a:p>
          <a:p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Since v’ is in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&lt;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).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upper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bound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property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&lt;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703226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u’.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</a:t>
            </a:r>
          </a:p>
          <a:p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Since v’ is in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&lt;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).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upper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bound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property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&lt;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Since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vertices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extracted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from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priority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queue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Q in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order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of (…, v, … , v’, …),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&lt;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endParaRPr lang="en-US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066738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: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For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 V, 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= 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at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when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is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(</a:t>
                </a:r>
                <a:r>
                  <a:rPr lang="en-US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Dijkstra’s</a:t>
                </a: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Algorithm computes all shortest path distances </a:t>
                </a: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correctly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tr-TR" sz="2200" i="1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Proof</a:t>
                </a:r>
                <a:r>
                  <a:rPr lang="tr-TR" sz="2200" i="1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</a:t>
                </a:r>
                <a:r>
                  <a:rPr lang="tr-TR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 be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first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v.dis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δ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s,v</a:t>
                </a:r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at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added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S.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Let’s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check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true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shortest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path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from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v. </a:t>
                </a:r>
              </a:p>
              <a:p>
                <a:pPr algn="just">
                  <a:lnSpc>
                    <a:spcPct val="80000"/>
                  </a:lnSpc>
                  <a:spcBef>
                    <a:spcPct val="20000"/>
                  </a:spcBef>
                </a:pPr>
                <a:endParaRPr lang="tr-TR" sz="20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268760"/>
                <a:ext cx="8640960" cy="4525963"/>
              </a:xfrm>
              <a:prstGeom prst="rect">
                <a:avLst/>
              </a:prstGeom>
              <a:blipFill>
                <a:blip r:embed="rId3"/>
                <a:stretch>
                  <a:fillRect l="-1058" t="-2692" r="-1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4353279" y="3440858"/>
            <a:ext cx="46112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u.dis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u’.</a:t>
            </a:r>
            <a:r>
              <a:rPr lang="tr-TR" alt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   = 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δ(s,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)+w(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v’</a:t>
            </a:r>
            <a:r>
              <a:rPr lang="en-US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ince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u’.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</a:t>
            </a:r>
          </a:p>
          <a:p>
            <a:endParaRPr lang="tr-TR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Since v’ is in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shortest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&lt;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).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upper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bound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property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δ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s,v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≤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&lt;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endParaRPr lang="tr-TR" alt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Since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vertices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extracted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from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priority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queue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Q in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order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of (…, v, … , v’, …),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v.dis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&lt; 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v’.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Thus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it’s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a </a:t>
            </a:r>
            <a:r>
              <a:rPr lang="tr-TR" alt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contradiction</a:t>
            </a:r>
            <a:r>
              <a:rPr lang="tr-TR" alt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!</a:t>
            </a:r>
            <a:endParaRPr lang="en-US" alt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786413" y="4200207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859" y="4008079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49364" y="52094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8042" y="52953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2785" y="436928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"/>
          <p:cNvSpPr/>
          <p:nvPr/>
        </p:nvSpPr>
        <p:spPr>
          <a:xfrm>
            <a:off x="792721" y="3512979"/>
            <a:ext cx="2491606" cy="2535555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6"/>
          <p:cNvSpPr txBox="1"/>
          <p:nvPr/>
        </p:nvSpPr>
        <p:spPr>
          <a:xfrm>
            <a:off x="1480797" y="3417436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6" name="Straight Connector 25"/>
          <p:cNvCxnSpPr>
            <a:endCxn id="5" idx="6"/>
          </p:cNvCxnSpPr>
          <p:nvPr/>
        </p:nvCxnSpPr>
        <p:spPr>
          <a:xfrm flipH="1">
            <a:off x="3002437" y="4130383"/>
            <a:ext cx="937918" cy="177836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5"/>
          <p:cNvCxnSpPr/>
          <p:nvPr/>
        </p:nvCxnSpPr>
        <p:spPr>
          <a:xfrm flipH="1" flipV="1">
            <a:off x="2265389" y="5333310"/>
            <a:ext cx="1256642" cy="61694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ğri Bağlayıcı 25"/>
          <p:cNvCxnSpPr>
            <a:stCxn id="9" idx="6"/>
            <a:endCxn id="5" idx="2"/>
          </p:cNvCxnSpPr>
          <p:nvPr/>
        </p:nvCxnSpPr>
        <p:spPr>
          <a:xfrm flipV="1">
            <a:off x="1588809" y="4308219"/>
            <a:ext cx="1197604" cy="169073"/>
          </a:xfrm>
          <a:prstGeom prst="curvedConnector3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ğri Bağlayıcı 29"/>
          <p:cNvCxnSpPr>
            <a:endCxn id="7" idx="1"/>
          </p:cNvCxnSpPr>
          <p:nvPr/>
        </p:nvCxnSpPr>
        <p:spPr>
          <a:xfrm rot="16200000" flipH="1">
            <a:off x="1472731" y="4632846"/>
            <a:ext cx="679287" cy="537251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ğri Bağlayıcı 31"/>
          <p:cNvCxnSpPr>
            <a:stCxn id="8" idx="0"/>
            <a:endCxn id="6" idx="4"/>
          </p:cNvCxnSpPr>
          <p:nvPr/>
        </p:nvCxnSpPr>
        <p:spPr>
          <a:xfrm rot="5400000" flipH="1" flipV="1">
            <a:off x="3295328" y="4564830"/>
            <a:ext cx="1071269" cy="3898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6"/>
          <p:cNvSpPr txBox="1"/>
          <p:nvPr/>
        </p:nvSpPr>
        <p:spPr>
          <a:xfrm>
            <a:off x="1113213" y="4407461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2678401" y="3838964"/>
            <a:ext cx="332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5665" y="4871923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u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3851920" y="3608830"/>
            <a:ext cx="3225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3718898" y="5079928"/>
            <a:ext cx="373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v</a:t>
            </a:r>
            <a:r>
              <a:rPr lang="tr-TR" sz="2200" dirty="0" smtClean="0">
                <a:latin typeface="Comic Sans MS"/>
                <a:cs typeface="Comic Sans MS"/>
              </a:rPr>
              <a:t>’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42" name="Düz Ok Bağlayıcısı 41"/>
          <p:cNvCxnSpPr/>
          <p:nvPr/>
        </p:nvCxnSpPr>
        <p:spPr>
          <a:xfrm>
            <a:off x="6876256" y="5661248"/>
            <a:ext cx="144016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6736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59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0,00012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859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67380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3728" y="5563062"/>
            <a:ext cx="4538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 </a:t>
            </a:r>
            <a:r>
              <a:rPr lang="tr-TR" sz="1400" dirty="0" err="1" smtClean="0">
                <a:latin typeface="Comic Sans MS"/>
                <a:cs typeface="Comic Sans MS"/>
              </a:rPr>
              <a:t>tether</a:t>
            </a:r>
            <a:r>
              <a:rPr lang="tr-TR" sz="1400" dirty="0" smtClean="0">
                <a:latin typeface="Comic Sans MS"/>
                <a:cs typeface="Comic Sans MS"/>
              </a:rPr>
              <a:t> = 4,255 * 0,000028 * 63,694 = 0,0075 LTC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2" name="TextBox 16"/>
          <p:cNvSpPr txBox="1"/>
          <p:nvPr/>
        </p:nvSpPr>
        <p:spPr>
          <a:xfrm>
            <a:off x="2727729" y="5252060"/>
            <a:ext cx="3187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>
                <a:latin typeface="Comic Sans MS"/>
                <a:cs typeface="Comic Sans MS"/>
              </a:rPr>
              <a:t>t</a:t>
            </a:r>
            <a:r>
              <a:rPr lang="tr-TR" sz="1400" dirty="0" err="1" smtClean="0">
                <a:latin typeface="Comic Sans MS"/>
                <a:cs typeface="Comic Sans MS"/>
              </a:rPr>
              <a:t>ether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cardano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bitcoin</a:t>
            </a:r>
            <a:r>
              <a:rPr lang="tr-TR" sz="1400" dirty="0" smtClean="0">
                <a:latin typeface="Comic Sans MS"/>
                <a:cs typeface="Comic Sans MS"/>
              </a:rPr>
              <a:t> - </a:t>
            </a:r>
            <a:r>
              <a:rPr lang="tr-TR" sz="1400" dirty="0" err="1" smtClean="0">
                <a:latin typeface="Comic Sans MS"/>
                <a:cs typeface="Comic Sans MS"/>
              </a:rPr>
              <a:t>litecoin</a:t>
            </a:r>
            <a:r>
              <a:rPr lang="tr-TR" sz="1400" dirty="0" smtClean="0">
                <a:latin typeface="Comic Sans MS"/>
                <a:cs typeface="Comic Sans MS"/>
              </a:rPr>
              <a:t> 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61650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2123728" y="5563062"/>
            <a:ext cx="4538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 </a:t>
            </a:r>
            <a:r>
              <a:rPr lang="tr-TR" sz="1400" dirty="0" err="1" smtClean="0">
                <a:latin typeface="Comic Sans MS"/>
                <a:cs typeface="Comic Sans MS"/>
              </a:rPr>
              <a:t>tether</a:t>
            </a:r>
            <a:r>
              <a:rPr lang="tr-TR" sz="1400" dirty="0" smtClean="0">
                <a:latin typeface="Comic Sans MS"/>
                <a:cs typeface="Comic Sans MS"/>
              </a:rPr>
              <a:t> = 4,255 * 0,000028 * 63,694 = 0,0075 LTC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2" name="TextBox 16"/>
          <p:cNvSpPr txBox="1"/>
          <p:nvPr/>
        </p:nvSpPr>
        <p:spPr>
          <a:xfrm>
            <a:off x="2727729" y="5252060"/>
            <a:ext cx="3187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>
                <a:latin typeface="Comic Sans MS"/>
                <a:cs typeface="Comic Sans MS"/>
              </a:rPr>
              <a:t>t</a:t>
            </a:r>
            <a:r>
              <a:rPr lang="tr-TR" sz="1400" dirty="0" err="1" smtClean="0">
                <a:latin typeface="Comic Sans MS"/>
                <a:cs typeface="Comic Sans MS"/>
              </a:rPr>
              <a:t>ether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cardano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bitcoin</a:t>
            </a:r>
            <a:r>
              <a:rPr lang="tr-TR" sz="1400" dirty="0" smtClean="0">
                <a:latin typeface="Comic Sans MS"/>
                <a:cs typeface="Comic Sans MS"/>
              </a:rPr>
              <a:t> - </a:t>
            </a:r>
            <a:r>
              <a:rPr lang="tr-TR" sz="1400" dirty="0" err="1" smtClean="0">
                <a:latin typeface="Comic Sans MS"/>
                <a:cs typeface="Comic Sans MS"/>
              </a:rPr>
              <a:t>litecoin</a:t>
            </a:r>
            <a:r>
              <a:rPr lang="tr-TR" sz="1400" dirty="0" smtClean="0">
                <a:latin typeface="Comic Sans MS"/>
                <a:cs typeface="Comic Sans MS"/>
              </a:rPr>
              <a:t> 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36" name="TextBox 16"/>
          <p:cNvSpPr txBox="1"/>
          <p:nvPr/>
        </p:nvSpPr>
        <p:spPr>
          <a:xfrm>
            <a:off x="2123728" y="6251935"/>
            <a:ext cx="4015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 </a:t>
            </a:r>
            <a:r>
              <a:rPr lang="tr-TR" sz="1400" dirty="0" err="1" smtClean="0">
                <a:latin typeface="Comic Sans MS"/>
                <a:cs typeface="Comic Sans MS"/>
              </a:rPr>
              <a:t>tether</a:t>
            </a:r>
            <a:r>
              <a:rPr lang="tr-TR" sz="1400" dirty="0" smtClean="0">
                <a:latin typeface="Comic Sans MS"/>
                <a:cs typeface="Comic Sans MS"/>
              </a:rPr>
              <a:t> = 1,515 * 0,0013 * 3,98 = 0,0078 LTC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2727729" y="5940933"/>
            <a:ext cx="3235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>
                <a:latin typeface="Comic Sans MS"/>
                <a:cs typeface="Comic Sans MS"/>
              </a:rPr>
              <a:t>t</a:t>
            </a:r>
            <a:r>
              <a:rPr lang="tr-TR" sz="1400" dirty="0" err="1" smtClean="0">
                <a:latin typeface="Comic Sans MS"/>
                <a:cs typeface="Comic Sans MS"/>
              </a:rPr>
              <a:t>ether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ripple</a:t>
            </a:r>
            <a:r>
              <a:rPr lang="tr-TR" sz="1400" dirty="0" smtClean="0">
                <a:latin typeface="Comic Sans MS"/>
                <a:cs typeface="Comic Sans MS"/>
              </a:rPr>
              <a:t> – </a:t>
            </a:r>
            <a:r>
              <a:rPr lang="tr-TR" sz="1400" dirty="0" err="1" smtClean="0">
                <a:latin typeface="Comic Sans MS"/>
                <a:cs typeface="Comic Sans MS"/>
              </a:rPr>
              <a:t>ethereum</a:t>
            </a:r>
            <a:r>
              <a:rPr lang="tr-TR" sz="1400" dirty="0" smtClean="0">
                <a:latin typeface="Comic Sans MS"/>
                <a:cs typeface="Comic Sans MS"/>
              </a:rPr>
              <a:t> - </a:t>
            </a:r>
            <a:r>
              <a:rPr lang="tr-TR" sz="1400" dirty="0" err="1" smtClean="0">
                <a:latin typeface="Comic Sans MS"/>
                <a:cs typeface="Comic Sans MS"/>
              </a:rPr>
              <a:t>litecoin</a:t>
            </a:r>
            <a:r>
              <a:rPr lang="tr-TR" sz="1400" dirty="0" smtClean="0">
                <a:latin typeface="Comic Sans MS"/>
                <a:cs typeface="Comic Sans MS"/>
              </a:rPr>
              <a:t> 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950577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best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paths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6"/>
              <p:cNvSpPr txBox="1"/>
              <p:nvPr/>
            </p:nvSpPr>
            <p:spPr>
              <a:xfrm>
                <a:off x="2727729" y="5940933"/>
                <a:ext cx="3090974" cy="430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tr-TR" sz="20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endParaRPr lang="en-US" sz="2000" dirty="0"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729" y="5940933"/>
                <a:ext cx="3090974" cy="430182"/>
              </a:xfrm>
              <a:prstGeom prst="rect">
                <a:avLst/>
              </a:prstGeom>
              <a:blipFill>
                <a:blip r:embed="rId9"/>
                <a:stretch>
                  <a:fillRect t="-114286" b="-1671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Düz Ok Bağlayıcısı 43"/>
          <p:cNvCxnSpPr/>
          <p:nvPr/>
        </p:nvCxnSpPr>
        <p:spPr>
          <a:xfrm flipH="1" flipV="1">
            <a:off x="2573030" y="5160472"/>
            <a:ext cx="584646" cy="74583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9188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best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paths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6"/>
              <p:cNvSpPr txBox="1"/>
              <p:nvPr/>
            </p:nvSpPr>
            <p:spPr>
              <a:xfrm>
                <a:off x="899592" y="5299422"/>
                <a:ext cx="3538213" cy="7379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2000" dirty="0" smtClean="0">
                    <a:latin typeface="Comic Sans MS" panose="030F0702030302020204" pitchFamily="66" charset="0"/>
                  </a:rPr>
                  <a:t>K</a:t>
                </a:r>
                <a:r>
                  <a:rPr lang="tr-TR" sz="2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tr-TR" sz="20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endParaRPr lang="tr-TR" sz="2000" dirty="0" smtClean="0">
                  <a:latin typeface="Comic Sans MS"/>
                  <a:cs typeface="Comic Sans MS"/>
                </a:endParaRPr>
              </a:p>
              <a:p>
                <a:endParaRPr lang="tr-TR" sz="2000" dirty="0"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299422"/>
                <a:ext cx="3538213" cy="737959"/>
              </a:xfrm>
              <a:prstGeom prst="rect">
                <a:avLst/>
              </a:prstGeom>
              <a:blipFill>
                <a:blip r:embed="rId9"/>
                <a:stretch>
                  <a:fillRect l="-1897" t="-66116" b="-545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4278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best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paths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6"/>
              <p:cNvSpPr txBox="1"/>
              <p:nvPr/>
            </p:nvSpPr>
            <p:spPr>
              <a:xfrm>
                <a:off x="899592" y="5299422"/>
                <a:ext cx="4319901" cy="1075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2000" dirty="0" smtClean="0">
                    <a:latin typeface="Comic Sans MS" panose="030F0702030302020204" pitchFamily="66" charset="0"/>
                  </a:rPr>
                  <a:t>K</a:t>
                </a:r>
                <a:r>
                  <a:rPr lang="tr-TR" sz="2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tr-TR" sz="20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endParaRPr lang="tr-TR" sz="2000" dirty="0" smtClean="0">
                  <a:latin typeface="Comic Sans MS"/>
                  <a:cs typeface="Comic Sans MS"/>
                </a:endParaRPr>
              </a:p>
              <a:p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l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K =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log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  <m:sup/>
                      <m:e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)</a:t>
                </a:r>
              </a:p>
            </p:txBody>
          </p:sp>
        </mc:Choice>
        <mc:Fallback>
          <p:sp>
            <p:nvSpPr>
              <p:cNvPr id="4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299422"/>
                <a:ext cx="4319901" cy="1075807"/>
              </a:xfrm>
              <a:prstGeom prst="rect">
                <a:avLst/>
              </a:prstGeom>
              <a:blipFill>
                <a:blip r:embed="rId9"/>
                <a:stretch>
                  <a:fillRect l="-1554" t="-45198" r="-565" b="-64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35173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best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paths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6"/>
              <p:cNvSpPr txBox="1"/>
              <p:nvPr/>
            </p:nvSpPr>
            <p:spPr>
              <a:xfrm>
                <a:off x="899592" y="5299422"/>
                <a:ext cx="4319901" cy="1413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2000" dirty="0" smtClean="0">
                    <a:latin typeface="Comic Sans MS" panose="030F0702030302020204" pitchFamily="66" charset="0"/>
                  </a:rPr>
                  <a:t>K</a:t>
                </a:r>
                <a:r>
                  <a:rPr lang="tr-TR" sz="2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tr-TR" sz="20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endParaRPr lang="tr-TR" sz="2000" dirty="0" smtClean="0">
                  <a:latin typeface="Comic Sans MS"/>
                  <a:cs typeface="Comic Sans MS"/>
                </a:endParaRPr>
              </a:p>
              <a:p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l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K =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log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  <m:sup/>
                      <m:e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)</a:t>
                </a: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l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K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log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  <m:sup/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)</a:t>
                </a:r>
              </a:p>
            </p:txBody>
          </p:sp>
        </mc:Choice>
        <mc:Fallback>
          <p:sp>
            <p:nvSpPr>
              <p:cNvPr id="4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299422"/>
                <a:ext cx="4319901" cy="1413657"/>
              </a:xfrm>
              <a:prstGeom prst="rect">
                <a:avLst/>
              </a:prstGeom>
              <a:blipFill>
                <a:blip r:embed="rId9"/>
                <a:stretch>
                  <a:fillRect l="-1554" t="-34483" r="-565" b="-491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1669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055" y="4787860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40928" y="5167739"/>
            <a:ext cx="466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E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34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031769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63" y="3305281"/>
            <a:ext cx="502525" cy="5025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11235"/>
            <a:ext cx="1061873" cy="5663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0" y="3921761"/>
            <a:ext cx="906132" cy="6795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1132665" cy="626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4104"/>
            <a:ext cx="551810" cy="5518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46" y="2266114"/>
            <a:ext cx="1284866" cy="856577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 flipV="1">
            <a:off x="2623332" y="1775706"/>
            <a:ext cx="1068689" cy="70806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2337188" y="2926965"/>
            <a:ext cx="1642989" cy="55881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690259" y="1919920"/>
            <a:ext cx="1065437" cy="6767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1990965" y="3004725"/>
            <a:ext cx="36564" cy="100937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92526" y="1851401"/>
            <a:ext cx="1139560" cy="74526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V="1">
            <a:off x="4642650" y="2931786"/>
            <a:ext cx="1049579" cy="47591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6" idx="1"/>
          </p:cNvCxnSpPr>
          <p:nvPr/>
        </p:nvCxnSpPr>
        <p:spPr>
          <a:xfrm>
            <a:off x="4612810" y="3717939"/>
            <a:ext cx="1615374" cy="57207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 flipV="1">
            <a:off x="2697834" y="3717939"/>
            <a:ext cx="1319347" cy="43802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4139952" y="1785900"/>
            <a:ext cx="125950" cy="143707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4665409" y="3080531"/>
            <a:ext cx="1026820" cy="47601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6269701" y="3049797"/>
            <a:ext cx="174507" cy="87196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16"/>
          <p:cNvSpPr txBox="1"/>
          <p:nvPr/>
        </p:nvSpPr>
        <p:spPr>
          <a:xfrm>
            <a:off x="2650766" y="183162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1,515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48" name="TextBox 16"/>
          <p:cNvSpPr txBox="1"/>
          <p:nvPr/>
        </p:nvSpPr>
        <p:spPr>
          <a:xfrm>
            <a:off x="3109536" y="2204864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0,658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TextBox 16"/>
          <p:cNvSpPr txBox="1"/>
          <p:nvPr/>
        </p:nvSpPr>
        <p:spPr>
          <a:xfrm>
            <a:off x="2560341" y="323687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0,00011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5" name="TextBox 16"/>
          <p:cNvSpPr txBox="1"/>
          <p:nvPr/>
        </p:nvSpPr>
        <p:spPr>
          <a:xfrm>
            <a:off x="1309336" y="3286533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4,255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6" name="TextBox 16"/>
          <p:cNvSpPr txBox="1"/>
          <p:nvPr/>
        </p:nvSpPr>
        <p:spPr>
          <a:xfrm>
            <a:off x="3059832" y="400893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0,000028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7" name="TextBox 16"/>
          <p:cNvSpPr txBox="1"/>
          <p:nvPr/>
        </p:nvSpPr>
        <p:spPr>
          <a:xfrm>
            <a:off x="4179529" y="2401143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12345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4902233" y="188799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0,0013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4597932" y="2833191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15,847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TextBox 16"/>
          <p:cNvSpPr txBox="1"/>
          <p:nvPr/>
        </p:nvSpPr>
        <p:spPr>
          <a:xfrm>
            <a:off x="5080881" y="3268716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0,0629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1" name="TextBox 16"/>
          <p:cNvSpPr txBox="1"/>
          <p:nvPr/>
        </p:nvSpPr>
        <p:spPr>
          <a:xfrm>
            <a:off x="6300192" y="3265239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3,98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2" name="TextBox 16"/>
          <p:cNvSpPr txBox="1"/>
          <p:nvPr/>
        </p:nvSpPr>
        <p:spPr>
          <a:xfrm>
            <a:off x="4926032" y="4053209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Comic Sans MS"/>
                <a:cs typeface="Comic Sans MS"/>
              </a:rPr>
              <a:t>63,694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3" name="TextBox 16"/>
          <p:cNvSpPr txBox="1"/>
          <p:nvPr/>
        </p:nvSpPr>
        <p:spPr>
          <a:xfrm>
            <a:off x="749762" y="4818814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f</a:t>
            </a:r>
            <a:r>
              <a:rPr lang="tr-TR" dirty="0" err="1" smtClean="0">
                <a:latin typeface="Comic Sans MS"/>
                <a:cs typeface="Comic Sans MS"/>
              </a:rPr>
              <a:t>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best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paths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tether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other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crypto</a:t>
            </a:r>
            <a:r>
              <a:rPr lang="tr-TR" dirty="0" err="1" smtClean="0">
                <a:latin typeface="Comic Sans MS"/>
                <a:cs typeface="Comic Sans MS"/>
              </a:rPr>
              <a:t>currencies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6"/>
              <p:cNvSpPr txBox="1"/>
              <p:nvPr/>
            </p:nvSpPr>
            <p:spPr>
              <a:xfrm>
                <a:off x="899592" y="5299422"/>
                <a:ext cx="4319901" cy="1413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2000" dirty="0" smtClean="0">
                    <a:latin typeface="Comic Sans MS" panose="030F0702030302020204" pitchFamily="66" charset="0"/>
                  </a:rPr>
                  <a:t>K</a:t>
                </a:r>
                <a:r>
                  <a:rPr lang="tr-TR" sz="2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tr-TR" sz="20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tr-TR" sz="20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endParaRPr lang="tr-TR" sz="2000" dirty="0" smtClean="0">
                  <a:latin typeface="Comic Sans MS"/>
                  <a:cs typeface="Comic Sans MS"/>
                </a:endParaRPr>
              </a:p>
              <a:p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l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K =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log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  <m:sup/>
                      <m:e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)</a:t>
                </a:r>
              </a:p>
              <a:p>
                <a:r>
                  <a:rPr lang="tr-TR" sz="2000" dirty="0" err="1">
                    <a:latin typeface="Comic Sans MS"/>
                    <a:cs typeface="Comic Sans MS"/>
                  </a:rPr>
                  <a:t>l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K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∈{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}</m:t>
                        </m:r>
                      </m:sub>
                    </m:sSub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log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  <m:sup/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)</a:t>
                </a:r>
              </a:p>
            </p:txBody>
          </p:sp>
        </mc:Choice>
        <mc:Fallback>
          <p:sp>
            <p:nvSpPr>
              <p:cNvPr id="4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299422"/>
                <a:ext cx="4319901" cy="1413657"/>
              </a:xfrm>
              <a:prstGeom prst="rect">
                <a:avLst/>
              </a:prstGeom>
              <a:blipFill>
                <a:blip r:embed="rId9"/>
                <a:stretch>
                  <a:fillRect l="-1554" t="-34483" r="-565" b="-491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16"/>
          <p:cNvSpPr txBox="1"/>
          <p:nvPr/>
        </p:nvSpPr>
        <p:spPr>
          <a:xfrm>
            <a:off x="5572246" y="5437673"/>
            <a:ext cx="27334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latin typeface="Comic Sans MS"/>
                <a:cs typeface="Comic Sans MS"/>
              </a:rPr>
              <a:t>l</a:t>
            </a:r>
            <a:r>
              <a:rPr lang="tr-TR" sz="2000" dirty="0" err="1" smtClean="0">
                <a:latin typeface="Comic Sans MS"/>
                <a:cs typeface="Comic Sans MS"/>
              </a:rPr>
              <a:t>og</a:t>
            </a:r>
            <a:r>
              <a:rPr lang="tr-TR" sz="2000" dirty="0" smtClean="0">
                <a:latin typeface="Comic Sans MS"/>
                <a:cs typeface="Comic Sans MS"/>
              </a:rPr>
              <a:t> (0,00011) = - 3,95</a:t>
            </a:r>
          </a:p>
          <a:p>
            <a:r>
              <a:rPr lang="tr-TR" sz="2000" dirty="0" err="1">
                <a:latin typeface="Comic Sans MS"/>
                <a:cs typeface="Comic Sans MS"/>
              </a:rPr>
              <a:t>log</a:t>
            </a:r>
            <a:r>
              <a:rPr lang="tr-TR" sz="2000" dirty="0">
                <a:latin typeface="Comic Sans MS"/>
                <a:cs typeface="Comic Sans MS"/>
              </a:rPr>
              <a:t> (</a:t>
            </a:r>
            <a:r>
              <a:rPr lang="tr-TR" sz="2000" dirty="0" smtClean="0">
                <a:latin typeface="Comic Sans MS"/>
                <a:cs typeface="Comic Sans MS"/>
              </a:rPr>
              <a:t>0,0629) </a:t>
            </a:r>
            <a:r>
              <a:rPr lang="tr-TR" sz="2000" dirty="0">
                <a:latin typeface="Comic Sans MS"/>
                <a:cs typeface="Comic Sans MS"/>
              </a:rPr>
              <a:t>= - </a:t>
            </a:r>
            <a:r>
              <a:rPr lang="tr-TR" sz="2000" dirty="0" smtClean="0">
                <a:latin typeface="Comic Sans MS"/>
                <a:cs typeface="Comic Sans MS"/>
              </a:rPr>
              <a:t>1,201</a:t>
            </a:r>
          </a:p>
          <a:p>
            <a:r>
              <a:rPr lang="tr-TR" sz="2000" dirty="0" err="1">
                <a:latin typeface="Comic Sans MS"/>
                <a:cs typeface="Comic Sans MS"/>
              </a:rPr>
              <a:t>log</a:t>
            </a:r>
            <a:r>
              <a:rPr lang="tr-TR" sz="2000" dirty="0">
                <a:latin typeface="Comic Sans MS"/>
                <a:cs typeface="Comic Sans MS"/>
              </a:rPr>
              <a:t> (</a:t>
            </a:r>
            <a:r>
              <a:rPr lang="tr-TR" sz="2000" dirty="0" smtClean="0">
                <a:latin typeface="Comic Sans MS"/>
                <a:cs typeface="Comic Sans MS"/>
              </a:rPr>
              <a:t>0,658) </a:t>
            </a:r>
            <a:r>
              <a:rPr lang="tr-TR" sz="2000" dirty="0">
                <a:latin typeface="Comic Sans MS"/>
                <a:cs typeface="Comic Sans MS"/>
              </a:rPr>
              <a:t>= - </a:t>
            </a:r>
            <a:r>
              <a:rPr lang="tr-TR" sz="2000" dirty="0" smtClean="0">
                <a:latin typeface="Comic Sans MS"/>
                <a:cs typeface="Comic Sans MS"/>
              </a:rPr>
              <a:t>0,181</a:t>
            </a:r>
            <a:endParaRPr lang="tr-T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831522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616829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17346" y="2600531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3606756" y="1230851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27" name="Rectangle 38"/>
          <p:cNvSpPr/>
          <p:nvPr/>
        </p:nvSpPr>
        <p:spPr>
          <a:xfrm>
            <a:off x="4901264" y="2507286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28" name="Rectangle 38"/>
          <p:cNvSpPr/>
          <p:nvPr/>
        </p:nvSpPr>
        <p:spPr>
          <a:xfrm>
            <a:off x="5528501" y="407493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11977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A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B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D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0" name="TextBox 51"/>
          <p:cNvSpPr txBox="1"/>
          <p:nvPr/>
        </p:nvSpPr>
        <p:spPr>
          <a:xfrm>
            <a:off x="5876636" y="2101977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</a:t>
            </a:r>
            <a:r>
              <a:rPr lang="tr-TR" sz="2200" dirty="0" smtClean="0">
                <a:latin typeface="Comic Sans MS"/>
                <a:cs typeface="Comic Sans MS"/>
              </a:rPr>
              <a:t>{ 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727389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17346" y="2600531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3606756" y="1230851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Comic Sans MS"/>
              </a:rPr>
              <a:t>5</a:t>
            </a:r>
            <a:endParaRPr lang="en-US" sz="2000" dirty="0"/>
          </a:p>
        </p:txBody>
      </p:sp>
      <p:sp>
        <p:nvSpPr>
          <p:cNvPr id="27" name="Rectangle 38"/>
          <p:cNvSpPr/>
          <p:nvPr/>
        </p:nvSpPr>
        <p:spPr>
          <a:xfrm>
            <a:off x="4901264" y="2507286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3</a:t>
            </a:r>
            <a:endParaRPr lang="en-US" sz="2000" dirty="0"/>
          </a:p>
        </p:txBody>
      </p:sp>
      <p:sp>
        <p:nvSpPr>
          <p:cNvPr id="28" name="Rectangle 38"/>
          <p:cNvSpPr/>
          <p:nvPr/>
        </p:nvSpPr>
        <p:spPr>
          <a:xfrm>
            <a:off x="5528501" y="407493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906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B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D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0" name="TextBox 51"/>
          <p:cNvSpPr txBox="1"/>
          <p:nvPr/>
        </p:nvSpPr>
        <p:spPr>
          <a:xfrm>
            <a:off x="5876636" y="2101977"/>
            <a:ext cx="11063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</a:t>
            </a:r>
            <a:r>
              <a:rPr lang="tr-TR" sz="2200" dirty="0" smtClean="0">
                <a:latin typeface="Comic Sans MS"/>
                <a:cs typeface="Comic Sans MS"/>
              </a:rPr>
              <a:t>{A}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706811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17346" y="2600531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3606756" y="1230851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Comic Sans MS"/>
              </a:rPr>
              <a:t>5</a:t>
            </a:r>
            <a:endParaRPr lang="en-US" sz="2000" dirty="0"/>
          </a:p>
        </p:txBody>
      </p:sp>
      <p:sp>
        <p:nvSpPr>
          <p:cNvPr id="27" name="Rectangle 38"/>
          <p:cNvSpPr/>
          <p:nvPr/>
        </p:nvSpPr>
        <p:spPr>
          <a:xfrm>
            <a:off x="4901264" y="2507286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3</a:t>
            </a:r>
            <a:endParaRPr lang="en-US" sz="2000" dirty="0"/>
          </a:p>
        </p:txBody>
      </p:sp>
      <p:sp>
        <p:nvSpPr>
          <p:cNvPr id="28" name="Rectangle 38"/>
          <p:cNvSpPr/>
          <p:nvPr/>
        </p:nvSpPr>
        <p:spPr>
          <a:xfrm>
            <a:off x="5528501" y="407493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4</a:t>
            </a:r>
            <a:endParaRPr lang="en-US" sz="2000" dirty="0"/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6431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tr-TR" sz="2200" dirty="0" smtClean="0">
                <a:latin typeface="Comic Sans MS"/>
                <a:cs typeface="Comic Sans MS"/>
              </a:rPr>
              <a:t>D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0" name="TextBox 51"/>
          <p:cNvSpPr txBox="1"/>
          <p:nvPr/>
        </p:nvSpPr>
        <p:spPr>
          <a:xfrm>
            <a:off x="5876636" y="2101977"/>
            <a:ext cx="13692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</a:t>
            </a:r>
            <a:r>
              <a:rPr lang="tr-TR" sz="2200" dirty="0" smtClean="0">
                <a:latin typeface="Comic Sans MS"/>
                <a:cs typeface="Comic Sans MS"/>
              </a:rPr>
              <a:t>{A B}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091514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17346" y="2600531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3606756" y="1230851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Comic Sans MS"/>
              </a:rPr>
              <a:t>5</a:t>
            </a:r>
            <a:endParaRPr lang="en-US" sz="2000" dirty="0"/>
          </a:p>
        </p:txBody>
      </p:sp>
      <p:sp>
        <p:nvSpPr>
          <p:cNvPr id="27" name="Rectangle 38"/>
          <p:cNvSpPr/>
          <p:nvPr/>
        </p:nvSpPr>
        <p:spPr>
          <a:xfrm>
            <a:off x="4901264" y="2507286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3</a:t>
            </a:r>
            <a:endParaRPr lang="en-US" sz="2000" dirty="0"/>
          </a:p>
        </p:txBody>
      </p:sp>
      <p:sp>
        <p:nvSpPr>
          <p:cNvPr id="28" name="Rectangle 38"/>
          <p:cNvSpPr/>
          <p:nvPr/>
        </p:nvSpPr>
        <p:spPr>
          <a:xfrm>
            <a:off x="5528501" y="407493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4</a:t>
            </a:r>
            <a:endParaRPr lang="en-US" sz="2000" dirty="0"/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4395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0" name="TextBox 51"/>
          <p:cNvSpPr txBox="1"/>
          <p:nvPr/>
        </p:nvSpPr>
        <p:spPr>
          <a:xfrm>
            <a:off x="5876636" y="2101977"/>
            <a:ext cx="16578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</a:t>
            </a:r>
            <a:r>
              <a:rPr lang="tr-TR" sz="2200" dirty="0" smtClean="0">
                <a:latin typeface="Comic Sans MS"/>
                <a:cs typeface="Comic Sans MS"/>
              </a:rPr>
              <a:t>{A B D}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3544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54766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427984" y="25328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3203848" y="134457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148064" y="40770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6" idx="18"/>
            <a:endCxn id="8" idx="11"/>
          </p:cNvCxnSpPr>
          <p:nvPr/>
        </p:nvCxnSpPr>
        <p:spPr>
          <a:xfrm flipV="1">
            <a:off x="1983313" y="1840044"/>
            <a:ext cx="1231426" cy="96054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stCxn id="6" idx="16"/>
            <a:endCxn id="7" idx="12"/>
          </p:cNvCxnSpPr>
          <p:nvPr/>
        </p:nvCxnSpPr>
        <p:spPr>
          <a:xfrm>
            <a:off x="2005096" y="2959021"/>
            <a:ext cx="2466453" cy="891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8" idx="14"/>
            <a:endCxn id="7" idx="5"/>
          </p:cNvCxnSpPr>
          <p:nvPr/>
        </p:nvCxnSpPr>
        <p:spPr>
          <a:xfrm>
            <a:off x="3617715" y="1869751"/>
            <a:ext cx="897399" cy="79220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7" idx="14"/>
            <a:endCxn id="9" idx="2"/>
          </p:cNvCxnSpPr>
          <p:nvPr/>
        </p:nvCxnSpPr>
        <p:spPr>
          <a:xfrm>
            <a:off x="4841851" y="3058044"/>
            <a:ext cx="524038" cy="10391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6"/>
          <p:cNvSpPr txBox="1"/>
          <p:nvPr/>
        </p:nvSpPr>
        <p:spPr>
          <a:xfrm>
            <a:off x="2374062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3187847" y="30035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006074" y="19795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-4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5147234" y="335934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17346" y="2600531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3606756" y="1230851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Comic Sans MS"/>
              </a:rPr>
              <a:t>5</a:t>
            </a:r>
            <a:endParaRPr lang="en-US" sz="2000" dirty="0"/>
          </a:p>
        </p:txBody>
      </p:sp>
      <p:sp>
        <p:nvSpPr>
          <p:cNvPr id="27" name="Rectangle 38"/>
          <p:cNvSpPr/>
          <p:nvPr/>
        </p:nvSpPr>
        <p:spPr>
          <a:xfrm>
            <a:off x="4901264" y="2507286"/>
            <a:ext cx="3000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Comic Sans MS"/>
              </a:rPr>
              <a:t>1</a:t>
            </a:r>
            <a:endParaRPr lang="en-US" sz="2000" dirty="0"/>
          </a:p>
        </p:txBody>
      </p:sp>
      <p:sp>
        <p:nvSpPr>
          <p:cNvPr id="28" name="Rectangle 38"/>
          <p:cNvSpPr/>
          <p:nvPr/>
        </p:nvSpPr>
        <p:spPr>
          <a:xfrm>
            <a:off x="5528501" y="407493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/>
              </a:rPr>
              <a:t>4</a:t>
            </a:r>
            <a:endParaRPr lang="en-US" sz="2000" dirty="0"/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0" name="TextBox 51"/>
          <p:cNvSpPr txBox="1"/>
          <p:nvPr/>
        </p:nvSpPr>
        <p:spPr>
          <a:xfrm>
            <a:off x="5876636" y="2101977"/>
            <a:ext cx="19127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S = </a:t>
            </a:r>
            <a:r>
              <a:rPr lang="tr-TR" sz="2200" dirty="0" smtClean="0">
                <a:latin typeface="Comic Sans MS"/>
                <a:cs typeface="Comic Sans MS"/>
              </a:rPr>
              <a:t>{A B D C}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1" name="TextBox 16"/>
          <p:cNvSpPr txBox="1"/>
          <p:nvPr/>
        </p:nvSpPr>
        <p:spPr>
          <a:xfrm>
            <a:off x="908196" y="5079509"/>
            <a:ext cx="7039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algorithm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outputs</a:t>
            </a:r>
            <a:r>
              <a:rPr lang="tr-TR" dirty="0" smtClean="0">
                <a:latin typeface="Comic Sans MS"/>
                <a:cs typeface="Comic Sans MS"/>
              </a:rPr>
              <a:t> 4 as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D. </a:t>
            </a:r>
            <a:r>
              <a:rPr lang="tr-TR" dirty="0" err="1" smtClean="0">
                <a:latin typeface="Comic Sans MS"/>
                <a:cs typeface="Comic Sans MS"/>
              </a:rPr>
              <a:t>However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</a:t>
            </a:r>
            <a:r>
              <a:rPr lang="tr-TR" dirty="0" smtClean="0">
                <a:latin typeface="Comic Sans MS"/>
                <a:cs typeface="Comic Sans MS"/>
              </a:rPr>
              <a:t> is 2.</a:t>
            </a:r>
          </a:p>
          <a:p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Dijkstra’s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Algorithm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fails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this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type</a:t>
            </a:r>
            <a:r>
              <a:rPr lang="tr-TR" dirty="0" smtClean="0">
                <a:latin typeface="Comic Sans MS"/>
                <a:cs typeface="Comic Sans MS"/>
              </a:rPr>
              <a:t> of problem</a:t>
            </a:r>
            <a:r>
              <a:rPr lang="tr-TR" dirty="0">
                <a:latin typeface="Comic Sans MS"/>
                <a:cs typeface="Comic Sans MS"/>
              </a:rPr>
              <a:t>!</a:t>
            </a:r>
            <a:endParaRPr lang="tr-TR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491742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199082" y="1219003"/>
            <a:ext cx="703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A </a:t>
            </a:r>
            <a:r>
              <a:rPr lang="tr-TR" u="sng" dirty="0" err="1" smtClean="0">
                <a:latin typeface="Comic Sans MS"/>
                <a:cs typeface="Comic Sans MS"/>
              </a:rPr>
              <a:t>Naive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Approach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lightest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a</a:t>
            </a:r>
            <a:r>
              <a:rPr lang="tr-TR" dirty="0" err="1" smtClean="0">
                <a:latin typeface="Comic Sans MS"/>
                <a:cs typeface="Comic Sans MS"/>
              </a:rPr>
              <a:t>dd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that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edges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r>
              <a:rPr lang="tr-TR" dirty="0" smtClean="0">
                <a:latin typeface="Comic Sans MS"/>
                <a:cs typeface="Comic Sans MS"/>
              </a:rPr>
              <a:t> in </a:t>
            </a:r>
            <a:r>
              <a:rPr lang="tr-TR" dirty="0" err="1" smtClean="0">
                <a:latin typeface="Comic Sans MS"/>
                <a:cs typeface="Comic Sans MS"/>
              </a:rPr>
              <a:t>order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make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non-negative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apply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Dijkstra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09057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845618" y="407117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593354" y="3498293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1727097" y="522920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3484709" y="51373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7"/>
            <a:endCxn id="7" idx="11"/>
          </p:cNvCxnSpPr>
          <p:nvPr/>
        </p:nvCxnSpPr>
        <p:spPr>
          <a:xfrm flipV="1">
            <a:off x="1313941" y="3993766"/>
            <a:ext cx="1290304" cy="47386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6" name="TextBox 16"/>
          <p:cNvSpPr txBox="1"/>
          <p:nvPr/>
        </p:nvSpPr>
        <p:spPr>
          <a:xfrm>
            <a:off x="1815087" y="385363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Freeform 8"/>
          <p:cNvSpPr/>
          <p:nvPr/>
        </p:nvSpPr>
        <p:spPr>
          <a:xfrm>
            <a:off x="4780147" y="425374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23" name="Düz Ok Bağlayıcısı 22"/>
          <p:cNvCxnSpPr>
            <a:stCxn id="7" idx="16"/>
            <a:endCxn id="18" idx="8"/>
          </p:cNvCxnSpPr>
          <p:nvPr/>
        </p:nvCxnSpPr>
        <p:spPr>
          <a:xfrm>
            <a:off x="3050786" y="3924450"/>
            <a:ext cx="1772926" cy="68613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>
            <a:stCxn id="6" idx="14"/>
            <a:endCxn id="8" idx="5"/>
          </p:cNvCxnSpPr>
          <p:nvPr/>
        </p:nvCxnSpPr>
        <p:spPr>
          <a:xfrm>
            <a:off x="1259485" y="4596358"/>
            <a:ext cx="554742" cy="76193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8" idx="17"/>
            <a:endCxn id="9" idx="11"/>
          </p:cNvCxnSpPr>
          <p:nvPr/>
        </p:nvCxnSpPr>
        <p:spPr>
          <a:xfrm>
            <a:off x="2195420" y="5625651"/>
            <a:ext cx="1300180" cy="713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9" idx="17"/>
            <a:endCxn id="18" idx="12"/>
          </p:cNvCxnSpPr>
          <p:nvPr/>
        </p:nvCxnSpPr>
        <p:spPr>
          <a:xfrm flipV="1">
            <a:off x="3953032" y="4769017"/>
            <a:ext cx="870680" cy="76474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16"/>
          <p:cNvSpPr txBox="1"/>
          <p:nvPr/>
        </p:nvSpPr>
        <p:spPr>
          <a:xfrm>
            <a:off x="3861786" y="393980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5" name="TextBox 16"/>
          <p:cNvSpPr txBox="1"/>
          <p:nvPr/>
        </p:nvSpPr>
        <p:spPr>
          <a:xfrm>
            <a:off x="1259485" y="492171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2674630" y="5622873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4438387" y="500505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199082" y="1219003"/>
            <a:ext cx="703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A </a:t>
            </a:r>
            <a:r>
              <a:rPr lang="tr-TR" u="sng" dirty="0" err="1" smtClean="0">
                <a:latin typeface="Comic Sans MS"/>
                <a:cs typeface="Comic Sans MS"/>
              </a:rPr>
              <a:t>Naive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Approach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lightest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a</a:t>
            </a:r>
            <a:r>
              <a:rPr lang="tr-TR" dirty="0" err="1" smtClean="0">
                <a:latin typeface="Comic Sans MS"/>
                <a:cs typeface="Comic Sans MS"/>
              </a:rPr>
              <a:t>dd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that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edges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r>
              <a:rPr lang="tr-TR" dirty="0" smtClean="0">
                <a:latin typeface="Comic Sans MS"/>
                <a:cs typeface="Comic Sans MS"/>
              </a:rPr>
              <a:t> in </a:t>
            </a:r>
            <a:r>
              <a:rPr lang="tr-TR" dirty="0" err="1" smtClean="0">
                <a:latin typeface="Comic Sans MS"/>
                <a:cs typeface="Comic Sans MS"/>
              </a:rPr>
              <a:t>order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make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non-negative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apply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Dijkstra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57730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845618" y="407117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593354" y="3498293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1727097" y="522920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3484709" y="51373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7"/>
            <a:endCxn id="7" idx="11"/>
          </p:cNvCxnSpPr>
          <p:nvPr/>
        </p:nvCxnSpPr>
        <p:spPr>
          <a:xfrm flipV="1">
            <a:off x="1313941" y="3993766"/>
            <a:ext cx="1290304" cy="47386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6" name="TextBox 16"/>
          <p:cNvSpPr txBox="1"/>
          <p:nvPr/>
        </p:nvSpPr>
        <p:spPr>
          <a:xfrm>
            <a:off x="1815087" y="385363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Freeform 8"/>
          <p:cNvSpPr/>
          <p:nvPr/>
        </p:nvSpPr>
        <p:spPr>
          <a:xfrm>
            <a:off x="4780147" y="425374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23" name="Düz Ok Bağlayıcısı 22"/>
          <p:cNvCxnSpPr>
            <a:stCxn id="7" idx="16"/>
            <a:endCxn id="18" idx="8"/>
          </p:cNvCxnSpPr>
          <p:nvPr/>
        </p:nvCxnSpPr>
        <p:spPr>
          <a:xfrm>
            <a:off x="3050786" y="3924450"/>
            <a:ext cx="1772926" cy="68613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>
            <a:stCxn id="6" idx="14"/>
            <a:endCxn id="8" idx="5"/>
          </p:cNvCxnSpPr>
          <p:nvPr/>
        </p:nvCxnSpPr>
        <p:spPr>
          <a:xfrm>
            <a:off x="1259485" y="4596358"/>
            <a:ext cx="554742" cy="76193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8" idx="17"/>
            <a:endCxn id="9" idx="11"/>
          </p:cNvCxnSpPr>
          <p:nvPr/>
        </p:nvCxnSpPr>
        <p:spPr>
          <a:xfrm>
            <a:off x="2195420" y="5625651"/>
            <a:ext cx="1300180" cy="713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9" idx="17"/>
            <a:endCxn id="18" idx="12"/>
          </p:cNvCxnSpPr>
          <p:nvPr/>
        </p:nvCxnSpPr>
        <p:spPr>
          <a:xfrm flipV="1">
            <a:off x="3953032" y="4769017"/>
            <a:ext cx="870680" cy="76474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16"/>
          <p:cNvSpPr txBox="1"/>
          <p:nvPr/>
        </p:nvSpPr>
        <p:spPr>
          <a:xfrm>
            <a:off x="3861786" y="393980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5" name="TextBox 16"/>
          <p:cNvSpPr txBox="1"/>
          <p:nvPr/>
        </p:nvSpPr>
        <p:spPr>
          <a:xfrm>
            <a:off x="1259485" y="492171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2674630" y="5622873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4438387" y="500505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199082" y="1219003"/>
            <a:ext cx="703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A </a:t>
            </a:r>
            <a:r>
              <a:rPr lang="tr-TR" u="sng" dirty="0" err="1" smtClean="0">
                <a:latin typeface="Comic Sans MS"/>
                <a:cs typeface="Comic Sans MS"/>
              </a:rPr>
              <a:t>Naive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Approach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lightest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a</a:t>
            </a:r>
            <a:r>
              <a:rPr lang="tr-TR" dirty="0" err="1" smtClean="0">
                <a:latin typeface="Comic Sans MS"/>
                <a:cs typeface="Comic Sans MS"/>
              </a:rPr>
              <a:t>dd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that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edges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r>
              <a:rPr lang="tr-TR" dirty="0" smtClean="0">
                <a:latin typeface="Comic Sans MS"/>
                <a:cs typeface="Comic Sans MS"/>
              </a:rPr>
              <a:t> in </a:t>
            </a:r>
            <a:r>
              <a:rPr lang="tr-TR" dirty="0" err="1" smtClean="0">
                <a:latin typeface="Comic Sans MS"/>
                <a:cs typeface="Comic Sans MS"/>
              </a:rPr>
              <a:t>order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make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non-negative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apply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Dijkstra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4590787" y="533314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2799076" y="5844029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1021769" y="515078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4096627" y="37243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0" name="TextBox 16"/>
          <p:cNvSpPr txBox="1"/>
          <p:nvPr/>
        </p:nvSpPr>
        <p:spPr>
          <a:xfrm>
            <a:off x="1841621" y="3483999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3" name="Düz Bağlayıcı 2"/>
          <p:cNvCxnSpPr/>
          <p:nvPr/>
        </p:nvCxnSpPr>
        <p:spPr>
          <a:xfrm flipH="1">
            <a:off x="3947978" y="3877527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>
            <a:off x="2778548" y="5474981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>
            <a:off x="1345904" y="4807658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 flipH="1">
            <a:off x="1893499" y="3780232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H="1">
            <a:off x="4615477" y="4913143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3225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055" y="4787860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59412" y="5167739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E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323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1"/>
            </a:solidFill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91171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845618" y="407117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593354" y="3498293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1727097" y="522920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3484709" y="51373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7"/>
            <a:endCxn id="7" idx="11"/>
          </p:cNvCxnSpPr>
          <p:nvPr/>
        </p:nvCxnSpPr>
        <p:spPr>
          <a:xfrm flipV="1">
            <a:off x="1313941" y="3993766"/>
            <a:ext cx="1290304" cy="4738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6" name="TextBox 16"/>
          <p:cNvSpPr txBox="1"/>
          <p:nvPr/>
        </p:nvSpPr>
        <p:spPr>
          <a:xfrm>
            <a:off x="1815087" y="385363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Freeform 8"/>
          <p:cNvSpPr/>
          <p:nvPr/>
        </p:nvSpPr>
        <p:spPr>
          <a:xfrm>
            <a:off x="4780147" y="425374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23" name="Düz Ok Bağlayıcısı 22"/>
          <p:cNvCxnSpPr>
            <a:stCxn id="7" idx="16"/>
            <a:endCxn id="18" idx="8"/>
          </p:cNvCxnSpPr>
          <p:nvPr/>
        </p:nvCxnSpPr>
        <p:spPr>
          <a:xfrm>
            <a:off x="3050786" y="3924450"/>
            <a:ext cx="1772926" cy="686132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>
            <a:stCxn id="6" idx="14"/>
            <a:endCxn id="8" idx="5"/>
          </p:cNvCxnSpPr>
          <p:nvPr/>
        </p:nvCxnSpPr>
        <p:spPr>
          <a:xfrm>
            <a:off x="1259485" y="4596358"/>
            <a:ext cx="554742" cy="76193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8" idx="17"/>
            <a:endCxn id="9" idx="11"/>
          </p:cNvCxnSpPr>
          <p:nvPr/>
        </p:nvCxnSpPr>
        <p:spPr>
          <a:xfrm>
            <a:off x="2195420" y="5625651"/>
            <a:ext cx="1300180" cy="713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9" idx="17"/>
            <a:endCxn id="18" idx="12"/>
          </p:cNvCxnSpPr>
          <p:nvPr/>
        </p:nvCxnSpPr>
        <p:spPr>
          <a:xfrm flipV="1">
            <a:off x="3953032" y="4769017"/>
            <a:ext cx="870680" cy="76474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16"/>
          <p:cNvSpPr txBox="1"/>
          <p:nvPr/>
        </p:nvSpPr>
        <p:spPr>
          <a:xfrm>
            <a:off x="3861786" y="393980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5" name="TextBox 16"/>
          <p:cNvSpPr txBox="1"/>
          <p:nvPr/>
        </p:nvSpPr>
        <p:spPr>
          <a:xfrm>
            <a:off x="1259485" y="492171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2674630" y="5622873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0" name="TextBox 16"/>
          <p:cNvSpPr txBox="1"/>
          <p:nvPr/>
        </p:nvSpPr>
        <p:spPr>
          <a:xfrm>
            <a:off x="4438387" y="500505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-5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199082" y="1219003"/>
            <a:ext cx="703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A </a:t>
            </a:r>
            <a:r>
              <a:rPr lang="tr-TR" u="sng" dirty="0" err="1" smtClean="0">
                <a:latin typeface="Comic Sans MS"/>
                <a:cs typeface="Comic Sans MS"/>
              </a:rPr>
              <a:t>Naive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Approach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lightest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Comic Sans MS"/>
                <a:cs typeface="Comic Sans MS"/>
              </a:rPr>
              <a:t>a</a:t>
            </a:r>
            <a:r>
              <a:rPr lang="tr-TR" dirty="0" err="1" smtClean="0">
                <a:latin typeface="Comic Sans MS"/>
                <a:cs typeface="Comic Sans MS"/>
              </a:rPr>
              <a:t>dd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that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all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edges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graph</a:t>
            </a:r>
            <a:r>
              <a:rPr lang="tr-TR" dirty="0" smtClean="0">
                <a:latin typeface="Comic Sans MS"/>
                <a:cs typeface="Comic Sans MS"/>
              </a:rPr>
              <a:t> in </a:t>
            </a:r>
            <a:r>
              <a:rPr lang="tr-TR" dirty="0" err="1" smtClean="0">
                <a:latin typeface="Comic Sans MS"/>
                <a:cs typeface="Comic Sans MS"/>
              </a:rPr>
              <a:t>order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make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them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non-negative</a:t>
            </a:r>
            <a:endParaRPr lang="tr-TR" dirty="0" smtClean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/>
                <a:cs typeface="Comic Sans MS"/>
              </a:rPr>
              <a:t>apply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Dijkstra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find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shortest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paths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4590787" y="533314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2799076" y="5844029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1021769" y="515078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4096627" y="37243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omic Sans MS"/>
                <a:cs typeface="Comic Sans MS"/>
              </a:rPr>
              <a:t>7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0" name="TextBox 16"/>
          <p:cNvSpPr txBox="1"/>
          <p:nvPr/>
        </p:nvSpPr>
        <p:spPr>
          <a:xfrm>
            <a:off x="1841621" y="3483999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3" name="Düz Bağlayıcı 2"/>
          <p:cNvCxnSpPr/>
          <p:nvPr/>
        </p:nvCxnSpPr>
        <p:spPr>
          <a:xfrm flipH="1">
            <a:off x="3947978" y="3877527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>
            <a:off x="2778548" y="5474981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>
            <a:off x="1345904" y="4807658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 flipH="1">
            <a:off x="1893499" y="3780232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H="1">
            <a:off x="4615477" y="4913143"/>
            <a:ext cx="159378" cy="54317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3590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97160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11655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5003418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7020272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6"/>
            <a:endCxn id="7" idx="10"/>
          </p:cNvCxnSpPr>
          <p:nvPr/>
        </p:nvCxnSpPr>
        <p:spPr>
          <a:xfrm>
            <a:off x="1429032" y="2831942"/>
            <a:ext cx="168751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6"/>
          <p:cNvSpPr txBox="1"/>
          <p:nvPr/>
        </p:nvSpPr>
        <p:spPr>
          <a:xfrm>
            <a:off x="4242441" y="171517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-3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2" name="Düz Ok Bağlayıcısı 31"/>
          <p:cNvCxnSpPr>
            <a:stCxn id="7" idx="17"/>
            <a:endCxn id="8" idx="9"/>
          </p:cNvCxnSpPr>
          <p:nvPr/>
        </p:nvCxnSpPr>
        <p:spPr>
          <a:xfrm>
            <a:off x="3584873" y="2802236"/>
            <a:ext cx="1429436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8" idx="17"/>
            <a:endCxn id="9" idx="10"/>
          </p:cNvCxnSpPr>
          <p:nvPr/>
        </p:nvCxnSpPr>
        <p:spPr>
          <a:xfrm>
            <a:off x="5471741" y="2802236"/>
            <a:ext cx="154853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Yay 18"/>
          <p:cNvSpPr/>
          <p:nvPr/>
        </p:nvSpPr>
        <p:spPr>
          <a:xfrm rot="19815056">
            <a:off x="2864111" y="2189722"/>
            <a:ext cx="2542037" cy="1627718"/>
          </a:xfrm>
          <a:prstGeom prst="arc">
            <a:avLst>
              <a:gd name="adj1" fmla="val 15130919"/>
              <a:gd name="adj2" fmla="val 107485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TextBox 16"/>
          <p:cNvSpPr txBox="1"/>
          <p:nvPr/>
        </p:nvSpPr>
        <p:spPr>
          <a:xfrm>
            <a:off x="1987655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6104892" y="280352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4086368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158527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97160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11655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5003418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7020272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6"/>
            <a:endCxn id="7" idx="10"/>
          </p:cNvCxnSpPr>
          <p:nvPr/>
        </p:nvCxnSpPr>
        <p:spPr>
          <a:xfrm>
            <a:off x="1429032" y="2831942"/>
            <a:ext cx="1687518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6"/>
          <p:cNvSpPr txBox="1"/>
          <p:nvPr/>
        </p:nvSpPr>
        <p:spPr>
          <a:xfrm>
            <a:off x="4242441" y="171517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-3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2" name="Düz Ok Bağlayıcısı 31"/>
          <p:cNvCxnSpPr>
            <a:stCxn id="7" idx="17"/>
            <a:endCxn id="8" idx="9"/>
          </p:cNvCxnSpPr>
          <p:nvPr/>
        </p:nvCxnSpPr>
        <p:spPr>
          <a:xfrm>
            <a:off x="3584873" y="2802236"/>
            <a:ext cx="1429436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8" idx="17"/>
            <a:endCxn id="9" idx="10"/>
          </p:cNvCxnSpPr>
          <p:nvPr/>
        </p:nvCxnSpPr>
        <p:spPr>
          <a:xfrm>
            <a:off x="5471741" y="2802236"/>
            <a:ext cx="1548531" cy="2970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Yay 18"/>
          <p:cNvSpPr/>
          <p:nvPr/>
        </p:nvSpPr>
        <p:spPr>
          <a:xfrm rot="19815056">
            <a:off x="2864111" y="2189722"/>
            <a:ext cx="2542037" cy="1627718"/>
          </a:xfrm>
          <a:prstGeom prst="arc">
            <a:avLst>
              <a:gd name="adj1" fmla="val 15130919"/>
              <a:gd name="adj2" fmla="val 107485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TextBox 16"/>
          <p:cNvSpPr txBox="1"/>
          <p:nvPr/>
        </p:nvSpPr>
        <p:spPr>
          <a:xfrm>
            <a:off x="1987655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6104892" y="280352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4086368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3207516" y="2979332"/>
            <a:ext cx="3113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1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5121865" y="2946752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2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7104105" y="2950130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3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1045088" y="2956201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0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385685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97160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11655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5003418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7020272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6"/>
            <a:endCxn id="7" idx="10"/>
          </p:cNvCxnSpPr>
          <p:nvPr/>
        </p:nvCxnSpPr>
        <p:spPr>
          <a:xfrm>
            <a:off x="1429032" y="2831942"/>
            <a:ext cx="1687518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6"/>
          <p:cNvSpPr txBox="1"/>
          <p:nvPr/>
        </p:nvSpPr>
        <p:spPr>
          <a:xfrm>
            <a:off x="4242441" y="171517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-3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2" name="Düz Ok Bağlayıcısı 31"/>
          <p:cNvCxnSpPr>
            <a:stCxn id="7" idx="17"/>
            <a:endCxn id="8" idx="9"/>
          </p:cNvCxnSpPr>
          <p:nvPr/>
        </p:nvCxnSpPr>
        <p:spPr>
          <a:xfrm>
            <a:off x="3584873" y="2802236"/>
            <a:ext cx="1429436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8" idx="17"/>
            <a:endCxn id="9" idx="10"/>
          </p:cNvCxnSpPr>
          <p:nvPr/>
        </p:nvCxnSpPr>
        <p:spPr>
          <a:xfrm>
            <a:off x="5471741" y="2802236"/>
            <a:ext cx="1548531" cy="2970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Yay 18"/>
          <p:cNvSpPr/>
          <p:nvPr/>
        </p:nvSpPr>
        <p:spPr>
          <a:xfrm rot="19815056">
            <a:off x="2864111" y="2189722"/>
            <a:ext cx="2542037" cy="1627718"/>
          </a:xfrm>
          <a:prstGeom prst="arc">
            <a:avLst>
              <a:gd name="adj1" fmla="val 15130919"/>
              <a:gd name="adj2" fmla="val 107485"/>
            </a:avLst>
          </a:prstGeom>
          <a:ln>
            <a:solidFill>
              <a:srgbClr val="FF0000"/>
            </a:solidFill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TextBox 16"/>
          <p:cNvSpPr txBox="1"/>
          <p:nvPr/>
        </p:nvSpPr>
        <p:spPr>
          <a:xfrm>
            <a:off x="1987655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6104892" y="280352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4086368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3131840" y="2979332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-1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5121865" y="2946752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0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7104105" y="2950130"/>
            <a:ext cx="3113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latin typeface="Comic Sans MS"/>
                <a:cs typeface="Comic Sans MS"/>
              </a:rPr>
              <a:t>1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1045088" y="2956201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0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408921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Dijkstra’s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97160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116550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5003418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7020272" y="24057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6" idx="16"/>
            <a:endCxn id="7" idx="10"/>
          </p:cNvCxnSpPr>
          <p:nvPr/>
        </p:nvCxnSpPr>
        <p:spPr>
          <a:xfrm>
            <a:off x="1429032" y="2831942"/>
            <a:ext cx="1687518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6"/>
          <p:cNvSpPr txBox="1"/>
          <p:nvPr/>
        </p:nvSpPr>
        <p:spPr>
          <a:xfrm>
            <a:off x="4242441" y="1715173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-3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2" name="Düz Ok Bağlayıcısı 31"/>
          <p:cNvCxnSpPr>
            <a:stCxn id="7" idx="17"/>
            <a:endCxn id="8" idx="9"/>
          </p:cNvCxnSpPr>
          <p:nvPr/>
        </p:nvCxnSpPr>
        <p:spPr>
          <a:xfrm>
            <a:off x="3584873" y="2802236"/>
            <a:ext cx="1429436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8" idx="17"/>
            <a:endCxn id="9" idx="10"/>
          </p:cNvCxnSpPr>
          <p:nvPr/>
        </p:nvCxnSpPr>
        <p:spPr>
          <a:xfrm>
            <a:off x="5471741" y="2802236"/>
            <a:ext cx="1548531" cy="2970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Yay 18"/>
          <p:cNvSpPr/>
          <p:nvPr/>
        </p:nvSpPr>
        <p:spPr>
          <a:xfrm rot="19815056">
            <a:off x="2864111" y="2189722"/>
            <a:ext cx="2542037" cy="1627718"/>
          </a:xfrm>
          <a:prstGeom prst="arc">
            <a:avLst>
              <a:gd name="adj1" fmla="val 15130919"/>
              <a:gd name="adj2" fmla="val 107485"/>
            </a:avLst>
          </a:prstGeom>
          <a:ln>
            <a:solidFill>
              <a:srgbClr val="FF0000"/>
            </a:solidFill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TextBox 16"/>
          <p:cNvSpPr txBox="1"/>
          <p:nvPr/>
        </p:nvSpPr>
        <p:spPr>
          <a:xfrm>
            <a:off x="1987655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6104892" y="280352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4086368" y="282750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Comic Sans MS"/>
                <a:cs typeface="Comic Sans MS"/>
              </a:rPr>
              <a:t>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3131840" y="2979332"/>
            <a:ext cx="4732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-3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5046189" y="2946752"/>
            <a:ext cx="4732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-2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7104105" y="2950130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-1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1045088" y="2956201"/>
            <a:ext cx="356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latin typeface="Comic Sans MS"/>
                <a:cs typeface="Comic Sans MS"/>
              </a:rPr>
              <a:t>0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771141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323528" y="1196752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omic Sans MS"/>
                <a:cs typeface="Comic Sans MS"/>
              </a:rPr>
              <a:t>define a </a:t>
            </a:r>
            <a:r>
              <a:rPr lang="tr-TR" dirty="0" err="1" smtClean="0">
                <a:latin typeface="Comic Sans MS"/>
                <a:cs typeface="Comic Sans MS"/>
              </a:rPr>
              <a:t>subproblem</a:t>
            </a:r>
            <a:endParaRPr lang="tr-TR" dirty="0" smtClean="0">
              <a:latin typeface="Comic Sans MS"/>
              <a:cs typeface="Comic Sans MS"/>
            </a:endParaRPr>
          </a:p>
          <a:p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4162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PATH(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i,v</a:t>
                </a:r>
                <a:r>
                  <a:rPr lang="tr-TR" dirty="0" smtClean="0">
                    <a:latin typeface="Comic Sans MS"/>
                    <a:cs typeface="Comic Sans MS"/>
                  </a:rPr>
                  <a:t>)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v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𝑖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  </a:t>
                </a:r>
              </a:p>
            </p:txBody>
          </p:sp>
        </mc:Choice>
        <mc:Fallback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200329"/>
              </a:xfrm>
              <a:prstGeom prst="rect">
                <a:avLst/>
              </a:prstGeom>
              <a:blipFill>
                <a:blip r:embed="rId3"/>
                <a:stretch>
                  <a:fillRect l="-445" t="-2030" b="-7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93900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PATH(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i,v</a:t>
                </a:r>
                <a:r>
                  <a:rPr lang="tr-TR" dirty="0" smtClean="0">
                    <a:latin typeface="Comic Sans MS"/>
                    <a:cs typeface="Comic Sans MS"/>
                  </a:rPr>
                  <a:t>)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v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𝑖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blipFill>
                <a:blip r:embed="rId3"/>
                <a:stretch>
                  <a:fillRect l="-445" t="-1389" b="-4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6"/>
          <p:cNvSpPr txBox="1"/>
          <p:nvPr/>
        </p:nvSpPr>
        <p:spPr>
          <a:xfrm>
            <a:off x="4641146" y="338060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Two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1) </a:t>
            </a:r>
          </a:p>
        </p:txBody>
      </p:sp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528187" y="3437643"/>
            <a:ext cx="13420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PATH(i-1,v</a:t>
            </a:r>
            <a:r>
              <a:rPr lang="tr-TR" sz="1600" dirty="0">
                <a:latin typeface="Comic Sans MS"/>
                <a:cs typeface="Comic Sans MS"/>
              </a:rPr>
              <a:t>) 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 rot="1268130">
            <a:off x="679803" y="4586861"/>
            <a:ext cx="13644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PATH(i-1,x) 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 rot="18912010">
            <a:off x="2798745" y="4424291"/>
            <a:ext cx="753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w(</a:t>
            </a:r>
            <a:r>
              <a:rPr lang="tr-TR" sz="1600" dirty="0" err="1" smtClean="0">
                <a:latin typeface="Comic Sans MS"/>
                <a:cs typeface="Comic Sans MS"/>
              </a:rPr>
              <a:t>x,v</a:t>
            </a:r>
            <a:r>
              <a:rPr lang="tr-TR" sz="1600" dirty="0" smtClean="0">
                <a:latin typeface="Comic Sans MS"/>
                <a:cs typeface="Comic Sans MS"/>
              </a:rPr>
              <a:t>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130272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PATH(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i,v</a:t>
                </a:r>
                <a:r>
                  <a:rPr lang="tr-TR" dirty="0" smtClean="0">
                    <a:latin typeface="Comic Sans MS"/>
                    <a:cs typeface="Comic Sans MS"/>
                  </a:rPr>
                  <a:t>)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v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𝑖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blipFill>
                <a:blip r:embed="rId3"/>
                <a:stretch>
                  <a:fillRect l="-445" t="-1389" b="-4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6"/>
          <p:cNvSpPr txBox="1"/>
          <p:nvPr/>
        </p:nvSpPr>
        <p:spPr>
          <a:xfrm>
            <a:off x="4641146" y="338060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Two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342900" indent="-342900">
              <a:buAutoNum type="arabicParenR"/>
            </a:pPr>
            <a:r>
              <a:rPr lang="tr-TR" dirty="0" smtClean="0">
                <a:latin typeface="Comic Sans MS"/>
                <a:cs typeface="Comic Sans MS"/>
              </a:rPr>
              <a:t>PATH(i-1,v)</a:t>
            </a:r>
          </a:p>
        </p:txBody>
      </p:sp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528187" y="3437643"/>
            <a:ext cx="13420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PATH(i-1,v</a:t>
            </a:r>
            <a:r>
              <a:rPr lang="tr-TR" sz="1600" dirty="0">
                <a:latin typeface="Comic Sans MS"/>
                <a:cs typeface="Comic Sans MS"/>
              </a:rPr>
              <a:t>) 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 rot="1268130">
            <a:off x="679803" y="4586861"/>
            <a:ext cx="13644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PATH(i-1,x) 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 rot="18912010">
            <a:off x="2798745" y="4424291"/>
            <a:ext cx="753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w(</a:t>
            </a:r>
            <a:r>
              <a:rPr lang="tr-TR" sz="1600" dirty="0" err="1" smtClean="0">
                <a:latin typeface="Comic Sans MS"/>
                <a:cs typeface="Comic Sans MS"/>
              </a:rPr>
              <a:t>x,v</a:t>
            </a:r>
            <a:r>
              <a:rPr lang="tr-TR" sz="1600" dirty="0" smtClean="0">
                <a:latin typeface="Comic Sans MS"/>
                <a:cs typeface="Comic Sans MS"/>
              </a:rPr>
              <a:t>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070217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PATH(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i,v</a:t>
                </a:r>
                <a:r>
                  <a:rPr lang="tr-TR" dirty="0" smtClean="0">
                    <a:latin typeface="Comic Sans MS"/>
                    <a:cs typeface="Comic Sans MS"/>
                  </a:rPr>
                  <a:t>)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v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𝑖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blipFill>
                <a:blip r:embed="rId3"/>
                <a:stretch>
                  <a:fillRect l="-445" t="-1389" b="-4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6"/>
          <p:cNvSpPr txBox="1"/>
          <p:nvPr/>
        </p:nvSpPr>
        <p:spPr>
          <a:xfrm>
            <a:off x="4641146" y="3380606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Two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342900" indent="-342900">
              <a:buAutoNum type="arabicParenR"/>
            </a:pPr>
            <a:r>
              <a:rPr lang="tr-TR" dirty="0" smtClean="0">
                <a:latin typeface="Comic Sans MS"/>
                <a:cs typeface="Comic Sans MS"/>
              </a:rPr>
              <a:t>PATH(i-1,v)</a:t>
            </a:r>
          </a:p>
          <a:p>
            <a:pPr marL="342900" indent="-342900">
              <a:buAutoNum type="arabicParenR"/>
            </a:pPr>
            <a:endParaRPr lang="tr-TR" dirty="0">
              <a:latin typeface="Comic Sans MS"/>
              <a:cs typeface="Comic Sans MS"/>
            </a:endParaRPr>
          </a:p>
          <a:p>
            <a:pPr marL="342900" indent="-342900">
              <a:buAutoNum type="arabicParenR"/>
            </a:pPr>
            <a:r>
              <a:rPr lang="tr-TR" dirty="0" smtClean="0">
                <a:latin typeface="Comic Sans MS"/>
                <a:cs typeface="Comic Sans MS"/>
              </a:rPr>
              <a:t>PATH(i-1,x) + w(</a:t>
            </a:r>
            <a:r>
              <a:rPr lang="tr-TR" dirty="0" err="1" smtClean="0">
                <a:latin typeface="Comic Sans MS"/>
                <a:cs typeface="Comic Sans MS"/>
              </a:rPr>
              <a:t>x,v</a:t>
            </a:r>
            <a:r>
              <a:rPr lang="tr-TR" dirty="0" smtClean="0">
                <a:latin typeface="Comic Sans MS"/>
                <a:cs typeface="Comic Sans MS"/>
              </a:rPr>
              <a:t>) </a:t>
            </a:r>
          </a:p>
        </p:txBody>
      </p:sp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528187" y="3437643"/>
            <a:ext cx="13420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PATH(i-1,v</a:t>
            </a:r>
            <a:r>
              <a:rPr lang="tr-TR" sz="1600" dirty="0">
                <a:latin typeface="Comic Sans MS"/>
                <a:cs typeface="Comic Sans MS"/>
              </a:rPr>
              <a:t>) 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 rot="1268130">
            <a:off x="679803" y="4586861"/>
            <a:ext cx="13644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PATH(i-1,x) 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 rot="18912010">
            <a:off x="2798745" y="4424291"/>
            <a:ext cx="753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w(</a:t>
            </a:r>
            <a:r>
              <a:rPr lang="tr-TR" sz="1600" dirty="0" err="1" smtClean="0">
                <a:latin typeface="Comic Sans MS"/>
                <a:cs typeface="Comic Sans MS"/>
              </a:rPr>
              <a:t>x,v</a:t>
            </a:r>
            <a:r>
              <a:rPr lang="tr-TR" sz="1600" dirty="0" smtClean="0">
                <a:latin typeface="Comic Sans MS"/>
                <a:cs typeface="Comic Sans MS"/>
              </a:rPr>
              <a:t>)</a:t>
            </a:r>
            <a:endParaRPr lang="tr-TR" sz="1600" dirty="0"/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6876256" y="3930598"/>
            <a:ext cx="497453" cy="5785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6976231" y="3561266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Comic Sans MS" panose="030F0702030302020204" pitchFamily="66" charset="0"/>
              </a:rPr>
              <a:t>relaxation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8189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8253" y="3140968"/>
            <a:ext cx="35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55055" y="4787860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D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59412" y="5167739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E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52101" y="4005064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C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rgbClr val="FF0000"/>
            </a:solidFill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1"/>
            </a:solidFill>
            <a:headEnd type="arrow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1"/>
            </a:solidFill>
            <a:headEnd type="arrow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1340" y="407707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8549" y="407707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Metin kutusu 8"/>
          <p:cNvSpPr txBox="1"/>
          <p:nvPr/>
        </p:nvSpPr>
        <p:spPr>
          <a:xfrm>
            <a:off x="611560" y="149058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 from s to every other vertex in V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95936" y="2636912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SSSP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840099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PATH(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i,v</a:t>
                </a:r>
                <a:r>
                  <a:rPr lang="tr-TR" dirty="0" smtClean="0">
                    <a:latin typeface="Comic Sans MS"/>
                    <a:cs typeface="Comic Sans MS"/>
                  </a:rPr>
                  <a:t>)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v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𝑖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754326"/>
              </a:xfrm>
              <a:prstGeom prst="rect">
                <a:avLst/>
              </a:prstGeom>
              <a:blipFill>
                <a:blip r:embed="rId3"/>
                <a:stretch>
                  <a:fillRect l="-445" t="-1389" b="-4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6"/>
          <p:cNvSpPr txBox="1"/>
          <p:nvPr/>
        </p:nvSpPr>
        <p:spPr>
          <a:xfrm>
            <a:off x="4641146" y="3380606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Two</a:t>
            </a:r>
            <a:r>
              <a:rPr lang="tr-TR" u="sng" dirty="0" smtClean="0"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pPr marL="342900" indent="-342900">
              <a:buAutoNum type="arabicParenR"/>
            </a:pPr>
            <a:r>
              <a:rPr lang="tr-TR" dirty="0" smtClean="0">
                <a:latin typeface="Comic Sans MS"/>
                <a:cs typeface="Comic Sans MS"/>
              </a:rPr>
              <a:t>PATH(i-1,v)</a:t>
            </a:r>
          </a:p>
          <a:p>
            <a:pPr marL="342900" indent="-342900">
              <a:buAutoNum type="arabicParenR"/>
            </a:pPr>
            <a:endParaRPr lang="tr-TR" dirty="0">
              <a:latin typeface="Comic Sans MS"/>
              <a:cs typeface="Comic Sans MS"/>
            </a:endParaRPr>
          </a:p>
          <a:p>
            <a:pPr marL="342900" indent="-342900">
              <a:buAutoNum type="arabicParenR"/>
            </a:pPr>
            <a:r>
              <a:rPr lang="tr-TR" dirty="0" smtClean="0">
                <a:latin typeface="Comic Sans MS"/>
                <a:cs typeface="Comic Sans MS"/>
              </a:rPr>
              <a:t>PATH(i-1,x) + w(</a:t>
            </a:r>
            <a:r>
              <a:rPr lang="tr-TR" dirty="0" err="1" smtClean="0">
                <a:latin typeface="Comic Sans MS"/>
                <a:cs typeface="Comic Sans MS"/>
              </a:rPr>
              <a:t>x,v</a:t>
            </a:r>
            <a:r>
              <a:rPr lang="tr-TR" dirty="0" smtClean="0">
                <a:latin typeface="Comic Sans MS"/>
                <a:cs typeface="Comic Sans MS"/>
              </a:rPr>
              <a:t>) </a:t>
            </a:r>
          </a:p>
        </p:txBody>
      </p:sp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528187" y="3437643"/>
            <a:ext cx="13420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PATH(i-1,v</a:t>
            </a:r>
            <a:r>
              <a:rPr lang="tr-TR" sz="1600" dirty="0">
                <a:latin typeface="Comic Sans MS"/>
                <a:cs typeface="Comic Sans MS"/>
              </a:rPr>
              <a:t>) 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 rot="1268130">
            <a:off x="679803" y="4586861"/>
            <a:ext cx="13644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PATH(i-1,x) 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 rot="18912010">
            <a:off x="2798745" y="4424291"/>
            <a:ext cx="753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Comic Sans MS"/>
                <a:cs typeface="Comic Sans MS"/>
              </a:rPr>
              <a:t>w(</a:t>
            </a:r>
            <a:r>
              <a:rPr lang="tr-TR" sz="1600" dirty="0" err="1" smtClean="0">
                <a:latin typeface="Comic Sans MS"/>
                <a:cs typeface="Comic Sans MS"/>
              </a:rPr>
              <a:t>x,v</a:t>
            </a:r>
            <a:r>
              <a:rPr lang="tr-TR" sz="1600" dirty="0" smtClean="0">
                <a:latin typeface="Comic Sans MS"/>
                <a:cs typeface="Comic Sans MS"/>
              </a:rPr>
              <a:t>)</a:t>
            </a:r>
            <a:endParaRPr lang="tr-TR" sz="1600" dirty="0"/>
          </a:p>
        </p:txBody>
      </p:sp>
      <p:sp>
        <p:nvSpPr>
          <p:cNvPr id="5" name="Dikdörtgen 4"/>
          <p:cNvSpPr/>
          <p:nvPr/>
        </p:nvSpPr>
        <p:spPr>
          <a:xfrm>
            <a:off x="1109834" y="5716683"/>
            <a:ext cx="1473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endParaRPr lang="tr-TR" dirty="0">
              <a:latin typeface="Comic Sans MS"/>
              <a:cs typeface="Comic Sans MS"/>
            </a:endParaRPr>
          </a:p>
        </p:txBody>
      </p:sp>
      <p:sp>
        <p:nvSpPr>
          <p:cNvPr id="11" name="Sol Ayraç 10"/>
          <p:cNvSpPr/>
          <p:nvPr/>
        </p:nvSpPr>
        <p:spPr>
          <a:xfrm>
            <a:off x="2483768" y="5460821"/>
            <a:ext cx="391676" cy="875514"/>
          </a:xfrm>
          <a:prstGeom prst="leftBrac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Dikdörtgen 22"/>
              <p:cNvSpPr/>
              <p:nvPr/>
            </p:nvSpPr>
            <p:spPr>
              <a:xfrm>
                <a:off x="2763597" y="5445224"/>
                <a:ext cx="563647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∞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                                    ,         i = 0</a:t>
                </a:r>
              </a:p>
              <a:p>
                <a:pPr/>
                <a:r>
                  <a:rPr lang="tr-TR" dirty="0" smtClean="0">
                    <a:latin typeface="Comic Sans MS"/>
                    <a:cs typeface="Comic Sans MS"/>
                  </a:rPr>
                  <a:t>0                                          ,         s = v</a:t>
                </a: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m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</a:t>
                </a:r>
                <a:r>
                  <a:rPr lang="tr-TR" dirty="0" smtClean="0">
                    <a:latin typeface="Comic Sans MS"/>
                    <a:cs typeface="Comic Sans MS"/>
                  </a:rPr>
                  <a:t> {PATH(i-1,v), PATH(i-1,x) + w(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x,v</a:t>
                </a:r>
                <a:r>
                  <a:rPr lang="tr-TR" dirty="0" smtClean="0">
                    <a:latin typeface="Comic Sans MS"/>
                    <a:cs typeface="Comic Sans MS"/>
                  </a:rPr>
                  <a:t>)} ,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otherwise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23" name="Dikdörtgen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597" y="5445224"/>
                <a:ext cx="5636479" cy="923330"/>
              </a:xfrm>
              <a:prstGeom prst="rect">
                <a:avLst/>
              </a:prstGeom>
              <a:blipFill>
                <a:blip r:embed="rId4"/>
                <a:stretch>
                  <a:fillRect l="-865" t="-2632" b="-98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Düz Ok Bağlayıcısı 23"/>
          <p:cNvCxnSpPr/>
          <p:nvPr/>
        </p:nvCxnSpPr>
        <p:spPr>
          <a:xfrm flipH="1">
            <a:off x="6876256" y="3930598"/>
            <a:ext cx="497453" cy="5785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6976231" y="3561266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Comic Sans MS" panose="030F0702030302020204" pitchFamily="66" charset="0"/>
              </a:rPr>
              <a:t>relaxation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663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6937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7"/>
          <p:cNvSpPr/>
          <p:nvPr/>
        </p:nvSpPr>
        <p:spPr>
          <a:xfrm>
            <a:off x="5397702" y="3358481"/>
            <a:ext cx="196385" cy="101168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8"/>
          <p:cNvSpPr txBox="1"/>
          <p:nvPr/>
        </p:nvSpPr>
        <p:spPr>
          <a:xfrm>
            <a:off x="3275856" y="2276872"/>
            <a:ext cx="1668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Initialize(G,s)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802198" y="3679656"/>
            <a:ext cx="1141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216909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6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47977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847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653943"/>
              </p:ext>
            </p:extLst>
          </p:nvPr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089375" y="4896523"/>
            <a:ext cx="200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PATH(1,A)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6" name="Sol Ayraç 5"/>
          <p:cNvSpPr/>
          <p:nvPr/>
        </p:nvSpPr>
        <p:spPr>
          <a:xfrm>
            <a:off x="5023030" y="4658191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45"/>
          <p:cNvSpPr/>
          <p:nvPr/>
        </p:nvSpPr>
        <p:spPr>
          <a:xfrm>
            <a:off x="5188037" y="4662254"/>
            <a:ext cx="22829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</a:t>
            </a:r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tr-TR" dirty="0" smtClean="0">
                <a:latin typeface="Comic Sans MS"/>
                <a:cs typeface="Comic Sans MS"/>
              </a:rPr>
              <a:t>,A)</a:t>
            </a:r>
          </a:p>
          <a:p>
            <a:r>
              <a:rPr lang="tr-TR" dirty="0" smtClean="0">
                <a:latin typeface="Comic Sans MS"/>
              </a:rPr>
              <a:t>PATH(0,B) + w(B,D)</a:t>
            </a:r>
          </a:p>
          <a:p>
            <a:r>
              <a:rPr lang="tr-TR" dirty="0" smtClean="0">
                <a:latin typeface="Comic Sans MS"/>
              </a:rPr>
              <a:t>PATH(0,C) + w(C,D)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0236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253341"/>
              </p:ext>
            </p:extLst>
          </p:nvPr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089375" y="4896523"/>
            <a:ext cx="200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PATH(1,A)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6" name="Sol Ayraç 5"/>
          <p:cNvSpPr/>
          <p:nvPr/>
        </p:nvSpPr>
        <p:spPr>
          <a:xfrm>
            <a:off x="5023030" y="4658191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45"/>
          <p:cNvSpPr/>
          <p:nvPr/>
        </p:nvSpPr>
        <p:spPr>
          <a:xfrm>
            <a:off x="5188037" y="4662254"/>
            <a:ext cx="22829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</a:t>
            </a:r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tr-TR" dirty="0" smtClean="0">
                <a:latin typeface="Comic Sans MS"/>
                <a:cs typeface="Comic Sans MS"/>
              </a:rPr>
              <a:t>,A)</a:t>
            </a:r>
          </a:p>
          <a:p>
            <a:r>
              <a:rPr lang="tr-TR" dirty="0" smtClean="0">
                <a:latin typeface="Comic Sans MS"/>
              </a:rPr>
              <a:t>PATH(0,B) + w(B,D)</a:t>
            </a:r>
          </a:p>
          <a:p>
            <a:r>
              <a:rPr lang="tr-TR" dirty="0" smtClean="0">
                <a:latin typeface="Comic Sans MS"/>
              </a:rPr>
              <a:t>PATH(0,C) + w(C,D)</a:t>
            </a:r>
            <a:endParaRPr lang="tr-TR" dirty="0"/>
          </a:p>
        </p:txBody>
      </p:sp>
      <p:sp>
        <p:nvSpPr>
          <p:cNvPr id="47" name="Dikdörtgen 46"/>
          <p:cNvSpPr/>
          <p:nvPr/>
        </p:nvSpPr>
        <p:spPr>
          <a:xfrm>
            <a:off x="3089374" y="6028793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PATH(1,B)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48" name="Sol Ayraç 47"/>
          <p:cNvSpPr/>
          <p:nvPr/>
        </p:nvSpPr>
        <p:spPr>
          <a:xfrm>
            <a:off x="5003626" y="5789498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48"/>
          <p:cNvSpPr/>
          <p:nvPr/>
        </p:nvSpPr>
        <p:spPr>
          <a:xfrm>
            <a:off x="5111635" y="5925892"/>
            <a:ext cx="2303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PATH(0,B)</a:t>
            </a:r>
          </a:p>
          <a:p>
            <a:r>
              <a:rPr lang="tr-TR" dirty="0" smtClean="0">
                <a:latin typeface="Comic Sans MS"/>
              </a:rPr>
              <a:t>PATH(0,D) + w(B,D)</a:t>
            </a:r>
          </a:p>
        </p:txBody>
      </p:sp>
    </p:spTree>
    <p:extLst>
      <p:ext uri="{BB962C8B-B14F-4D97-AF65-F5344CB8AC3E}">
        <p14:creationId xmlns:p14="http://schemas.microsoft.com/office/powerpoint/2010/main" val="6369346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20623"/>
              </p:ext>
            </p:extLst>
          </p:nvPr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089375" y="4896523"/>
            <a:ext cx="203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PATH(2,A)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6" name="Sol Ayraç 5"/>
          <p:cNvSpPr/>
          <p:nvPr/>
        </p:nvSpPr>
        <p:spPr>
          <a:xfrm>
            <a:off x="5023030" y="4658191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45"/>
          <p:cNvSpPr/>
          <p:nvPr/>
        </p:nvSpPr>
        <p:spPr>
          <a:xfrm>
            <a:off x="5188037" y="4662254"/>
            <a:ext cx="22829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PATH(1,A)</a:t>
            </a:r>
          </a:p>
          <a:p>
            <a:r>
              <a:rPr lang="tr-TR" dirty="0" smtClean="0">
                <a:latin typeface="Comic Sans MS"/>
              </a:rPr>
              <a:t>PATH(1,B) + w(B,D)</a:t>
            </a:r>
          </a:p>
          <a:p>
            <a:r>
              <a:rPr lang="tr-TR" dirty="0" smtClean="0">
                <a:latin typeface="Comic Sans MS"/>
              </a:rPr>
              <a:t>PATH(1,C) + w(C,D)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5809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06185"/>
              </p:ext>
            </p:extLst>
          </p:nvPr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089375" y="4896523"/>
            <a:ext cx="203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PATH(2,A)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6" name="Sol Ayraç 5"/>
          <p:cNvSpPr/>
          <p:nvPr/>
        </p:nvSpPr>
        <p:spPr>
          <a:xfrm>
            <a:off x="5023030" y="4658191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45"/>
          <p:cNvSpPr/>
          <p:nvPr/>
        </p:nvSpPr>
        <p:spPr>
          <a:xfrm>
            <a:off x="5188037" y="4662254"/>
            <a:ext cx="22829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PATH(1,A)</a:t>
            </a:r>
          </a:p>
          <a:p>
            <a:r>
              <a:rPr lang="tr-TR" dirty="0" smtClean="0">
                <a:latin typeface="Comic Sans MS"/>
              </a:rPr>
              <a:t>PATH(1,B) + w(B,D)</a:t>
            </a:r>
          </a:p>
          <a:p>
            <a:r>
              <a:rPr lang="tr-TR" dirty="0" smtClean="0">
                <a:latin typeface="Comic Sans MS"/>
              </a:rPr>
              <a:t>PATH(1,C) + w(C,D)</a:t>
            </a:r>
            <a:endParaRPr lang="tr-TR" dirty="0"/>
          </a:p>
        </p:txBody>
      </p:sp>
      <p:sp>
        <p:nvSpPr>
          <p:cNvPr id="47" name="Dikdörtgen 46"/>
          <p:cNvSpPr/>
          <p:nvPr/>
        </p:nvSpPr>
        <p:spPr>
          <a:xfrm>
            <a:off x="3079674" y="5963904"/>
            <a:ext cx="2010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PATH(2,F)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48" name="Sol Ayraç 47"/>
          <p:cNvSpPr/>
          <p:nvPr/>
        </p:nvSpPr>
        <p:spPr>
          <a:xfrm>
            <a:off x="5013329" y="5725572"/>
            <a:ext cx="176437" cy="883568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48"/>
          <p:cNvSpPr/>
          <p:nvPr/>
        </p:nvSpPr>
        <p:spPr>
          <a:xfrm>
            <a:off x="5178336" y="5729635"/>
            <a:ext cx="23102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PATH(1,F)</a:t>
            </a:r>
          </a:p>
          <a:p>
            <a:r>
              <a:rPr lang="tr-TR" dirty="0" smtClean="0">
                <a:latin typeface="Comic Sans MS"/>
              </a:rPr>
              <a:t>PATH(1,E) + w(E,D)</a:t>
            </a:r>
          </a:p>
          <a:p>
            <a:r>
              <a:rPr lang="tr-TR" dirty="0" smtClean="0">
                <a:latin typeface="Comic Sans MS"/>
              </a:rPr>
              <a:t>PATH(1,H) + w(H,D)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3113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6122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Bellman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-Ford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323528" y="1412776"/>
            <a:ext cx="534499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latin typeface="Comic Sans MS"/>
                <a:cs typeface="Comic Sans MS"/>
              </a:rPr>
              <a:t>Bellman</a:t>
            </a:r>
            <a:r>
              <a:rPr lang="tr-TR" u="sng" dirty="0" smtClean="0">
                <a:latin typeface="Comic Sans MS"/>
                <a:cs typeface="Comic Sans MS"/>
              </a:rPr>
              <a:t>-Ford</a:t>
            </a:r>
            <a:r>
              <a:rPr lang="en-US" u="sng" dirty="0" smtClean="0">
                <a:latin typeface="Comic Sans MS"/>
                <a:cs typeface="Comic Sans MS"/>
              </a:rPr>
              <a:t>(G,s</a:t>
            </a:r>
            <a:r>
              <a:rPr lang="en-US" u="sng" dirty="0" smtClean="0">
                <a:latin typeface="Comic Sans MS"/>
                <a:cs typeface="Comic Sans MS"/>
              </a:rPr>
              <a:t>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tr-TR" dirty="0" smtClean="0">
                <a:latin typeface="Comic Sans MS"/>
                <a:cs typeface="Comic Sans MS"/>
              </a:rPr>
              <a:t>        PATH(0,v) = </a:t>
            </a:r>
            <a:r>
              <a:rPr lang="en-US" dirty="0">
                <a:latin typeface="Comic Sans MS"/>
                <a:cs typeface="Comic Sans MS"/>
              </a:rPr>
              <a:t>∞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smtClean="0">
                <a:latin typeface="Comic Sans MS"/>
                <a:cs typeface="Comic Sans MS"/>
              </a:rPr>
              <a:t>PATH(0,s) </a:t>
            </a:r>
            <a:r>
              <a:rPr lang="tr-TR" dirty="0">
                <a:latin typeface="Comic Sans MS"/>
                <a:cs typeface="Comic Sans MS"/>
              </a:rPr>
              <a:t>= </a:t>
            </a:r>
            <a:r>
              <a:rPr lang="tr-TR" dirty="0" smtClean="0">
                <a:latin typeface="Comic Sans MS"/>
                <a:cs typeface="Comic Sans MS"/>
              </a:rPr>
              <a:t>0</a:t>
            </a:r>
            <a:endParaRPr lang="tr-TR" dirty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i = 1 </a:t>
            </a:r>
            <a:r>
              <a:rPr lang="tr-TR" dirty="0" err="1" smtClean="0">
                <a:latin typeface="Comic Sans MS"/>
                <a:cs typeface="Comic Sans MS"/>
              </a:rPr>
              <a:t>to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lVl</a:t>
            </a:r>
            <a:r>
              <a:rPr lang="tr-TR" dirty="0" smtClean="0">
                <a:latin typeface="Comic Sans MS"/>
                <a:cs typeface="Comic Sans MS"/>
              </a:rPr>
              <a:t> -1 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</a:t>
            </a:r>
            <a:r>
              <a:rPr lang="tr-TR" dirty="0" err="1" smtClean="0">
                <a:latin typeface="Comic Sans MS"/>
                <a:cs typeface="Comic Sans MS"/>
              </a:rPr>
              <a:t>for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each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edge</a:t>
            </a:r>
            <a:r>
              <a:rPr lang="tr-TR" dirty="0" smtClean="0">
                <a:latin typeface="Comic Sans MS"/>
                <a:cs typeface="Comic Sans MS"/>
              </a:rPr>
              <a:t> 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 in E</a:t>
            </a: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PATH(</a:t>
            </a:r>
            <a:r>
              <a:rPr lang="tr-TR" dirty="0" err="1" smtClean="0">
                <a:latin typeface="Comic Sans MS"/>
                <a:cs typeface="Comic Sans MS"/>
              </a:rPr>
              <a:t>i,v</a:t>
            </a:r>
            <a:r>
              <a:rPr lang="tr-TR" dirty="0" smtClean="0">
                <a:latin typeface="Comic Sans MS"/>
                <a:cs typeface="Comic Sans MS"/>
              </a:rPr>
              <a:t>) = </a:t>
            </a:r>
            <a:r>
              <a:rPr lang="tr-TR" dirty="0" err="1" smtClean="0">
                <a:latin typeface="Comic Sans MS"/>
                <a:cs typeface="Comic Sans MS"/>
              </a:rPr>
              <a:t>min</a:t>
            </a:r>
            <a:r>
              <a:rPr lang="tr-TR" dirty="0" smtClean="0">
                <a:latin typeface="Comic Sans MS"/>
                <a:cs typeface="Comic Sans MS"/>
              </a:rPr>
              <a:t> {PATH(i-1,v),</a:t>
            </a:r>
            <a:r>
              <a:rPr lang="tr-TR" dirty="0">
                <a:latin typeface="Comic Sans MS"/>
                <a:cs typeface="Comic Sans MS"/>
              </a:rPr>
              <a:t> 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                                         PATH(i-1,u)+w(</a:t>
            </a:r>
            <a:r>
              <a:rPr lang="tr-TR" dirty="0" err="1" smtClean="0">
                <a:latin typeface="Comic Sans MS"/>
                <a:cs typeface="Comic Sans MS"/>
              </a:rPr>
              <a:t>u,v</a:t>
            </a:r>
            <a:r>
              <a:rPr lang="tr-TR" dirty="0" smtClean="0">
                <a:latin typeface="Comic Sans MS"/>
                <a:cs typeface="Comic Sans MS"/>
              </a:rPr>
              <a:t>)}  </a:t>
            </a:r>
            <a:endParaRPr lang="tr-TR" dirty="0">
              <a:latin typeface="Comic Sans MS"/>
              <a:cs typeface="Comic Sans MS"/>
            </a:endParaRPr>
          </a:p>
          <a:p>
            <a:endParaRPr lang="tr-TR" sz="2000" dirty="0" smtClean="0">
              <a:latin typeface="Comic Sans MS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4836016" y="2190847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6"/>
          <p:cNvSpPr/>
          <p:nvPr/>
        </p:nvSpPr>
        <p:spPr>
          <a:xfrm>
            <a:off x="5777287" y="133051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9" name="Freeform 7"/>
          <p:cNvSpPr/>
          <p:nvPr/>
        </p:nvSpPr>
        <p:spPr>
          <a:xfrm>
            <a:off x="5777286" y="308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0" name="Freeform 8"/>
          <p:cNvSpPr/>
          <p:nvPr/>
        </p:nvSpPr>
        <p:spPr>
          <a:xfrm>
            <a:off x="7281717" y="134076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00304" y="253739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11"/>
          <p:cNvSpPr/>
          <p:nvPr/>
        </p:nvSpPr>
        <p:spPr>
          <a:xfrm>
            <a:off x="7264348" y="38970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4" name="Freeform 13"/>
          <p:cNvSpPr/>
          <p:nvPr/>
        </p:nvSpPr>
        <p:spPr>
          <a:xfrm>
            <a:off x="8513892" y="282354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8" idx="12"/>
            <a:endCxn id="7" idx="21"/>
          </p:cNvCxnSpPr>
          <p:nvPr/>
        </p:nvCxnSpPr>
        <p:spPr>
          <a:xfrm flipH="1">
            <a:off x="5206318" y="1845793"/>
            <a:ext cx="614534" cy="3949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8" idx="13"/>
            <a:endCxn id="9" idx="2"/>
          </p:cNvCxnSpPr>
          <p:nvPr/>
        </p:nvCxnSpPr>
        <p:spPr>
          <a:xfrm flipH="1">
            <a:off x="5995111" y="1855696"/>
            <a:ext cx="32674" cy="12530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9" idx="5"/>
            <a:endCxn id="7" idx="14"/>
          </p:cNvCxnSpPr>
          <p:nvPr/>
        </p:nvCxnSpPr>
        <p:spPr>
          <a:xfrm flipH="1" flipV="1">
            <a:off x="5249883" y="2716027"/>
            <a:ext cx="614533" cy="50168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0" idx="8"/>
            <a:endCxn id="8" idx="17"/>
          </p:cNvCxnSpPr>
          <p:nvPr/>
        </p:nvCxnSpPr>
        <p:spPr>
          <a:xfrm flipH="1">
            <a:off x="6245610" y="1697610"/>
            <a:ext cx="1079672" cy="293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0" idx="13"/>
            <a:endCxn id="11" idx="0"/>
          </p:cNvCxnSpPr>
          <p:nvPr/>
        </p:nvCxnSpPr>
        <p:spPr>
          <a:xfrm flipH="1">
            <a:off x="7337932" y="1865948"/>
            <a:ext cx="194283" cy="68171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20"/>
            <a:endCxn id="11" idx="11"/>
          </p:cNvCxnSpPr>
          <p:nvPr/>
        </p:nvCxnSpPr>
        <p:spPr>
          <a:xfrm flipV="1">
            <a:off x="6169371" y="3032871"/>
            <a:ext cx="841824" cy="26405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9"/>
            <a:endCxn id="9" idx="15"/>
          </p:cNvCxnSpPr>
          <p:nvPr/>
        </p:nvCxnSpPr>
        <p:spPr>
          <a:xfrm flipH="1" flipV="1">
            <a:off x="6212935" y="3584092"/>
            <a:ext cx="1062304" cy="70941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>
            <a:stCxn id="11" idx="13"/>
            <a:endCxn id="13" idx="2"/>
          </p:cNvCxnSpPr>
          <p:nvPr/>
        </p:nvCxnSpPr>
        <p:spPr>
          <a:xfrm>
            <a:off x="7250802" y="3062578"/>
            <a:ext cx="231371" cy="8546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>
            <a:stCxn id="10" idx="16"/>
            <a:endCxn id="14" idx="4"/>
          </p:cNvCxnSpPr>
          <p:nvPr/>
        </p:nvCxnSpPr>
        <p:spPr>
          <a:xfrm>
            <a:off x="7739149" y="1766925"/>
            <a:ext cx="883656" cy="116590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14" idx="12"/>
            <a:endCxn id="13" idx="21"/>
          </p:cNvCxnSpPr>
          <p:nvPr/>
        </p:nvCxnSpPr>
        <p:spPr>
          <a:xfrm flipH="1">
            <a:off x="7634650" y="3338818"/>
            <a:ext cx="922807" cy="6081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5183831" y="16976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606410" y="13765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7135603" y="190547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124944" y="200618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8141330" y="356946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7320658" y="321771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609897" y="230575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5148064" y="2935757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-12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386307" y="281315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6515386" y="390329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069922"/>
              </p:ext>
            </p:extLst>
          </p:nvPr>
        </p:nvGraphicFramePr>
        <p:xfrm>
          <a:off x="494283" y="3808820"/>
          <a:ext cx="191747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69">
                  <a:extLst>
                    <a:ext uri="{9D8B030D-6E8A-4147-A177-3AD203B41FA5}">
                      <a16:colId xmlns:a16="http://schemas.microsoft.com/office/drawing/2014/main" val="2623911440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1021061832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04786366"/>
                    </a:ext>
                  </a:extLst>
                </a:gridCol>
                <a:gridCol w="479369">
                  <a:extLst>
                    <a:ext uri="{9D8B030D-6E8A-4147-A177-3AD203B41FA5}">
                      <a16:colId xmlns:a16="http://schemas.microsoft.com/office/drawing/2014/main" val="4165698693"/>
                    </a:ext>
                  </a:extLst>
                </a:gridCol>
              </a:tblGrid>
              <a:tr h="290949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95379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A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287698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B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03520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C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4983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D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9352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E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96855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F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077804"/>
                  </a:ext>
                </a:extLst>
              </a:tr>
              <a:tr h="29094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anose="030F0702030302020204" pitchFamily="66" charset="0"/>
                        </a:rPr>
                        <a:t>H</a:t>
                      </a:r>
                      <a:endParaRPr lang="tr-TR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/>
                          <a:cs typeface="Comic Sans MS"/>
                        </a:rPr>
                        <a:t>∞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751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0464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1672309</TotalTime>
  <Words>7381</Words>
  <Application>Microsoft Office PowerPoint</Application>
  <PresentationFormat>Ekran Gösterisi (4:3)</PresentationFormat>
  <Paragraphs>2442</Paragraphs>
  <Slides>105</Slides>
  <Notes>105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105</vt:i4>
      </vt:variant>
    </vt:vector>
  </HeadingPairs>
  <TitlesOfParts>
    <vt:vector size="113" baseType="lpstr">
      <vt:lpstr>ＭＳ Ｐゴシック</vt:lpstr>
      <vt:lpstr>Arial</vt:lpstr>
      <vt:lpstr>Calibri</vt:lpstr>
      <vt:lpstr>Cambria Math</vt:lpstr>
      <vt:lpstr>Comic Sans MS</vt:lpstr>
      <vt:lpstr>Courier New</vt:lpstr>
      <vt:lpstr>Lucida Grande</vt:lpstr>
      <vt:lpstr>Office Theme</vt:lpstr>
      <vt:lpstr>Single Source Shortest Path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389</cp:revision>
  <dcterms:created xsi:type="dcterms:W3CDTF">2003-09-08T08:07:00Z</dcterms:created>
  <dcterms:modified xsi:type="dcterms:W3CDTF">2018-04-16T09:42:51Z</dcterms:modified>
</cp:coreProperties>
</file>