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2" r:id="rId1"/>
  </p:sldMasterIdLst>
  <p:notesMasterIdLst>
    <p:notesMasterId r:id="rId107"/>
  </p:notesMasterIdLst>
  <p:sldIdLst>
    <p:sldId id="256" r:id="rId2"/>
    <p:sldId id="834" r:id="rId3"/>
    <p:sldId id="880" r:id="rId4"/>
    <p:sldId id="883" r:id="rId5"/>
    <p:sldId id="881" r:id="rId6"/>
    <p:sldId id="882" r:id="rId7"/>
    <p:sldId id="884" r:id="rId8"/>
    <p:sldId id="885" r:id="rId9"/>
    <p:sldId id="886" r:id="rId10"/>
    <p:sldId id="887" r:id="rId11"/>
    <p:sldId id="914" r:id="rId12"/>
    <p:sldId id="913" r:id="rId13"/>
    <p:sldId id="912" r:id="rId14"/>
    <p:sldId id="888" r:id="rId15"/>
    <p:sldId id="917" r:id="rId16"/>
    <p:sldId id="916" r:id="rId17"/>
    <p:sldId id="915" r:id="rId18"/>
    <p:sldId id="833" r:id="rId19"/>
    <p:sldId id="919" r:id="rId20"/>
    <p:sldId id="918" r:id="rId21"/>
    <p:sldId id="889" r:id="rId22"/>
    <p:sldId id="891" r:id="rId23"/>
    <p:sldId id="890" r:id="rId24"/>
    <p:sldId id="922" r:id="rId25"/>
    <p:sldId id="921" r:id="rId26"/>
    <p:sldId id="920" r:id="rId27"/>
    <p:sldId id="892" r:id="rId28"/>
    <p:sldId id="927" r:id="rId29"/>
    <p:sldId id="926" r:id="rId30"/>
    <p:sldId id="925" r:id="rId31"/>
    <p:sldId id="924" r:id="rId32"/>
    <p:sldId id="923" r:id="rId33"/>
    <p:sldId id="894" r:id="rId34"/>
    <p:sldId id="895" r:id="rId35"/>
    <p:sldId id="896" r:id="rId36"/>
    <p:sldId id="901" r:id="rId37"/>
    <p:sldId id="898" r:id="rId38"/>
    <p:sldId id="899" r:id="rId39"/>
    <p:sldId id="900" r:id="rId40"/>
    <p:sldId id="902" r:id="rId41"/>
    <p:sldId id="903" r:id="rId42"/>
    <p:sldId id="904" r:id="rId43"/>
    <p:sldId id="905" r:id="rId44"/>
    <p:sldId id="906" r:id="rId45"/>
    <p:sldId id="907" r:id="rId46"/>
    <p:sldId id="908" r:id="rId47"/>
    <p:sldId id="909" r:id="rId48"/>
    <p:sldId id="910" r:id="rId49"/>
    <p:sldId id="911" r:id="rId50"/>
    <p:sldId id="939" r:id="rId51"/>
    <p:sldId id="938" r:id="rId52"/>
    <p:sldId id="937" r:id="rId53"/>
    <p:sldId id="936" r:id="rId54"/>
    <p:sldId id="935" r:id="rId55"/>
    <p:sldId id="934" r:id="rId56"/>
    <p:sldId id="933" r:id="rId57"/>
    <p:sldId id="932" r:id="rId58"/>
    <p:sldId id="931" r:id="rId59"/>
    <p:sldId id="930" r:id="rId60"/>
    <p:sldId id="929" r:id="rId61"/>
    <p:sldId id="928" r:id="rId62"/>
    <p:sldId id="809" r:id="rId63"/>
    <p:sldId id="940" r:id="rId64"/>
    <p:sldId id="941" r:id="rId65"/>
    <p:sldId id="942" r:id="rId66"/>
    <p:sldId id="943" r:id="rId67"/>
    <p:sldId id="946" r:id="rId68"/>
    <p:sldId id="945" r:id="rId69"/>
    <p:sldId id="944" r:id="rId70"/>
    <p:sldId id="947" r:id="rId71"/>
    <p:sldId id="949" r:id="rId72"/>
    <p:sldId id="948" r:id="rId73"/>
    <p:sldId id="950" r:id="rId74"/>
    <p:sldId id="951" r:id="rId75"/>
    <p:sldId id="952" r:id="rId76"/>
    <p:sldId id="953" r:id="rId77"/>
    <p:sldId id="959" r:id="rId78"/>
    <p:sldId id="960" r:id="rId79"/>
    <p:sldId id="961" r:id="rId80"/>
    <p:sldId id="962" r:id="rId81"/>
    <p:sldId id="954" r:id="rId82"/>
    <p:sldId id="955" r:id="rId83"/>
    <p:sldId id="956" r:id="rId84"/>
    <p:sldId id="957" r:id="rId85"/>
    <p:sldId id="963" r:id="rId86"/>
    <p:sldId id="958" r:id="rId87"/>
    <p:sldId id="964" r:id="rId88"/>
    <p:sldId id="966" r:id="rId89"/>
    <p:sldId id="965" r:id="rId90"/>
    <p:sldId id="967" r:id="rId91"/>
    <p:sldId id="969" r:id="rId92"/>
    <p:sldId id="968" r:id="rId93"/>
    <p:sldId id="970" r:id="rId94"/>
    <p:sldId id="972" r:id="rId95"/>
    <p:sldId id="971" r:id="rId96"/>
    <p:sldId id="973" r:id="rId97"/>
    <p:sldId id="974" r:id="rId98"/>
    <p:sldId id="975" r:id="rId99"/>
    <p:sldId id="976" r:id="rId100"/>
    <p:sldId id="977" r:id="rId101"/>
    <p:sldId id="979" r:id="rId102"/>
    <p:sldId id="978" r:id="rId103"/>
    <p:sldId id="980" r:id="rId104"/>
    <p:sldId id="982" r:id="rId105"/>
    <p:sldId id="981" r:id="rId106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9900"/>
    <a:srgbClr val="F87422"/>
    <a:srgbClr val="BBE0F9"/>
    <a:srgbClr val="D6EEFC"/>
    <a:srgbClr val="A7DAFD"/>
    <a:srgbClr val="E3C9E7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564" autoAdjust="0"/>
  </p:normalViewPr>
  <p:slideViewPr>
    <p:cSldViewPr>
      <p:cViewPr varScale="1">
        <p:scale>
          <a:sx n="84" d="100"/>
          <a:sy n="84" d="100"/>
        </p:scale>
        <p:origin x="28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07" Type="http://schemas.openxmlformats.org/officeDocument/2006/relationships/notesMaster" Target="notesMasters/notesMaster1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presProps" Target="presProp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viewProps" Target="view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F842B7E4-A155-6841-A065-C000B9C1CCEB}" type="datetimeFigureOut">
              <a:rPr lang="en-US"/>
              <a:pPr>
                <a:defRPr/>
              </a:pPr>
              <a:t>4/16/2018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9FE22EC2-316C-344C-A72C-C5D9CFD5E0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2731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C92AD83-3E77-2943-8553-2F26E93F86C3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100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375917892"/>
      </p:ext>
    </p:extLst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101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164352326"/>
      </p:ext>
    </p:extLst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102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757263061"/>
      </p:ext>
    </p:extLst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103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559269109"/>
      </p:ext>
    </p:extLst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104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27406021"/>
      </p:ext>
    </p:extLst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105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2454584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7850569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8584950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0254122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8468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1094113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7185157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249226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3440892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5742777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7327767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91341351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50568680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55251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60625816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16080770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69123785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07979330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36627171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7632369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56096461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849984359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662542154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981593929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199784933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919976156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9702849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52778833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301464372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9210389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145731820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666622521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506238485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981536351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19057209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855306170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6412065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70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238557391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71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216375571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72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230085297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73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398476920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74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792978601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75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21146618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76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613015296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77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57418094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78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812991431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79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6416809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80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734339045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81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60014052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82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013227771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83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051149801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84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901398430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85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957497107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86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130594877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87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46847564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88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254982182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89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922176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90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885484840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91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803619189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92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737673098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93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924730313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94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408109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95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868744371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96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02346168"/>
      </p:ext>
    </p:extLst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97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287846777"/>
      </p:ext>
    </p:extLst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98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821316587"/>
      </p:ext>
    </p:extLst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99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625793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47B84-8538-294D-8288-23878C2FC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32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FCEDE-E787-514B-98CA-310ECB84DE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20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50633-3725-9740-B8C6-26347313EF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64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AA3A1-D202-9C4F-91C4-859072A6E4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31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DD6C3-D48C-234E-A68A-4A41A70E6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15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202D5-6715-614C-82C5-1FFD6C9FA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84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59F07-2408-5940-B6A5-AD65EE699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457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7004C-E822-2843-899C-ADB83107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927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9B847-A899-3342-9174-0D3496412E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89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0A61C-1611-F74D-AE87-51B6C129F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29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C0A7B-AACF-D04A-8376-01E646C660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936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249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DF7CFBC0-21FF-4A46-8590-A59A10BD4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8" r:id="rId1"/>
    <p:sldLayoutId id="2147484239" r:id="rId2"/>
    <p:sldLayoutId id="2147484240" r:id="rId3"/>
    <p:sldLayoutId id="2147484241" r:id="rId4"/>
    <p:sldLayoutId id="2147484242" r:id="rId5"/>
    <p:sldLayoutId id="2147484243" r:id="rId6"/>
    <p:sldLayoutId id="2147484244" r:id="rId7"/>
    <p:sldLayoutId id="2147484245" r:id="rId8"/>
    <p:sldLayoutId id="2147484246" r:id="rId9"/>
    <p:sldLayoutId id="2147484247" r:id="rId10"/>
    <p:sldLayoutId id="2147484248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6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6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6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6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6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8.png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9.png"/></Relationships>
</file>

<file path=ppt/slides/_rels/slide6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10.png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6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6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>
          <a:xfrm>
            <a:off x="683568" y="2276872"/>
            <a:ext cx="7848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/>
                <a:ea typeface="+mj-ea"/>
                <a:cs typeface="Comic Sans MS"/>
              </a:rPr>
              <a:t>Single Source </a:t>
            </a:r>
            <a:r>
              <a:rPr lang="en-US" b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/>
                <a:ea typeface="+mj-ea"/>
                <a:cs typeface="Comic Sans MS"/>
              </a:rPr>
              <a:t>Shortest Path</a:t>
            </a:r>
            <a:endParaRPr lang="en-US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mic Sans MS"/>
              <a:ea typeface="+mj-ea"/>
              <a:cs typeface="Comic Sans M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195736" y="3501008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58253" y="3140968"/>
            <a:ext cx="35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A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139952" y="3299454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2841645" y="4667606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55055" y="4787860"/>
            <a:ext cx="429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mic Sans MS"/>
                <a:cs typeface="Comic Sans MS"/>
              </a:rPr>
              <a:t>D</a:t>
            </a:r>
          </a:p>
          <a:p>
            <a:pPr algn="ctr"/>
            <a:r>
              <a:rPr lang="en-US" dirty="0" smtClean="0">
                <a:latin typeface="Comic Sans MS"/>
                <a:cs typeface="Comic Sans MS"/>
              </a:rPr>
              <a:t>18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4798608" y="5026623"/>
            <a:ext cx="203966" cy="151431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59412" y="5167739"/>
            <a:ext cx="429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mic Sans MS"/>
                <a:cs typeface="Comic Sans MS"/>
              </a:rPr>
              <a:t>E</a:t>
            </a:r>
          </a:p>
          <a:p>
            <a:pPr algn="ctr"/>
            <a:r>
              <a:rPr lang="en-US" dirty="0" smtClean="0">
                <a:latin typeface="Comic Sans MS"/>
                <a:cs typeface="Comic Sans MS"/>
              </a:rPr>
              <a:t>19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6092043" y="4077072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252101" y="4005064"/>
            <a:ext cx="429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mic Sans MS"/>
                <a:cs typeface="Comic Sans MS"/>
              </a:rPr>
              <a:t>C</a:t>
            </a:r>
          </a:p>
          <a:p>
            <a:pPr algn="ctr"/>
            <a:r>
              <a:rPr lang="en-US" dirty="0" smtClean="0">
                <a:latin typeface="Comic Sans MS"/>
                <a:cs typeface="Comic Sans MS"/>
              </a:rPr>
              <a:t>15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5" name="Düz Bağlayıcı 29"/>
          <p:cNvCxnSpPr>
            <a:endCxn id="23" idx="2"/>
          </p:cNvCxnSpPr>
          <p:nvPr/>
        </p:nvCxnSpPr>
        <p:spPr>
          <a:xfrm flipV="1">
            <a:off x="2399780" y="3400231"/>
            <a:ext cx="1740172" cy="220829"/>
          </a:xfrm>
          <a:prstGeom prst="line">
            <a:avLst/>
          </a:prstGeom>
          <a:ln>
            <a:solidFill>
              <a:schemeClr val="tx1"/>
            </a:solidFill>
            <a:headEnd type="none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Düz Bağlayıcı 29"/>
          <p:cNvCxnSpPr>
            <a:endCxn id="33" idx="3"/>
          </p:cNvCxnSpPr>
          <p:nvPr/>
        </p:nvCxnSpPr>
        <p:spPr>
          <a:xfrm flipV="1">
            <a:off x="4932040" y="4249109"/>
            <a:ext cx="1189873" cy="830897"/>
          </a:xfrm>
          <a:prstGeom prst="line">
            <a:avLst/>
          </a:prstGeom>
          <a:ln>
            <a:solidFill>
              <a:schemeClr val="tx1"/>
            </a:solidFill>
            <a:headEnd type="arrow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Düz Bağlayıcı 29"/>
          <p:cNvCxnSpPr>
            <a:endCxn id="33" idx="1"/>
          </p:cNvCxnSpPr>
          <p:nvPr/>
        </p:nvCxnSpPr>
        <p:spPr>
          <a:xfrm>
            <a:off x="4283968" y="3433806"/>
            <a:ext cx="1837945" cy="672783"/>
          </a:xfrm>
          <a:prstGeom prst="line">
            <a:avLst/>
          </a:prstGeom>
          <a:ln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Düz Bağlayıcı 29"/>
          <p:cNvCxnSpPr>
            <a:stCxn id="27" idx="0"/>
            <a:endCxn id="23" idx="3"/>
          </p:cNvCxnSpPr>
          <p:nvPr/>
        </p:nvCxnSpPr>
        <p:spPr>
          <a:xfrm flipV="1">
            <a:off x="2943628" y="3471491"/>
            <a:ext cx="1226194" cy="1196115"/>
          </a:xfrm>
          <a:prstGeom prst="line">
            <a:avLst/>
          </a:prstGeom>
          <a:ln>
            <a:solidFill>
              <a:schemeClr val="tx1"/>
            </a:solidFill>
            <a:headEnd type="arrow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41" name="TextBox 14340"/>
          <p:cNvSpPr txBox="1"/>
          <p:nvPr/>
        </p:nvSpPr>
        <p:spPr>
          <a:xfrm>
            <a:off x="3238333" y="3779748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508104" y="4581128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915816" y="3140968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10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044787" y="3419708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9" name="Metin kutusu 8"/>
          <p:cNvSpPr txBox="1"/>
          <p:nvPr/>
        </p:nvSpPr>
        <p:spPr>
          <a:xfrm>
            <a:off x="611560" y="1490588"/>
            <a:ext cx="79208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/>
              <a:buChar char="•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iven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weighted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 G=(V,E) and a source vertex s in V, find the shortest path from s to every other vertex in V</a:t>
            </a:r>
            <a:endParaRPr lang="en-US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just"/>
            <a:endParaRPr lang="tr-TR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995936" y="2636912"/>
            <a:ext cx="429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 smtClean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68144" y="5589240"/>
            <a:ext cx="2352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Comic Sans MS"/>
                <a:cs typeface="Comic Sans MS"/>
              </a:rPr>
              <a:t>s</a:t>
            </a:r>
            <a:r>
              <a:rPr lang="en-US" u="sng" dirty="0" smtClean="0">
                <a:latin typeface="Comic Sans MS"/>
                <a:cs typeface="Comic Sans MS"/>
              </a:rPr>
              <a:t>hortest-paths tree</a:t>
            </a:r>
            <a:endParaRPr lang="en-US" u="sng" dirty="0">
              <a:latin typeface="Comic Sans MS"/>
              <a:cs typeface="Comic Sans MS"/>
            </a:endParaRPr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SSSP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05586820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Bellman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-Ford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29" name="TextBox 51"/>
          <p:cNvSpPr txBox="1"/>
          <p:nvPr/>
        </p:nvSpPr>
        <p:spPr>
          <a:xfrm>
            <a:off x="5876636" y="1813945"/>
            <a:ext cx="2696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13" name="TextBox 9"/>
          <p:cNvSpPr txBox="1"/>
          <p:nvPr/>
        </p:nvSpPr>
        <p:spPr>
          <a:xfrm>
            <a:off x="323528" y="1412776"/>
            <a:ext cx="534499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 smtClean="0">
                <a:latin typeface="Comic Sans MS"/>
                <a:cs typeface="Comic Sans MS"/>
              </a:rPr>
              <a:t>Bellman</a:t>
            </a:r>
            <a:r>
              <a:rPr lang="tr-TR" u="sng" dirty="0" smtClean="0">
                <a:latin typeface="Comic Sans MS"/>
                <a:cs typeface="Comic Sans MS"/>
              </a:rPr>
              <a:t>-Ford</a:t>
            </a:r>
            <a:r>
              <a:rPr lang="en-US" u="sng" dirty="0" smtClean="0">
                <a:latin typeface="Comic Sans MS"/>
                <a:cs typeface="Comic Sans MS"/>
              </a:rPr>
              <a:t>(G,s</a:t>
            </a:r>
            <a:r>
              <a:rPr lang="en-US" u="sng" dirty="0" smtClean="0">
                <a:latin typeface="Comic Sans MS"/>
                <a:cs typeface="Comic Sans MS"/>
              </a:rPr>
              <a:t>)</a:t>
            </a:r>
          </a:p>
          <a:p>
            <a:endParaRPr lang="en-US" dirty="0" smtClean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f</a:t>
            </a:r>
            <a:r>
              <a:rPr lang="en-US" dirty="0" smtClean="0">
                <a:latin typeface="Comic Sans MS"/>
                <a:cs typeface="Comic Sans MS"/>
              </a:rPr>
              <a:t>or each u of V </a:t>
            </a:r>
          </a:p>
          <a:p>
            <a:r>
              <a:rPr lang="tr-TR" dirty="0" smtClean="0">
                <a:latin typeface="Comic Sans MS"/>
                <a:cs typeface="Comic Sans MS"/>
              </a:rPr>
              <a:t>        PATH(0,v) = </a:t>
            </a:r>
            <a:r>
              <a:rPr lang="en-US" dirty="0">
                <a:latin typeface="Comic Sans MS"/>
                <a:cs typeface="Comic Sans MS"/>
              </a:rPr>
              <a:t>∞</a:t>
            </a:r>
            <a:endParaRPr lang="tr-TR" dirty="0" smtClean="0">
              <a:latin typeface="Comic Sans MS"/>
              <a:cs typeface="Comic Sans MS"/>
            </a:endParaRPr>
          </a:p>
          <a:p>
            <a:r>
              <a:rPr lang="tr-TR" dirty="0" smtClean="0">
                <a:latin typeface="Comic Sans MS"/>
                <a:cs typeface="Comic Sans MS"/>
              </a:rPr>
              <a:t>PATH(0,s) </a:t>
            </a:r>
            <a:r>
              <a:rPr lang="tr-TR" dirty="0">
                <a:latin typeface="Comic Sans MS"/>
                <a:cs typeface="Comic Sans MS"/>
              </a:rPr>
              <a:t>= </a:t>
            </a:r>
            <a:r>
              <a:rPr lang="tr-TR" dirty="0" smtClean="0">
                <a:latin typeface="Comic Sans MS"/>
                <a:cs typeface="Comic Sans MS"/>
              </a:rPr>
              <a:t>0</a:t>
            </a:r>
            <a:endParaRPr lang="tr-TR" dirty="0">
              <a:latin typeface="Comic Sans MS"/>
              <a:cs typeface="Comic Sans MS"/>
            </a:endParaRPr>
          </a:p>
          <a:p>
            <a:r>
              <a:rPr lang="tr-TR" dirty="0" err="1" smtClean="0">
                <a:latin typeface="Comic Sans MS"/>
                <a:cs typeface="Comic Sans MS"/>
              </a:rPr>
              <a:t>for</a:t>
            </a:r>
            <a:r>
              <a:rPr lang="tr-TR" dirty="0" smtClean="0">
                <a:latin typeface="Comic Sans MS"/>
                <a:cs typeface="Comic Sans MS"/>
              </a:rPr>
              <a:t> i = 1 </a:t>
            </a:r>
            <a:r>
              <a:rPr lang="tr-TR" dirty="0" err="1" smtClean="0">
                <a:latin typeface="Comic Sans MS"/>
                <a:cs typeface="Comic Sans MS"/>
              </a:rPr>
              <a:t>to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lVl</a:t>
            </a:r>
            <a:r>
              <a:rPr lang="tr-TR" dirty="0" smtClean="0">
                <a:latin typeface="Comic Sans MS"/>
                <a:cs typeface="Comic Sans MS"/>
              </a:rPr>
              <a:t> -1 </a:t>
            </a:r>
          </a:p>
          <a:p>
            <a:r>
              <a:rPr lang="tr-TR" dirty="0"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     </a:t>
            </a:r>
            <a:r>
              <a:rPr lang="tr-TR" dirty="0" err="1" smtClean="0">
                <a:latin typeface="Comic Sans MS"/>
                <a:cs typeface="Comic Sans MS"/>
              </a:rPr>
              <a:t>for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each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edge</a:t>
            </a:r>
            <a:r>
              <a:rPr lang="tr-TR" dirty="0" smtClean="0">
                <a:latin typeface="Comic Sans MS"/>
                <a:cs typeface="Comic Sans MS"/>
              </a:rPr>
              <a:t> (</a:t>
            </a:r>
            <a:r>
              <a:rPr lang="tr-TR" dirty="0" err="1" smtClean="0">
                <a:latin typeface="Comic Sans MS"/>
                <a:cs typeface="Comic Sans MS"/>
              </a:rPr>
              <a:t>u,v</a:t>
            </a:r>
            <a:r>
              <a:rPr lang="tr-TR" dirty="0" smtClean="0">
                <a:latin typeface="Comic Sans MS"/>
                <a:cs typeface="Comic Sans MS"/>
              </a:rPr>
              <a:t>) in E</a:t>
            </a:r>
          </a:p>
          <a:p>
            <a:r>
              <a:rPr lang="tr-TR" dirty="0"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               PATH(</a:t>
            </a:r>
            <a:r>
              <a:rPr lang="tr-TR" dirty="0" err="1" smtClean="0">
                <a:latin typeface="Comic Sans MS"/>
                <a:cs typeface="Comic Sans MS"/>
              </a:rPr>
              <a:t>i,v</a:t>
            </a:r>
            <a:r>
              <a:rPr lang="tr-TR" dirty="0" smtClean="0">
                <a:latin typeface="Comic Sans MS"/>
                <a:cs typeface="Comic Sans MS"/>
              </a:rPr>
              <a:t>) = </a:t>
            </a:r>
            <a:r>
              <a:rPr lang="tr-TR" dirty="0" err="1" smtClean="0">
                <a:latin typeface="Comic Sans MS"/>
                <a:cs typeface="Comic Sans MS"/>
              </a:rPr>
              <a:t>min</a:t>
            </a:r>
            <a:r>
              <a:rPr lang="tr-TR" dirty="0" smtClean="0">
                <a:latin typeface="Comic Sans MS"/>
                <a:cs typeface="Comic Sans MS"/>
              </a:rPr>
              <a:t> {PATH(i-1,v),</a:t>
            </a:r>
            <a:r>
              <a:rPr lang="tr-TR" dirty="0">
                <a:latin typeface="Comic Sans MS"/>
                <a:cs typeface="Comic Sans MS"/>
              </a:rPr>
              <a:t> </a:t>
            </a:r>
            <a:endParaRPr lang="tr-TR" dirty="0" smtClean="0">
              <a:latin typeface="Comic Sans MS"/>
              <a:cs typeface="Comic Sans MS"/>
            </a:endParaRPr>
          </a:p>
          <a:p>
            <a:r>
              <a:rPr lang="tr-TR" dirty="0"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                                         PATH(i-1,u)+w(</a:t>
            </a:r>
            <a:r>
              <a:rPr lang="tr-TR" dirty="0" err="1" smtClean="0">
                <a:latin typeface="Comic Sans MS"/>
                <a:cs typeface="Comic Sans MS"/>
              </a:rPr>
              <a:t>u,v</a:t>
            </a:r>
            <a:r>
              <a:rPr lang="tr-TR" dirty="0" smtClean="0">
                <a:latin typeface="Comic Sans MS"/>
                <a:cs typeface="Comic Sans MS"/>
              </a:rPr>
              <a:t>)}  </a:t>
            </a:r>
            <a:endParaRPr lang="tr-TR" dirty="0">
              <a:latin typeface="Comic Sans MS"/>
              <a:cs typeface="Comic Sans MS"/>
            </a:endParaRPr>
          </a:p>
          <a:p>
            <a:endParaRPr lang="tr-TR" sz="2000" dirty="0" smtClean="0">
              <a:latin typeface="Comic Sans MS"/>
              <a:cs typeface="Comic Sans MS"/>
            </a:endParaRPr>
          </a:p>
        </p:txBody>
      </p:sp>
      <p:sp>
        <p:nvSpPr>
          <p:cNvPr id="7" name="Freeform 5"/>
          <p:cNvSpPr/>
          <p:nvPr/>
        </p:nvSpPr>
        <p:spPr>
          <a:xfrm>
            <a:off x="1187624" y="5486831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8" name="Freeform 6"/>
          <p:cNvSpPr/>
          <p:nvPr/>
        </p:nvSpPr>
        <p:spPr>
          <a:xfrm>
            <a:off x="3332574" y="5486831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9" name="Freeform 7"/>
          <p:cNvSpPr/>
          <p:nvPr/>
        </p:nvSpPr>
        <p:spPr>
          <a:xfrm>
            <a:off x="5219442" y="5486831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0" name="Freeform 8"/>
          <p:cNvSpPr/>
          <p:nvPr/>
        </p:nvSpPr>
        <p:spPr>
          <a:xfrm>
            <a:off x="7236296" y="5486831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11" name="Düz Ok Bağlayıcısı 10"/>
          <p:cNvCxnSpPr>
            <a:stCxn id="7" idx="16"/>
            <a:endCxn id="8" idx="10"/>
          </p:cNvCxnSpPr>
          <p:nvPr/>
        </p:nvCxnSpPr>
        <p:spPr>
          <a:xfrm>
            <a:off x="1645056" y="5912988"/>
            <a:ext cx="1687518" cy="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6"/>
          <p:cNvSpPr txBox="1"/>
          <p:nvPr/>
        </p:nvSpPr>
        <p:spPr>
          <a:xfrm>
            <a:off x="5494560" y="4567057"/>
            <a:ext cx="449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Comic Sans MS"/>
                <a:cs typeface="Comic Sans MS"/>
              </a:rPr>
              <a:t>-5</a:t>
            </a:r>
            <a:endParaRPr lang="en-US" sz="2000" dirty="0">
              <a:latin typeface="Comic Sans MS"/>
              <a:cs typeface="Comic Sans MS"/>
            </a:endParaRPr>
          </a:p>
        </p:txBody>
      </p:sp>
      <p:cxnSp>
        <p:nvCxnSpPr>
          <p:cNvPr id="14" name="Düz Ok Bağlayıcısı 13"/>
          <p:cNvCxnSpPr>
            <a:stCxn id="8" idx="17"/>
            <a:endCxn id="9" idx="9"/>
          </p:cNvCxnSpPr>
          <p:nvPr/>
        </p:nvCxnSpPr>
        <p:spPr>
          <a:xfrm>
            <a:off x="3800897" y="5883282"/>
            <a:ext cx="1429436" cy="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Ok Bağlayıcısı 14"/>
          <p:cNvCxnSpPr>
            <a:stCxn id="9" idx="17"/>
            <a:endCxn id="10" idx="10"/>
          </p:cNvCxnSpPr>
          <p:nvPr/>
        </p:nvCxnSpPr>
        <p:spPr>
          <a:xfrm>
            <a:off x="5687765" y="5883282"/>
            <a:ext cx="1548531" cy="29706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Yay 15"/>
          <p:cNvSpPr/>
          <p:nvPr/>
        </p:nvSpPr>
        <p:spPr>
          <a:xfrm rot="20374130">
            <a:off x="3050024" y="4666237"/>
            <a:ext cx="4666042" cy="3565960"/>
          </a:xfrm>
          <a:prstGeom prst="arc">
            <a:avLst>
              <a:gd name="adj1" fmla="val 13785700"/>
              <a:gd name="adj2" fmla="val 21404541"/>
            </a:avLst>
          </a:prstGeom>
          <a:ln>
            <a:head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203679" y="5908552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latin typeface="Comic Sans MS"/>
                <a:cs typeface="Comic Sans MS"/>
              </a:rPr>
              <a:t>2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18" name="TextBox 16"/>
          <p:cNvSpPr txBox="1"/>
          <p:nvPr/>
        </p:nvSpPr>
        <p:spPr>
          <a:xfrm>
            <a:off x="6320916" y="5884572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Comic Sans MS"/>
                <a:cs typeface="Comic Sans MS"/>
              </a:rPr>
              <a:t>1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19" name="TextBox 16"/>
          <p:cNvSpPr txBox="1"/>
          <p:nvPr/>
        </p:nvSpPr>
        <p:spPr>
          <a:xfrm>
            <a:off x="4302392" y="5908552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latin typeface="Comic Sans MS"/>
                <a:cs typeface="Comic Sans MS"/>
              </a:rPr>
              <a:t>3</a:t>
            </a:r>
            <a:endParaRPr lang="en-US"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87479494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Bellman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-Ford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29" name="TextBox 51"/>
          <p:cNvSpPr txBox="1"/>
          <p:nvPr/>
        </p:nvSpPr>
        <p:spPr>
          <a:xfrm>
            <a:off x="5876636" y="1813945"/>
            <a:ext cx="2696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13" name="TextBox 9"/>
          <p:cNvSpPr txBox="1"/>
          <p:nvPr/>
        </p:nvSpPr>
        <p:spPr>
          <a:xfrm>
            <a:off x="323528" y="1412776"/>
            <a:ext cx="534499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 smtClean="0">
                <a:latin typeface="Comic Sans MS"/>
                <a:cs typeface="Comic Sans MS"/>
              </a:rPr>
              <a:t>Bellman</a:t>
            </a:r>
            <a:r>
              <a:rPr lang="tr-TR" u="sng" dirty="0" smtClean="0">
                <a:latin typeface="Comic Sans MS"/>
                <a:cs typeface="Comic Sans MS"/>
              </a:rPr>
              <a:t>-Ford</a:t>
            </a:r>
            <a:r>
              <a:rPr lang="en-US" u="sng" dirty="0" smtClean="0">
                <a:latin typeface="Comic Sans MS"/>
                <a:cs typeface="Comic Sans MS"/>
              </a:rPr>
              <a:t>(G,s</a:t>
            </a:r>
            <a:r>
              <a:rPr lang="en-US" u="sng" dirty="0" smtClean="0">
                <a:latin typeface="Comic Sans MS"/>
                <a:cs typeface="Comic Sans MS"/>
              </a:rPr>
              <a:t>)</a:t>
            </a:r>
          </a:p>
          <a:p>
            <a:endParaRPr lang="en-US" dirty="0" smtClean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f</a:t>
            </a:r>
            <a:r>
              <a:rPr lang="en-US" dirty="0" smtClean="0">
                <a:latin typeface="Comic Sans MS"/>
                <a:cs typeface="Comic Sans MS"/>
              </a:rPr>
              <a:t>or each u of V </a:t>
            </a:r>
          </a:p>
          <a:p>
            <a:r>
              <a:rPr lang="tr-TR" dirty="0" smtClean="0">
                <a:latin typeface="Comic Sans MS"/>
                <a:cs typeface="Comic Sans MS"/>
              </a:rPr>
              <a:t>        PATH(0,v) = </a:t>
            </a:r>
            <a:r>
              <a:rPr lang="en-US" dirty="0">
                <a:latin typeface="Comic Sans MS"/>
                <a:cs typeface="Comic Sans MS"/>
              </a:rPr>
              <a:t>∞</a:t>
            </a:r>
            <a:endParaRPr lang="tr-TR" dirty="0" smtClean="0">
              <a:latin typeface="Comic Sans MS"/>
              <a:cs typeface="Comic Sans MS"/>
            </a:endParaRPr>
          </a:p>
          <a:p>
            <a:r>
              <a:rPr lang="tr-TR" dirty="0" smtClean="0">
                <a:latin typeface="Comic Sans MS"/>
                <a:cs typeface="Comic Sans MS"/>
              </a:rPr>
              <a:t>PATH(0,s) </a:t>
            </a:r>
            <a:r>
              <a:rPr lang="tr-TR" dirty="0">
                <a:latin typeface="Comic Sans MS"/>
                <a:cs typeface="Comic Sans MS"/>
              </a:rPr>
              <a:t>= </a:t>
            </a:r>
            <a:r>
              <a:rPr lang="tr-TR" dirty="0" smtClean="0">
                <a:latin typeface="Comic Sans MS"/>
                <a:cs typeface="Comic Sans MS"/>
              </a:rPr>
              <a:t>0</a:t>
            </a:r>
            <a:endParaRPr lang="tr-TR" dirty="0">
              <a:latin typeface="Comic Sans MS"/>
              <a:cs typeface="Comic Sans MS"/>
            </a:endParaRPr>
          </a:p>
          <a:p>
            <a:r>
              <a:rPr lang="tr-TR" dirty="0" err="1" smtClean="0">
                <a:latin typeface="Comic Sans MS"/>
                <a:cs typeface="Comic Sans MS"/>
              </a:rPr>
              <a:t>for</a:t>
            </a:r>
            <a:r>
              <a:rPr lang="tr-TR" dirty="0" smtClean="0">
                <a:latin typeface="Comic Sans MS"/>
                <a:cs typeface="Comic Sans MS"/>
              </a:rPr>
              <a:t> i = 1 </a:t>
            </a:r>
            <a:r>
              <a:rPr lang="tr-TR" dirty="0" err="1" smtClean="0">
                <a:latin typeface="Comic Sans MS"/>
                <a:cs typeface="Comic Sans MS"/>
              </a:rPr>
              <a:t>to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lVl</a:t>
            </a:r>
            <a:r>
              <a:rPr lang="tr-TR" dirty="0" smtClean="0">
                <a:latin typeface="Comic Sans MS"/>
                <a:cs typeface="Comic Sans MS"/>
              </a:rPr>
              <a:t> -1 </a:t>
            </a:r>
          </a:p>
          <a:p>
            <a:r>
              <a:rPr lang="tr-TR" dirty="0"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     </a:t>
            </a:r>
            <a:r>
              <a:rPr lang="tr-TR" dirty="0" err="1" smtClean="0">
                <a:latin typeface="Comic Sans MS"/>
                <a:cs typeface="Comic Sans MS"/>
              </a:rPr>
              <a:t>for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each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edge</a:t>
            </a:r>
            <a:r>
              <a:rPr lang="tr-TR" dirty="0" smtClean="0">
                <a:latin typeface="Comic Sans MS"/>
                <a:cs typeface="Comic Sans MS"/>
              </a:rPr>
              <a:t> (</a:t>
            </a:r>
            <a:r>
              <a:rPr lang="tr-TR" dirty="0" err="1" smtClean="0">
                <a:latin typeface="Comic Sans MS"/>
                <a:cs typeface="Comic Sans MS"/>
              </a:rPr>
              <a:t>u,v</a:t>
            </a:r>
            <a:r>
              <a:rPr lang="tr-TR" dirty="0" smtClean="0">
                <a:latin typeface="Comic Sans MS"/>
                <a:cs typeface="Comic Sans MS"/>
              </a:rPr>
              <a:t>) in E</a:t>
            </a:r>
          </a:p>
          <a:p>
            <a:r>
              <a:rPr lang="tr-TR" dirty="0"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               PATH(</a:t>
            </a:r>
            <a:r>
              <a:rPr lang="tr-TR" dirty="0" err="1" smtClean="0">
                <a:latin typeface="Comic Sans MS"/>
                <a:cs typeface="Comic Sans MS"/>
              </a:rPr>
              <a:t>i,v</a:t>
            </a:r>
            <a:r>
              <a:rPr lang="tr-TR" dirty="0" smtClean="0">
                <a:latin typeface="Comic Sans MS"/>
                <a:cs typeface="Comic Sans MS"/>
              </a:rPr>
              <a:t>) = </a:t>
            </a:r>
            <a:r>
              <a:rPr lang="tr-TR" dirty="0" err="1" smtClean="0">
                <a:latin typeface="Comic Sans MS"/>
                <a:cs typeface="Comic Sans MS"/>
              </a:rPr>
              <a:t>min</a:t>
            </a:r>
            <a:r>
              <a:rPr lang="tr-TR" dirty="0" smtClean="0">
                <a:latin typeface="Comic Sans MS"/>
                <a:cs typeface="Comic Sans MS"/>
              </a:rPr>
              <a:t> {PATH(i-1,v),</a:t>
            </a:r>
            <a:r>
              <a:rPr lang="tr-TR" dirty="0">
                <a:latin typeface="Comic Sans MS"/>
                <a:cs typeface="Comic Sans MS"/>
              </a:rPr>
              <a:t> </a:t>
            </a:r>
            <a:endParaRPr lang="tr-TR" dirty="0" smtClean="0">
              <a:latin typeface="Comic Sans MS"/>
              <a:cs typeface="Comic Sans MS"/>
            </a:endParaRPr>
          </a:p>
          <a:p>
            <a:r>
              <a:rPr lang="tr-TR" dirty="0"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                                         PATH(i-1,u)+w(</a:t>
            </a:r>
            <a:r>
              <a:rPr lang="tr-TR" dirty="0" err="1" smtClean="0">
                <a:latin typeface="Comic Sans MS"/>
                <a:cs typeface="Comic Sans MS"/>
              </a:rPr>
              <a:t>u,v</a:t>
            </a:r>
            <a:r>
              <a:rPr lang="tr-TR" dirty="0" smtClean="0">
                <a:latin typeface="Comic Sans MS"/>
                <a:cs typeface="Comic Sans MS"/>
              </a:rPr>
              <a:t>)}  </a:t>
            </a:r>
            <a:endParaRPr lang="tr-TR" dirty="0">
              <a:latin typeface="Comic Sans MS"/>
              <a:cs typeface="Comic Sans MS"/>
            </a:endParaRPr>
          </a:p>
          <a:p>
            <a:endParaRPr lang="tr-TR" sz="2000" dirty="0" smtClean="0">
              <a:latin typeface="Comic Sans MS"/>
              <a:cs typeface="Comic Sans MS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755576" y="4653136"/>
            <a:ext cx="56733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>
                <a:latin typeface="Comic Sans MS" panose="030F0702030302020204" pitchFamily="66" charset="0"/>
              </a:rPr>
              <a:t>t</a:t>
            </a:r>
            <a:r>
              <a:rPr lang="tr-TR" dirty="0" err="1" smtClean="0">
                <a:latin typeface="Comic Sans MS" panose="030F0702030302020204" pitchFamily="66" charset="0"/>
              </a:rPr>
              <a:t>he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latin typeface="Comic Sans MS" panose="030F0702030302020204" pitchFamily="66" charset="0"/>
              </a:rPr>
              <a:t>shortest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latin typeface="Comic Sans MS" panose="030F0702030302020204" pitchFamily="66" charset="0"/>
              </a:rPr>
              <a:t>path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latin typeface="Comic Sans MS" panose="030F0702030302020204" pitchFamily="66" charset="0"/>
              </a:rPr>
              <a:t>contains</a:t>
            </a:r>
            <a:r>
              <a:rPr lang="tr-TR" dirty="0" smtClean="0">
                <a:latin typeface="Comic Sans MS" panose="030F0702030302020204" pitchFamily="66" charset="0"/>
              </a:rPr>
              <a:t> at </a:t>
            </a:r>
            <a:r>
              <a:rPr lang="tr-TR" dirty="0" err="1" smtClean="0">
                <a:latin typeface="Comic Sans MS" panose="030F0702030302020204" pitchFamily="66" charset="0"/>
              </a:rPr>
              <a:t>most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latin typeface="Comic Sans MS" panose="030F0702030302020204" pitchFamily="66" charset="0"/>
              </a:rPr>
              <a:t>lVl</a:t>
            </a:r>
            <a:r>
              <a:rPr lang="tr-TR" dirty="0" smtClean="0">
                <a:latin typeface="Comic Sans MS" panose="030F0702030302020204" pitchFamily="66" charset="0"/>
              </a:rPr>
              <a:t> -1 </a:t>
            </a:r>
            <a:r>
              <a:rPr lang="tr-TR" dirty="0" err="1" smtClean="0">
                <a:latin typeface="Comic Sans MS" panose="030F0702030302020204" pitchFamily="66" charset="0"/>
              </a:rPr>
              <a:t>edges</a:t>
            </a:r>
            <a:r>
              <a:rPr lang="tr-TR" dirty="0" smtClean="0">
                <a:latin typeface="Comic Sans MS" panose="030F0702030302020204" pitchFamily="66" charset="0"/>
              </a:rPr>
              <a:t>. </a:t>
            </a:r>
            <a:endParaRPr lang="tr-TR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>
                <a:latin typeface="Comic Sans MS" panose="030F0702030302020204" pitchFamily="66" charset="0"/>
              </a:rPr>
              <a:t>m</a:t>
            </a:r>
            <a:r>
              <a:rPr lang="tr-TR" dirty="0" err="1" smtClean="0">
                <a:latin typeface="Comic Sans MS" panose="030F0702030302020204" pitchFamily="66" charset="0"/>
              </a:rPr>
              <a:t>ore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latin typeface="Comic Sans MS" panose="030F0702030302020204" pitchFamily="66" charset="0"/>
              </a:rPr>
              <a:t>than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latin typeface="Comic Sans MS" panose="030F0702030302020204" pitchFamily="66" charset="0"/>
              </a:rPr>
              <a:t>this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latin typeface="Comic Sans MS" panose="030F0702030302020204" pitchFamily="66" charset="0"/>
              </a:rPr>
              <a:t>creates</a:t>
            </a:r>
            <a:r>
              <a:rPr lang="tr-TR" dirty="0" smtClean="0">
                <a:latin typeface="Comic Sans MS" panose="030F0702030302020204" pitchFamily="66" charset="0"/>
              </a:rPr>
              <a:t> a </a:t>
            </a:r>
            <a:r>
              <a:rPr lang="tr-TR" dirty="0" err="1" smtClean="0">
                <a:latin typeface="Comic Sans MS" panose="030F0702030302020204" pitchFamily="66" charset="0"/>
              </a:rPr>
              <a:t>cycle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smtClean="0">
                <a:latin typeface="Comic Sans MS" panose="030F0702030302020204" pitchFamily="66" charset="0"/>
              </a:rPr>
              <a:t>   (</a:t>
            </a:r>
            <a:r>
              <a:rPr lang="tr-TR" dirty="0" err="1" smtClean="0">
                <a:latin typeface="Comic Sans MS" panose="030F0702030302020204" pitchFamily="66" charset="0"/>
              </a:rPr>
              <a:t>use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latin typeface="Comic Sans MS" panose="030F0702030302020204" pitchFamily="66" charset="0"/>
              </a:rPr>
              <a:t>this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latin typeface="Comic Sans MS" panose="030F0702030302020204" pitchFamily="66" charset="0"/>
              </a:rPr>
              <a:t>fact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latin typeface="Comic Sans MS" panose="030F0702030302020204" pitchFamily="66" charset="0"/>
              </a:rPr>
              <a:t>to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latin typeface="Comic Sans MS" panose="030F0702030302020204" pitchFamily="66" charset="0"/>
              </a:rPr>
              <a:t>detect</a:t>
            </a:r>
            <a:r>
              <a:rPr lang="tr-TR" dirty="0" smtClean="0">
                <a:latin typeface="Comic Sans MS" panose="030F0702030302020204" pitchFamily="66" charset="0"/>
              </a:rPr>
              <a:t> a </a:t>
            </a:r>
            <a:r>
              <a:rPr lang="tr-TR" dirty="0" err="1" smtClean="0">
                <a:latin typeface="Comic Sans MS" panose="030F0702030302020204" pitchFamily="66" charset="0"/>
              </a:rPr>
              <a:t>negative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latin typeface="Comic Sans MS" panose="030F0702030302020204" pitchFamily="66" charset="0"/>
              </a:rPr>
              <a:t>cycle</a:t>
            </a:r>
            <a:r>
              <a:rPr lang="tr-TR" dirty="0" smtClean="0">
                <a:latin typeface="Comic Sans MS" panose="030F0702030302020204" pitchFamily="66" charset="0"/>
              </a:rPr>
              <a:t>)</a:t>
            </a:r>
            <a:endParaRPr lang="tr-T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09286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Bellman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-Ford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29" name="TextBox 51"/>
          <p:cNvSpPr txBox="1"/>
          <p:nvPr/>
        </p:nvSpPr>
        <p:spPr>
          <a:xfrm>
            <a:off x="5876636" y="1813945"/>
            <a:ext cx="2696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13" name="TextBox 9"/>
          <p:cNvSpPr txBox="1"/>
          <p:nvPr/>
        </p:nvSpPr>
        <p:spPr>
          <a:xfrm>
            <a:off x="323528" y="1412776"/>
            <a:ext cx="534499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 smtClean="0">
                <a:latin typeface="Comic Sans MS"/>
                <a:cs typeface="Comic Sans MS"/>
              </a:rPr>
              <a:t>Bellman</a:t>
            </a:r>
            <a:r>
              <a:rPr lang="tr-TR" u="sng" dirty="0" smtClean="0">
                <a:latin typeface="Comic Sans MS"/>
                <a:cs typeface="Comic Sans MS"/>
              </a:rPr>
              <a:t>-Ford</a:t>
            </a:r>
            <a:r>
              <a:rPr lang="en-US" u="sng" dirty="0" smtClean="0">
                <a:latin typeface="Comic Sans MS"/>
                <a:cs typeface="Comic Sans MS"/>
              </a:rPr>
              <a:t>(G,s</a:t>
            </a:r>
            <a:r>
              <a:rPr lang="en-US" u="sng" dirty="0" smtClean="0">
                <a:latin typeface="Comic Sans MS"/>
                <a:cs typeface="Comic Sans MS"/>
              </a:rPr>
              <a:t>)</a:t>
            </a:r>
          </a:p>
          <a:p>
            <a:endParaRPr lang="en-US" dirty="0" smtClean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f</a:t>
            </a:r>
            <a:r>
              <a:rPr lang="en-US" dirty="0" smtClean="0">
                <a:latin typeface="Comic Sans MS"/>
                <a:cs typeface="Comic Sans MS"/>
              </a:rPr>
              <a:t>or each u of V </a:t>
            </a:r>
          </a:p>
          <a:p>
            <a:r>
              <a:rPr lang="tr-TR" dirty="0" smtClean="0">
                <a:latin typeface="Comic Sans MS"/>
                <a:cs typeface="Comic Sans MS"/>
              </a:rPr>
              <a:t>        PATH(0,v) = </a:t>
            </a:r>
            <a:r>
              <a:rPr lang="en-US" dirty="0">
                <a:latin typeface="Comic Sans MS"/>
                <a:cs typeface="Comic Sans MS"/>
              </a:rPr>
              <a:t>∞</a:t>
            </a:r>
            <a:endParaRPr lang="tr-TR" dirty="0" smtClean="0">
              <a:latin typeface="Comic Sans MS"/>
              <a:cs typeface="Comic Sans MS"/>
            </a:endParaRPr>
          </a:p>
          <a:p>
            <a:r>
              <a:rPr lang="tr-TR" dirty="0" smtClean="0">
                <a:latin typeface="Comic Sans MS"/>
                <a:cs typeface="Comic Sans MS"/>
              </a:rPr>
              <a:t>PATH(0,s) </a:t>
            </a:r>
            <a:r>
              <a:rPr lang="tr-TR" dirty="0">
                <a:latin typeface="Comic Sans MS"/>
                <a:cs typeface="Comic Sans MS"/>
              </a:rPr>
              <a:t>= </a:t>
            </a:r>
            <a:r>
              <a:rPr lang="tr-TR" dirty="0" smtClean="0">
                <a:latin typeface="Comic Sans MS"/>
                <a:cs typeface="Comic Sans MS"/>
              </a:rPr>
              <a:t>0</a:t>
            </a:r>
            <a:endParaRPr lang="tr-TR" dirty="0">
              <a:latin typeface="Comic Sans MS"/>
              <a:cs typeface="Comic Sans MS"/>
            </a:endParaRPr>
          </a:p>
          <a:p>
            <a:r>
              <a:rPr lang="tr-TR" dirty="0" err="1" smtClean="0">
                <a:latin typeface="Comic Sans MS"/>
                <a:cs typeface="Comic Sans MS"/>
              </a:rPr>
              <a:t>for</a:t>
            </a:r>
            <a:r>
              <a:rPr lang="tr-TR" dirty="0" smtClean="0">
                <a:latin typeface="Comic Sans MS"/>
                <a:cs typeface="Comic Sans MS"/>
              </a:rPr>
              <a:t> i = 1 </a:t>
            </a:r>
            <a:r>
              <a:rPr lang="tr-TR" dirty="0" err="1" smtClean="0">
                <a:latin typeface="Comic Sans MS"/>
                <a:cs typeface="Comic Sans MS"/>
              </a:rPr>
              <a:t>to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lVl</a:t>
            </a:r>
            <a:r>
              <a:rPr lang="tr-TR" dirty="0" smtClean="0">
                <a:latin typeface="Comic Sans MS"/>
                <a:cs typeface="Comic Sans MS"/>
              </a:rPr>
              <a:t> -1 </a:t>
            </a:r>
          </a:p>
          <a:p>
            <a:r>
              <a:rPr lang="tr-TR" dirty="0"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     </a:t>
            </a:r>
            <a:r>
              <a:rPr lang="tr-TR" dirty="0" err="1" smtClean="0">
                <a:latin typeface="Comic Sans MS"/>
                <a:cs typeface="Comic Sans MS"/>
              </a:rPr>
              <a:t>for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each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edge</a:t>
            </a:r>
            <a:r>
              <a:rPr lang="tr-TR" dirty="0" smtClean="0">
                <a:latin typeface="Comic Sans MS"/>
                <a:cs typeface="Comic Sans MS"/>
              </a:rPr>
              <a:t> (</a:t>
            </a:r>
            <a:r>
              <a:rPr lang="tr-TR" dirty="0" err="1" smtClean="0">
                <a:latin typeface="Comic Sans MS"/>
                <a:cs typeface="Comic Sans MS"/>
              </a:rPr>
              <a:t>u,v</a:t>
            </a:r>
            <a:r>
              <a:rPr lang="tr-TR" dirty="0" smtClean="0">
                <a:latin typeface="Comic Sans MS"/>
                <a:cs typeface="Comic Sans MS"/>
              </a:rPr>
              <a:t>) in E</a:t>
            </a:r>
          </a:p>
          <a:p>
            <a:r>
              <a:rPr lang="tr-TR" dirty="0"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               PATH(</a:t>
            </a:r>
            <a:r>
              <a:rPr lang="tr-TR" dirty="0" err="1" smtClean="0">
                <a:latin typeface="Comic Sans MS"/>
                <a:cs typeface="Comic Sans MS"/>
              </a:rPr>
              <a:t>i,v</a:t>
            </a:r>
            <a:r>
              <a:rPr lang="tr-TR" dirty="0" smtClean="0">
                <a:latin typeface="Comic Sans MS"/>
                <a:cs typeface="Comic Sans MS"/>
              </a:rPr>
              <a:t>) = </a:t>
            </a:r>
            <a:r>
              <a:rPr lang="tr-TR" dirty="0" err="1" smtClean="0">
                <a:latin typeface="Comic Sans MS"/>
                <a:cs typeface="Comic Sans MS"/>
              </a:rPr>
              <a:t>min</a:t>
            </a:r>
            <a:r>
              <a:rPr lang="tr-TR" dirty="0" smtClean="0">
                <a:latin typeface="Comic Sans MS"/>
                <a:cs typeface="Comic Sans MS"/>
              </a:rPr>
              <a:t> {PATH(i-1,v),</a:t>
            </a:r>
            <a:r>
              <a:rPr lang="tr-TR" dirty="0">
                <a:latin typeface="Comic Sans MS"/>
                <a:cs typeface="Comic Sans MS"/>
              </a:rPr>
              <a:t> </a:t>
            </a:r>
            <a:endParaRPr lang="tr-TR" dirty="0" smtClean="0">
              <a:latin typeface="Comic Sans MS"/>
              <a:cs typeface="Comic Sans MS"/>
            </a:endParaRPr>
          </a:p>
          <a:p>
            <a:r>
              <a:rPr lang="tr-TR" dirty="0"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                                         PATH(i-1,u)+w(</a:t>
            </a:r>
            <a:r>
              <a:rPr lang="tr-TR" dirty="0" err="1" smtClean="0">
                <a:latin typeface="Comic Sans MS"/>
                <a:cs typeface="Comic Sans MS"/>
              </a:rPr>
              <a:t>u,v</a:t>
            </a:r>
            <a:r>
              <a:rPr lang="tr-TR" dirty="0" smtClean="0">
                <a:latin typeface="Comic Sans MS"/>
                <a:cs typeface="Comic Sans MS"/>
              </a:rPr>
              <a:t>)}  </a:t>
            </a:r>
            <a:endParaRPr lang="tr-TR" dirty="0">
              <a:latin typeface="Comic Sans MS"/>
              <a:cs typeface="Comic Sans MS"/>
            </a:endParaRPr>
          </a:p>
          <a:p>
            <a:endParaRPr lang="tr-TR" sz="2000" dirty="0" smtClean="0">
              <a:latin typeface="Comic Sans MS"/>
              <a:cs typeface="Comic Sans MS"/>
            </a:endParaRPr>
          </a:p>
        </p:txBody>
      </p:sp>
      <p:sp>
        <p:nvSpPr>
          <p:cNvPr id="7" name="Freeform 5"/>
          <p:cNvSpPr/>
          <p:nvPr/>
        </p:nvSpPr>
        <p:spPr>
          <a:xfrm>
            <a:off x="1187624" y="5486831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8" name="Freeform 6"/>
          <p:cNvSpPr/>
          <p:nvPr/>
        </p:nvSpPr>
        <p:spPr>
          <a:xfrm>
            <a:off x="3332574" y="5486831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9" name="Freeform 7"/>
          <p:cNvSpPr/>
          <p:nvPr/>
        </p:nvSpPr>
        <p:spPr>
          <a:xfrm>
            <a:off x="5219442" y="5486831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0" name="Freeform 8"/>
          <p:cNvSpPr/>
          <p:nvPr/>
        </p:nvSpPr>
        <p:spPr>
          <a:xfrm>
            <a:off x="7236296" y="5486831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11" name="Düz Ok Bağlayıcısı 10"/>
          <p:cNvCxnSpPr>
            <a:stCxn id="7" idx="16"/>
            <a:endCxn id="8" idx="10"/>
          </p:cNvCxnSpPr>
          <p:nvPr/>
        </p:nvCxnSpPr>
        <p:spPr>
          <a:xfrm>
            <a:off x="1645056" y="5912988"/>
            <a:ext cx="1687518" cy="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6"/>
          <p:cNvSpPr txBox="1"/>
          <p:nvPr/>
        </p:nvSpPr>
        <p:spPr>
          <a:xfrm>
            <a:off x="5494560" y="4567057"/>
            <a:ext cx="449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Comic Sans MS"/>
                <a:cs typeface="Comic Sans MS"/>
              </a:rPr>
              <a:t>-5</a:t>
            </a:r>
            <a:endParaRPr lang="en-US" sz="2000" dirty="0">
              <a:latin typeface="Comic Sans MS"/>
              <a:cs typeface="Comic Sans MS"/>
            </a:endParaRPr>
          </a:p>
        </p:txBody>
      </p:sp>
      <p:cxnSp>
        <p:nvCxnSpPr>
          <p:cNvPr id="14" name="Düz Ok Bağlayıcısı 13"/>
          <p:cNvCxnSpPr>
            <a:stCxn id="8" idx="17"/>
            <a:endCxn id="9" idx="9"/>
          </p:cNvCxnSpPr>
          <p:nvPr/>
        </p:nvCxnSpPr>
        <p:spPr>
          <a:xfrm>
            <a:off x="3800897" y="5883282"/>
            <a:ext cx="1429436" cy="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Ok Bağlayıcısı 14"/>
          <p:cNvCxnSpPr>
            <a:stCxn id="9" idx="17"/>
            <a:endCxn id="10" idx="10"/>
          </p:cNvCxnSpPr>
          <p:nvPr/>
        </p:nvCxnSpPr>
        <p:spPr>
          <a:xfrm>
            <a:off x="5687765" y="5883282"/>
            <a:ext cx="1548531" cy="29706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Yay 15"/>
          <p:cNvSpPr/>
          <p:nvPr/>
        </p:nvSpPr>
        <p:spPr>
          <a:xfrm rot="20374130">
            <a:off x="3050024" y="4666237"/>
            <a:ext cx="4666042" cy="3565960"/>
          </a:xfrm>
          <a:prstGeom prst="arc">
            <a:avLst>
              <a:gd name="adj1" fmla="val 13785700"/>
              <a:gd name="adj2" fmla="val 21404541"/>
            </a:avLst>
          </a:prstGeom>
          <a:ln>
            <a:head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203679" y="5908552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latin typeface="Comic Sans MS"/>
                <a:cs typeface="Comic Sans MS"/>
              </a:rPr>
              <a:t>2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18" name="TextBox 16"/>
          <p:cNvSpPr txBox="1"/>
          <p:nvPr/>
        </p:nvSpPr>
        <p:spPr>
          <a:xfrm>
            <a:off x="6320916" y="5884572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Comic Sans MS"/>
                <a:cs typeface="Comic Sans MS"/>
              </a:rPr>
              <a:t>1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19" name="TextBox 16"/>
          <p:cNvSpPr txBox="1"/>
          <p:nvPr/>
        </p:nvSpPr>
        <p:spPr>
          <a:xfrm>
            <a:off x="4302392" y="5908552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latin typeface="Comic Sans MS"/>
                <a:cs typeface="Comic Sans MS"/>
              </a:rPr>
              <a:t>3</a:t>
            </a:r>
            <a:endParaRPr lang="en-US"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3603236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Bellman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-Ford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29" name="TextBox 51"/>
          <p:cNvSpPr txBox="1"/>
          <p:nvPr/>
        </p:nvSpPr>
        <p:spPr>
          <a:xfrm>
            <a:off x="5876636" y="1813945"/>
            <a:ext cx="2696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13" name="TextBox 9"/>
          <p:cNvSpPr txBox="1"/>
          <p:nvPr/>
        </p:nvSpPr>
        <p:spPr>
          <a:xfrm>
            <a:off x="323528" y="1412776"/>
            <a:ext cx="534499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 smtClean="0">
                <a:latin typeface="Comic Sans MS"/>
                <a:cs typeface="Comic Sans MS"/>
              </a:rPr>
              <a:t>Bellman</a:t>
            </a:r>
            <a:r>
              <a:rPr lang="tr-TR" u="sng" dirty="0" smtClean="0">
                <a:latin typeface="Comic Sans MS"/>
                <a:cs typeface="Comic Sans MS"/>
              </a:rPr>
              <a:t>-Ford</a:t>
            </a:r>
            <a:r>
              <a:rPr lang="en-US" u="sng" dirty="0" smtClean="0">
                <a:latin typeface="Comic Sans MS"/>
                <a:cs typeface="Comic Sans MS"/>
              </a:rPr>
              <a:t>(G,s</a:t>
            </a:r>
            <a:r>
              <a:rPr lang="en-US" u="sng" dirty="0" smtClean="0">
                <a:latin typeface="Comic Sans MS"/>
                <a:cs typeface="Comic Sans MS"/>
              </a:rPr>
              <a:t>)</a:t>
            </a:r>
          </a:p>
          <a:p>
            <a:endParaRPr lang="en-US" dirty="0" smtClean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f</a:t>
            </a:r>
            <a:r>
              <a:rPr lang="en-US" dirty="0" smtClean="0">
                <a:latin typeface="Comic Sans MS"/>
                <a:cs typeface="Comic Sans MS"/>
              </a:rPr>
              <a:t>or each u of V </a:t>
            </a:r>
          </a:p>
          <a:p>
            <a:r>
              <a:rPr lang="tr-TR" dirty="0" smtClean="0">
                <a:latin typeface="Comic Sans MS"/>
                <a:cs typeface="Comic Sans MS"/>
              </a:rPr>
              <a:t>        PATH(0,v) = </a:t>
            </a:r>
            <a:r>
              <a:rPr lang="en-US" dirty="0">
                <a:latin typeface="Comic Sans MS"/>
                <a:cs typeface="Comic Sans MS"/>
              </a:rPr>
              <a:t>∞</a:t>
            </a:r>
            <a:endParaRPr lang="tr-TR" dirty="0" smtClean="0">
              <a:latin typeface="Comic Sans MS"/>
              <a:cs typeface="Comic Sans MS"/>
            </a:endParaRPr>
          </a:p>
          <a:p>
            <a:r>
              <a:rPr lang="tr-TR" dirty="0" smtClean="0">
                <a:latin typeface="Comic Sans MS"/>
                <a:cs typeface="Comic Sans MS"/>
              </a:rPr>
              <a:t>PATH(0,s) </a:t>
            </a:r>
            <a:r>
              <a:rPr lang="tr-TR" dirty="0">
                <a:latin typeface="Comic Sans MS"/>
                <a:cs typeface="Comic Sans MS"/>
              </a:rPr>
              <a:t>= </a:t>
            </a:r>
            <a:r>
              <a:rPr lang="tr-TR" dirty="0" smtClean="0">
                <a:latin typeface="Comic Sans MS"/>
                <a:cs typeface="Comic Sans MS"/>
              </a:rPr>
              <a:t>0</a:t>
            </a:r>
            <a:endParaRPr lang="tr-TR" dirty="0">
              <a:latin typeface="Comic Sans MS"/>
              <a:cs typeface="Comic Sans MS"/>
            </a:endParaRPr>
          </a:p>
          <a:p>
            <a:r>
              <a:rPr lang="tr-TR" dirty="0" err="1" smtClean="0">
                <a:latin typeface="Comic Sans MS"/>
                <a:cs typeface="Comic Sans MS"/>
              </a:rPr>
              <a:t>for</a:t>
            </a:r>
            <a:r>
              <a:rPr lang="tr-TR" dirty="0" smtClean="0">
                <a:latin typeface="Comic Sans MS"/>
                <a:cs typeface="Comic Sans MS"/>
              </a:rPr>
              <a:t> i = 1 </a:t>
            </a:r>
            <a:r>
              <a:rPr lang="tr-TR" dirty="0" err="1" smtClean="0">
                <a:latin typeface="Comic Sans MS"/>
                <a:cs typeface="Comic Sans MS"/>
              </a:rPr>
              <a:t>to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lVl</a:t>
            </a:r>
            <a:r>
              <a:rPr lang="tr-TR" dirty="0" smtClean="0">
                <a:latin typeface="Comic Sans MS"/>
                <a:cs typeface="Comic Sans MS"/>
              </a:rPr>
              <a:t> -1 </a:t>
            </a:r>
          </a:p>
          <a:p>
            <a:r>
              <a:rPr lang="tr-TR" dirty="0"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     </a:t>
            </a:r>
            <a:r>
              <a:rPr lang="tr-TR" dirty="0" err="1" smtClean="0">
                <a:latin typeface="Comic Sans MS"/>
                <a:cs typeface="Comic Sans MS"/>
              </a:rPr>
              <a:t>for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each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edge</a:t>
            </a:r>
            <a:r>
              <a:rPr lang="tr-TR" dirty="0" smtClean="0">
                <a:latin typeface="Comic Sans MS"/>
                <a:cs typeface="Comic Sans MS"/>
              </a:rPr>
              <a:t> (</a:t>
            </a:r>
            <a:r>
              <a:rPr lang="tr-TR" dirty="0" err="1" smtClean="0">
                <a:latin typeface="Comic Sans MS"/>
                <a:cs typeface="Comic Sans MS"/>
              </a:rPr>
              <a:t>u,v</a:t>
            </a:r>
            <a:r>
              <a:rPr lang="tr-TR" dirty="0" smtClean="0">
                <a:latin typeface="Comic Sans MS"/>
                <a:cs typeface="Comic Sans MS"/>
              </a:rPr>
              <a:t>) in E</a:t>
            </a:r>
          </a:p>
          <a:p>
            <a:r>
              <a:rPr lang="tr-TR" dirty="0"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               PATH(</a:t>
            </a:r>
            <a:r>
              <a:rPr lang="tr-TR" dirty="0" err="1" smtClean="0">
                <a:latin typeface="Comic Sans MS"/>
                <a:cs typeface="Comic Sans MS"/>
              </a:rPr>
              <a:t>i,v</a:t>
            </a:r>
            <a:r>
              <a:rPr lang="tr-TR" dirty="0" smtClean="0">
                <a:latin typeface="Comic Sans MS"/>
                <a:cs typeface="Comic Sans MS"/>
              </a:rPr>
              <a:t>) = </a:t>
            </a:r>
            <a:r>
              <a:rPr lang="tr-TR" dirty="0" err="1" smtClean="0">
                <a:latin typeface="Comic Sans MS"/>
                <a:cs typeface="Comic Sans MS"/>
              </a:rPr>
              <a:t>min</a:t>
            </a:r>
            <a:r>
              <a:rPr lang="tr-TR" dirty="0" smtClean="0">
                <a:latin typeface="Comic Sans MS"/>
                <a:cs typeface="Comic Sans MS"/>
              </a:rPr>
              <a:t> {PATH(i-1,v),</a:t>
            </a:r>
            <a:r>
              <a:rPr lang="tr-TR" dirty="0">
                <a:latin typeface="Comic Sans MS"/>
                <a:cs typeface="Comic Sans MS"/>
              </a:rPr>
              <a:t> </a:t>
            </a:r>
            <a:endParaRPr lang="tr-TR" dirty="0" smtClean="0">
              <a:latin typeface="Comic Sans MS"/>
              <a:cs typeface="Comic Sans MS"/>
            </a:endParaRPr>
          </a:p>
          <a:p>
            <a:r>
              <a:rPr lang="tr-TR" dirty="0"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                                         PATH(i-1,u)+w(</a:t>
            </a:r>
            <a:r>
              <a:rPr lang="tr-TR" dirty="0" err="1" smtClean="0">
                <a:latin typeface="Comic Sans MS"/>
                <a:cs typeface="Comic Sans MS"/>
              </a:rPr>
              <a:t>u,v</a:t>
            </a:r>
            <a:r>
              <a:rPr lang="tr-TR" dirty="0" smtClean="0">
                <a:latin typeface="Comic Sans MS"/>
                <a:cs typeface="Comic Sans MS"/>
              </a:rPr>
              <a:t>)}  </a:t>
            </a:r>
            <a:endParaRPr lang="tr-TR" dirty="0">
              <a:latin typeface="Comic Sans MS"/>
              <a:cs typeface="Comic Sans MS"/>
            </a:endParaRPr>
          </a:p>
          <a:p>
            <a:endParaRPr lang="tr-TR" sz="2000" dirty="0" smtClean="0">
              <a:latin typeface="Comic Sans MS"/>
              <a:cs typeface="Comic Sans MS"/>
            </a:endParaRPr>
          </a:p>
        </p:txBody>
      </p:sp>
      <p:sp>
        <p:nvSpPr>
          <p:cNvPr id="7" name="Freeform 5"/>
          <p:cNvSpPr/>
          <p:nvPr/>
        </p:nvSpPr>
        <p:spPr>
          <a:xfrm>
            <a:off x="1187624" y="5486831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8" name="Freeform 6"/>
          <p:cNvSpPr/>
          <p:nvPr/>
        </p:nvSpPr>
        <p:spPr>
          <a:xfrm>
            <a:off x="3332574" y="5486831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9" name="Freeform 7"/>
          <p:cNvSpPr/>
          <p:nvPr/>
        </p:nvSpPr>
        <p:spPr>
          <a:xfrm>
            <a:off x="5219442" y="5486831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0" name="Freeform 8"/>
          <p:cNvSpPr/>
          <p:nvPr/>
        </p:nvSpPr>
        <p:spPr>
          <a:xfrm>
            <a:off x="7236296" y="5486831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11" name="Düz Ok Bağlayıcısı 10"/>
          <p:cNvCxnSpPr>
            <a:stCxn id="7" idx="16"/>
            <a:endCxn id="8" idx="10"/>
          </p:cNvCxnSpPr>
          <p:nvPr/>
        </p:nvCxnSpPr>
        <p:spPr>
          <a:xfrm>
            <a:off x="1645056" y="5912988"/>
            <a:ext cx="1687518" cy="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6"/>
          <p:cNvSpPr txBox="1"/>
          <p:nvPr/>
        </p:nvSpPr>
        <p:spPr>
          <a:xfrm>
            <a:off x="5494560" y="4567057"/>
            <a:ext cx="449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Comic Sans MS"/>
                <a:cs typeface="Comic Sans MS"/>
              </a:rPr>
              <a:t>-5</a:t>
            </a:r>
            <a:endParaRPr lang="en-US" sz="2000" dirty="0">
              <a:latin typeface="Comic Sans MS"/>
              <a:cs typeface="Comic Sans MS"/>
            </a:endParaRPr>
          </a:p>
        </p:txBody>
      </p:sp>
      <p:cxnSp>
        <p:nvCxnSpPr>
          <p:cNvPr id="14" name="Düz Ok Bağlayıcısı 13"/>
          <p:cNvCxnSpPr>
            <a:stCxn id="8" idx="17"/>
            <a:endCxn id="9" idx="9"/>
          </p:cNvCxnSpPr>
          <p:nvPr/>
        </p:nvCxnSpPr>
        <p:spPr>
          <a:xfrm>
            <a:off x="3800897" y="5883282"/>
            <a:ext cx="1429436" cy="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Ok Bağlayıcısı 14"/>
          <p:cNvCxnSpPr>
            <a:stCxn id="9" idx="17"/>
            <a:endCxn id="10" idx="10"/>
          </p:cNvCxnSpPr>
          <p:nvPr/>
        </p:nvCxnSpPr>
        <p:spPr>
          <a:xfrm>
            <a:off x="5687765" y="5883282"/>
            <a:ext cx="1548531" cy="29706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Yay 15"/>
          <p:cNvSpPr/>
          <p:nvPr/>
        </p:nvSpPr>
        <p:spPr>
          <a:xfrm rot="20374130">
            <a:off x="3050024" y="4666237"/>
            <a:ext cx="4666042" cy="3565960"/>
          </a:xfrm>
          <a:prstGeom prst="arc">
            <a:avLst>
              <a:gd name="adj1" fmla="val 13785700"/>
              <a:gd name="adj2" fmla="val 21404541"/>
            </a:avLst>
          </a:prstGeom>
          <a:ln>
            <a:head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203679" y="5908552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latin typeface="Comic Sans MS"/>
                <a:cs typeface="Comic Sans MS"/>
              </a:rPr>
              <a:t>2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18" name="TextBox 16"/>
          <p:cNvSpPr txBox="1"/>
          <p:nvPr/>
        </p:nvSpPr>
        <p:spPr>
          <a:xfrm>
            <a:off x="6320916" y="5884572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Comic Sans MS"/>
                <a:cs typeface="Comic Sans MS"/>
              </a:rPr>
              <a:t>1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19" name="TextBox 16"/>
          <p:cNvSpPr txBox="1"/>
          <p:nvPr/>
        </p:nvSpPr>
        <p:spPr>
          <a:xfrm>
            <a:off x="4302392" y="5908552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latin typeface="Comic Sans MS"/>
                <a:cs typeface="Comic Sans MS"/>
              </a:rPr>
              <a:t>3</a:t>
            </a:r>
            <a:endParaRPr lang="en-US" sz="2000" dirty="0">
              <a:latin typeface="Comic Sans MS"/>
              <a:cs typeface="Comic Sans MS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14812"/>
              </p:ext>
            </p:extLst>
          </p:nvPr>
        </p:nvGraphicFramePr>
        <p:xfrm>
          <a:off x="5575616" y="1519308"/>
          <a:ext cx="297226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609">
                  <a:extLst>
                    <a:ext uri="{9D8B030D-6E8A-4147-A177-3AD203B41FA5}">
                      <a16:colId xmlns:a16="http://schemas.microsoft.com/office/drawing/2014/main" val="1738229869"/>
                    </a:ext>
                  </a:extLst>
                </a:gridCol>
                <a:gridCol w="424609">
                  <a:extLst>
                    <a:ext uri="{9D8B030D-6E8A-4147-A177-3AD203B41FA5}">
                      <a16:colId xmlns:a16="http://schemas.microsoft.com/office/drawing/2014/main" val="995999269"/>
                    </a:ext>
                  </a:extLst>
                </a:gridCol>
                <a:gridCol w="424609">
                  <a:extLst>
                    <a:ext uri="{9D8B030D-6E8A-4147-A177-3AD203B41FA5}">
                      <a16:colId xmlns:a16="http://schemas.microsoft.com/office/drawing/2014/main" val="716978896"/>
                    </a:ext>
                  </a:extLst>
                </a:gridCol>
                <a:gridCol w="424609">
                  <a:extLst>
                    <a:ext uri="{9D8B030D-6E8A-4147-A177-3AD203B41FA5}">
                      <a16:colId xmlns:a16="http://schemas.microsoft.com/office/drawing/2014/main" val="3176435450"/>
                    </a:ext>
                  </a:extLst>
                </a:gridCol>
                <a:gridCol w="424609">
                  <a:extLst>
                    <a:ext uri="{9D8B030D-6E8A-4147-A177-3AD203B41FA5}">
                      <a16:colId xmlns:a16="http://schemas.microsoft.com/office/drawing/2014/main" val="1858657944"/>
                    </a:ext>
                  </a:extLst>
                </a:gridCol>
                <a:gridCol w="424609">
                  <a:extLst>
                    <a:ext uri="{9D8B030D-6E8A-4147-A177-3AD203B41FA5}">
                      <a16:colId xmlns:a16="http://schemas.microsoft.com/office/drawing/2014/main" val="1741937115"/>
                    </a:ext>
                  </a:extLst>
                </a:gridCol>
                <a:gridCol w="424609">
                  <a:extLst>
                    <a:ext uri="{9D8B030D-6E8A-4147-A177-3AD203B41FA5}">
                      <a16:colId xmlns:a16="http://schemas.microsoft.com/office/drawing/2014/main" val="32002251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6716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A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5778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B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  <a:cs typeface="Comic Sans MS"/>
                        </a:rPr>
                        <a:t>∞</a:t>
                      </a:r>
                      <a:endParaRPr lang="tr-TR" b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22739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C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  <a:cs typeface="Comic Sans MS"/>
                        </a:rPr>
                        <a:t>∞</a:t>
                      </a:r>
                      <a:endParaRPr lang="tr-TR" b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  <a:cs typeface="Comic Sans MS"/>
                        </a:rPr>
                        <a:t>∞</a:t>
                      </a:r>
                      <a:endParaRPr lang="tr-TR" b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63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D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  <a:cs typeface="Comic Sans MS"/>
                        </a:rPr>
                        <a:t>∞</a:t>
                      </a:r>
                      <a:endParaRPr lang="tr-TR" b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  <a:cs typeface="Comic Sans MS"/>
                        </a:rPr>
                        <a:t>∞</a:t>
                      </a:r>
                      <a:endParaRPr lang="tr-TR" b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  <a:cs typeface="Comic Sans MS"/>
                        </a:rPr>
                        <a:t>∞</a:t>
                      </a:r>
                      <a:endParaRPr lang="tr-TR" b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7324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579698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Bellman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-Ford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29" name="TextBox 51"/>
          <p:cNvSpPr txBox="1"/>
          <p:nvPr/>
        </p:nvSpPr>
        <p:spPr>
          <a:xfrm>
            <a:off x="5876636" y="1813945"/>
            <a:ext cx="2696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13" name="TextBox 9"/>
          <p:cNvSpPr txBox="1"/>
          <p:nvPr/>
        </p:nvSpPr>
        <p:spPr>
          <a:xfrm>
            <a:off x="323528" y="1412776"/>
            <a:ext cx="534499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 smtClean="0">
                <a:latin typeface="Comic Sans MS"/>
                <a:cs typeface="Comic Sans MS"/>
              </a:rPr>
              <a:t>Bellman</a:t>
            </a:r>
            <a:r>
              <a:rPr lang="tr-TR" u="sng" dirty="0" smtClean="0">
                <a:latin typeface="Comic Sans MS"/>
                <a:cs typeface="Comic Sans MS"/>
              </a:rPr>
              <a:t>-Ford</a:t>
            </a:r>
            <a:r>
              <a:rPr lang="en-US" u="sng" dirty="0" smtClean="0">
                <a:latin typeface="Comic Sans MS"/>
                <a:cs typeface="Comic Sans MS"/>
              </a:rPr>
              <a:t>(G,s</a:t>
            </a:r>
            <a:r>
              <a:rPr lang="en-US" u="sng" dirty="0" smtClean="0">
                <a:latin typeface="Comic Sans MS"/>
                <a:cs typeface="Comic Sans MS"/>
              </a:rPr>
              <a:t>)</a:t>
            </a:r>
          </a:p>
          <a:p>
            <a:endParaRPr lang="en-US" dirty="0" smtClean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f</a:t>
            </a:r>
            <a:r>
              <a:rPr lang="en-US" dirty="0" smtClean="0">
                <a:latin typeface="Comic Sans MS"/>
                <a:cs typeface="Comic Sans MS"/>
              </a:rPr>
              <a:t>or each u of V </a:t>
            </a:r>
          </a:p>
          <a:p>
            <a:r>
              <a:rPr lang="tr-TR" dirty="0" smtClean="0">
                <a:latin typeface="Comic Sans MS"/>
                <a:cs typeface="Comic Sans MS"/>
              </a:rPr>
              <a:t>        PATH(0,v) = </a:t>
            </a:r>
            <a:r>
              <a:rPr lang="en-US" dirty="0">
                <a:latin typeface="Comic Sans MS"/>
                <a:cs typeface="Comic Sans MS"/>
              </a:rPr>
              <a:t>∞</a:t>
            </a:r>
            <a:endParaRPr lang="tr-TR" dirty="0" smtClean="0">
              <a:latin typeface="Comic Sans MS"/>
              <a:cs typeface="Comic Sans MS"/>
            </a:endParaRPr>
          </a:p>
          <a:p>
            <a:r>
              <a:rPr lang="tr-TR" dirty="0" smtClean="0">
                <a:latin typeface="Comic Sans MS"/>
                <a:cs typeface="Comic Sans MS"/>
              </a:rPr>
              <a:t>PATH(0,s) </a:t>
            </a:r>
            <a:r>
              <a:rPr lang="tr-TR" dirty="0">
                <a:latin typeface="Comic Sans MS"/>
                <a:cs typeface="Comic Sans MS"/>
              </a:rPr>
              <a:t>= </a:t>
            </a:r>
            <a:r>
              <a:rPr lang="tr-TR" dirty="0" smtClean="0">
                <a:latin typeface="Comic Sans MS"/>
                <a:cs typeface="Comic Sans MS"/>
              </a:rPr>
              <a:t>0</a:t>
            </a:r>
            <a:endParaRPr lang="tr-TR" dirty="0">
              <a:latin typeface="Comic Sans MS"/>
              <a:cs typeface="Comic Sans MS"/>
            </a:endParaRPr>
          </a:p>
          <a:p>
            <a:r>
              <a:rPr lang="tr-TR" dirty="0" err="1" smtClean="0">
                <a:latin typeface="Comic Sans MS"/>
                <a:cs typeface="Comic Sans MS"/>
              </a:rPr>
              <a:t>for</a:t>
            </a:r>
            <a:r>
              <a:rPr lang="tr-TR" dirty="0" smtClean="0">
                <a:latin typeface="Comic Sans MS"/>
                <a:cs typeface="Comic Sans MS"/>
              </a:rPr>
              <a:t> i = 1 </a:t>
            </a:r>
            <a:r>
              <a:rPr lang="tr-TR" dirty="0" err="1" smtClean="0">
                <a:latin typeface="Comic Sans MS"/>
                <a:cs typeface="Comic Sans MS"/>
              </a:rPr>
              <a:t>to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lVl</a:t>
            </a:r>
            <a:r>
              <a:rPr lang="tr-TR" dirty="0" smtClean="0">
                <a:latin typeface="Comic Sans MS"/>
                <a:cs typeface="Comic Sans MS"/>
              </a:rPr>
              <a:t> -1 </a:t>
            </a:r>
          </a:p>
          <a:p>
            <a:r>
              <a:rPr lang="tr-TR" dirty="0"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     </a:t>
            </a:r>
            <a:r>
              <a:rPr lang="tr-TR" dirty="0" err="1" smtClean="0">
                <a:latin typeface="Comic Sans MS"/>
                <a:cs typeface="Comic Sans MS"/>
              </a:rPr>
              <a:t>for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each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edge</a:t>
            </a:r>
            <a:r>
              <a:rPr lang="tr-TR" dirty="0" smtClean="0">
                <a:latin typeface="Comic Sans MS"/>
                <a:cs typeface="Comic Sans MS"/>
              </a:rPr>
              <a:t> (</a:t>
            </a:r>
            <a:r>
              <a:rPr lang="tr-TR" dirty="0" err="1" smtClean="0">
                <a:latin typeface="Comic Sans MS"/>
                <a:cs typeface="Comic Sans MS"/>
              </a:rPr>
              <a:t>u,v</a:t>
            </a:r>
            <a:r>
              <a:rPr lang="tr-TR" dirty="0" smtClean="0">
                <a:latin typeface="Comic Sans MS"/>
                <a:cs typeface="Comic Sans MS"/>
              </a:rPr>
              <a:t>) in E</a:t>
            </a:r>
          </a:p>
          <a:p>
            <a:r>
              <a:rPr lang="tr-TR" dirty="0"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               PATH(</a:t>
            </a:r>
            <a:r>
              <a:rPr lang="tr-TR" dirty="0" err="1" smtClean="0">
                <a:latin typeface="Comic Sans MS"/>
                <a:cs typeface="Comic Sans MS"/>
              </a:rPr>
              <a:t>i,v</a:t>
            </a:r>
            <a:r>
              <a:rPr lang="tr-TR" dirty="0" smtClean="0">
                <a:latin typeface="Comic Sans MS"/>
                <a:cs typeface="Comic Sans MS"/>
              </a:rPr>
              <a:t>) = </a:t>
            </a:r>
            <a:r>
              <a:rPr lang="tr-TR" dirty="0" err="1" smtClean="0">
                <a:latin typeface="Comic Sans MS"/>
                <a:cs typeface="Comic Sans MS"/>
              </a:rPr>
              <a:t>min</a:t>
            </a:r>
            <a:r>
              <a:rPr lang="tr-TR" dirty="0" smtClean="0">
                <a:latin typeface="Comic Sans MS"/>
                <a:cs typeface="Comic Sans MS"/>
              </a:rPr>
              <a:t> {PATH(i-1,v),</a:t>
            </a:r>
            <a:r>
              <a:rPr lang="tr-TR" dirty="0">
                <a:latin typeface="Comic Sans MS"/>
                <a:cs typeface="Comic Sans MS"/>
              </a:rPr>
              <a:t> </a:t>
            </a:r>
            <a:endParaRPr lang="tr-TR" dirty="0" smtClean="0">
              <a:latin typeface="Comic Sans MS"/>
              <a:cs typeface="Comic Sans MS"/>
            </a:endParaRPr>
          </a:p>
          <a:p>
            <a:r>
              <a:rPr lang="tr-TR" dirty="0"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                                         PATH(i-1,u)+w(</a:t>
            </a:r>
            <a:r>
              <a:rPr lang="tr-TR" dirty="0" err="1" smtClean="0">
                <a:latin typeface="Comic Sans MS"/>
                <a:cs typeface="Comic Sans MS"/>
              </a:rPr>
              <a:t>u,v</a:t>
            </a:r>
            <a:r>
              <a:rPr lang="tr-TR" dirty="0" smtClean="0">
                <a:latin typeface="Comic Sans MS"/>
                <a:cs typeface="Comic Sans MS"/>
              </a:rPr>
              <a:t>)}  </a:t>
            </a:r>
            <a:endParaRPr lang="tr-TR" dirty="0">
              <a:latin typeface="Comic Sans MS"/>
              <a:cs typeface="Comic Sans MS"/>
            </a:endParaRPr>
          </a:p>
          <a:p>
            <a:endParaRPr lang="tr-TR" sz="2000" dirty="0" smtClean="0">
              <a:latin typeface="Comic Sans MS"/>
              <a:cs typeface="Comic Sans MS"/>
            </a:endParaRPr>
          </a:p>
        </p:txBody>
      </p:sp>
      <p:sp>
        <p:nvSpPr>
          <p:cNvPr id="7" name="Freeform 5"/>
          <p:cNvSpPr/>
          <p:nvPr/>
        </p:nvSpPr>
        <p:spPr>
          <a:xfrm>
            <a:off x="1187624" y="5486831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8" name="Freeform 6"/>
          <p:cNvSpPr/>
          <p:nvPr/>
        </p:nvSpPr>
        <p:spPr>
          <a:xfrm>
            <a:off x="3332574" y="5486831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9" name="Freeform 7"/>
          <p:cNvSpPr/>
          <p:nvPr/>
        </p:nvSpPr>
        <p:spPr>
          <a:xfrm>
            <a:off x="5219442" y="5486831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0" name="Freeform 8"/>
          <p:cNvSpPr/>
          <p:nvPr/>
        </p:nvSpPr>
        <p:spPr>
          <a:xfrm>
            <a:off x="7236296" y="5486831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11" name="Düz Ok Bağlayıcısı 10"/>
          <p:cNvCxnSpPr>
            <a:stCxn id="7" idx="16"/>
            <a:endCxn id="8" idx="10"/>
          </p:cNvCxnSpPr>
          <p:nvPr/>
        </p:nvCxnSpPr>
        <p:spPr>
          <a:xfrm>
            <a:off x="1645056" y="5912988"/>
            <a:ext cx="1687518" cy="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6"/>
          <p:cNvSpPr txBox="1"/>
          <p:nvPr/>
        </p:nvSpPr>
        <p:spPr>
          <a:xfrm>
            <a:off x="5494560" y="4567057"/>
            <a:ext cx="449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Comic Sans MS"/>
                <a:cs typeface="Comic Sans MS"/>
              </a:rPr>
              <a:t>-5</a:t>
            </a:r>
            <a:endParaRPr lang="en-US" sz="2000" dirty="0">
              <a:latin typeface="Comic Sans MS"/>
              <a:cs typeface="Comic Sans MS"/>
            </a:endParaRPr>
          </a:p>
        </p:txBody>
      </p:sp>
      <p:cxnSp>
        <p:nvCxnSpPr>
          <p:cNvPr id="14" name="Düz Ok Bağlayıcısı 13"/>
          <p:cNvCxnSpPr>
            <a:stCxn id="8" idx="17"/>
            <a:endCxn id="9" idx="9"/>
          </p:cNvCxnSpPr>
          <p:nvPr/>
        </p:nvCxnSpPr>
        <p:spPr>
          <a:xfrm>
            <a:off x="3800897" y="5883282"/>
            <a:ext cx="1429436" cy="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Ok Bağlayıcısı 14"/>
          <p:cNvCxnSpPr>
            <a:stCxn id="9" idx="17"/>
            <a:endCxn id="10" idx="10"/>
          </p:cNvCxnSpPr>
          <p:nvPr/>
        </p:nvCxnSpPr>
        <p:spPr>
          <a:xfrm>
            <a:off x="5687765" y="5883282"/>
            <a:ext cx="1548531" cy="29706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Yay 15"/>
          <p:cNvSpPr/>
          <p:nvPr/>
        </p:nvSpPr>
        <p:spPr>
          <a:xfrm rot="20374130">
            <a:off x="3050024" y="4666237"/>
            <a:ext cx="4666042" cy="3565960"/>
          </a:xfrm>
          <a:prstGeom prst="arc">
            <a:avLst>
              <a:gd name="adj1" fmla="val 13785700"/>
              <a:gd name="adj2" fmla="val 21404541"/>
            </a:avLst>
          </a:prstGeom>
          <a:ln>
            <a:head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203679" y="5908552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latin typeface="Comic Sans MS"/>
                <a:cs typeface="Comic Sans MS"/>
              </a:rPr>
              <a:t>2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18" name="TextBox 16"/>
          <p:cNvSpPr txBox="1"/>
          <p:nvPr/>
        </p:nvSpPr>
        <p:spPr>
          <a:xfrm>
            <a:off x="6320916" y="5884572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Comic Sans MS"/>
                <a:cs typeface="Comic Sans MS"/>
              </a:rPr>
              <a:t>1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19" name="TextBox 16"/>
          <p:cNvSpPr txBox="1"/>
          <p:nvPr/>
        </p:nvSpPr>
        <p:spPr>
          <a:xfrm>
            <a:off x="4302392" y="5908552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latin typeface="Comic Sans MS"/>
                <a:cs typeface="Comic Sans MS"/>
              </a:rPr>
              <a:t>3</a:t>
            </a:r>
            <a:endParaRPr lang="en-US" sz="2000" dirty="0">
              <a:latin typeface="Comic Sans MS"/>
              <a:cs typeface="Comic Sans MS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/>
        </p:nvGraphicFramePr>
        <p:xfrm>
          <a:off x="5575616" y="1519308"/>
          <a:ext cx="297226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609">
                  <a:extLst>
                    <a:ext uri="{9D8B030D-6E8A-4147-A177-3AD203B41FA5}">
                      <a16:colId xmlns:a16="http://schemas.microsoft.com/office/drawing/2014/main" val="1738229869"/>
                    </a:ext>
                  </a:extLst>
                </a:gridCol>
                <a:gridCol w="424609">
                  <a:extLst>
                    <a:ext uri="{9D8B030D-6E8A-4147-A177-3AD203B41FA5}">
                      <a16:colId xmlns:a16="http://schemas.microsoft.com/office/drawing/2014/main" val="995999269"/>
                    </a:ext>
                  </a:extLst>
                </a:gridCol>
                <a:gridCol w="424609">
                  <a:extLst>
                    <a:ext uri="{9D8B030D-6E8A-4147-A177-3AD203B41FA5}">
                      <a16:colId xmlns:a16="http://schemas.microsoft.com/office/drawing/2014/main" val="716978896"/>
                    </a:ext>
                  </a:extLst>
                </a:gridCol>
                <a:gridCol w="424609">
                  <a:extLst>
                    <a:ext uri="{9D8B030D-6E8A-4147-A177-3AD203B41FA5}">
                      <a16:colId xmlns:a16="http://schemas.microsoft.com/office/drawing/2014/main" val="3176435450"/>
                    </a:ext>
                  </a:extLst>
                </a:gridCol>
                <a:gridCol w="424609">
                  <a:extLst>
                    <a:ext uri="{9D8B030D-6E8A-4147-A177-3AD203B41FA5}">
                      <a16:colId xmlns:a16="http://schemas.microsoft.com/office/drawing/2014/main" val="1858657944"/>
                    </a:ext>
                  </a:extLst>
                </a:gridCol>
                <a:gridCol w="424609">
                  <a:extLst>
                    <a:ext uri="{9D8B030D-6E8A-4147-A177-3AD203B41FA5}">
                      <a16:colId xmlns:a16="http://schemas.microsoft.com/office/drawing/2014/main" val="1741937115"/>
                    </a:ext>
                  </a:extLst>
                </a:gridCol>
                <a:gridCol w="424609">
                  <a:extLst>
                    <a:ext uri="{9D8B030D-6E8A-4147-A177-3AD203B41FA5}">
                      <a16:colId xmlns:a16="http://schemas.microsoft.com/office/drawing/2014/main" val="32002251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6716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A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tr-TR" dirty="0">
                        <a:latin typeface="Comic Sans MS" panose="030F0702030302020204" pitchFamily="66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5778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B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  <a:cs typeface="Comic Sans MS"/>
                        </a:rPr>
                        <a:t>∞</a:t>
                      </a:r>
                      <a:endParaRPr lang="tr-TR" b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tr-TR" dirty="0"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22739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C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  <a:cs typeface="Comic Sans MS"/>
                        </a:rPr>
                        <a:t>∞</a:t>
                      </a:r>
                      <a:endParaRPr lang="tr-TR" b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  <a:cs typeface="Comic Sans MS"/>
                        </a:rPr>
                        <a:t>∞</a:t>
                      </a:r>
                      <a:endParaRPr lang="tr-TR" b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anose="030F0702030302020204" pitchFamily="66" charset="0"/>
                        </a:rPr>
                        <a:t>4</a:t>
                      </a:r>
                      <a:endParaRPr lang="tr-TR" dirty="0"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63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D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  <a:cs typeface="Comic Sans MS"/>
                        </a:rPr>
                        <a:t>∞</a:t>
                      </a:r>
                      <a:endParaRPr lang="tr-TR" b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  <a:cs typeface="Comic Sans MS"/>
                        </a:rPr>
                        <a:t>∞</a:t>
                      </a:r>
                      <a:endParaRPr lang="tr-TR" b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  <a:cs typeface="Comic Sans MS"/>
                        </a:rPr>
                        <a:t>∞</a:t>
                      </a:r>
                      <a:endParaRPr lang="tr-TR" b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anose="030F0702030302020204" pitchFamily="66" charset="0"/>
                        </a:rPr>
                        <a:t>6</a:t>
                      </a:r>
                      <a:endParaRPr lang="tr-TR" dirty="0"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7324111"/>
                  </a:ext>
                </a:extLst>
              </a:tr>
            </a:tbl>
          </a:graphicData>
        </a:graphic>
      </p:graphicFrame>
      <p:cxnSp>
        <p:nvCxnSpPr>
          <p:cNvPr id="4" name="Düz Bağlayıcı 3"/>
          <p:cNvCxnSpPr/>
          <p:nvPr/>
        </p:nvCxnSpPr>
        <p:spPr>
          <a:xfrm>
            <a:off x="7636039" y="1566717"/>
            <a:ext cx="0" cy="183942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512451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Bellman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-Ford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29" name="TextBox 51"/>
          <p:cNvSpPr txBox="1"/>
          <p:nvPr/>
        </p:nvSpPr>
        <p:spPr>
          <a:xfrm>
            <a:off x="5876636" y="1813945"/>
            <a:ext cx="2696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13" name="TextBox 9"/>
          <p:cNvSpPr txBox="1"/>
          <p:nvPr/>
        </p:nvSpPr>
        <p:spPr>
          <a:xfrm>
            <a:off x="323528" y="1412776"/>
            <a:ext cx="534499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 smtClean="0">
                <a:latin typeface="Comic Sans MS"/>
                <a:cs typeface="Comic Sans MS"/>
              </a:rPr>
              <a:t>Bellman</a:t>
            </a:r>
            <a:r>
              <a:rPr lang="tr-TR" u="sng" dirty="0" smtClean="0">
                <a:latin typeface="Comic Sans MS"/>
                <a:cs typeface="Comic Sans MS"/>
              </a:rPr>
              <a:t>-Ford</a:t>
            </a:r>
            <a:r>
              <a:rPr lang="en-US" u="sng" dirty="0" smtClean="0">
                <a:latin typeface="Comic Sans MS"/>
                <a:cs typeface="Comic Sans MS"/>
              </a:rPr>
              <a:t>(G,s</a:t>
            </a:r>
            <a:r>
              <a:rPr lang="en-US" u="sng" dirty="0" smtClean="0">
                <a:latin typeface="Comic Sans MS"/>
                <a:cs typeface="Comic Sans MS"/>
              </a:rPr>
              <a:t>)</a:t>
            </a:r>
          </a:p>
          <a:p>
            <a:endParaRPr lang="en-US" dirty="0" smtClean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f</a:t>
            </a:r>
            <a:r>
              <a:rPr lang="en-US" dirty="0" smtClean="0">
                <a:latin typeface="Comic Sans MS"/>
                <a:cs typeface="Comic Sans MS"/>
              </a:rPr>
              <a:t>or each u of V </a:t>
            </a:r>
          </a:p>
          <a:p>
            <a:r>
              <a:rPr lang="tr-TR" dirty="0" smtClean="0">
                <a:latin typeface="Comic Sans MS"/>
                <a:cs typeface="Comic Sans MS"/>
              </a:rPr>
              <a:t>        PATH(0,v) = </a:t>
            </a:r>
            <a:r>
              <a:rPr lang="en-US" dirty="0">
                <a:latin typeface="Comic Sans MS"/>
                <a:cs typeface="Comic Sans MS"/>
              </a:rPr>
              <a:t>∞</a:t>
            </a:r>
            <a:endParaRPr lang="tr-TR" dirty="0" smtClean="0">
              <a:latin typeface="Comic Sans MS"/>
              <a:cs typeface="Comic Sans MS"/>
            </a:endParaRPr>
          </a:p>
          <a:p>
            <a:r>
              <a:rPr lang="tr-TR" dirty="0" smtClean="0">
                <a:latin typeface="Comic Sans MS"/>
                <a:cs typeface="Comic Sans MS"/>
              </a:rPr>
              <a:t>PATH(0,s) </a:t>
            </a:r>
            <a:r>
              <a:rPr lang="tr-TR" dirty="0">
                <a:latin typeface="Comic Sans MS"/>
                <a:cs typeface="Comic Sans MS"/>
              </a:rPr>
              <a:t>= </a:t>
            </a:r>
            <a:r>
              <a:rPr lang="tr-TR" dirty="0" smtClean="0">
                <a:latin typeface="Comic Sans MS"/>
                <a:cs typeface="Comic Sans MS"/>
              </a:rPr>
              <a:t>0</a:t>
            </a:r>
            <a:endParaRPr lang="tr-TR" dirty="0">
              <a:latin typeface="Comic Sans MS"/>
              <a:cs typeface="Comic Sans MS"/>
            </a:endParaRPr>
          </a:p>
          <a:p>
            <a:r>
              <a:rPr lang="tr-TR" dirty="0" err="1" smtClean="0">
                <a:latin typeface="Comic Sans MS"/>
                <a:cs typeface="Comic Sans MS"/>
              </a:rPr>
              <a:t>for</a:t>
            </a:r>
            <a:r>
              <a:rPr lang="tr-TR" dirty="0" smtClean="0">
                <a:latin typeface="Comic Sans MS"/>
                <a:cs typeface="Comic Sans MS"/>
              </a:rPr>
              <a:t> i = 1 </a:t>
            </a:r>
            <a:r>
              <a:rPr lang="tr-TR" dirty="0" err="1" smtClean="0">
                <a:latin typeface="Comic Sans MS"/>
                <a:cs typeface="Comic Sans MS"/>
              </a:rPr>
              <a:t>to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lVl</a:t>
            </a:r>
            <a:r>
              <a:rPr lang="tr-TR" dirty="0" smtClean="0">
                <a:latin typeface="Comic Sans MS"/>
                <a:cs typeface="Comic Sans MS"/>
              </a:rPr>
              <a:t> -1 </a:t>
            </a:r>
          </a:p>
          <a:p>
            <a:r>
              <a:rPr lang="tr-TR" dirty="0"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     </a:t>
            </a:r>
            <a:r>
              <a:rPr lang="tr-TR" dirty="0" err="1" smtClean="0">
                <a:latin typeface="Comic Sans MS"/>
                <a:cs typeface="Comic Sans MS"/>
              </a:rPr>
              <a:t>for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each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edge</a:t>
            </a:r>
            <a:r>
              <a:rPr lang="tr-TR" dirty="0" smtClean="0">
                <a:latin typeface="Comic Sans MS"/>
                <a:cs typeface="Comic Sans MS"/>
              </a:rPr>
              <a:t> (</a:t>
            </a:r>
            <a:r>
              <a:rPr lang="tr-TR" dirty="0" err="1" smtClean="0">
                <a:latin typeface="Comic Sans MS"/>
                <a:cs typeface="Comic Sans MS"/>
              </a:rPr>
              <a:t>u,v</a:t>
            </a:r>
            <a:r>
              <a:rPr lang="tr-TR" dirty="0" smtClean="0">
                <a:latin typeface="Comic Sans MS"/>
                <a:cs typeface="Comic Sans MS"/>
              </a:rPr>
              <a:t>) in E</a:t>
            </a:r>
          </a:p>
          <a:p>
            <a:r>
              <a:rPr lang="tr-TR" dirty="0"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               PATH(</a:t>
            </a:r>
            <a:r>
              <a:rPr lang="tr-TR" dirty="0" err="1" smtClean="0">
                <a:latin typeface="Comic Sans MS"/>
                <a:cs typeface="Comic Sans MS"/>
              </a:rPr>
              <a:t>i,v</a:t>
            </a:r>
            <a:r>
              <a:rPr lang="tr-TR" dirty="0" smtClean="0">
                <a:latin typeface="Comic Sans MS"/>
                <a:cs typeface="Comic Sans MS"/>
              </a:rPr>
              <a:t>) = </a:t>
            </a:r>
            <a:r>
              <a:rPr lang="tr-TR" dirty="0" err="1" smtClean="0">
                <a:latin typeface="Comic Sans MS"/>
                <a:cs typeface="Comic Sans MS"/>
              </a:rPr>
              <a:t>min</a:t>
            </a:r>
            <a:r>
              <a:rPr lang="tr-TR" dirty="0" smtClean="0">
                <a:latin typeface="Comic Sans MS"/>
                <a:cs typeface="Comic Sans MS"/>
              </a:rPr>
              <a:t> {PATH(i-1,v),</a:t>
            </a:r>
            <a:r>
              <a:rPr lang="tr-TR" dirty="0">
                <a:latin typeface="Comic Sans MS"/>
                <a:cs typeface="Comic Sans MS"/>
              </a:rPr>
              <a:t> </a:t>
            </a:r>
            <a:endParaRPr lang="tr-TR" dirty="0" smtClean="0">
              <a:latin typeface="Comic Sans MS"/>
              <a:cs typeface="Comic Sans MS"/>
            </a:endParaRPr>
          </a:p>
          <a:p>
            <a:r>
              <a:rPr lang="tr-TR" dirty="0"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                                         PATH(i-1,u)+w(</a:t>
            </a:r>
            <a:r>
              <a:rPr lang="tr-TR" dirty="0" err="1" smtClean="0">
                <a:latin typeface="Comic Sans MS"/>
                <a:cs typeface="Comic Sans MS"/>
              </a:rPr>
              <a:t>u,v</a:t>
            </a:r>
            <a:r>
              <a:rPr lang="tr-TR" dirty="0" smtClean="0">
                <a:latin typeface="Comic Sans MS"/>
                <a:cs typeface="Comic Sans MS"/>
              </a:rPr>
              <a:t>)}  </a:t>
            </a:r>
            <a:endParaRPr lang="tr-TR" dirty="0">
              <a:latin typeface="Comic Sans MS"/>
              <a:cs typeface="Comic Sans MS"/>
            </a:endParaRPr>
          </a:p>
          <a:p>
            <a:endParaRPr lang="tr-TR" sz="2000" dirty="0" smtClean="0">
              <a:latin typeface="Comic Sans MS"/>
              <a:cs typeface="Comic Sans MS"/>
            </a:endParaRPr>
          </a:p>
        </p:txBody>
      </p:sp>
      <p:sp>
        <p:nvSpPr>
          <p:cNvPr id="7" name="Freeform 5"/>
          <p:cNvSpPr/>
          <p:nvPr/>
        </p:nvSpPr>
        <p:spPr>
          <a:xfrm>
            <a:off x="1187624" y="5486831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8" name="Freeform 6"/>
          <p:cNvSpPr/>
          <p:nvPr/>
        </p:nvSpPr>
        <p:spPr>
          <a:xfrm>
            <a:off x="3332574" y="5486831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9" name="Freeform 7"/>
          <p:cNvSpPr/>
          <p:nvPr/>
        </p:nvSpPr>
        <p:spPr>
          <a:xfrm>
            <a:off x="5219442" y="5486831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0" name="Freeform 8"/>
          <p:cNvSpPr/>
          <p:nvPr/>
        </p:nvSpPr>
        <p:spPr>
          <a:xfrm>
            <a:off x="7236296" y="5486831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11" name="Düz Ok Bağlayıcısı 10"/>
          <p:cNvCxnSpPr>
            <a:stCxn id="7" idx="16"/>
            <a:endCxn id="8" idx="10"/>
          </p:cNvCxnSpPr>
          <p:nvPr/>
        </p:nvCxnSpPr>
        <p:spPr>
          <a:xfrm>
            <a:off x="1645056" y="5912988"/>
            <a:ext cx="1687518" cy="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6"/>
          <p:cNvSpPr txBox="1"/>
          <p:nvPr/>
        </p:nvSpPr>
        <p:spPr>
          <a:xfrm>
            <a:off x="5494560" y="4567057"/>
            <a:ext cx="449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Comic Sans MS"/>
                <a:cs typeface="Comic Sans MS"/>
              </a:rPr>
              <a:t>-5</a:t>
            </a:r>
            <a:endParaRPr lang="en-US" sz="2000" dirty="0">
              <a:latin typeface="Comic Sans MS"/>
              <a:cs typeface="Comic Sans MS"/>
            </a:endParaRPr>
          </a:p>
        </p:txBody>
      </p:sp>
      <p:cxnSp>
        <p:nvCxnSpPr>
          <p:cNvPr id="14" name="Düz Ok Bağlayıcısı 13"/>
          <p:cNvCxnSpPr>
            <a:stCxn id="8" idx="17"/>
            <a:endCxn id="9" idx="9"/>
          </p:cNvCxnSpPr>
          <p:nvPr/>
        </p:nvCxnSpPr>
        <p:spPr>
          <a:xfrm>
            <a:off x="3800897" y="5883282"/>
            <a:ext cx="1429436" cy="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Ok Bağlayıcısı 14"/>
          <p:cNvCxnSpPr>
            <a:stCxn id="9" idx="17"/>
            <a:endCxn id="10" idx="10"/>
          </p:cNvCxnSpPr>
          <p:nvPr/>
        </p:nvCxnSpPr>
        <p:spPr>
          <a:xfrm>
            <a:off x="5687765" y="5883282"/>
            <a:ext cx="1548531" cy="29706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Yay 15"/>
          <p:cNvSpPr/>
          <p:nvPr/>
        </p:nvSpPr>
        <p:spPr>
          <a:xfrm rot="20374130">
            <a:off x="3050024" y="4666237"/>
            <a:ext cx="4666042" cy="3565960"/>
          </a:xfrm>
          <a:prstGeom prst="arc">
            <a:avLst>
              <a:gd name="adj1" fmla="val 13785700"/>
              <a:gd name="adj2" fmla="val 21404541"/>
            </a:avLst>
          </a:prstGeom>
          <a:ln>
            <a:head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203679" y="5908552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latin typeface="Comic Sans MS"/>
                <a:cs typeface="Comic Sans MS"/>
              </a:rPr>
              <a:t>2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18" name="TextBox 16"/>
          <p:cNvSpPr txBox="1"/>
          <p:nvPr/>
        </p:nvSpPr>
        <p:spPr>
          <a:xfrm>
            <a:off x="6320916" y="5884572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Comic Sans MS"/>
                <a:cs typeface="Comic Sans MS"/>
              </a:rPr>
              <a:t>1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19" name="TextBox 16"/>
          <p:cNvSpPr txBox="1"/>
          <p:nvPr/>
        </p:nvSpPr>
        <p:spPr>
          <a:xfrm>
            <a:off x="4302392" y="5908552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latin typeface="Comic Sans MS"/>
                <a:cs typeface="Comic Sans MS"/>
              </a:rPr>
              <a:t>3</a:t>
            </a:r>
            <a:endParaRPr lang="en-US" sz="2000" dirty="0">
              <a:latin typeface="Comic Sans MS"/>
              <a:cs typeface="Comic Sans MS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448972"/>
              </p:ext>
            </p:extLst>
          </p:nvPr>
        </p:nvGraphicFramePr>
        <p:xfrm>
          <a:off x="5575616" y="1519308"/>
          <a:ext cx="297226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609">
                  <a:extLst>
                    <a:ext uri="{9D8B030D-6E8A-4147-A177-3AD203B41FA5}">
                      <a16:colId xmlns:a16="http://schemas.microsoft.com/office/drawing/2014/main" val="1738229869"/>
                    </a:ext>
                  </a:extLst>
                </a:gridCol>
                <a:gridCol w="424609">
                  <a:extLst>
                    <a:ext uri="{9D8B030D-6E8A-4147-A177-3AD203B41FA5}">
                      <a16:colId xmlns:a16="http://schemas.microsoft.com/office/drawing/2014/main" val="995999269"/>
                    </a:ext>
                  </a:extLst>
                </a:gridCol>
                <a:gridCol w="424609">
                  <a:extLst>
                    <a:ext uri="{9D8B030D-6E8A-4147-A177-3AD203B41FA5}">
                      <a16:colId xmlns:a16="http://schemas.microsoft.com/office/drawing/2014/main" val="716978896"/>
                    </a:ext>
                  </a:extLst>
                </a:gridCol>
                <a:gridCol w="424609">
                  <a:extLst>
                    <a:ext uri="{9D8B030D-6E8A-4147-A177-3AD203B41FA5}">
                      <a16:colId xmlns:a16="http://schemas.microsoft.com/office/drawing/2014/main" val="3176435450"/>
                    </a:ext>
                  </a:extLst>
                </a:gridCol>
                <a:gridCol w="424609">
                  <a:extLst>
                    <a:ext uri="{9D8B030D-6E8A-4147-A177-3AD203B41FA5}">
                      <a16:colId xmlns:a16="http://schemas.microsoft.com/office/drawing/2014/main" val="1858657944"/>
                    </a:ext>
                  </a:extLst>
                </a:gridCol>
                <a:gridCol w="424609">
                  <a:extLst>
                    <a:ext uri="{9D8B030D-6E8A-4147-A177-3AD203B41FA5}">
                      <a16:colId xmlns:a16="http://schemas.microsoft.com/office/drawing/2014/main" val="1741937115"/>
                    </a:ext>
                  </a:extLst>
                </a:gridCol>
                <a:gridCol w="424609">
                  <a:extLst>
                    <a:ext uri="{9D8B030D-6E8A-4147-A177-3AD203B41FA5}">
                      <a16:colId xmlns:a16="http://schemas.microsoft.com/office/drawing/2014/main" val="32002251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6716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A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tr-TR" dirty="0">
                        <a:latin typeface="Comic Sans MS" panose="030F0702030302020204" pitchFamily="66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5778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B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  <a:cs typeface="Comic Sans MS"/>
                        </a:rPr>
                        <a:t>∞</a:t>
                      </a:r>
                      <a:endParaRPr lang="tr-TR" b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tr-TR" dirty="0"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22739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C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  <a:cs typeface="Comic Sans MS"/>
                        </a:rPr>
                        <a:t>∞</a:t>
                      </a:r>
                      <a:endParaRPr lang="tr-TR" b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  <a:cs typeface="Comic Sans MS"/>
                        </a:rPr>
                        <a:t>∞</a:t>
                      </a:r>
                      <a:endParaRPr lang="tr-TR" b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anose="030F0702030302020204" pitchFamily="66" charset="0"/>
                        </a:rPr>
                        <a:t>4</a:t>
                      </a:r>
                      <a:endParaRPr lang="tr-TR" dirty="0"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63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D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  <a:cs typeface="Comic Sans MS"/>
                        </a:rPr>
                        <a:t>∞</a:t>
                      </a:r>
                      <a:endParaRPr lang="tr-TR" b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  <a:cs typeface="Comic Sans MS"/>
                        </a:rPr>
                        <a:t>∞</a:t>
                      </a:r>
                      <a:endParaRPr lang="tr-TR" b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  <a:cs typeface="Comic Sans MS"/>
                        </a:rPr>
                        <a:t>∞</a:t>
                      </a:r>
                      <a:endParaRPr lang="tr-TR" b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tr-TR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anose="030F0702030302020204" pitchFamily="66" charset="0"/>
                        </a:rPr>
                        <a:t>6</a:t>
                      </a:r>
                      <a:endParaRPr lang="tr-TR" dirty="0"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7324111"/>
                  </a:ext>
                </a:extLst>
              </a:tr>
            </a:tbl>
          </a:graphicData>
        </a:graphic>
      </p:graphicFrame>
      <p:cxnSp>
        <p:nvCxnSpPr>
          <p:cNvPr id="4" name="Düz Bağlayıcı 3"/>
          <p:cNvCxnSpPr/>
          <p:nvPr/>
        </p:nvCxnSpPr>
        <p:spPr>
          <a:xfrm>
            <a:off x="7636039" y="1566717"/>
            <a:ext cx="0" cy="183942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Düz Ok Bağlayıcısı 5"/>
          <p:cNvCxnSpPr/>
          <p:nvPr/>
        </p:nvCxnSpPr>
        <p:spPr>
          <a:xfrm>
            <a:off x="7956376" y="3406140"/>
            <a:ext cx="144016" cy="11029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Dikdörtgen 20"/>
          <p:cNvSpPr/>
          <p:nvPr/>
        </p:nvSpPr>
        <p:spPr>
          <a:xfrm>
            <a:off x="7210482" y="4499828"/>
            <a:ext cx="17540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err="1">
                <a:solidFill>
                  <a:srgbClr val="FF0000"/>
                </a:solidFill>
                <a:latin typeface="Comic Sans MS"/>
                <a:cs typeface="Comic Sans MS"/>
              </a:rPr>
              <a:t>n</a:t>
            </a:r>
            <a:r>
              <a:rPr lang="tr-TR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egative</a:t>
            </a:r>
            <a:r>
              <a:rPr lang="tr-TR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tr-TR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cycle</a:t>
            </a:r>
            <a:r>
              <a:rPr lang="tr-TR" dirty="0" smtClean="0">
                <a:solidFill>
                  <a:srgbClr val="FF0000"/>
                </a:solidFill>
                <a:latin typeface="Comic Sans MS"/>
                <a:cs typeface="Comic Sans MS"/>
              </a:rPr>
              <a:t>!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87843434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611560" y="1490588"/>
            <a:ext cx="792605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/>
              <a:buChar char="•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iven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weighted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 G=(V,E) and a source vertex s in V, find the shortest path from s to every other vertex in V</a:t>
            </a:r>
          </a:p>
          <a:p>
            <a:pPr marL="457200" indent="-457200" algn="just">
              <a:buFont typeface="Arial"/>
              <a:buChar char="•"/>
            </a:pPr>
            <a:endParaRPr lang="en-US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Comic Sans MS"/>
            </a:endParaRPr>
          </a:p>
          <a:p>
            <a:pPr marL="457200" indent="-457200" algn="just">
              <a:buFont typeface="Arial"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Comic Sans MS"/>
              </a:rPr>
              <a:t>Three cases : </a:t>
            </a:r>
          </a:p>
          <a:p>
            <a:pPr marL="457200" indent="-457200" algn="just">
              <a:buFont typeface="Arial"/>
              <a:buChar char="•"/>
            </a:pPr>
            <a:endParaRPr lang="en-US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Comic Sans MS"/>
            </a:endParaRPr>
          </a:p>
          <a:p>
            <a:pPr marL="800100" lvl="1" indent="-342900" algn="just">
              <a:buFont typeface="Courier New"/>
              <a:buChar char="o"/>
            </a:pPr>
            <a:endParaRPr lang="en-US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Comic Sans MS"/>
            </a:endParaRPr>
          </a:p>
          <a:p>
            <a:pPr lvl="1" algn="just"/>
            <a:endParaRPr lang="en-US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Comic Sans MS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SSSP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6676288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611560" y="1490588"/>
            <a:ext cx="792605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/>
              <a:buChar char="•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iven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weighted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 G=(V,E) and a source vertex s in V, find the shortest path from s to every other vertex in V</a:t>
            </a:r>
          </a:p>
          <a:p>
            <a:pPr marL="457200" indent="-457200" algn="just">
              <a:buFont typeface="Arial"/>
              <a:buChar char="•"/>
            </a:pPr>
            <a:endParaRPr lang="en-US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Comic Sans MS"/>
            </a:endParaRPr>
          </a:p>
          <a:p>
            <a:pPr marL="457200" indent="-457200" algn="just">
              <a:buFont typeface="Arial"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Comic Sans MS"/>
              </a:rPr>
              <a:t>Three cases : </a:t>
            </a:r>
          </a:p>
          <a:p>
            <a:pPr marL="457200" indent="-457200" algn="just">
              <a:buFont typeface="Arial"/>
              <a:buChar char="•"/>
            </a:pPr>
            <a:endParaRPr lang="en-US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Comic Sans MS"/>
            </a:endParaRPr>
          </a:p>
          <a:p>
            <a:pPr marL="800100" lvl="1" indent="-342900" algn="just">
              <a:buFont typeface="Courier New"/>
              <a:buChar char="o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Comic Sans MS"/>
              </a:rPr>
              <a:t>the weight of each edge fixed as 1</a:t>
            </a:r>
          </a:p>
          <a:p>
            <a:pPr lvl="1" algn="ctr"/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Comic Sans MS"/>
              </a:rPr>
              <a:t>--BFS--</a:t>
            </a:r>
          </a:p>
          <a:p>
            <a:pPr marL="800100" lvl="1" indent="-342900" algn="just">
              <a:buFont typeface="Courier New"/>
              <a:buChar char="o"/>
            </a:pPr>
            <a:endParaRPr lang="en-US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Comic Sans MS"/>
            </a:endParaRPr>
          </a:p>
          <a:p>
            <a:pPr lvl="1" algn="just"/>
            <a:endParaRPr lang="en-US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Comic Sans MS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SSSP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48711345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611560" y="1490588"/>
            <a:ext cx="792605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/>
              <a:buChar char="•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iven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weighted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 G=(V,E) and a source vertex s in V, find the shortest path from s to every other vertex in V</a:t>
            </a:r>
          </a:p>
          <a:p>
            <a:pPr marL="457200" indent="-457200" algn="just">
              <a:buFont typeface="Arial"/>
              <a:buChar char="•"/>
            </a:pPr>
            <a:endParaRPr lang="en-US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Comic Sans MS"/>
            </a:endParaRPr>
          </a:p>
          <a:p>
            <a:pPr marL="457200" indent="-457200" algn="just">
              <a:buFont typeface="Arial"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Comic Sans MS"/>
              </a:rPr>
              <a:t>Three cases : </a:t>
            </a:r>
          </a:p>
          <a:p>
            <a:pPr marL="457200" indent="-457200" algn="just">
              <a:buFont typeface="Arial"/>
              <a:buChar char="•"/>
            </a:pPr>
            <a:endParaRPr lang="en-US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Comic Sans MS"/>
            </a:endParaRPr>
          </a:p>
          <a:p>
            <a:pPr marL="800100" lvl="1" indent="-342900" algn="just">
              <a:buFont typeface="Courier New"/>
              <a:buChar char="o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Comic Sans MS"/>
              </a:rPr>
              <a:t>the weight of each edge fixed as 1</a:t>
            </a:r>
          </a:p>
          <a:p>
            <a:pPr lvl="1" algn="ctr"/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Comic Sans MS"/>
              </a:rPr>
              <a:t>--BFS--</a:t>
            </a:r>
          </a:p>
          <a:p>
            <a:pPr marL="800100" lvl="1" indent="-342900" algn="just">
              <a:buFont typeface="Courier New"/>
              <a:buChar char="o"/>
            </a:pPr>
            <a:endParaRPr lang="en-US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Comic Sans MS"/>
            </a:endParaRPr>
          </a:p>
          <a:p>
            <a:pPr marL="800100" lvl="1" indent="-342900" algn="just">
              <a:buFont typeface="Courier New"/>
              <a:buChar char="o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Comic Sans MS"/>
              </a:rPr>
              <a:t>t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Comic Sans MS"/>
              </a:rPr>
              <a:t>he weight of each edge non-negative</a:t>
            </a:r>
          </a:p>
          <a:p>
            <a:pPr lvl="1" algn="ctr"/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Comic Sans MS"/>
              </a:rPr>
              <a:t>--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Comic Sans MS"/>
              </a:rPr>
              <a:t>Dijkstra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Comic Sans MS"/>
              </a:rPr>
              <a:t>—</a:t>
            </a:r>
          </a:p>
          <a:p>
            <a:pPr lvl="1" algn="just"/>
            <a:endParaRPr lang="en-US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Comic Sans MS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SSSP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43149873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611560" y="1490588"/>
            <a:ext cx="792605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/>
              <a:buChar char="•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iven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weighted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 G=(V,E) and a source vertex s in V, find the shortest path from s to every other vertex in V</a:t>
            </a:r>
          </a:p>
          <a:p>
            <a:pPr marL="457200" indent="-457200" algn="just">
              <a:buFont typeface="Arial"/>
              <a:buChar char="•"/>
            </a:pPr>
            <a:endParaRPr lang="en-US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Comic Sans MS"/>
            </a:endParaRPr>
          </a:p>
          <a:p>
            <a:pPr marL="457200" indent="-457200" algn="just">
              <a:buFont typeface="Arial"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Comic Sans MS"/>
              </a:rPr>
              <a:t>Three cases : </a:t>
            </a:r>
          </a:p>
          <a:p>
            <a:pPr marL="457200" indent="-457200" algn="just">
              <a:buFont typeface="Arial"/>
              <a:buChar char="•"/>
            </a:pPr>
            <a:endParaRPr lang="en-US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Comic Sans MS"/>
            </a:endParaRPr>
          </a:p>
          <a:p>
            <a:pPr marL="800100" lvl="1" indent="-342900" algn="just">
              <a:buFont typeface="Courier New"/>
              <a:buChar char="o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Comic Sans MS"/>
              </a:rPr>
              <a:t>the weight of each edge fixed as 1</a:t>
            </a:r>
          </a:p>
          <a:p>
            <a:pPr lvl="1" algn="ctr"/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Comic Sans MS"/>
              </a:rPr>
              <a:t>--BFS--</a:t>
            </a:r>
          </a:p>
          <a:p>
            <a:pPr marL="800100" lvl="1" indent="-342900" algn="just">
              <a:buFont typeface="Courier New"/>
              <a:buChar char="o"/>
            </a:pPr>
            <a:endParaRPr lang="en-US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Comic Sans MS"/>
            </a:endParaRPr>
          </a:p>
          <a:p>
            <a:pPr marL="800100" lvl="1" indent="-342900" algn="just">
              <a:buFont typeface="Courier New"/>
              <a:buChar char="o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Comic Sans MS"/>
              </a:rPr>
              <a:t>t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Comic Sans MS"/>
              </a:rPr>
              <a:t>he weight of each edge non-negative</a:t>
            </a:r>
          </a:p>
          <a:p>
            <a:pPr lvl="1" algn="ctr"/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Comic Sans MS"/>
              </a:rPr>
              <a:t>--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Comic Sans MS"/>
              </a:rPr>
              <a:t>Dijkstra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Comic Sans MS"/>
              </a:rPr>
              <a:t>—</a:t>
            </a:r>
          </a:p>
          <a:p>
            <a:pPr lvl="1" algn="just"/>
            <a:endParaRPr lang="en-US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Comic Sans MS"/>
            </a:endParaRPr>
          </a:p>
          <a:p>
            <a:pPr marL="800100" lvl="1" indent="-342900" algn="just">
              <a:buFont typeface="Courier New"/>
              <a:buChar char="o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Comic Sans MS"/>
              </a:rPr>
              <a:t>t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Comic Sans MS"/>
              </a:rPr>
              <a:t>he weight of each can be negative</a:t>
            </a:r>
            <a:endParaRPr lang="en-US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Comic Sans MS"/>
            </a:endParaRPr>
          </a:p>
          <a:p>
            <a:pPr lvl="1" algn="ctr"/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Comic Sans MS"/>
              </a:rPr>
              <a:t>--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Comic Sans MS"/>
              </a:rPr>
              <a:t>Belmann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Comic Sans MS"/>
              </a:rPr>
              <a:t>/Ford--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SSSP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82251835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Relaxation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611560" y="1340768"/>
            <a:ext cx="792605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or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each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vertex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v in V,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initialize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two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parameters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:</a:t>
            </a:r>
          </a:p>
          <a:p>
            <a:pPr marL="342900" indent="-342900" algn="just">
              <a:buFont typeface="Arial"/>
              <a:buChar char="•"/>
            </a:pPr>
            <a:endParaRPr lang="tr-TR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just"/>
            <a:endParaRPr lang="tr-TR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just"/>
            <a:endParaRPr lang="tr-TR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just"/>
            <a:endParaRPr lang="tr-TR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41207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Relaxation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611560" y="1340768"/>
            <a:ext cx="792605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or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each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vertex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v in V,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initialize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two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parameters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:</a:t>
            </a:r>
          </a:p>
          <a:p>
            <a:pPr marL="342900" indent="-342900" algn="just">
              <a:buFont typeface="Arial"/>
              <a:buChar char="•"/>
            </a:pPr>
            <a:endParaRPr lang="tr-TR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800100" lvl="1" indent="-342900" algn="just">
              <a:buFont typeface="Courier New"/>
              <a:buChar char="o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arent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pointer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–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indicates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predecessor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vertex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in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shortest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path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from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s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to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v </a:t>
            </a:r>
          </a:p>
          <a:p>
            <a:pPr algn="just"/>
            <a:endParaRPr lang="tr-TR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just"/>
            <a:endParaRPr lang="tr-TR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just"/>
            <a:endParaRPr lang="tr-TR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36153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Relaxation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611560" y="1340768"/>
            <a:ext cx="79260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or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each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vertex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v in V,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initialize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two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parameters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:</a:t>
            </a:r>
          </a:p>
          <a:p>
            <a:pPr marL="342900" indent="-342900" algn="just">
              <a:buFont typeface="Arial"/>
              <a:buChar char="•"/>
            </a:pPr>
            <a:endParaRPr lang="tr-TR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800100" lvl="1" indent="-342900" algn="just">
              <a:buFont typeface="Courier New"/>
              <a:buChar char="o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arent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pointer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–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indicates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predecessor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vertex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in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shortest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path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from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s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to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v </a:t>
            </a:r>
          </a:p>
          <a:p>
            <a:pPr marL="800100" lvl="1" indent="-342900" algn="just">
              <a:buFont typeface="Courier New"/>
              <a:buChar char="o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istance – indicates the s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hortest-path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estimate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from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vertex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to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source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</a:p>
          <a:p>
            <a:pPr algn="just"/>
            <a:endParaRPr lang="tr-TR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just"/>
            <a:endParaRPr lang="tr-TR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just"/>
            <a:endParaRPr lang="tr-TR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6215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Relaxation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611560" y="1340768"/>
            <a:ext cx="7926052" cy="5170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or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each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vertex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v in V,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initialize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two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parameters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:</a:t>
            </a:r>
          </a:p>
          <a:p>
            <a:pPr marL="342900" indent="-342900" algn="just">
              <a:buFont typeface="Arial"/>
              <a:buChar char="•"/>
            </a:pPr>
            <a:endParaRPr lang="tr-TR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800100" lvl="1" indent="-342900" algn="just">
              <a:buFont typeface="Courier New"/>
              <a:buChar char="o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arent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pointer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–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indicates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predecessor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vertex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in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shortest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path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from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s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to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v </a:t>
            </a:r>
          </a:p>
          <a:p>
            <a:pPr marL="800100" lvl="1" indent="-342900" algn="just">
              <a:buFont typeface="Courier New"/>
              <a:buChar char="o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istance – indicates the s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hortest-path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estimate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from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vertex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to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source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</a:p>
          <a:p>
            <a:pPr algn="just"/>
            <a:endParaRPr lang="tr-TR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just"/>
            <a:r>
              <a:rPr lang="tr-TR" sz="2200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Initialize</a:t>
            </a:r>
            <a:r>
              <a:rPr lang="tr-TR" sz="22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(G, s)</a:t>
            </a:r>
          </a:p>
          <a:p>
            <a:pPr algn="just"/>
            <a:endParaRPr lang="tr-TR" sz="2200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or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each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vertex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v i V</a:t>
            </a:r>
          </a:p>
          <a:p>
            <a:pPr algn="just"/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v.dis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∞</a:t>
            </a:r>
          </a:p>
          <a:p>
            <a:pPr algn="just"/>
            <a:r>
              <a:rPr lang="tr-TR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v.par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</a:t>
            </a:r>
            <a:r>
              <a:rPr lang="tr-TR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nil</a:t>
            </a: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just"/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s.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is = 0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just"/>
            <a:endParaRPr lang="tr-TR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just"/>
            <a:endParaRPr lang="tr-TR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00252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Relaxation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611560" y="1340768"/>
            <a:ext cx="79260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relaxing an edge (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: testing whether the shortest path to the vertex v can be improved by going through the vertex u </a:t>
            </a:r>
            <a:endParaRPr lang="tr-TR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just"/>
            <a:endParaRPr lang="tr-TR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just"/>
            <a:endParaRPr lang="tr-TR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just"/>
            <a:endParaRPr lang="tr-TR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07385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SSSP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611560" y="1490588"/>
            <a:ext cx="792605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/>
              <a:buChar char="•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iven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weighted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 G=(V,E) and a source vertex s in V, find the shortest path from s to every other vertex in V</a:t>
            </a:r>
            <a:endParaRPr lang="en-US" sz="2200" dirty="0" smtClean="0">
              <a:latin typeface="Comic Sans MS"/>
              <a:cs typeface="Comic Sans MS"/>
            </a:endParaRPr>
          </a:p>
          <a:p>
            <a:pPr marL="457200" indent="-457200" algn="just">
              <a:buFont typeface="Arial"/>
              <a:buChar char="•"/>
            </a:pPr>
            <a:endParaRPr lang="en-US" sz="2200" dirty="0" smtClean="0">
              <a:latin typeface="Comic Sans MS"/>
              <a:cs typeface="Comic Sans MS"/>
            </a:endParaRPr>
          </a:p>
          <a:p>
            <a:pPr algn="just"/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 smtClean="0">
                <a:latin typeface="Comic Sans MS"/>
                <a:cs typeface="Comic Sans MS"/>
              </a:rPr>
              <a:t>                                                             </a:t>
            </a:r>
            <a:r>
              <a:rPr lang="en-US" sz="2400" dirty="0" smtClean="0"/>
              <a:t>  </a:t>
            </a:r>
          </a:p>
          <a:p>
            <a:pPr marL="342900" indent="-342900" algn="just">
              <a:buFont typeface="Arial"/>
              <a:buChar char="•"/>
            </a:pPr>
            <a:endParaRPr lang="en-US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just"/>
            <a:endParaRPr lang="tr-TR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41481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Relaxation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611560" y="1340768"/>
            <a:ext cx="792605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relaxing an edge (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: testing whether the shortest path to the vertex v can be improved by going through the vertex u </a:t>
            </a:r>
            <a:endParaRPr lang="tr-TR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just"/>
            <a:endParaRPr lang="tr-TR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just"/>
            <a:r>
              <a:rPr lang="tr-TR" sz="2200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Relax</a:t>
            </a:r>
            <a:r>
              <a:rPr lang="tr-TR" sz="2200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(u, </a:t>
            </a:r>
            <a:r>
              <a:rPr lang="tr-TR" sz="22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</a:t>
            </a:r>
            <a:r>
              <a:rPr lang="tr-TR" sz="2200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</a:p>
          <a:p>
            <a:pPr algn="just"/>
            <a:endParaRPr lang="tr-TR" sz="2200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if 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v.dis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&gt;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u.dis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+ w(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</a:p>
          <a:p>
            <a:pPr algn="just"/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v.dis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u.dis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+ w(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</a:p>
          <a:p>
            <a:pPr algn="just"/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v.par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u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just"/>
            <a:endParaRPr lang="tr-TR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just"/>
            <a:endParaRPr lang="tr-TR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39344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Relaxation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611560" y="1340768"/>
            <a:ext cx="792605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relaxing an edge (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: testing whether the shortest path to the vertex v can be improved by going through the vertex u </a:t>
            </a:r>
            <a:endParaRPr lang="tr-TR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just"/>
            <a:endParaRPr lang="tr-TR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just"/>
            <a:r>
              <a:rPr lang="tr-TR" sz="2200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Relax</a:t>
            </a:r>
            <a:r>
              <a:rPr lang="tr-TR" sz="2200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(u, </a:t>
            </a:r>
            <a:r>
              <a:rPr lang="tr-TR" sz="22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</a:t>
            </a:r>
            <a:r>
              <a:rPr lang="tr-TR" sz="2200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</a:p>
          <a:p>
            <a:pPr algn="just"/>
            <a:endParaRPr lang="tr-TR" sz="2200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if 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v.dis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&gt;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u.dis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+ w(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</a:p>
          <a:p>
            <a:pPr algn="just"/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v.dis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u.dis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+ w(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</a:p>
          <a:p>
            <a:pPr algn="just"/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v.par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u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just"/>
            <a:endParaRPr lang="tr-TR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just"/>
            <a:endParaRPr lang="tr-TR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7524328" y="4149080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75324" y="3475271"/>
            <a:ext cx="322011" cy="4739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mic Sans MS"/>
                <a:cs typeface="Comic Sans MS"/>
              </a:rPr>
              <a:t>s</a:t>
            </a:r>
          </a:p>
        </p:txBody>
      </p:sp>
      <p:cxnSp>
        <p:nvCxnSpPr>
          <p:cNvPr id="3" name="Curved Connector 2"/>
          <p:cNvCxnSpPr>
            <a:stCxn id="17" idx="6"/>
          </p:cNvCxnSpPr>
          <p:nvPr/>
        </p:nvCxnSpPr>
        <p:spPr>
          <a:xfrm>
            <a:off x="5280022" y="3745801"/>
            <a:ext cx="2244306" cy="513387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076056" y="3645024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6012160" y="4797152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68814" y="4869160"/>
            <a:ext cx="3568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Comic Sans MS"/>
                <a:cs typeface="Comic Sans MS"/>
              </a:rPr>
              <a:t>u</a:t>
            </a:r>
            <a:endParaRPr lang="en-US" sz="2200" dirty="0" smtClean="0">
              <a:latin typeface="Comic Sans MS"/>
              <a:cs typeface="Comic Sans MS"/>
            </a:endParaRPr>
          </a:p>
          <a:p>
            <a:pPr algn="ctr"/>
            <a:r>
              <a:rPr lang="en-US" sz="2200" dirty="0">
                <a:latin typeface="Comic Sans MS"/>
                <a:cs typeface="Comic Sans MS"/>
              </a:rPr>
              <a:t>8</a:t>
            </a:r>
          </a:p>
        </p:txBody>
      </p:sp>
      <p:cxnSp>
        <p:nvCxnSpPr>
          <p:cNvPr id="22" name="Curved Connector 21"/>
          <p:cNvCxnSpPr>
            <a:stCxn id="17" idx="5"/>
            <a:endCxn id="18" idx="1"/>
          </p:cNvCxnSpPr>
          <p:nvPr/>
        </p:nvCxnSpPr>
        <p:spPr>
          <a:xfrm rot="16200000" flipH="1">
            <a:off x="5141287" y="3925926"/>
            <a:ext cx="1009608" cy="791878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668344" y="4005064"/>
            <a:ext cx="4838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Comic Sans MS"/>
                <a:cs typeface="Comic Sans MS"/>
              </a:rPr>
              <a:t>v</a:t>
            </a:r>
            <a:endParaRPr lang="en-US" sz="2200" dirty="0" smtClean="0">
              <a:latin typeface="Comic Sans MS"/>
              <a:cs typeface="Comic Sans MS"/>
            </a:endParaRPr>
          </a:p>
          <a:p>
            <a:pPr algn="ctr"/>
            <a:r>
              <a:rPr lang="en-US" sz="2200" dirty="0" smtClean="0">
                <a:latin typeface="Comic Sans MS"/>
                <a:cs typeface="Comic Sans MS"/>
              </a:rPr>
              <a:t>12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60902" y="4582289"/>
            <a:ext cx="35686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3</a:t>
            </a:r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29" name="Düz Bağlayıcı 29"/>
          <p:cNvCxnSpPr/>
          <p:nvPr/>
        </p:nvCxnSpPr>
        <p:spPr>
          <a:xfrm flipV="1">
            <a:off x="6228184" y="4321117"/>
            <a:ext cx="1326014" cy="552849"/>
          </a:xfrm>
          <a:prstGeom prst="line">
            <a:avLst/>
          </a:prstGeom>
          <a:ln>
            <a:solidFill>
              <a:schemeClr val="tx1"/>
            </a:solidFill>
            <a:headEnd type="non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818188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Relaxation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611560" y="1340768"/>
            <a:ext cx="792605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relaxing an edge (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: testing whether the shortest path to the vertex v can be improved by going through the vertex u </a:t>
            </a:r>
            <a:endParaRPr lang="tr-TR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just"/>
            <a:endParaRPr lang="tr-TR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just"/>
            <a:r>
              <a:rPr lang="tr-TR" sz="2200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Relax</a:t>
            </a:r>
            <a:r>
              <a:rPr lang="tr-TR" sz="2200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(u, </a:t>
            </a:r>
            <a:r>
              <a:rPr lang="tr-TR" sz="22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</a:t>
            </a:r>
            <a:r>
              <a:rPr lang="tr-TR" sz="2200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</a:p>
          <a:p>
            <a:pPr algn="just"/>
            <a:endParaRPr lang="tr-TR" sz="2200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if 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v.dis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&gt;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u.dis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+ w(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</a:p>
          <a:p>
            <a:pPr algn="just"/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v.dis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u.dis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+ w(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</a:p>
          <a:p>
            <a:pPr algn="just"/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v.par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u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just"/>
            <a:endParaRPr lang="tr-TR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just"/>
            <a:endParaRPr lang="tr-TR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7524328" y="4149080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75324" y="3475271"/>
            <a:ext cx="322011" cy="4739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mic Sans MS"/>
                <a:cs typeface="Comic Sans MS"/>
              </a:rPr>
              <a:t>s</a:t>
            </a:r>
          </a:p>
        </p:txBody>
      </p:sp>
      <p:cxnSp>
        <p:nvCxnSpPr>
          <p:cNvPr id="8" name="Düz Bağlayıcı 29"/>
          <p:cNvCxnSpPr>
            <a:endCxn id="6" idx="3"/>
          </p:cNvCxnSpPr>
          <p:nvPr/>
        </p:nvCxnSpPr>
        <p:spPr>
          <a:xfrm flipV="1">
            <a:off x="6228184" y="4321117"/>
            <a:ext cx="1326014" cy="552849"/>
          </a:xfrm>
          <a:prstGeom prst="line">
            <a:avLst/>
          </a:prstGeom>
          <a:ln>
            <a:solidFill>
              <a:schemeClr val="tx1"/>
            </a:solidFill>
            <a:headEnd type="non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Curved Connector 2"/>
          <p:cNvCxnSpPr>
            <a:stCxn id="17" idx="6"/>
          </p:cNvCxnSpPr>
          <p:nvPr/>
        </p:nvCxnSpPr>
        <p:spPr>
          <a:xfrm>
            <a:off x="5280022" y="3745801"/>
            <a:ext cx="2244306" cy="513387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076056" y="3645024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6012160" y="4797152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68814" y="4869160"/>
            <a:ext cx="3568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Comic Sans MS"/>
                <a:cs typeface="Comic Sans MS"/>
              </a:rPr>
              <a:t>u</a:t>
            </a:r>
            <a:endParaRPr lang="en-US" sz="2200" dirty="0" smtClean="0">
              <a:latin typeface="Comic Sans MS"/>
              <a:cs typeface="Comic Sans MS"/>
            </a:endParaRPr>
          </a:p>
          <a:p>
            <a:pPr algn="ctr"/>
            <a:r>
              <a:rPr lang="en-US" sz="2200" dirty="0">
                <a:latin typeface="Comic Sans MS"/>
                <a:cs typeface="Comic Sans MS"/>
              </a:rPr>
              <a:t>8</a:t>
            </a:r>
          </a:p>
        </p:txBody>
      </p:sp>
      <p:cxnSp>
        <p:nvCxnSpPr>
          <p:cNvPr id="22" name="Curved Connector 21"/>
          <p:cNvCxnSpPr>
            <a:stCxn id="17" idx="5"/>
            <a:endCxn id="18" idx="1"/>
          </p:cNvCxnSpPr>
          <p:nvPr/>
        </p:nvCxnSpPr>
        <p:spPr>
          <a:xfrm rot="16200000" flipH="1">
            <a:off x="5141287" y="3925926"/>
            <a:ext cx="1009608" cy="791878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668344" y="4005064"/>
            <a:ext cx="4838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Comic Sans MS"/>
                <a:cs typeface="Comic Sans MS"/>
              </a:rPr>
              <a:t>v</a:t>
            </a:r>
            <a:endParaRPr lang="en-US" sz="2200" dirty="0" smtClean="0">
              <a:latin typeface="Comic Sans MS"/>
              <a:cs typeface="Comic Sans MS"/>
            </a:endParaRPr>
          </a:p>
          <a:p>
            <a:pPr algn="ctr"/>
            <a:r>
              <a:rPr lang="en-US" sz="2200" dirty="0" smtClean="0">
                <a:latin typeface="Comic Sans MS"/>
                <a:cs typeface="Comic Sans MS"/>
              </a:rPr>
              <a:t>12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60902" y="4582289"/>
            <a:ext cx="35686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3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26809" y="5589240"/>
            <a:ext cx="248535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v.dis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&gt;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u.dis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+ w(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</a:p>
          <a:p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12 &gt; 8 + 3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5517510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Relaxation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611560" y="1340768"/>
            <a:ext cx="792605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relaxing an edge (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: testing whether the shortest path to the vertex v can be improved by going through the vertex u </a:t>
            </a:r>
            <a:endParaRPr lang="tr-TR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just"/>
            <a:endParaRPr lang="tr-TR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just"/>
            <a:r>
              <a:rPr lang="tr-TR" sz="2200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Relax</a:t>
            </a:r>
            <a:r>
              <a:rPr lang="tr-TR" sz="2200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(u, </a:t>
            </a:r>
            <a:r>
              <a:rPr lang="tr-TR" sz="22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</a:t>
            </a:r>
            <a:r>
              <a:rPr lang="tr-TR" sz="2200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</a:p>
          <a:p>
            <a:pPr algn="just"/>
            <a:endParaRPr lang="tr-TR" sz="2200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if 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v.dis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&gt;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u.dis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+ w(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</a:p>
          <a:p>
            <a:pPr algn="just"/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v.dis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u.dis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+ w(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</a:p>
          <a:p>
            <a:pPr algn="just"/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v.par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u</a:t>
            </a: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just"/>
            <a:endParaRPr lang="tr-TR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just"/>
            <a:endParaRPr lang="tr-TR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7524328" y="4149080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75324" y="3475271"/>
            <a:ext cx="322011" cy="4739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mic Sans MS"/>
                <a:cs typeface="Comic Sans MS"/>
              </a:rPr>
              <a:t>s</a:t>
            </a:r>
          </a:p>
        </p:txBody>
      </p:sp>
      <p:cxnSp>
        <p:nvCxnSpPr>
          <p:cNvPr id="8" name="Düz Bağlayıcı 29"/>
          <p:cNvCxnSpPr>
            <a:endCxn id="6" idx="3"/>
          </p:cNvCxnSpPr>
          <p:nvPr/>
        </p:nvCxnSpPr>
        <p:spPr>
          <a:xfrm flipV="1">
            <a:off x="6228184" y="4321117"/>
            <a:ext cx="1326014" cy="552849"/>
          </a:xfrm>
          <a:prstGeom prst="line">
            <a:avLst/>
          </a:prstGeom>
          <a:ln>
            <a:solidFill>
              <a:srgbClr val="FF0000"/>
            </a:solidFill>
            <a:headEnd type="none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Curved Connector 2"/>
          <p:cNvCxnSpPr>
            <a:stCxn id="17" idx="6"/>
          </p:cNvCxnSpPr>
          <p:nvPr/>
        </p:nvCxnSpPr>
        <p:spPr>
          <a:xfrm>
            <a:off x="5280022" y="3745801"/>
            <a:ext cx="2244306" cy="513387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076056" y="3645024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6012160" y="4797152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68814" y="4869160"/>
            <a:ext cx="3568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Comic Sans MS"/>
                <a:cs typeface="Comic Sans MS"/>
              </a:rPr>
              <a:t>u</a:t>
            </a:r>
            <a:endParaRPr lang="en-US" sz="2200" dirty="0" smtClean="0">
              <a:latin typeface="Comic Sans MS"/>
              <a:cs typeface="Comic Sans MS"/>
            </a:endParaRPr>
          </a:p>
          <a:p>
            <a:pPr algn="ctr"/>
            <a:r>
              <a:rPr lang="en-US" sz="2200" dirty="0">
                <a:latin typeface="Comic Sans MS"/>
                <a:cs typeface="Comic Sans MS"/>
              </a:rPr>
              <a:t>8</a:t>
            </a:r>
          </a:p>
        </p:txBody>
      </p:sp>
      <p:cxnSp>
        <p:nvCxnSpPr>
          <p:cNvPr id="22" name="Curved Connector 21"/>
          <p:cNvCxnSpPr>
            <a:stCxn id="17" idx="5"/>
            <a:endCxn id="18" idx="1"/>
          </p:cNvCxnSpPr>
          <p:nvPr/>
        </p:nvCxnSpPr>
        <p:spPr>
          <a:xfrm rot="16200000" flipH="1">
            <a:off x="5141287" y="3925926"/>
            <a:ext cx="1009608" cy="791878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668344" y="4005064"/>
            <a:ext cx="4838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Comic Sans MS"/>
                <a:cs typeface="Comic Sans MS"/>
              </a:rPr>
              <a:t>v</a:t>
            </a:r>
            <a:endParaRPr lang="en-US" sz="2200" dirty="0" smtClean="0">
              <a:latin typeface="Comic Sans MS"/>
              <a:cs typeface="Comic Sans MS"/>
            </a:endParaRPr>
          </a:p>
          <a:p>
            <a:pPr algn="ctr"/>
            <a:r>
              <a:rPr lang="en-US" sz="2200" dirty="0" smtClean="0">
                <a:latin typeface="Comic Sans MS"/>
                <a:cs typeface="Comic Sans MS"/>
              </a:rPr>
              <a:t>12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60902" y="4582289"/>
            <a:ext cx="35686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3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26809" y="5589240"/>
            <a:ext cx="248535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v.dis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&gt;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u.dis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+ w(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</a:p>
          <a:p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12 &gt; 8 + 3</a:t>
            </a:r>
          </a:p>
          <a:p>
            <a:endParaRPr lang="en-US" sz="20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084168" y="5877272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551145" y="5589240"/>
            <a:ext cx="251841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v.dis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u.dis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+ w(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</a:p>
          <a:p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v.dis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11</a:t>
            </a:r>
          </a:p>
          <a:p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v.par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u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4673993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Relaxation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611560" y="1340768"/>
            <a:ext cx="792605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Let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δ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,v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be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weight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shortest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path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from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source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to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vertex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v (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after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termination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program)</a:t>
            </a:r>
          </a:p>
          <a:p>
            <a:pPr marL="342900" indent="-342900" algn="just">
              <a:buFont typeface="Arial"/>
              <a:buChar char="•"/>
            </a:pPr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just"/>
            <a:endParaRPr lang="tr-TR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94657" y="3764464"/>
            <a:ext cx="322011" cy="4739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mic Sans MS"/>
                <a:cs typeface="Comic Sans MS"/>
              </a:rPr>
              <a:t>s</a:t>
            </a:r>
          </a:p>
        </p:txBody>
      </p:sp>
      <p:cxnSp>
        <p:nvCxnSpPr>
          <p:cNvPr id="7" name="Curved Connector 6"/>
          <p:cNvCxnSpPr/>
          <p:nvPr/>
        </p:nvCxnSpPr>
        <p:spPr>
          <a:xfrm>
            <a:off x="6099355" y="4034994"/>
            <a:ext cx="2244306" cy="513387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67967" y="5158353"/>
            <a:ext cx="3313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>
                <a:latin typeface="Comic Sans MS"/>
                <a:cs typeface="Comic Sans MS"/>
              </a:rPr>
              <a:t>u</a:t>
            </a:r>
          </a:p>
        </p:txBody>
      </p:sp>
      <p:cxnSp>
        <p:nvCxnSpPr>
          <p:cNvPr id="10" name="Curved Connector 9"/>
          <p:cNvCxnSpPr/>
          <p:nvPr/>
        </p:nvCxnSpPr>
        <p:spPr>
          <a:xfrm rot="16200000" flipH="1">
            <a:off x="5960620" y="4215119"/>
            <a:ext cx="1009608" cy="791878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566750" y="4294257"/>
            <a:ext cx="3257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Comic Sans MS"/>
                <a:cs typeface="Comic Sans MS"/>
              </a:rPr>
              <a:t>v</a:t>
            </a:r>
            <a:endParaRPr lang="en-US" sz="2200" dirty="0" smtClean="0">
              <a:latin typeface="Comic Sans MS"/>
              <a:cs typeface="Comic Sans MS"/>
            </a:endParaRPr>
          </a:p>
        </p:txBody>
      </p:sp>
      <p:sp>
        <p:nvSpPr>
          <p:cNvPr id="12" name="TextBox 11"/>
          <p:cNvSpPr txBox="1"/>
          <p:nvPr/>
        </p:nvSpPr>
        <p:spPr>
          <a:xfrm rot="20076738">
            <a:off x="7434052" y="4810620"/>
            <a:ext cx="9463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mic Sans MS"/>
                <a:cs typeface="Comic Sans MS"/>
              </a:rPr>
              <a:t>w</a:t>
            </a:r>
            <a:r>
              <a:rPr lang="en-US" sz="2200" dirty="0" smtClean="0">
                <a:latin typeface="Comic Sans MS"/>
                <a:cs typeface="Comic Sans MS"/>
              </a:rPr>
              <a:t>(</a:t>
            </a:r>
            <a:r>
              <a:rPr lang="en-US" sz="2200" dirty="0" err="1" smtClean="0">
                <a:latin typeface="Comic Sans MS"/>
                <a:cs typeface="Comic Sans MS"/>
              </a:rPr>
              <a:t>u,v</a:t>
            </a:r>
            <a:r>
              <a:rPr lang="en-US" sz="2200" dirty="0" smtClean="0">
                <a:latin typeface="Comic Sans MS"/>
                <a:cs typeface="Comic Sans MS"/>
              </a:rPr>
              <a:t>)</a:t>
            </a:r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13" name="Düz Bağlayıcı 29"/>
          <p:cNvCxnSpPr/>
          <p:nvPr/>
        </p:nvCxnSpPr>
        <p:spPr>
          <a:xfrm flipV="1">
            <a:off x="7024310" y="4581128"/>
            <a:ext cx="1326014" cy="552849"/>
          </a:xfrm>
          <a:prstGeom prst="line">
            <a:avLst/>
          </a:prstGeom>
          <a:ln>
            <a:solidFill>
              <a:schemeClr val="tx1"/>
            </a:solidFill>
            <a:headEnd type="non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8335539" y="4427006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87267" y="3922950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6823371" y="5075078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233488">
            <a:off x="6862249" y="3764464"/>
            <a:ext cx="91051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δ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s,v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18" name="TextBox 17"/>
          <p:cNvSpPr txBox="1"/>
          <p:nvPr/>
        </p:nvSpPr>
        <p:spPr>
          <a:xfrm rot="457368">
            <a:off x="5845110" y="4558683"/>
            <a:ext cx="9200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δ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,u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81675878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Relaxation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611560" y="1340768"/>
            <a:ext cx="792605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Let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δ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,v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be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weight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shortest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path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from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source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to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vertex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v (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after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termination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program)</a:t>
            </a:r>
          </a:p>
          <a:p>
            <a:pPr marL="342900" indent="-342900" algn="just">
              <a:buFont typeface="Arial"/>
              <a:buChar char="•"/>
            </a:pPr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 algn="just">
              <a:buFont typeface="Arial"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or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any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edge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(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in E,  </a:t>
            </a:r>
          </a:p>
          <a:p>
            <a:pPr algn="just"/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</a:t>
            </a:r>
          </a:p>
          <a:p>
            <a:pPr algn="just"/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   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δ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s,v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≤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δ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,u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+ w(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</a:p>
          <a:p>
            <a:pPr algn="just"/>
            <a:endParaRPr lang="tr-TR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94657" y="3764464"/>
            <a:ext cx="322011" cy="4739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mic Sans MS"/>
                <a:cs typeface="Comic Sans MS"/>
              </a:rPr>
              <a:t>s</a:t>
            </a:r>
          </a:p>
        </p:txBody>
      </p:sp>
      <p:cxnSp>
        <p:nvCxnSpPr>
          <p:cNvPr id="7" name="Curved Connector 6"/>
          <p:cNvCxnSpPr/>
          <p:nvPr/>
        </p:nvCxnSpPr>
        <p:spPr>
          <a:xfrm>
            <a:off x="6099355" y="4034994"/>
            <a:ext cx="2244306" cy="513387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67967" y="5158353"/>
            <a:ext cx="3313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>
                <a:latin typeface="Comic Sans MS"/>
                <a:cs typeface="Comic Sans MS"/>
              </a:rPr>
              <a:t>u</a:t>
            </a:r>
          </a:p>
        </p:txBody>
      </p:sp>
      <p:cxnSp>
        <p:nvCxnSpPr>
          <p:cNvPr id="10" name="Curved Connector 9"/>
          <p:cNvCxnSpPr/>
          <p:nvPr/>
        </p:nvCxnSpPr>
        <p:spPr>
          <a:xfrm rot="16200000" flipH="1">
            <a:off x="5960620" y="4215119"/>
            <a:ext cx="1009608" cy="791878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566750" y="4294257"/>
            <a:ext cx="3257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Comic Sans MS"/>
                <a:cs typeface="Comic Sans MS"/>
              </a:rPr>
              <a:t>v</a:t>
            </a:r>
            <a:endParaRPr lang="en-US" sz="2200" dirty="0" smtClean="0">
              <a:latin typeface="Comic Sans MS"/>
              <a:cs typeface="Comic Sans MS"/>
            </a:endParaRPr>
          </a:p>
        </p:txBody>
      </p:sp>
      <p:sp>
        <p:nvSpPr>
          <p:cNvPr id="12" name="TextBox 11"/>
          <p:cNvSpPr txBox="1"/>
          <p:nvPr/>
        </p:nvSpPr>
        <p:spPr>
          <a:xfrm rot="20076738">
            <a:off x="7434052" y="4810620"/>
            <a:ext cx="9463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mic Sans MS"/>
                <a:cs typeface="Comic Sans MS"/>
              </a:rPr>
              <a:t>w</a:t>
            </a:r>
            <a:r>
              <a:rPr lang="en-US" sz="2200" dirty="0" smtClean="0">
                <a:latin typeface="Comic Sans MS"/>
                <a:cs typeface="Comic Sans MS"/>
              </a:rPr>
              <a:t>(</a:t>
            </a:r>
            <a:r>
              <a:rPr lang="en-US" sz="2200" dirty="0" err="1" smtClean="0">
                <a:latin typeface="Comic Sans MS"/>
                <a:cs typeface="Comic Sans MS"/>
              </a:rPr>
              <a:t>u,v</a:t>
            </a:r>
            <a:r>
              <a:rPr lang="en-US" sz="2200" dirty="0" smtClean="0">
                <a:latin typeface="Comic Sans MS"/>
                <a:cs typeface="Comic Sans MS"/>
              </a:rPr>
              <a:t>)</a:t>
            </a:r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13" name="Düz Bağlayıcı 29"/>
          <p:cNvCxnSpPr/>
          <p:nvPr/>
        </p:nvCxnSpPr>
        <p:spPr>
          <a:xfrm flipV="1">
            <a:off x="7024310" y="4581128"/>
            <a:ext cx="1326014" cy="552849"/>
          </a:xfrm>
          <a:prstGeom prst="line">
            <a:avLst/>
          </a:prstGeom>
          <a:ln>
            <a:solidFill>
              <a:schemeClr val="tx1"/>
            </a:solidFill>
            <a:headEnd type="non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8335539" y="4427006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87267" y="3922950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6823371" y="5075078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233488">
            <a:off x="6862249" y="3764464"/>
            <a:ext cx="91051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δ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s,v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18" name="TextBox 17"/>
          <p:cNvSpPr txBox="1"/>
          <p:nvPr/>
        </p:nvSpPr>
        <p:spPr>
          <a:xfrm rot="457368">
            <a:off x="5845110" y="4558683"/>
            <a:ext cx="9200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δ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,u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89438490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Relaxation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611560" y="1340768"/>
            <a:ext cx="792605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Let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δ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,v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be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weight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shortest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path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from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source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to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vertex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v (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after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termination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program)</a:t>
            </a:r>
          </a:p>
          <a:p>
            <a:pPr marL="342900" indent="-342900" algn="just">
              <a:buFont typeface="Arial"/>
              <a:buChar char="•"/>
            </a:pPr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 algn="just">
              <a:buFont typeface="Arial"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or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any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edge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(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in E,  </a:t>
            </a:r>
          </a:p>
          <a:p>
            <a:pPr algn="just"/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</a:t>
            </a:r>
          </a:p>
          <a:p>
            <a:pPr algn="just"/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   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δ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s,v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≤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δ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,u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+ w(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</a:p>
          <a:p>
            <a:pPr algn="just"/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 algn="just">
              <a:buFont typeface="Arial"/>
              <a:buChar char="•"/>
            </a:pP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For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all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vertices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v in V, </a:t>
            </a:r>
          </a:p>
          <a:p>
            <a:pPr algn="just"/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just"/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         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v.dis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≥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δ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s,v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</a:p>
          <a:p>
            <a:pPr algn="just"/>
            <a:endParaRPr lang="tr-TR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94657" y="3764464"/>
            <a:ext cx="322011" cy="4739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mic Sans MS"/>
                <a:cs typeface="Comic Sans MS"/>
              </a:rPr>
              <a:t>s</a:t>
            </a:r>
          </a:p>
        </p:txBody>
      </p:sp>
      <p:cxnSp>
        <p:nvCxnSpPr>
          <p:cNvPr id="7" name="Curved Connector 6"/>
          <p:cNvCxnSpPr/>
          <p:nvPr/>
        </p:nvCxnSpPr>
        <p:spPr>
          <a:xfrm>
            <a:off x="6099355" y="4034994"/>
            <a:ext cx="2244306" cy="513387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67967" y="5158353"/>
            <a:ext cx="3313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>
                <a:latin typeface="Comic Sans MS"/>
                <a:cs typeface="Comic Sans MS"/>
              </a:rPr>
              <a:t>u</a:t>
            </a:r>
          </a:p>
        </p:txBody>
      </p:sp>
      <p:cxnSp>
        <p:nvCxnSpPr>
          <p:cNvPr id="10" name="Curved Connector 9"/>
          <p:cNvCxnSpPr/>
          <p:nvPr/>
        </p:nvCxnSpPr>
        <p:spPr>
          <a:xfrm rot="16200000" flipH="1">
            <a:off x="5960620" y="4215119"/>
            <a:ext cx="1009608" cy="791878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566750" y="4294257"/>
            <a:ext cx="3257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Comic Sans MS"/>
                <a:cs typeface="Comic Sans MS"/>
              </a:rPr>
              <a:t>v</a:t>
            </a:r>
            <a:endParaRPr lang="en-US" sz="2200" dirty="0" smtClean="0">
              <a:latin typeface="Comic Sans MS"/>
              <a:cs typeface="Comic Sans MS"/>
            </a:endParaRPr>
          </a:p>
        </p:txBody>
      </p:sp>
      <p:sp>
        <p:nvSpPr>
          <p:cNvPr id="12" name="TextBox 11"/>
          <p:cNvSpPr txBox="1"/>
          <p:nvPr/>
        </p:nvSpPr>
        <p:spPr>
          <a:xfrm rot="20076738">
            <a:off x="7434052" y="4810620"/>
            <a:ext cx="9463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mic Sans MS"/>
                <a:cs typeface="Comic Sans MS"/>
              </a:rPr>
              <a:t>w</a:t>
            </a:r>
            <a:r>
              <a:rPr lang="en-US" sz="2200" dirty="0" smtClean="0">
                <a:latin typeface="Comic Sans MS"/>
                <a:cs typeface="Comic Sans MS"/>
              </a:rPr>
              <a:t>(</a:t>
            </a:r>
            <a:r>
              <a:rPr lang="en-US" sz="2200" dirty="0" err="1" smtClean="0">
                <a:latin typeface="Comic Sans MS"/>
                <a:cs typeface="Comic Sans MS"/>
              </a:rPr>
              <a:t>u,v</a:t>
            </a:r>
            <a:r>
              <a:rPr lang="en-US" sz="2200" dirty="0" smtClean="0">
                <a:latin typeface="Comic Sans MS"/>
                <a:cs typeface="Comic Sans MS"/>
              </a:rPr>
              <a:t>)</a:t>
            </a:r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13" name="Düz Bağlayıcı 29"/>
          <p:cNvCxnSpPr/>
          <p:nvPr/>
        </p:nvCxnSpPr>
        <p:spPr>
          <a:xfrm flipV="1">
            <a:off x="7024310" y="4581128"/>
            <a:ext cx="1326014" cy="552849"/>
          </a:xfrm>
          <a:prstGeom prst="line">
            <a:avLst/>
          </a:prstGeom>
          <a:ln>
            <a:solidFill>
              <a:schemeClr val="tx1"/>
            </a:solidFill>
            <a:headEnd type="non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8335539" y="4427006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87267" y="3922950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6823371" y="5075078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233488">
            <a:off x="6862249" y="3764464"/>
            <a:ext cx="91051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δ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s,v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18" name="TextBox 17"/>
          <p:cNvSpPr txBox="1"/>
          <p:nvPr/>
        </p:nvSpPr>
        <p:spPr>
          <a:xfrm rot="457368">
            <a:off x="5845110" y="4558683"/>
            <a:ext cx="9200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δ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,u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49791768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Relaxation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611560" y="1340768"/>
            <a:ext cx="7926052" cy="5201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Let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δ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,v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be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weight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shortest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path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from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source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to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vertex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v (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after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termination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program)</a:t>
            </a:r>
          </a:p>
          <a:p>
            <a:pPr marL="342900" indent="-342900" algn="just">
              <a:buFont typeface="Arial"/>
              <a:buChar char="•"/>
            </a:pPr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 algn="just">
              <a:buFont typeface="Arial"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or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any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edge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(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in E,  </a:t>
            </a:r>
          </a:p>
          <a:p>
            <a:pPr algn="just"/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</a:t>
            </a:r>
          </a:p>
          <a:p>
            <a:pPr algn="just"/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   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δ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s,v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≤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δ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,u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+ w(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</a:p>
          <a:p>
            <a:pPr algn="just"/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 algn="just">
              <a:buFont typeface="Arial"/>
              <a:buChar char="•"/>
            </a:pP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For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all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vertices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v in V, </a:t>
            </a:r>
          </a:p>
          <a:p>
            <a:pPr algn="just"/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just"/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         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v.dis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≥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δ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s,v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</a:p>
          <a:p>
            <a:pPr algn="just"/>
            <a:endParaRPr lang="tr-TR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Comic Sans MS"/>
            </a:endParaRPr>
          </a:p>
          <a:p>
            <a:pPr marL="342900" indent="-342900" algn="just">
              <a:buFont typeface="Arial"/>
              <a:buChar char="•"/>
            </a:pP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Comic Sans MS"/>
              </a:rPr>
              <a:t>If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Comic Sans MS"/>
              </a:rPr>
              <a:t>there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Comic Sans MS"/>
              </a:rPr>
              <a:t> is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Comic Sans MS"/>
              </a:rPr>
              <a:t>no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Comic Sans MS"/>
              </a:rPr>
              <a:t>path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Comic Sans MS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Comic Sans MS"/>
              </a:rPr>
              <a:t>from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Comic Sans MS"/>
              </a:rPr>
              <a:t> s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Comic Sans MS"/>
              </a:rPr>
              <a:t>to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Comic Sans MS"/>
              </a:rPr>
              <a:t> v,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Comic Sans MS"/>
              </a:rPr>
              <a:t>then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Comic Sans MS"/>
              </a:rPr>
              <a:t> </a:t>
            </a:r>
          </a:p>
          <a:p>
            <a:pPr algn="just"/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Comic Sans MS"/>
            </a:endParaRPr>
          </a:p>
          <a:p>
            <a:pPr algn="just"/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Comic Sans MS"/>
              </a:rPr>
              <a:t>                       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Comic Sans MS"/>
              </a:rPr>
              <a:t>v.dis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Comic Sans MS"/>
              </a:rPr>
              <a:t> =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δ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s,v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Comic Sans MS"/>
              </a:rPr>
              <a:t> = 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∞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94657" y="3764464"/>
            <a:ext cx="322011" cy="4739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mic Sans MS"/>
                <a:cs typeface="Comic Sans MS"/>
              </a:rPr>
              <a:t>s</a:t>
            </a:r>
          </a:p>
        </p:txBody>
      </p:sp>
      <p:cxnSp>
        <p:nvCxnSpPr>
          <p:cNvPr id="7" name="Curved Connector 6"/>
          <p:cNvCxnSpPr/>
          <p:nvPr/>
        </p:nvCxnSpPr>
        <p:spPr>
          <a:xfrm>
            <a:off x="6099355" y="4034994"/>
            <a:ext cx="2244306" cy="513387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67967" y="5158353"/>
            <a:ext cx="3313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>
                <a:latin typeface="Comic Sans MS"/>
                <a:cs typeface="Comic Sans MS"/>
              </a:rPr>
              <a:t>u</a:t>
            </a:r>
          </a:p>
        </p:txBody>
      </p:sp>
      <p:cxnSp>
        <p:nvCxnSpPr>
          <p:cNvPr id="10" name="Curved Connector 9"/>
          <p:cNvCxnSpPr/>
          <p:nvPr/>
        </p:nvCxnSpPr>
        <p:spPr>
          <a:xfrm rot="16200000" flipH="1">
            <a:off x="5960620" y="4215119"/>
            <a:ext cx="1009608" cy="791878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566750" y="4294257"/>
            <a:ext cx="3257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Comic Sans MS"/>
                <a:cs typeface="Comic Sans MS"/>
              </a:rPr>
              <a:t>v</a:t>
            </a:r>
            <a:endParaRPr lang="en-US" sz="2200" dirty="0" smtClean="0">
              <a:latin typeface="Comic Sans MS"/>
              <a:cs typeface="Comic Sans MS"/>
            </a:endParaRPr>
          </a:p>
        </p:txBody>
      </p:sp>
      <p:sp>
        <p:nvSpPr>
          <p:cNvPr id="12" name="TextBox 11"/>
          <p:cNvSpPr txBox="1"/>
          <p:nvPr/>
        </p:nvSpPr>
        <p:spPr>
          <a:xfrm rot="20076738">
            <a:off x="7434052" y="4810620"/>
            <a:ext cx="9463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mic Sans MS"/>
                <a:cs typeface="Comic Sans MS"/>
              </a:rPr>
              <a:t>w</a:t>
            </a:r>
            <a:r>
              <a:rPr lang="en-US" sz="2200" dirty="0" smtClean="0">
                <a:latin typeface="Comic Sans MS"/>
                <a:cs typeface="Comic Sans MS"/>
              </a:rPr>
              <a:t>(</a:t>
            </a:r>
            <a:r>
              <a:rPr lang="en-US" sz="2200" dirty="0" err="1" smtClean="0">
                <a:latin typeface="Comic Sans MS"/>
                <a:cs typeface="Comic Sans MS"/>
              </a:rPr>
              <a:t>u,v</a:t>
            </a:r>
            <a:r>
              <a:rPr lang="en-US" sz="2200" dirty="0" smtClean="0">
                <a:latin typeface="Comic Sans MS"/>
                <a:cs typeface="Comic Sans MS"/>
              </a:rPr>
              <a:t>)</a:t>
            </a:r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13" name="Düz Bağlayıcı 29"/>
          <p:cNvCxnSpPr/>
          <p:nvPr/>
        </p:nvCxnSpPr>
        <p:spPr>
          <a:xfrm flipV="1">
            <a:off x="7024310" y="4581128"/>
            <a:ext cx="1326014" cy="552849"/>
          </a:xfrm>
          <a:prstGeom prst="line">
            <a:avLst/>
          </a:prstGeom>
          <a:ln>
            <a:solidFill>
              <a:schemeClr val="tx1"/>
            </a:solidFill>
            <a:headEnd type="non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8335539" y="4427006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87267" y="3922950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6823371" y="5075078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233488">
            <a:off x="6862249" y="3764464"/>
            <a:ext cx="91051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δ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s,v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18" name="TextBox 17"/>
          <p:cNvSpPr txBox="1"/>
          <p:nvPr/>
        </p:nvSpPr>
        <p:spPr>
          <a:xfrm rot="457368">
            <a:off x="5845110" y="4558683"/>
            <a:ext cx="9200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δ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,u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98381904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3528" y="1412776"/>
                <a:ext cx="4248472" cy="50475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u="sng" dirty="0" smtClean="0">
                    <a:latin typeface="Comic Sans MS"/>
                    <a:cs typeface="Comic Sans MS"/>
                  </a:rPr>
                  <a:t>Dijkstra(G,s)</a:t>
                </a:r>
              </a:p>
              <a:p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f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or each u of V 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u.key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∞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u.par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nil</a:t>
                </a:r>
              </a:p>
              <a:p>
                <a:r>
                  <a:rPr lang="en-US" sz="2000" dirty="0" err="1" smtClean="0">
                    <a:latin typeface="Comic Sans MS"/>
                    <a:cs typeface="Comic Sans MS"/>
                  </a:rPr>
                  <a:t>s.key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0</a:t>
                </a:r>
                <a:endParaRPr lang="tr-TR" sz="2000" dirty="0" smtClean="0">
                  <a:latin typeface="Comic Sans MS"/>
                  <a:cs typeface="Comic Sans MS"/>
                </a:endParaRPr>
              </a:p>
              <a:p>
                <a:r>
                  <a:rPr lang="tr-TR" sz="2000" dirty="0" err="1">
                    <a:latin typeface="Comic Sans MS"/>
                    <a:cs typeface="Comic Sans MS"/>
                  </a:rPr>
                  <a:t>i</a:t>
                </a:r>
                <a:r>
                  <a:rPr lang="tr-TR" sz="2000" dirty="0" err="1" smtClean="0">
                    <a:latin typeface="Comic Sans MS"/>
                    <a:cs typeface="Comic Sans MS"/>
                  </a:rPr>
                  <a:t>nitialize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an </a:t>
                </a:r>
                <a:r>
                  <a:rPr lang="tr-TR" sz="2000" dirty="0" err="1" smtClean="0">
                    <a:latin typeface="Comic Sans MS"/>
                    <a:cs typeface="Comic Sans MS"/>
                  </a:rPr>
                  <a:t>empty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set S</a:t>
                </a:r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c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reate a minimum priority Q on V</a:t>
                </a:r>
              </a:p>
              <a:p>
                <a:r>
                  <a:rPr lang="en-US" sz="2000" dirty="0" smtClean="0">
                    <a:latin typeface="Comic Sans MS"/>
                    <a:cs typeface="Comic Sans MS"/>
                  </a:rPr>
                  <a:t>while Q ≠ { }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u =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ExtractMin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(Q)</a:t>
                </a:r>
                <a:endParaRPr lang="tr-TR" sz="2000" dirty="0" smtClean="0">
                  <a:latin typeface="Comic Sans MS"/>
                  <a:cs typeface="Comic Sans MS"/>
                </a:endParaRPr>
              </a:p>
              <a:p>
                <a:r>
                  <a:rPr lang="tr-TR" sz="2000" dirty="0">
                    <a:latin typeface="Comic Sans MS"/>
                    <a:cs typeface="Comic Sans MS"/>
                  </a:rPr>
                  <a:t> 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    S = S </a:t>
                </a:r>
                <a14:m>
                  <m:oMath xmlns:m="http://schemas.openxmlformats.org/officeDocument/2006/math">
                    <m:r>
                      <a:rPr lang="tr-T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mic Sans MS"/>
                      </a:rPr>
                      <m:t>∪</m:t>
                    </m:r>
                  </m:oMath>
                </a14:m>
                <a:r>
                  <a:rPr lang="tr-TR" sz="2000" dirty="0" smtClean="0">
                    <a:latin typeface="Comic Sans MS"/>
                    <a:cs typeface="Comic Sans MS"/>
                  </a:rPr>
                  <a:t> {u}</a:t>
                </a:r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for each v of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Adj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(u)</a:t>
                </a:r>
              </a:p>
              <a:p>
                <a:pPr algn="just"/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 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if 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&gt;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+ w(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u,v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</a:t>
                </a:r>
              </a:p>
              <a:p>
                <a:pPr algn="just"/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</a:t>
                </a:r>
                <a:r>
                  <a:rPr lang="en-US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v.dis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=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+ w(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u,v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</a:t>
                </a:r>
              </a:p>
              <a:p>
                <a:pPr algn="just"/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v.par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=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</a:t>
                </a:r>
                <a:endParaRPr lang="tr-TR" sz="20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algn="just"/>
                <a:r>
                  <a:rPr lang="tr-TR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update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Q    </a:t>
                </a:r>
                <a:endParaRPr lang="tr-TR" sz="2000" dirty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412776"/>
                <a:ext cx="4248472" cy="5047536"/>
              </a:xfrm>
              <a:prstGeom prst="rect">
                <a:avLst/>
              </a:prstGeom>
              <a:blipFill>
                <a:blip r:embed="rId3"/>
                <a:stretch>
                  <a:fillRect l="-1865" t="-966" b="-120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Dijkstra’s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62322682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3528" y="1412776"/>
                <a:ext cx="4248472" cy="50475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u="sng" dirty="0" smtClean="0">
                    <a:latin typeface="Comic Sans MS"/>
                    <a:cs typeface="Comic Sans MS"/>
                  </a:rPr>
                  <a:t>Dijkstra(G,s)</a:t>
                </a:r>
              </a:p>
              <a:p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f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or each u of V 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u.key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∞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u.par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nil</a:t>
                </a:r>
              </a:p>
              <a:p>
                <a:r>
                  <a:rPr lang="en-US" sz="2000" dirty="0" err="1" smtClean="0">
                    <a:latin typeface="Comic Sans MS"/>
                    <a:cs typeface="Comic Sans MS"/>
                  </a:rPr>
                  <a:t>s.key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0</a:t>
                </a:r>
                <a:endParaRPr lang="tr-TR" sz="2000" dirty="0" smtClean="0">
                  <a:latin typeface="Comic Sans MS"/>
                  <a:cs typeface="Comic Sans MS"/>
                </a:endParaRPr>
              </a:p>
              <a:p>
                <a:r>
                  <a:rPr lang="tr-TR" sz="2000" dirty="0" err="1">
                    <a:latin typeface="Comic Sans MS"/>
                    <a:cs typeface="Comic Sans MS"/>
                  </a:rPr>
                  <a:t>i</a:t>
                </a:r>
                <a:r>
                  <a:rPr lang="tr-TR" sz="2000" dirty="0" err="1" smtClean="0">
                    <a:latin typeface="Comic Sans MS"/>
                    <a:cs typeface="Comic Sans MS"/>
                  </a:rPr>
                  <a:t>nitialize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an </a:t>
                </a:r>
                <a:r>
                  <a:rPr lang="tr-TR" sz="2000" dirty="0" err="1" smtClean="0">
                    <a:latin typeface="Comic Sans MS"/>
                    <a:cs typeface="Comic Sans MS"/>
                  </a:rPr>
                  <a:t>empty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set S</a:t>
                </a:r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c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reate a minimum priority Q on V</a:t>
                </a:r>
              </a:p>
              <a:p>
                <a:r>
                  <a:rPr lang="en-US" sz="2000" dirty="0" smtClean="0">
                    <a:latin typeface="Comic Sans MS"/>
                    <a:cs typeface="Comic Sans MS"/>
                  </a:rPr>
                  <a:t>while Q ≠ { }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u =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ExtractMin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(Q)</a:t>
                </a:r>
                <a:endParaRPr lang="tr-TR" sz="2000" dirty="0" smtClean="0">
                  <a:latin typeface="Comic Sans MS"/>
                  <a:cs typeface="Comic Sans MS"/>
                </a:endParaRPr>
              </a:p>
              <a:p>
                <a:r>
                  <a:rPr lang="tr-TR" sz="2000" dirty="0">
                    <a:latin typeface="Comic Sans MS"/>
                    <a:cs typeface="Comic Sans MS"/>
                  </a:rPr>
                  <a:t> 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    S = S </a:t>
                </a:r>
                <a14:m>
                  <m:oMath xmlns:m="http://schemas.openxmlformats.org/officeDocument/2006/math">
                    <m:r>
                      <a:rPr lang="tr-T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mic Sans MS"/>
                      </a:rPr>
                      <m:t>∪</m:t>
                    </m:r>
                  </m:oMath>
                </a14:m>
                <a:r>
                  <a:rPr lang="tr-TR" sz="2000" dirty="0" smtClean="0">
                    <a:latin typeface="Comic Sans MS"/>
                    <a:cs typeface="Comic Sans MS"/>
                  </a:rPr>
                  <a:t> {u}</a:t>
                </a:r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for each v of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Adj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(u)</a:t>
                </a:r>
              </a:p>
              <a:p>
                <a:pPr algn="just"/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 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if 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&gt;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+ w(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u,v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</a:t>
                </a:r>
              </a:p>
              <a:p>
                <a:pPr algn="just"/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</a:t>
                </a:r>
                <a:r>
                  <a:rPr lang="en-US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v.dis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=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+ w(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u,v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</a:t>
                </a:r>
              </a:p>
              <a:p>
                <a:pPr algn="just"/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v.par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=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</a:t>
                </a:r>
                <a:endParaRPr lang="tr-TR" sz="20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algn="just"/>
                <a:r>
                  <a:rPr lang="tr-TR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update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Q    </a:t>
                </a:r>
                <a:endParaRPr lang="tr-TR" sz="2000" dirty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412776"/>
                <a:ext cx="4248472" cy="5047536"/>
              </a:xfrm>
              <a:prstGeom prst="rect">
                <a:avLst/>
              </a:prstGeom>
              <a:blipFill>
                <a:blip r:embed="rId3"/>
                <a:stretch>
                  <a:fillRect l="-1865" t="-966" b="-120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ight Brace 5"/>
          <p:cNvSpPr/>
          <p:nvPr/>
        </p:nvSpPr>
        <p:spPr>
          <a:xfrm>
            <a:off x="2843808" y="2132856"/>
            <a:ext cx="288032" cy="100811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75856" y="2276872"/>
            <a:ext cx="16687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mic Sans MS"/>
                <a:cs typeface="Comic Sans MS"/>
              </a:rPr>
              <a:t>Initialize(G,s)</a:t>
            </a:r>
          </a:p>
          <a:p>
            <a:pPr algn="ctr"/>
            <a:r>
              <a:rPr lang="en-US" dirty="0" smtClean="0">
                <a:latin typeface="Comic Sans MS"/>
                <a:cs typeface="Comic Sans MS"/>
              </a:rPr>
              <a:t>O(</a:t>
            </a:r>
            <a:r>
              <a:rPr lang="en-US" dirty="0" err="1" smtClean="0">
                <a:latin typeface="Comic Sans MS"/>
                <a:cs typeface="Comic Sans MS"/>
              </a:rPr>
              <a:t>lVl</a:t>
            </a:r>
            <a:r>
              <a:rPr lang="en-US" dirty="0" smtClean="0">
                <a:latin typeface="Comic Sans MS"/>
                <a:cs typeface="Comic Sans MS"/>
              </a:rPr>
              <a:t>)</a:t>
            </a:r>
          </a:p>
          <a:p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Dijkstra’s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58905466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195736" y="3501008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0" name="Düz Bağlayıcı 29"/>
          <p:cNvCxnSpPr>
            <a:endCxn id="27" idx="1"/>
          </p:cNvCxnSpPr>
          <p:nvPr/>
        </p:nvCxnSpPr>
        <p:spPr>
          <a:xfrm>
            <a:off x="2339752" y="3645024"/>
            <a:ext cx="531763" cy="105209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058253" y="3140968"/>
            <a:ext cx="35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A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139952" y="3299454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97808" y="2939414"/>
            <a:ext cx="330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B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2841645" y="4667606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36571" y="4787860"/>
            <a:ext cx="351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D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4798608" y="5026623"/>
            <a:ext cx="203966" cy="151431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819241" y="5167739"/>
            <a:ext cx="328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E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6092043" y="4077072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302901" y="4005064"/>
            <a:ext cx="323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C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5" name="Düz Bağlayıcı 29"/>
          <p:cNvCxnSpPr>
            <a:endCxn id="23" idx="2"/>
          </p:cNvCxnSpPr>
          <p:nvPr/>
        </p:nvCxnSpPr>
        <p:spPr>
          <a:xfrm flipV="1">
            <a:off x="2399780" y="3400231"/>
            <a:ext cx="1740172" cy="22082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Düz Bağlayıcı 29"/>
          <p:cNvCxnSpPr>
            <a:endCxn id="33" idx="2"/>
          </p:cNvCxnSpPr>
          <p:nvPr/>
        </p:nvCxnSpPr>
        <p:spPr>
          <a:xfrm flipV="1">
            <a:off x="2987824" y="4177849"/>
            <a:ext cx="3104219" cy="52900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Düz Bağlayıcı 29"/>
          <p:cNvCxnSpPr>
            <a:endCxn id="31" idx="1"/>
          </p:cNvCxnSpPr>
          <p:nvPr/>
        </p:nvCxnSpPr>
        <p:spPr>
          <a:xfrm>
            <a:off x="2987824" y="4811250"/>
            <a:ext cx="1840654" cy="23755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Düz Bağlayıcı 29"/>
          <p:cNvCxnSpPr>
            <a:endCxn id="33" idx="3"/>
          </p:cNvCxnSpPr>
          <p:nvPr/>
        </p:nvCxnSpPr>
        <p:spPr>
          <a:xfrm flipV="1">
            <a:off x="4932040" y="4249109"/>
            <a:ext cx="1189873" cy="83089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Düz Bağlayıcı 29"/>
          <p:cNvCxnSpPr>
            <a:endCxn id="33" idx="1"/>
          </p:cNvCxnSpPr>
          <p:nvPr/>
        </p:nvCxnSpPr>
        <p:spPr>
          <a:xfrm>
            <a:off x="4283968" y="3433806"/>
            <a:ext cx="1837945" cy="67278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Düz Bağlayıcı 29"/>
          <p:cNvCxnSpPr>
            <a:stCxn id="27" idx="0"/>
            <a:endCxn id="23" idx="3"/>
          </p:cNvCxnSpPr>
          <p:nvPr/>
        </p:nvCxnSpPr>
        <p:spPr>
          <a:xfrm flipV="1">
            <a:off x="2943628" y="3471491"/>
            <a:ext cx="1226194" cy="119611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41" name="TextBox 14340"/>
          <p:cNvSpPr txBox="1"/>
          <p:nvPr/>
        </p:nvSpPr>
        <p:spPr>
          <a:xfrm>
            <a:off x="3059832" y="3779748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161340" y="4077072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22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491880" y="4931876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16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358549" y="4077072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14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508104" y="4581128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915816" y="3140968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10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044787" y="3419708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9" name="Metin kutusu 8"/>
          <p:cNvSpPr txBox="1"/>
          <p:nvPr/>
        </p:nvSpPr>
        <p:spPr>
          <a:xfrm>
            <a:off x="611560" y="1490588"/>
            <a:ext cx="79208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/>
              <a:buChar char="•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iven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weighted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 G=(V,E) and a source vertex s in V, find the shortest path from s to every other vertex in V</a:t>
            </a:r>
            <a:endParaRPr lang="en-US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just"/>
            <a:endParaRPr lang="tr-TR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SSSP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60084055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3528" y="1412776"/>
                <a:ext cx="4248472" cy="50475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u="sng" dirty="0" smtClean="0">
                    <a:latin typeface="Comic Sans MS"/>
                    <a:cs typeface="Comic Sans MS"/>
                  </a:rPr>
                  <a:t>Dijkstra(G,s)</a:t>
                </a:r>
              </a:p>
              <a:p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f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or each u of V 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u.key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∞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u.par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nil</a:t>
                </a:r>
              </a:p>
              <a:p>
                <a:r>
                  <a:rPr lang="en-US" sz="2000" dirty="0" err="1" smtClean="0">
                    <a:latin typeface="Comic Sans MS"/>
                    <a:cs typeface="Comic Sans MS"/>
                  </a:rPr>
                  <a:t>s.key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0</a:t>
                </a:r>
                <a:endParaRPr lang="tr-TR" sz="2000" dirty="0" smtClean="0">
                  <a:latin typeface="Comic Sans MS"/>
                  <a:cs typeface="Comic Sans MS"/>
                </a:endParaRPr>
              </a:p>
              <a:p>
                <a:r>
                  <a:rPr lang="tr-TR" sz="2000" dirty="0" err="1">
                    <a:latin typeface="Comic Sans MS"/>
                    <a:cs typeface="Comic Sans MS"/>
                  </a:rPr>
                  <a:t>i</a:t>
                </a:r>
                <a:r>
                  <a:rPr lang="tr-TR" sz="2000" dirty="0" err="1" smtClean="0">
                    <a:latin typeface="Comic Sans MS"/>
                    <a:cs typeface="Comic Sans MS"/>
                  </a:rPr>
                  <a:t>nitialize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an </a:t>
                </a:r>
                <a:r>
                  <a:rPr lang="tr-TR" sz="2000" dirty="0" err="1" smtClean="0">
                    <a:latin typeface="Comic Sans MS"/>
                    <a:cs typeface="Comic Sans MS"/>
                  </a:rPr>
                  <a:t>empty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set S</a:t>
                </a:r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c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reate a minimum priority Q on V</a:t>
                </a:r>
              </a:p>
              <a:p>
                <a:r>
                  <a:rPr lang="en-US" sz="2000" dirty="0" smtClean="0">
                    <a:latin typeface="Comic Sans MS"/>
                    <a:cs typeface="Comic Sans MS"/>
                  </a:rPr>
                  <a:t>while Q ≠ { }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u =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ExtractMin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(Q)</a:t>
                </a:r>
                <a:endParaRPr lang="tr-TR" sz="2000" dirty="0" smtClean="0">
                  <a:latin typeface="Comic Sans MS"/>
                  <a:cs typeface="Comic Sans MS"/>
                </a:endParaRPr>
              </a:p>
              <a:p>
                <a:r>
                  <a:rPr lang="tr-TR" sz="2000" dirty="0">
                    <a:latin typeface="Comic Sans MS"/>
                    <a:cs typeface="Comic Sans MS"/>
                  </a:rPr>
                  <a:t> 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    S = S </a:t>
                </a:r>
                <a14:m>
                  <m:oMath xmlns:m="http://schemas.openxmlformats.org/officeDocument/2006/math">
                    <m:r>
                      <a:rPr lang="tr-T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mic Sans MS"/>
                      </a:rPr>
                      <m:t>∪</m:t>
                    </m:r>
                  </m:oMath>
                </a14:m>
                <a:r>
                  <a:rPr lang="tr-TR" sz="2000" dirty="0" smtClean="0">
                    <a:latin typeface="Comic Sans MS"/>
                    <a:cs typeface="Comic Sans MS"/>
                  </a:rPr>
                  <a:t> {u}</a:t>
                </a:r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for each v of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Adj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(u)</a:t>
                </a:r>
              </a:p>
              <a:p>
                <a:pPr algn="just"/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 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if 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&gt;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+ w(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u,v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</a:t>
                </a:r>
              </a:p>
              <a:p>
                <a:pPr algn="just"/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</a:t>
                </a:r>
                <a:r>
                  <a:rPr lang="en-US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v.dis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=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+ w(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u,v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</a:t>
                </a:r>
              </a:p>
              <a:p>
                <a:pPr algn="just"/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v.par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=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</a:t>
                </a:r>
                <a:endParaRPr lang="tr-TR" sz="20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algn="just"/>
                <a:r>
                  <a:rPr lang="tr-TR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update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Q    </a:t>
                </a:r>
                <a:endParaRPr lang="tr-TR" sz="2000" dirty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412776"/>
                <a:ext cx="4248472" cy="5047536"/>
              </a:xfrm>
              <a:prstGeom prst="rect">
                <a:avLst/>
              </a:prstGeom>
              <a:blipFill>
                <a:blip r:embed="rId3"/>
                <a:stretch>
                  <a:fillRect l="-1865" t="-966" b="-120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ight Brace 5"/>
          <p:cNvSpPr/>
          <p:nvPr/>
        </p:nvSpPr>
        <p:spPr>
          <a:xfrm>
            <a:off x="2843808" y="2132856"/>
            <a:ext cx="288032" cy="100811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>
            <a:off x="4417640" y="3501008"/>
            <a:ext cx="288032" cy="48247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75856" y="2276872"/>
            <a:ext cx="16687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mic Sans MS"/>
                <a:cs typeface="Comic Sans MS"/>
              </a:rPr>
              <a:t>Initialize(G,s)</a:t>
            </a:r>
          </a:p>
          <a:p>
            <a:pPr algn="ctr"/>
            <a:r>
              <a:rPr lang="en-US" dirty="0" smtClean="0">
                <a:latin typeface="Comic Sans MS"/>
                <a:cs typeface="Comic Sans MS"/>
              </a:rPr>
              <a:t>O(</a:t>
            </a:r>
            <a:r>
              <a:rPr lang="en-US" dirty="0" err="1" smtClean="0">
                <a:latin typeface="Comic Sans MS"/>
                <a:cs typeface="Comic Sans MS"/>
              </a:rPr>
              <a:t>lVl</a:t>
            </a:r>
            <a:r>
              <a:rPr lang="en-US" dirty="0" smtClean="0">
                <a:latin typeface="Comic Sans MS"/>
                <a:cs typeface="Comic Sans MS"/>
              </a:rPr>
              <a:t>)</a:t>
            </a:r>
          </a:p>
          <a:p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63953" y="3557579"/>
            <a:ext cx="81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O(</a:t>
            </a:r>
            <a:r>
              <a:rPr lang="en-US" dirty="0" err="1" smtClean="0">
                <a:latin typeface="Comic Sans MS"/>
                <a:cs typeface="Comic Sans MS"/>
              </a:rPr>
              <a:t>lVl</a:t>
            </a:r>
            <a:r>
              <a:rPr lang="en-US" dirty="0" smtClean="0">
                <a:latin typeface="Comic Sans MS"/>
                <a:cs typeface="Comic Sans MS"/>
              </a:rPr>
              <a:t>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Dijkstra’s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86302012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3528" y="1412776"/>
                <a:ext cx="4248472" cy="50475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u="sng" dirty="0" smtClean="0">
                    <a:latin typeface="Comic Sans MS"/>
                    <a:cs typeface="Comic Sans MS"/>
                  </a:rPr>
                  <a:t>Dijkstra(G,s)</a:t>
                </a:r>
              </a:p>
              <a:p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f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or each u of V 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u.key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∞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u.par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nil</a:t>
                </a:r>
              </a:p>
              <a:p>
                <a:r>
                  <a:rPr lang="en-US" sz="2000" dirty="0" err="1" smtClean="0">
                    <a:latin typeface="Comic Sans MS"/>
                    <a:cs typeface="Comic Sans MS"/>
                  </a:rPr>
                  <a:t>s.key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0</a:t>
                </a:r>
                <a:endParaRPr lang="tr-TR" sz="2000" dirty="0" smtClean="0">
                  <a:latin typeface="Comic Sans MS"/>
                  <a:cs typeface="Comic Sans MS"/>
                </a:endParaRPr>
              </a:p>
              <a:p>
                <a:r>
                  <a:rPr lang="tr-TR" sz="2000" dirty="0" err="1">
                    <a:latin typeface="Comic Sans MS"/>
                    <a:cs typeface="Comic Sans MS"/>
                  </a:rPr>
                  <a:t>i</a:t>
                </a:r>
                <a:r>
                  <a:rPr lang="tr-TR" sz="2000" dirty="0" err="1" smtClean="0">
                    <a:latin typeface="Comic Sans MS"/>
                    <a:cs typeface="Comic Sans MS"/>
                  </a:rPr>
                  <a:t>nitialize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an </a:t>
                </a:r>
                <a:r>
                  <a:rPr lang="tr-TR" sz="2000" dirty="0" err="1" smtClean="0">
                    <a:latin typeface="Comic Sans MS"/>
                    <a:cs typeface="Comic Sans MS"/>
                  </a:rPr>
                  <a:t>empty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set S</a:t>
                </a:r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c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reate a minimum priority Q on V</a:t>
                </a:r>
              </a:p>
              <a:p>
                <a:r>
                  <a:rPr lang="en-US" sz="2000" dirty="0" smtClean="0">
                    <a:latin typeface="Comic Sans MS"/>
                    <a:cs typeface="Comic Sans MS"/>
                  </a:rPr>
                  <a:t>while Q ≠ { }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u =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ExtractMin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(Q)</a:t>
                </a:r>
                <a:endParaRPr lang="tr-TR" sz="2000" dirty="0" smtClean="0">
                  <a:latin typeface="Comic Sans MS"/>
                  <a:cs typeface="Comic Sans MS"/>
                </a:endParaRPr>
              </a:p>
              <a:p>
                <a:r>
                  <a:rPr lang="tr-TR" sz="2000" dirty="0">
                    <a:latin typeface="Comic Sans MS"/>
                    <a:cs typeface="Comic Sans MS"/>
                  </a:rPr>
                  <a:t> 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    S = S </a:t>
                </a:r>
                <a14:m>
                  <m:oMath xmlns:m="http://schemas.openxmlformats.org/officeDocument/2006/math">
                    <m:r>
                      <a:rPr lang="tr-T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mic Sans MS"/>
                      </a:rPr>
                      <m:t>∪</m:t>
                    </m:r>
                  </m:oMath>
                </a14:m>
                <a:r>
                  <a:rPr lang="tr-TR" sz="2000" dirty="0" smtClean="0">
                    <a:latin typeface="Comic Sans MS"/>
                    <a:cs typeface="Comic Sans MS"/>
                  </a:rPr>
                  <a:t> {u}</a:t>
                </a:r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for each v of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Adj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(u)</a:t>
                </a:r>
              </a:p>
              <a:p>
                <a:pPr algn="just"/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 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if 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&gt;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+ w(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u,v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</a:t>
                </a:r>
              </a:p>
              <a:p>
                <a:pPr algn="just"/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</a:t>
                </a:r>
                <a:r>
                  <a:rPr lang="en-US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v.dis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=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+ w(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u,v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</a:t>
                </a:r>
              </a:p>
              <a:p>
                <a:pPr algn="just"/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v.par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=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</a:t>
                </a:r>
                <a:endParaRPr lang="tr-TR" sz="20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algn="just"/>
                <a:r>
                  <a:rPr lang="tr-TR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update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Q    </a:t>
                </a:r>
                <a:endParaRPr lang="tr-TR" sz="2000" dirty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412776"/>
                <a:ext cx="4248472" cy="5047536"/>
              </a:xfrm>
              <a:prstGeom prst="rect">
                <a:avLst/>
              </a:prstGeom>
              <a:blipFill>
                <a:blip r:embed="rId3"/>
                <a:stretch>
                  <a:fillRect l="-1865" t="-966" b="-120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ight Brace 5"/>
          <p:cNvSpPr/>
          <p:nvPr/>
        </p:nvSpPr>
        <p:spPr>
          <a:xfrm>
            <a:off x="2843808" y="2132856"/>
            <a:ext cx="288032" cy="100811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>
            <a:off x="4417640" y="3501008"/>
            <a:ext cx="288032" cy="48247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75856" y="2276872"/>
            <a:ext cx="16687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mic Sans MS"/>
                <a:cs typeface="Comic Sans MS"/>
              </a:rPr>
              <a:t>Initialize(G,s)</a:t>
            </a:r>
          </a:p>
          <a:p>
            <a:pPr algn="ctr"/>
            <a:r>
              <a:rPr lang="en-US" dirty="0" smtClean="0">
                <a:latin typeface="Comic Sans MS"/>
                <a:cs typeface="Comic Sans MS"/>
              </a:rPr>
              <a:t>O(</a:t>
            </a:r>
            <a:r>
              <a:rPr lang="en-US" dirty="0" err="1" smtClean="0">
                <a:latin typeface="Comic Sans MS"/>
                <a:cs typeface="Comic Sans MS"/>
              </a:rPr>
              <a:t>lVl</a:t>
            </a:r>
            <a:r>
              <a:rPr lang="en-US" dirty="0" smtClean="0">
                <a:latin typeface="Comic Sans MS"/>
                <a:cs typeface="Comic Sans MS"/>
              </a:rPr>
              <a:t>)</a:t>
            </a:r>
          </a:p>
          <a:p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63953" y="3557579"/>
            <a:ext cx="81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O(</a:t>
            </a:r>
            <a:r>
              <a:rPr lang="en-US" dirty="0" err="1" smtClean="0">
                <a:latin typeface="Comic Sans MS"/>
                <a:cs typeface="Comic Sans MS"/>
              </a:rPr>
              <a:t>lVl</a:t>
            </a:r>
            <a:r>
              <a:rPr lang="en-US" dirty="0" smtClean="0">
                <a:latin typeface="Comic Sans MS"/>
                <a:cs typeface="Comic Sans MS"/>
              </a:rPr>
              <a:t>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52089" y="4096925"/>
            <a:ext cx="1455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O(</a:t>
            </a:r>
            <a:r>
              <a:rPr lang="en-US" dirty="0" err="1" smtClean="0">
                <a:latin typeface="Comic Sans MS"/>
                <a:cs typeface="Comic Sans MS"/>
              </a:rPr>
              <a:t>lVl.loglVl</a:t>
            </a:r>
            <a:r>
              <a:rPr lang="en-US" dirty="0" smtClean="0">
                <a:latin typeface="Comic Sans MS"/>
                <a:cs typeface="Comic Sans MS"/>
              </a:rPr>
              <a:t>)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3145712" y="4281591"/>
            <a:ext cx="1944216" cy="72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Dijkstra’s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02445302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3528" y="1412776"/>
                <a:ext cx="4248472" cy="50475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u="sng" dirty="0" smtClean="0">
                    <a:latin typeface="Comic Sans MS"/>
                    <a:cs typeface="Comic Sans MS"/>
                  </a:rPr>
                  <a:t>Dijkstra(G,s)</a:t>
                </a:r>
              </a:p>
              <a:p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f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or each u of V 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u.key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∞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u.par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nil</a:t>
                </a:r>
              </a:p>
              <a:p>
                <a:r>
                  <a:rPr lang="en-US" sz="2000" dirty="0" err="1" smtClean="0">
                    <a:latin typeface="Comic Sans MS"/>
                    <a:cs typeface="Comic Sans MS"/>
                  </a:rPr>
                  <a:t>s.key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0</a:t>
                </a:r>
                <a:endParaRPr lang="tr-TR" sz="2000" dirty="0" smtClean="0">
                  <a:latin typeface="Comic Sans MS"/>
                  <a:cs typeface="Comic Sans MS"/>
                </a:endParaRPr>
              </a:p>
              <a:p>
                <a:r>
                  <a:rPr lang="tr-TR" sz="2000" dirty="0" err="1">
                    <a:latin typeface="Comic Sans MS"/>
                    <a:cs typeface="Comic Sans MS"/>
                  </a:rPr>
                  <a:t>i</a:t>
                </a:r>
                <a:r>
                  <a:rPr lang="tr-TR" sz="2000" dirty="0" err="1" smtClean="0">
                    <a:latin typeface="Comic Sans MS"/>
                    <a:cs typeface="Comic Sans MS"/>
                  </a:rPr>
                  <a:t>nitialize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an </a:t>
                </a:r>
                <a:r>
                  <a:rPr lang="tr-TR" sz="2000" dirty="0" err="1" smtClean="0">
                    <a:latin typeface="Comic Sans MS"/>
                    <a:cs typeface="Comic Sans MS"/>
                  </a:rPr>
                  <a:t>empty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set S</a:t>
                </a:r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c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reate a minimum priority Q on V</a:t>
                </a:r>
              </a:p>
              <a:p>
                <a:r>
                  <a:rPr lang="en-US" sz="2000" dirty="0" smtClean="0">
                    <a:latin typeface="Comic Sans MS"/>
                    <a:cs typeface="Comic Sans MS"/>
                  </a:rPr>
                  <a:t>while Q ≠ { }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u =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ExtractMin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(Q)</a:t>
                </a:r>
                <a:endParaRPr lang="tr-TR" sz="2000" dirty="0" smtClean="0">
                  <a:latin typeface="Comic Sans MS"/>
                  <a:cs typeface="Comic Sans MS"/>
                </a:endParaRPr>
              </a:p>
              <a:p>
                <a:r>
                  <a:rPr lang="tr-TR" sz="2000" dirty="0">
                    <a:latin typeface="Comic Sans MS"/>
                    <a:cs typeface="Comic Sans MS"/>
                  </a:rPr>
                  <a:t> 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    S = S </a:t>
                </a:r>
                <a14:m>
                  <m:oMath xmlns:m="http://schemas.openxmlformats.org/officeDocument/2006/math">
                    <m:r>
                      <a:rPr lang="tr-T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mic Sans MS"/>
                      </a:rPr>
                      <m:t>∪</m:t>
                    </m:r>
                  </m:oMath>
                </a14:m>
                <a:r>
                  <a:rPr lang="tr-TR" sz="2000" dirty="0" smtClean="0">
                    <a:latin typeface="Comic Sans MS"/>
                    <a:cs typeface="Comic Sans MS"/>
                  </a:rPr>
                  <a:t> {u}</a:t>
                </a:r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for each v of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Adj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(u)</a:t>
                </a:r>
              </a:p>
              <a:p>
                <a:pPr algn="just"/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 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if 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&gt;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+ w(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u,v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</a:t>
                </a:r>
              </a:p>
              <a:p>
                <a:pPr algn="just"/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</a:t>
                </a:r>
                <a:r>
                  <a:rPr lang="en-US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v.dis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=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+ w(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u,v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</a:t>
                </a:r>
              </a:p>
              <a:p>
                <a:pPr algn="just"/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v.par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=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</a:t>
                </a:r>
                <a:endParaRPr lang="tr-TR" sz="20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algn="just"/>
                <a:r>
                  <a:rPr lang="tr-TR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update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Q    </a:t>
                </a:r>
                <a:endParaRPr lang="tr-TR" sz="2000" dirty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412776"/>
                <a:ext cx="4248472" cy="5047536"/>
              </a:xfrm>
              <a:prstGeom prst="rect">
                <a:avLst/>
              </a:prstGeom>
              <a:blipFill>
                <a:blip r:embed="rId3"/>
                <a:stretch>
                  <a:fillRect l="-1865" t="-966" b="-120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ight Brace 5"/>
          <p:cNvSpPr/>
          <p:nvPr/>
        </p:nvSpPr>
        <p:spPr>
          <a:xfrm>
            <a:off x="2843808" y="2132856"/>
            <a:ext cx="288032" cy="100811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>
            <a:off x="4417640" y="3501008"/>
            <a:ext cx="288032" cy="48247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75856" y="2276872"/>
            <a:ext cx="16687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mic Sans MS"/>
                <a:cs typeface="Comic Sans MS"/>
              </a:rPr>
              <a:t>Initialize(G,s)</a:t>
            </a:r>
          </a:p>
          <a:p>
            <a:pPr algn="ctr"/>
            <a:r>
              <a:rPr lang="en-US" dirty="0" smtClean="0">
                <a:latin typeface="Comic Sans MS"/>
                <a:cs typeface="Comic Sans MS"/>
              </a:rPr>
              <a:t>O(</a:t>
            </a:r>
            <a:r>
              <a:rPr lang="en-US" dirty="0" err="1" smtClean="0">
                <a:latin typeface="Comic Sans MS"/>
                <a:cs typeface="Comic Sans MS"/>
              </a:rPr>
              <a:t>lVl</a:t>
            </a:r>
            <a:r>
              <a:rPr lang="en-US" dirty="0" smtClean="0">
                <a:latin typeface="Comic Sans MS"/>
                <a:cs typeface="Comic Sans MS"/>
              </a:rPr>
              <a:t>)</a:t>
            </a:r>
          </a:p>
          <a:p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63953" y="3557579"/>
            <a:ext cx="81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O(</a:t>
            </a:r>
            <a:r>
              <a:rPr lang="en-US" dirty="0" err="1" smtClean="0">
                <a:latin typeface="Comic Sans MS"/>
                <a:cs typeface="Comic Sans MS"/>
              </a:rPr>
              <a:t>lVl</a:t>
            </a:r>
            <a:r>
              <a:rPr lang="en-US" dirty="0" smtClean="0">
                <a:latin typeface="Comic Sans MS"/>
                <a:cs typeface="Comic Sans MS"/>
              </a:rPr>
              <a:t>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52089" y="4096925"/>
            <a:ext cx="1455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O(</a:t>
            </a:r>
            <a:r>
              <a:rPr lang="en-US" dirty="0" err="1" smtClean="0">
                <a:latin typeface="Comic Sans MS"/>
                <a:cs typeface="Comic Sans MS"/>
              </a:rPr>
              <a:t>lVl.loglVl</a:t>
            </a:r>
            <a:r>
              <a:rPr lang="en-US" dirty="0" smtClean="0">
                <a:latin typeface="Comic Sans MS"/>
                <a:cs typeface="Comic Sans MS"/>
              </a:rPr>
              <a:t>)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3145712" y="4281591"/>
            <a:ext cx="1944216" cy="72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0" y="6112090"/>
            <a:ext cx="12390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Relax(</a:t>
            </a:r>
            <a:r>
              <a:rPr lang="en-US" dirty="0" err="1">
                <a:latin typeface="Comic Sans MS"/>
                <a:cs typeface="Comic Sans MS"/>
              </a:rPr>
              <a:t>u,v</a:t>
            </a:r>
            <a:r>
              <a:rPr lang="en-US" dirty="0" smtClean="0">
                <a:latin typeface="Comic Sans MS"/>
                <a:cs typeface="Comic Sans MS"/>
              </a:rPr>
              <a:t>)</a:t>
            </a:r>
          </a:p>
          <a:p>
            <a:pPr algn="ctr"/>
            <a:r>
              <a:rPr lang="en-US" dirty="0" smtClean="0">
                <a:latin typeface="Comic Sans MS"/>
                <a:cs typeface="Comic Sans MS"/>
              </a:rPr>
              <a:t>O(1)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899592" y="5483130"/>
            <a:ext cx="699527" cy="6430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Dijkstra’s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00608838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3528" y="1412776"/>
                <a:ext cx="4248472" cy="50475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u="sng" dirty="0" smtClean="0">
                    <a:latin typeface="Comic Sans MS"/>
                    <a:cs typeface="Comic Sans MS"/>
                  </a:rPr>
                  <a:t>Dijkstra(G,s)</a:t>
                </a:r>
              </a:p>
              <a:p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f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or each u of V 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u.key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∞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u.par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nil</a:t>
                </a:r>
              </a:p>
              <a:p>
                <a:r>
                  <a:rPr lang="en-US" sz="2000" dirty="0" err="1" smtClean="0">
                    <a:latin typeface="Comic Sans MS"/>
                    <a:cs typeface="Comic Sans MS"/>
                  </a:rPr>
                  <a:t>s.key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0</a:t>
                </a:r>
                <a:endParaRPr lang="tr-TR" sz="2000" dirty="0" smtClean="0">
                  <a:latin typeface="Comic Sans MS"/>
                  <a:cs typeface="Comic Sans MS"/>
                </a:endParaRPr>
              </a:p>
              <a:p>
                <a:r>
                  <a:rPr lang="tr-TR" sz="2000" dirty="0" err="1">
                    <a:latin typeface="Comic Sans MS"/>
                    <a:cs typeface="Comic Sans MS"/>
                  </a:rPr>
                  <a:t>i</a:t>
                </a:r>
                <a:r>
                  <a:rPr lang="tr-TR" sz="2000" dirty="0" err="1" smtClean="0">
                    <a:latin typeface="Comic Sans MS"/>
                    <a:cs typeface="Comic Sans MS"/>
                  </a:rPr>
                  <a:t>nitialize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an </a:t>
                </a:r>
                <a:r>
                  <a:rPr lang="tr-TR" sz="2000" dirty="0" err="1" smtClean="0">
                    <a:latin typeface="Comic Sans MS"/>
                    <a:cs typeface="Comic Sans MS"/>
                  </a:rPr>
                  <a:t>empty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set S</a:t>
                </a:r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c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reate a minimum priority Q on V</a:t>
                </a:r>
              </a:p>
              <a:p>
                <a:r>
                  <a:rPr lang="en-US" sz="2000" dirty="0" smtClean="0">
                    <a:latin typeface="Comic Sans MS"/>
                    <a:cs typeface="Comic Sans MS"/>
                  </a:rPr>
                  <a:t>while Q ≠ { }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u =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ExtractMin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(Q)</a:t>
                </a:r>
                <a:endParaRPr lang="tr-TR" sz="2000" dirty="0" smtClean="0">
                  <a:latin typeface="Comic Sans MS"/>
                  <a:cs typeface="Comic Sans MS"/>
                </a:endParaRPr>
              </a:p>
              <a:p>
                <a:r>
                  <a:rPr lang="tr-TR" sz="2000" dirty="0">
                    <a:latin typeface="Comic Sans MS"/>
                    <a:cs typeface="Comic Sans MS"/>
                  </a:rPr>
                  <a:t> 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    S = S </a:t>
                </a:r>
                <a14:m>
                  <m:oMath xmlns:m="http://schemas.openxmlformats.org/officeDocument/2006/math">
                    <m:r>
                      <a:rPr lang="tr-T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mic Sans MS"/>
                      </a:rPr>
                      <m:t>∪</m:t>
                    </m:r>
                  </m:oMath>
                </a14:m>
                <a:r>
                  <a:rPr lang="tr-TR" sz="2000" dirty="0" smtClean="0">
                    <a:latin typeface="Comic Sans MS"/>
                    <a:cs typeface="Comic Sans MS"/>
                  </a:rPr>
                  <a:t> {u}</a:t>
                </a:r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for each v of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Adj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(u)</a:t>
                </a:r>
              </a:p>
              <a:p>
                <a:pPr algn="just"/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 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if 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&gt;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+ w(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u,v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</a:t>
                </a:r>
              </a:p>
              <a:p>
                <a:pPr algn="just"/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</a:t>
                </a:r>
                <a:r>
                  <a:rPr lang="en-US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v.dis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=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+ w(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u,v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</a:t>
                </a:r>
              </a:p>
              <a:p>
                <a:pPr algn="just"/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v.par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=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</a:t>
                </a:r>
                <a:endParaRPr lang="tr-TR" sz="20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algn="just"/>
                <a:r>
                  <a:rPr lang="tr-TR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update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Q    </a:t>
                </a:r>
                <a:endParaRPr lang="tr-TR" sz="2000" dirty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412776"/>
                <a:ext cx="4248472" cy="5047536"/>
              </a:xfrm>
              <a:prstGeom prst="rect">
                <a:avLst/>
              </a:prstGeom>
              <a:blipFill>
                <a:blip r:embed="rId3"/>
                <a:stretch>
                  <a:fillRect l="-1865" t="-966" b="-120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ight Brace 5"/>
          <p:cNvSpPr/>
          <p:nvPr/>
        </p:nvSpPr>
        <p:spPr>
          <a:xfrm>
            <a:off x="2843808" y="2132856"/>
            <a:ext cx="288032" cy="100811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>
            <a:off x="4417640" y="3501008"/>
            <a:ext cx="288032" cy="48247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/>
          <p:cNvSpPr/>
          <p:nvPr/>
        </p:nvSpPr>
        <p:spPr>
          <a:xfrm>
            <a:off x="4397152" y="4959826"/>
            <a:ext cx="216024" cy="1224136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75856" y="2276872"/>
            <a:ext cx="16687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mic Sans MS"/>
                <a:cs typeface="Comic Sans MS"/>
              </a:rPr>
              <a:t>Initialize(G,s)</a:t>
            </a:r>
          </a:p>
          <a:p>
            <a:pPr algn="ctr"/>
            <a:r>
              <a:rPr lang="en-US" dirty="0" smtClean="0">
                <a:latin typeface="Comic Sans MS"/>
                <a:cs typeface="Comic Sans MS"/>
              </a:rPr>
              <a:t>O(</a:t>
            </a:r>
            <a:r>
              <a:rPr lang="en-US" dirty="0" err="1" smtClean="0">
                <a:latin typeface="Comic Sans MS"/>
                <a:cs typeface="Comic Sans MS"/>
              </a:rPr>
              <a:t>lVl</a:t>
            </a:r>
            <a:r>
              <a:rPr lang="en-US" dirty="0" smtClean="0">
                <a:latin typeface="Comic Sans MS"/>
                <a:cs typeface="Comic Sans MS"/>
              </a:rPr>
              <a:t>)</a:t>
            </a:r>
          </a:p>
          <a:p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33936" y="5370827"/>
            <a:ext cx="144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mic Sans MS"/>
                <a:cs typeface="Comic Sans MS"/>
              </a:rPr>
              <a:t>O(</a:t>
            </a:r>
            <a:r>
              <a:rPr lang="en-US" dirty="0" err="1" smtClean="0">
                <a:latin typeface="Comic Sans MS"/>
                <a:cs typeface="Comic Sans MS"/>
              </a:rPr>
              <a:t>lEl.loglVl</a:t>
            </a:r>
            <a:r>
              <a:rPr lang="en-US" dirty="0" smtClean="0">
                <a:latin typeface="Comic Sans MS"/>
                <a:cs typeface="Comic Sans MS"/>
              </a:rPr>
              <a:t>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63953" y="3557579"/>
            <a:ext cx="81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O(</a:t>
            </a:r>
            <a:r>
              <a:rPr lang="en-US" dirty="0" err="1" smtClean="0">
                <a:latin typeface="Comic Sans MS"/>
                <a:cs typeface="Comic Sans MS"/>
              </a:rPr>
              <a:t>lVl</a:t>
            </a:r>
            <a:r>
              <a:rPr lang="en-US" dirty="0" smtClean="0">
                <a:latin typeface="Comic Sans MS"/>
                <a:cs typeface="Comic Sans MS"/>
              </a:rPr>
              <a:t>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52089" y="4096925"/>
            <a:ext cx="1455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O(</a:t>
            </a:r>
            <a:r>
              <a:rPr lang="en-US" dirty="0" err="1" smtClean="0">
                <a:latin typeface="Comic Sans MS"/>
                <a:cs typeface="Comic Sans MS"/>
              </a:rPr>
              <a:t>lVl.loglVl</a:t>
            </a:r>
            <a:r>
              <a:rPr lang="en-US" dirty="0" smtClean="0">
                <a:latin typeface="Comic Sans MS"/>
                <a:cs typeface="Comic Sans MS"/>
              </a:rPr>
              <a:t>)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3145712" y="4281591"/>
            <a:ext cx="1944216" cy="72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0" y="6112090"/>
            <a:ext cx="12390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mic Sans MS"/>
                <a:cs typeface="Comic Sans MS"/>
              </a:rPr>
              <a:t>Relax(</a:t>
            </a:r>
            <a:r>
              <a:rPr lang="en-US" dirty="0" err="1">
                <a:latin typeface="Comic Sans MS"/>
                <a:cs typeface="Comic Sans MS"/>
              </a:rPr>
              <a:t>u,v</a:t>
            </a:r>
            <a:r>
              <a:rPr lang="en-US" dirty="0" smtClean="0">
                <a:latin typeface="Comic Sans MS"/>
                <a:cs typeface="Comic Sans MS"/>
              </a:rPr>
              <a:t>)</a:t>
            </a:r>
          </a:p>
          <a:p>
            <a:pPr algn="ctr"/>
            <a:r>
              <a:rPr lang="en-US" dirty="0" smtClean="0">
                <a:latin typeface="Comic Sans MS"/>
                <a:cs typeface="Comic Sans MS"/>
              </a:rPr>
              <a:t>O(1)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899592" y="5483130"/>
            <a:ext cx="699527" cy="6430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Dijkstra’s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57584989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243488" y="182488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804248" y="17008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8" name="Freeform 7"/>
          <p:cNvSpPr/>
          <p:nvPr/>
        </p:nvSpPr>
        <p:spPr>
          <a:xfrm>
            <a:off x="6156176" y="263691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9" name="Freeform 8"/>
          <p:cNvSpPr/>
          <p:nvPr/>
        </p:nvSpPr>
        <p:spPr>
          <a:xfrm>
            <a:off x="5220072" y="35010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452320" y="299695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E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588224" y="4005064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3" name="Freeform 12"/>
          <p:cNvSpPr/>
          <p:nvPr/>
        </p:nvSpPr>
        <p:spPr>
          <a:xfrm>
            <a:off x="5724128" y="501317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G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7452320" y="504987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H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3" name="Straight Connector 2"/>
          <p:cNvCxnSpPr>
            <a:stCxn id="6" idx="17"/>
            <a:endCxn id="7" idx="10"/>
          </p:cNvCxnSpPr>
          <p:nvPr/>
        </p:nvCxnSpPr>
        <p:spPr>
          <a:xfrm flipV="1">
            <a:off x="5711811" y="2126965"/>
            <a:ext cx="1092437" cy="94372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14"/>
            <a:endCxn id="11" idx="3"/>
          </p:cNvCxnSpPr>
          <p:nvPr/>
        </p:nvCxnSpPr>
        <p:spPr>
          <a:xfrm>
            <a:off x="7218115" y="2225988"/>
            <a:ext cx="364900" cy="850544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12"/>
            <a:endCxn id="12" idx="0"/>
          </p:cNvCxnSpPr>
          <p:nvPr/>
        </p:nvCxnSpPr>
        <p:spPr>
          <a:xfrm flipH="1">
            <a:off x="6925852" y="3512229"/>
            <a:ext cx="570033" cy="50310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5"/>
            <a:endCxn id="12" idx="15"/>
          </p:cNvCxnSpPr>
          <p:nvPr/>
        </p:nvCxnSpPr>
        <p:spPr>
          <a:xfrm flipH="1" flipV="1">
            <a:off x="7023873" y="4500537"/>
            <a:ext cx="515577" cy="678427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11"/>
            <a:endCxn id="9" idx="0"/>
          </p:cNvCxnSpPr>
          <p:nvPr/>
        </p:nvCxnSpPr>
        <p:spPr>
          <a:xfrm flipH="1">
            <a:off x="5557700" y="3132385"/>
            <a:ext cx="609367" cy="378888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6"/>
          </p:cNvCxnSpPr>
          <p:nvPr/>
        </p:nvCxnSpPr>
        <p:spPr>
          <a:xfrm flipH="1" flipV="1">
            <a:off x="6588225" y="3068004"/>
            <a:ext cx="940334" cy="236279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9" idx="2"/>
          </p:cNvCxnSpPr>
          <p:nvPr/>
        </p:nvCxnSpPr>
        <p:spPr>
          <a:xfrm flipH="1">
            <a:off x="5437897" y="2348880"/>
            <a:ext cx="64177" cy="1172295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13" idx="22"/>
          </p:cNvCxnSpPr>
          <p:nvPr/>
        </p:nvCxnSpPr>
        <p:spPr>
          <a:xfrm>
            <a:off x="5646090" y="4005064"/>
            <a:ext cx="393884" cy="1008475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14"/>
            <a:endCxn id="14" idx="22"/>
          </p:cNvCxnSpPr>
          <p:nvPr/>
        </p:nvCxnSpPr>
        <p:spPr>
          <a:xfrm flipH="1">
            <a:off x="7768166" y="3522132"/>
            <a:ext cx="98021" cy="1528103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4" idx="10"/>
            <a:endCxn id="13" idx="17"/>
          </p:cNvCxnSpPr>
          <p:nvPr/>
        </p:nvCxnSpPr>
        <p:spPr>
          <a:xfrm flipH="1" flipV="1">
            <a:off x="6192451" y="5409627"/>
            <a:ext cx="1259869" cy="66402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38" name="TextBox 14337"/>
          <p:cNvSpPr txBox="1"/>
          <p:nvPr/>
        </p:nvSpPr>
        <p:spPr>
          <a:xfrm>
            <a:off x="6084168" y="179821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5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73464" y="270892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321004" y="23022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76256" y="281286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52120" y="292494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812360" y="40770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9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967095" y="340779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96136" y="4221088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161911" y="447521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647532" y="505978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36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Dijkstra’s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9"/>
              <p:cNvSpPr txBox="1"/>
              <p:nvPr/>
            </p:nvSpPr>
            <p:spPr>
              <a:xfrm>
                <a:off x="323528" y="1412776"/>
                <a:ext cx="4248472" cy="50475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u="sng" dirty="0" smtClean="0">
                    <a:latin typeface="Comic Sans MS"/>
                    <a:cs typeface="Comic Sans MS"/>
                  </a:rPr>
                  <a:t>Dijkstra(G,s)</a:t>
                </a:r>
              </a:p>
              <a:p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f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or each u of V 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u.key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∞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u.par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nil</a:t>
                </a:r>
              </a:p>
              <a:p>
                <a:r>
                  <a:rPr lang="en-US" sz="2000" dirty="0" err="1" smtClean="0">
                    <a:latin typeface="Comic Sans MS"/>
                    <a:cs typeface="Comic Sans MS"/>
                  </a:rPr>
                  <a:t>s.key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0</a:t>
                </a:r>
                <a:endParaRPr lang="tr-TR" sz="2000" dirty="0" smtClean="0">
                  <a:latin typeface="Comic Sans MS"/>
                  <a:cs typeface="Comic Sans MS"/>
                </a:endParaRPr>
              </a:p>
              <a:p>
                <a:r>
                  <a:rPr lang="tr-TR" sz="2000" dirty="0" err="1">
                    <a:latin typeface="Comic Sans MS"/>
                    <a:cs typeface="Comic Sans MS"/>
                  </a:rPr>
                  <a:t>i</a:t>
                </a:r>
                <a:r>
                  <a:rPr lang="tr-TR" sz="2000" dirty="0" err="1" smtClean="0">
                    <a:latin typeface="Comic Sans MS"/>
                    <a:cs typeface="Comic Sans MS"/>
                  </a:rPr>
                  <a:t>nitialize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an </a:t>
                </a:r>
                <a:r>
                  <a:rPr lang="tr-TR" sz="2000" dirty="0" err="1" smtClean="0">
                    <a:latin typeface="Comic Sans MS"/>
                    <a:cs typeface="Comic Sans MS"/>
                  </a:rPr>
                  <a:t>empty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set S</a:t>
                </a:r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c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reate a minimum priority Q on V</a:t>
                </a:r>
              </a:p>
              <a:p>
                <a:r>
                  <a:rPr lang="en-US" sz="2000" dirty="0" smtClean="0">
                    <a:latin typeface="Comic Sans MS"/>
                    <a:cs typeface="Comic Sans MS"/>
                  </a:rPr>
                  <a:t>while Q ≠ { }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u =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ExtractMin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(Q)</a:t>
                </a:r>
                <a:endParaRPr lang="tr-TR" sz="2000" dirty="0" smtClean="0">
                  <a:latin typeface="Comic Sans MS"/>
                  <a:cs typeface="Comic Sans MS"/>
                </a:endParaRPr>
              </a:p>
              <a:p>
                <a:r>
                  <a:rPr lang="tr-TR" sz="2000" dirty="0">
                    <a:latin typeface="Comic Sans MS"/>
                    <a:cs typeface="Comic Sans MS"/>
                  </a:rPr>
                  <a:t> 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    S = S </a:t>
                </a:r>
                <a14:m>
                  <m:oMath xmlns:m="http://schemas.openxmlformats.org/officeDocument/2006/math">
                    <m:r>
                      <a:rPr lang="tr-T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mic Sans MS"/>
                      </a:rPr>
                      <m:t>∪</m:t>
                    </m:r>
                  </m:oMath>
                </a14:m>
                <a:r>
                  <a:rPr lang="tr-TR" sz="2000" dirty="0" smtClean="0">
                    <a:latin typeface="Comic Sans MS"/>
                    <a:cs typeface="Comic Sans MS"/>
                  </a:rPr>
                  <a:t> {u}</a:t>
                </a:r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for each v of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Adj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(u)</a:t>
                </a:r>
              </a:p>
              <a:p>
                <a:pPr algn="just"/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 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if 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&gt;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+ w(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u,v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</a:t>
                </a:r>
              </a:p>
              <a:p>
                <a:pPr algn="just"/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</a:t>
                </a:r>
                <a:r>
                  <a:rPr lang="en-US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v.dis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=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+ w(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u,v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</a:t>
                </a:r>
              </a:p>
              <a:p>
                <a:pPr algn="just"/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v.par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=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</a:t>
                </a:r>
                <a:endParaRPr lang="tr-TR" sz="20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algn="just"/>
                <a:r>
                  <a:rPr lang="tr-TR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update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Q    </a:t>
                </a:r>
                <a:endParaRPr lang="tr-TR" sz="2000" dirty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8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412776"/>
                <a:ext cx="4248472" cy="5047536"/>
              </a:xfrm>
              <a:prstGeom prst="rect">
                <a:avLst/>
              </a:prstGeom>
              <a:blipFill>
                <a:blip r:embed="rId3"/>
                <a:stretch>
                  <a:fillRect l="-1865" t="-966" b="-120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434576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243488" y="182488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804248" y="17008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8" name="Freeform 7"/>
          <p:cNvSpPr/>
          <p:nvPr/>
        </p:nvSpPr>
        <p:spPr>
          <a:xfrm>
            <a:off x="6156176" y="263691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9" name="Freeform 8"/>
          <p:cNvSpPr/>
          <p:nvPr/>
        </p:nvSpPr>
        <p:spPr>
          <a:xfrm>
            <a:off x="5220072" y="35010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452320" y="299695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E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588224" y="4005064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3" name="Freeform 12"/>
          <p:cNvSpPr/>
          <p:nvPr/>
        </p:nvSpPr>
        <p:spPr>
          <a:xfrm>
            <a:off x="5724128" y="501317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G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7452320" y="504987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H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3" name="Straight Connector 2"/>
          <p:cNvCxnSpPr>
            <a:stCxn id="6" idx="17"/>
            <a:endCxn id="7" idx="10"/>
          </p:cNvCxnSpPr>
          <p:nvPr/>
        </p:nvCxnSpPr>
        <p:spPr>
          <a:xfrm flipV="1">
            <a:off x="5711811" y="2126965"/>
            <a:ext cx="1092437" cy="94372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14"/>
            <a:endCxn id="11" idx="3"/>
          </p:cNvCxnSpPr>
          <p:nvPr/>
        </p:nvCxnSpPr>
        <p:spPr>
          <a:xfrm>
            <a:off x="7218115" y="2225988"/>
            <a:ext cx="364900" cy="850544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12"/>
            <a:endCxn id="12" idx="0"/>
          </p:cNvCxnSpPr>
          <p:nvPr/>
        </p:nvCxnSpPr>
        <p:spPr>
          <a:xfrm flipH="1">
            <a:off x="6925852" y="3512229"/>
            <a:ext cx="570033" cy="50310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5"/>
            <a:endCxn id="12" idx="15"/>
          </p:cNvCxnSpPr>
          <p:nvPr/>
        </p:nvCxnSpPr>
        <p:spPr>
          <a:xfrm flipH="1" flipV="1">
            <a:off x="7023873" y="4500537"/>
            <a:ext cx="515577" cy="678427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11"/>
            <a:endCxn id="9" idx="0"/>
          </p:cNvCxnSpPr>
          <p:nvPr/>
        </p:nvCxnSpPr>
        <p:spPr>
          <a:xfrm flipH="1">
            <a:off x="5557700" y="3132385"/>
            <a:ext cx="609367" cy="378888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6"/>
          </p:cNvCxnSpPr>
          <p:nvPr/>
        </p:nvCxnSpPr>
        <p:spPr>
          <a:xfrm flipH="1" flipV="1">
            <a:off x="6588225" y="3068004"/>
            <a:ext cx="940334" cy="236279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9" idx="2"/>
          </p:cNvCxnSpPr>
          <p:nvPr/>
        </p:nvCxnSpPr>
        <p:spPr>
          <a:xfrm flipH="1">
            <a:off x="5437897" y="2348880"/>
            <a:ext cx="64177" cy="1172295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13" idx="22"/>
          </p:cNvCxnSpPr>
          <p:nvPr/>
        </p:nvCxnSpPr>
        <p:spPr>
          <a:xfrm>
            <a:off x="5646090" y="4005064"/>
            <a:ext cx="393884" cy="1008475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14"/>
            <a:endCxn id="14" idx="22"/>
          </p:cNvCxnSpPr>
          <p:nvPr/>
        </p:nvCxnSpPr>
        <p:spPr>
          <a:xfrm flipH="1">
            <a:off x="7768166" y="3522132"/>
            <a:ext cx="98021" cy="1528103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4" idx="10"/>
            <a:endCxn id="13" idx="17"/>
          </p:cNvCxnSpPr>
          <p:nvPr/>
        </p:nvCxnSpPr>
        <p:spPr>
          <a:xfrm flipH="1" flipV="1">
            <a:off x="6192451" y="5409627"/>
            <a:ext cx="1259869" cy="66402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38" name="TextBox 14337"/>
          <p:cNvSpPr txBox="1"/>
          <p:nvPr/>
        </p:nvSpPr>
        <p:spPr>
          <a:xfrm>
            <a:off x="6084168" y="179821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5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73464" y="270892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321004" y="23022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76256" y="281286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52120" y="292494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812360" y="40770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9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967095" y="340779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96136" y="4221088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161911" y="447521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647532" y="505978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96336" y="554917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0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63556" y="1315368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5076056" y="1518692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38" name="Rectangle 37"/>
          <p:cNvSpPr/>
          <p:nvPr/>
        </p:nvSpPr>
        <p:spPr>
          <a:xfrm>
            <a:off x="4788024" y="3645024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39" name="Rectangle 38"/>
          <p:cNvSpPr/>
          <p:nvPr/>
        </p:nvSpPr>
        <p:spPr>
          <a:xfrm>
            <a:off x="5677520" y="5551140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40" name="Rectangle 39"/>
          <p:cNvSpPr/>
          <p:nvPr/>
        </p:nvSpPr>
        <p:spPr>
          <a:xfrm>
            <a:off x="6253584" y="4005064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50" name="Rectangle 49"/>
          <p:cNvSpPr/>
          <p:nvPr/>
        </p:nvSpPr>
        <p:spPr>
          <a:xfrm>
            <a:off x="5974060" y="2348880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51" name="Rectangle 50"/>
          <p:cNvSpPr/>
          <p:nvPr/>
        </p:nvSpPr>
        <p:spPr>
          <a:xfrm>
            <a:off x="7884368" y="2924944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52" name="TextBox 51"/>
          <p:cNvSpPr txBox="1"/>
          <p:nvPr/>
        </p:nvSpPr>
        <p:spPr>
          <a:xfrm>
            <a:off x="5724128" y="6093296"/>
            <a:ext cx="228850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H F G E D C B A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Dijkstra’s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9"/>
              <p:cNvSpPr txBox="1"/>
              <p:nvPr/>
            </p:nvSpPr>
            <p:spPr>
              <a:xfrm>
                <a:off x="323528" y="1412776"/>
                <a:ext cx="4248472" cy="50475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u="sng" dirty="0" smtClean="0">
                    <a:latin typeface="Comic Sans MS"/>
                    <a:cs typeface="Comic Sans MS"/>
                  </a:rPr>
                  <a:t>Dijkstra(G,s)</a:t>
                </a:r>
              </a:p>
              <a:p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f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or each u of V 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u.key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∞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u.par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nil</a:t>
                </a:r>
              </a:p>
              <a:p>
                <a:r>
                  <a:rPr lang="en-US" sz="2000" dirty="0" err="1" smtClean="0">
                    <a:latin typeface="Comic Sans MS"/>
                    <a:cs typeface="Comic Sans MS"/>
                  </a:rPr>
                  <a:t>s.key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0</a:t>
                </a:r>
                <a:endParaRPr lang="tr-TR" sz="2000" dirty="0" smtClean="0">
                  <a:latin typeface="Comic Sans MS"/>
                  <a:cs typeface="Comic Sans MS"/>
                </a:endParaRPr>
              </a:p>
              <a:p>
                <a:r>
                  <a:rPr lang="tr-TR" sz="2000" dirty="0" err="1">
                    <a:latin typeface="Comic Sans MS"/>
                    <a:cs typeface="Comic Sans MS"/>
                  </a:rPr>
                  <a:t>i</a:t>
                </a:r>
                <a:r>
                  <a:rPr lang="tr-TR" sz="2000" dirty="0" err="1" smtClean="0">
                    <a:latin typeface="Comic Sans MS"/>
                    <a:cs typeface="Comic Sans MS"/>
                  </a:rPr>
                  <a:t>nitialize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an </a:t>
                </a:r>
                <a:r>
                  <a:rPr lang="tr-TR" sz="2000" dirty="0" err="1" smtClean="0">
                    <a:latin typeface="Comic Sans MS"/>
                    <a:cs typeface="Comic Sans MS"/>
                  </a:rPr>
                  <a:t>empty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set S</a:t>
                </a:r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c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reate a minimum priority Q on V</a:t>
                </a:r>
              </a:p>
              <a:p>
                <a:r>
                  <a:rPr lang="en-US" sz="2000" dirty="0" smtClean="0">
                    <a:latin typeface="Comic Sans MS"/>
                    <a:cs typeface="Comic Sans MS"/>
                  </a:rPr>
                  <a:t>while Q ≠ { }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u =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ExtractMin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(Q)</a:t>
                </a:r>
                <a:endParaRPr lang="tr-TR" sz="2000" dirty="0" smtClean="0">
                  <a:latin typeface="Comic Sans MS"/>
                  <a:cs typeface="Comic Sans MS"/>
                </a:endParaRPr>
              </a:p>
              <a:p>
                <a:r>
                  <a:rPr lang="tr-TR" sz="2000" dirty="0">
                    <a:latin typeface="Comic Sans MS"/>
                    <a:cs typeface="Comic Sans MS"/>
                  </a:rPr>
                  <a:t> 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    S = S </a:t>
                </a:r>
                <a14:m>
                  <m:oMath xmlns:m="http://schemas.openxmlformats.org/officeDocument/2006/math">
                    <m:r>
                      <a:rPr lang="tr-T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mic Sans MS"/>
                      </a:rPr>
                      <m:t>∪</m:t>
                    </m:r>
                  </m:oMath>
                </a14:m>
                <a:r>
                  <a:rPr lang="tr-TR" sz="2000" dirty="0" smtClean="0">
                    <a:latin typeface="Comic Sans MS"/>
                    <a:cs typeface="Comic Sans MS"/>
                  </a:rPr>
                  <a:t> {u}</a:t>
                </a:r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for each v of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Adj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(u)</a:t>
                </a:r>
              </a:p>
              <a:p>
                <a:pPr algn="just"/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 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if 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&gt;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+ w(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u,v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</a:t>
                </a:r>
              </a:p>
              <a:p>
                <a:pPr algn="just"/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</a:t>
                </a:r>
                <a:r>
                  <a:rPr lang="en-US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v.dis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=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+ w(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u,v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</a:t>
                </a:r>
              </a:p>
              <a:p>
                <a:pPr algn="just"/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v.par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=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</a:t>
                </a:r>
                <a:endParaRPr lang="tr-TR" sz="20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algn="just"/>
                <a:r>
                  <a:rPr lang="tr-TR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update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Q    </a:t>
                </a:r>
                <a:endParaRPr lang="tr-TR" sz="2000" dirty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5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412776"/>
                <a:ext cx="4248472" cy="5047536"/>
              </a:xfrm>
              <a:prstGeom prst="rect">
                <a:avLst/>
              </a:prstGeom>
              <a:blipFill>
                <a:blip r:embed="rId3"/>
                <a:stretch>
                  <a:fillRect l="-1865" t="-966" b="-120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1"/>
          <p:cNvSpPr txBox="1"/>
          <p:nvPr/>
        </p:nvSpPr>
        <p:spPr>
          <a:xfrm>
            <a:off x="5724128" y="6381328"/>
            <a:ext cx="9845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 smtClean="0">
                <a:latin typeface="Comic Sans MS"/>
                <a:cs typeface="Comic Sans MS"/>
              </a:rPr>
              <a:t>S = { }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76017211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243488" y="182488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804248" y="17008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8" name="Freeform 7"/>
          <p:cNvSpPr/>
          <p:nvPr/>
        </p:nvSpPr>
        <p:spPr>
          <a:xfrm>
            <a:off x="6156176" y="263691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9" name="Freeform 8"/>
          <p:cNvSpPr/>
          <p:nvPr/>
        </p:nvSpPr>
        <p:spPr>
          <a:xfrm>
            <a:off x="5220072" y="35010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452320" y="299695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E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588224" y="4005064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3" name="Freeform 12"/>
          <p:cNvSpPr/>
          <p:nvPr/>
        </p:nvSpPr>
        <p:spPr>
          <a:xfrm>
            <a:off x="5724128" y="501317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G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7452320" y="504987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H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3" name="Straight Connector 2"/>
          <p:cNvCxnSpPr>
            <a:stCxn id="6" idx="17"/>
            <a:endCxn id="7" idx="10"/>
          </p:cNvCxnSpPr>
          <p:nvPr/>
        </p:nvCxnSpPr>
        <p:spPr>
          <a:xfrm flipV="1">
            <a:off x="5711811" y="2126965"/>
            <a:ext cx="1092437" cy="94372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14"/>
            <a:endCxn id="11" idx="3"/>
          </p:cNvCxnSpPr>
          <p:nvPr/>
        </p:nvCxnSpPr>
        <p:spPr>
          <a:xfrm>
            <a:off x="7218115" y="2225988"/>
            <a:ext cx="364900" cy="850544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12"/>
            <a:endCxn id="12" idx="0"/>
          </p:cNvCxnSpPr>
          <p:nvPr/>
        </p:nvCxnSpPr>
        <p:spPr>
          <a:xfrm flipH="1">
            <a:off x="6925852" y="3512229"/>
            <a:ext cx="570033" cy="50310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5"/>
            <a:endCxn id="12" idx="15"/>
          </p:cNvCxnSpPr>
          <p:nvPr/>
        </p:nvCxnSpPr>
        <p:spPr>
          <a:xfrm flipH="1" flipV="1">
            <a:off x="7023873" y="4500537"/>
            <a:ext cx="515577" cy="678427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11"/>
            <a:endCxn id="9" idx="0"/>
          </p:cNvCxnSpPr>
          <p:nvPr/>
        </p:nvCxnSpPr>
        <p:spPr>
          <a:xfrm flipH="1">
            <a:off x="5557700" y="3132385"/>
            <a:ext cx="609367" cy="378888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6"/>
          </p:cNvCxnSpPr>
          <p:nvPr/>
        </p:nvCxnSpPr>
        <p:spPr>
          <a:xfrm flipH="1" flipV="1">
            <a:off x="6588225" y="3068004"/>
            <a:ext cx="940334" cy="236279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9" idx="2"/>
          </p:cNvCxnSpPr>
          <p:nvPr/>
        </p:nvCxnSpPr>
        <p:spPr>
          <a:xfrm flipH="1">
            <a:off x="5437897" y="2348880"/>
            <a:ext cx="64177" cy="1172295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13" idx="22"/>
          </p:cNvCxnSpPr>
          <p:nvPr/>
        </p:nvCxnSpPr>
        <p:spPr>
          <a:xfrm>
            <a:off x="5646090" y="4005064"/>
            <a:ext cx="393884" cy="1008475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14"/>
            <a:endCxn id="14" idx="22"/>
          </p:cNvCxnSpPr>
          <p:nvPr/>
        </p:nvCxnSpPr>
        <p:spPr>
          <a:xfrm flipH="1">
            <a:off x="7768166" y="3522132"/>
            <a:ext cx="98021" cy="1528103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4" idx="10"/>
            <a:endCxn id="13" idx="17"/>
          </p:cNvCxnSpPr>
          <p:nvPr/>
        </p:nvCxnSpPr>
        <p:spPr>
          <a:xfrm flipH="1" flipV="1">
            <a:off x="6192451" y="5409627"/>
            <a:ext cx="1259869" cy="66402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38" name="TextBox 14337"/>
          <p:cNvSpPr txBox="1"/>
          <p:nvPr/>
        </p:nvSpPr>
        <p:spPr>
          <a:xfrm>
            <a:off x="6084168" y="179821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5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73464" y="270892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321004" y="23022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76256" y="281286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52120" y="292494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812360" y="40770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9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967095" y="340779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96136" y="4221088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161911" y="447521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647532" y="505978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96336" y="554917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0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63556" y="1315368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5076056" y="1518692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38" name="Rectangle 37"/>
          <p:cNvSpPr/>
          <p:nvPr/>
        </p:nvSpPr>
        <p:spPr>
          <a:xfrm>
            <a:off x="4788024" y="3645024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39" name="Rectangle 38"/>
          <p:cNvSpPr/>
          <p:nvPr/>
        </p:nvSpPr>
        <p:spPr>
          <a:xfrm>
            <a:off x="5677520" y="5551140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40" name="Rectangle 39"/>
          <p:cNvSpPr/>
          <p:nvPr/>
        </p:nvSpPr>
        <p:spPr>
          <a:xfrm>
            <a:off x="6253584" y="4005064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50" name="Rectangle 49"/>
          <p:cNvSpPr/>
          <p:nvPr/>
        </p:nvSpPr>
        <p:spPr>
          <a:xfrm>
            <a:off x="5974060" y="2348880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51" name="Rectangle 50"/>
          <p:cNvSpPr/>
          <p:nvPr/>
        </p:nvSpPr>
        <p:spPr>
          <a:xfrm>
            <a:off x="7884368" y="2924944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52" name="TextBox 51"/>
          <p:cNvSpPr txBox="1"/>
          <p:nvPr/>
        </p:nvSpPr>
        <p:spPr>
          <a:xfrm>
            <a:off x="5724128" y="6093296"/>
            <a:ext cx="22404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 smtClean="0">
                <a:latin typeface="Comic Sans MS"/>
                <a:cs typeface="Comic Sans MS"/>
              </a:rPr>
              <a:t>  F G E D C B A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Dijkstra’s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9"/>
              <p:cNvSpPr txBox="1"/>
              <p:nvPr/>
            </p:nvSpPr>
            <p:spPr>
              <a:xfrm>
                <a:off x="323528" y="1412776"/>
                <a:ext cx="4248472" cy="50475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u="sng" dirty="0" smtClean="0">
                    <a:latin typeface="Comic Sans MS"/>
                    <a:cs typeface="Comic Sans MS"/>
                  </a:rPr>
                  <a:t>Dijkstra(G,s)</a:t>
                </a:r>
              </a:p>
              <a:p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f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or each u of V 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u.key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∞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u.par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nil</a:t>
                </a:r>
              </a:p>
              <a:p>
                <a:r>
                  <a:rPr lang="en-US" sz="2000" dirty="0" err="1" smtClean="0">
                    <a:latin typeface="Comic Sans MS"/>
                    <a:cs typeface="Comic Sans MS"/>
                  </a:rPr>
                  <a:t>s.key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0</a:t>
                </a:r>
                <a:endParaRPr lang="tr-TR" sz="2000" dirty="0" smtClean="0">
                  <a:latin typeface="Comic Sans MS"/>
                  <a:cs typeface="Comic Sans MS"/>
                </a:endParaRPr>
              </a:p>
              <a:p>
                <a:r>
                  <a:rPr lang="tr-TR" sz="2000" dirty="0" err="1">
                    <a:latin typeface="Comic Sans MS"/>
                    <a:cs typeface="Comic Sans MS"/>
                  </a:rPr>
                  <a:t>i</a:t>
                </a:r>
                <a:r>
                  <a:rPr lang="tr-TR" sz="2000" dirty="0" err="1" smtClean="0">
                    <a:latin typeface="Comic Sans MS"/>
                    <a:cs typeface="Comic Sans MS"/>
                  </a:rPr>
                  <a:t>nitialize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an </a:t>
                </a:r>
                <a:r>
                  <a:rPr lang="tr-TR" sz="2000" dirty="0" err="1" smtClean="0">
                    <a:latin typeface="Comic Sans MS"/>
                    <a:cs typeface="Comic Sans MS"/>
                  </a:rPr>
                  <a:t>empty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set S</a:t>
                </a:r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c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reate a minimum priority Q on V</a:t>
                </a:r>
              </a:p>
              <a:p>
                <a:r>
                  <a:rPr lang="en-US" sz="2000" dirty="0" smtClean="0">
                    <a:latin typeface="Comic Sans MS"/>
                    <a:cs typeface="Comic Sans MS"/>
                  </a:rPr>
                  <a:t>while Q ≠ { }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u =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ExtractMin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(Q)</a:t>
                </a:r>
                <a:endParaRPr lang="tr-TR" sz="2000" dirty="0" smtClean="0">
                  <a:latin typeface="Comic Sans MS"/>
                  <a:cs typeface="Comic Sans MS"/>
                </a:endParaRPr>
              </a:p>
              <a:p>
                <a:r>
                  <a:rPr lang="tr-TR" sz="2000" dirty="0">
                    <a:latin typeface="Comic Sans MS"/>
                    <a:cs typeface="Comic Sans MS"/>
                  </a:rPr>
                  <a:t> 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    S = S </a:t>
                </a:r>
                <a14:m>
                  <m:oMath xmlns:m="http://schemas.openxmlformats.org/officeDocument/2006/math">
                    <m:r>
                      <a:rPr lang="tr-T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mic Sans MS"/>
                      </a:rPr>
                      <m:t>∪</m:t>
                    </m:r>
                  </m:oMath>
                </a14:m>
                <a:r>
                  <a:rPr lang="tr-TR" sz="2000" dirty="0" smtClean="0">
                    <a:latin typeface="Comic Sans MS"/>
                    <a:cs typeface="Comic Sans MS"/>
                  </a:rPr>
                  <a:t> {u}</a:t>
                </a:r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for each v of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Adj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(u)</a:t>
                </a:r>
              </a:p>
              <a:p>
                <a:pPr algn="just"/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 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if 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&gt;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+ w(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u,v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</a:t>
                </a:r>
              </a:p>
              <a:p>
                <a:pPr algn="just"/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</a:t>
                </a:r>
                <a:r>
                  <a:rPr lang="en-US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v.dis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=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+ w(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u,v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</a:t>
                </a:r>
              </a:p>
              <a:p>
                <a:pPr algn="just"/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v.par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=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</a:t>
                </a:r>
                <a:endParaRPr lang="tr-TR" sz="20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algn="just"/>
                <a:r>
                  <a:rPr lang="tr-TR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update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Q    </a:t>
                </a:r>
                <a:endParaRPr lang="tr-TR" sz="2000" dirty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5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412776"/>
                <a:ext cx="4248472" cy="5047536"/>
              </a:xfrm>
              <a:prstGeom prst="rect">
                <a:avLst/>
              </a:prstGeom>
              <a:blipFill>
                <a:blip r:embed="rId3"/>
                <a:stretch>
                  <a:fillRect l="-1865" t="-966" b="-120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1"/>
          <p:cNvSpPr txBox="1"/>
          <p:nvPr/>
        </p:nvSpPr>
        <p:spPr>
          <a:xfrm>
            <a:off x="5724128" y="6381328"/>
            <a:ext cx="11160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 smtClean="0">
                <a:latin typeface="Comic Sans MS"/>
                <a:cs typeface="Comic Sans MS"/>
              </a:rPr>
              <a:t>S = {H}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06941905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243488" y="182488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804248" y="17008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8" name="Freeform 7"/>
          <p:cNvSpPr/>
          <p:nvPr/>
        </p:nvSpPr>
        <p:spPr>
          <a:xfrm>
            <a:off x="6156176" y="263691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9" name="Freeform 8"/>
          <p:cNvSpPr/>
          <p:nvPr/>
        </p:nvSpPr>
        <p:spPr>
          <a:xfrm>
            <a:off x="5220072" y="35010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452320" y="299695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E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588224" y="4005064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3" name="Freeform 12"/>
          <p:cNvSpPr/>
          <p:nvPr/>
        </p:nvSpPr>
        <p:spPr>
          <a:xfrm>
            <a:off x="5724128" y="501317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G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7452320" y="504987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H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3" name="Straight Connector 2"/>
          <p:cNvCxnSpPr>
            <a:stCxn id="6" idx="17"/>
            <a:endCxn id="7" idx="10"/>
          </p:cNvCxnSpPr>
          <p:nvPr/>
        </p:nvCxnSpPr>
        <p:spPr>
          <a:xfrm flipV="1">
            <a:off x="5711811" y="2126965"/>
            <a:ext cx="1092437" cy="94372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14"/>
            <a:endCxn id="11" idx="3"/>
          </p:cNvCxnSpPr>
          <p:nvPr/>
        </p:nvCxnSpPr>
        <p:spPr>
          <a:xfrm>
            <a:off x="7218115" y="2225988"/>
            <a:ext cx="364900" cy="850544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12"/>
            <a:endCxn id="12" idx="0"/>
          </p:cNvCxnSpPr>
          <p:nvPr/>
        </p:nvCxnSpPr>
        <p:spPr>
          <a:xfrm flipH="1">
            <a:off x="6925852" y="3512229"/>
            <a:ext cx="570033" cy="50310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5"/>
            <a:endCxn id="12" idx="15"/>
          </p:cNvCxnSpPr>
          <p:nvPr/>
        </p:nvCxnSpPr>
        <p:spPr>
          <a:xfrm flipH="1" flipV="1">
            <a:off x="7023873" y="4500537"/>
            <a:ext cx="515577" cy="678427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11"/>
            <a:endCxn id="9" idx="0"/>
          </p:cNvCxnSpPr>
          <p:nvPr/>
        </p:nvCxnSpPr>
        <p:spPr>
          <a:xfrm flipH="1">
            <a:off x="5557700" y="3132385"/>
            <a:ext cx="609367" cy="378888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6"/>
          </p:cNvCxnSpPr>
          <p:nvPr/>
        </p:nvCxnSpPr>
        <p:spPr>
          <a:xfrm flipH="1" flipV="1">
            <a:off x="6588225" y="3068004"/>
            <a:ext cx="940334" cy="236279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9" idx="2"/>
          </p:cNvCxnSpPr>
          <p:nvPr/>
        </p:nvCxnSpPr>
        <p:spPr>
          <a:xfrm flipH="1">
            <a:off x="5437897" y="2348880"/>
            <a:ext cx="64177" cy="1172295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13" idx="22"/>
          </p:cNvCxnSpPr>
          <p:nvPr/>
        </p:nvCxnSpPr>
        <p:spPr>
          <a:xfrm>
            <a:off x="5646090" y="4005064"/>
            <a:ext cx="393884" cy="1008475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14"/>
            <a:endCxn id="14" idx="22"/>
          </p:cNvCxnSpPr>
          <p:nvPr/>
        </p:nvCxnSpPr>
        <p:spPr>
          <a:xfrm flipH="1">
            <a:off x="7768166" y="3522132"/>
            <a:ext cx="98021" cy="1528103"/>
          </a:xfrm>
          <a:prstGeom prst="line">
            <a:avLst/>
          </a:prstGeom>
          <a:ln w="38100">
            <a:solidFill>
              <a:srgbClr val="FF0000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4" idx="10"/>
            <a:endCxn id="13" idx="17"/>
          </p:cNvCxnSpPr>
          <p:nvPr/>
        </p:nvCxnSpPr>
        <p:spPr>
          <a:xfrm flipH="1" flipV="1">
            <a:off x="6192451" y="5409627"/>
            <a:ext cx="1259869" cy="66402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38" name="TextBox 14337"/>
          <p:cNvSpPr txBox="1"/>
          <p:nvPr/>
        </p:nvSpPr>
        <p:spPr>
          <a:xfrm>
            <a:off x="6084168" y="179821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5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73464" y="270892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321004" y="23022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76256" y="281286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52120" y="292494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812360" y="40770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9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967095" y="340779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96136" y="4221088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161911" y="447521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647532" y="505978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96336" y="554917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0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63556" y="1315368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5076056" y="1518692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38" name="Rectangle 37"/>
          <p:cNvSpPr/>
          <p:nvPr/>
        </p:nvSpPr>
        <p:spPr>
          <a:xfrm>
            <a:off x="4788024" y="3645024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39" name="Rectangle 38"/>
          <p:cNvSpPr/>
          <p:nvPr/>
        </p:nvSpPr>
        <p:spPr>
          <a:xfrm>
            <a:off x="5677520" y="5551140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6</a:t>
            </a:r>
            <a:endParaRPr lang="en-US" sz="2000" dirty="0"/>
          </a:p>
        </p:txBody>
      </p:sp>
      <p:sp>
        <p:nvSpPr>
          <p:cNvPr id="40" name="Rectangle 39"/>
          <p:cNvSpPr/>
          <p:nvPr/>
        </p:nvSpPr>
        <p:spPr>
          <a:xfrm>
            <a:off x="6253584" y="400506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4</a:t>
            </a:r>
            <a:endParaRPr lang="en-US" sz="2000" dirty="0"/>
          </a:p>
        </p:txBody>
      </p:sp>
      <p:sp>
        <p:nvSpPr>
          <p:cNvPr id="50" name="Rectangle 49"/>
          <p:cNvSpPr/>
          <p:nvPr/>
        </p:nvSpPr>
        <p:spPr>
          <a:xfrm>
            <a:off x="5974060" y="2348880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51" name="Rectangle 50"/>
          <p:cNvSpPr/>
          <p:nvPr/>
        </p:nvSpPr>
        <p:spPr>
          <a:xfrm>
            <a:off x="7884368" y="292494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9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774928" y="6093296"/>
            <a:ext cx="23247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  F G E D C B A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Dijkstra’s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9"/>
              <p:cNvSpPr txBox="1"/>
              <p:nvPr/>
            </p:nvSpPr>
            <p:spPr>
              <a:xfrm>
                <a:off x="323528" y="1412776"/>
                <a:ext cx="4248472" cy="50475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u="sng" dirty="0" smtClean="0">
                    <a:latin typeface="Comic Sans MS"/>
                    <a:cs typeface="Comic Sans MS"/>
                  </a:rPr>
                  <a:t>Dijkstra(G,s)</a:t>
                </a:r>
              </a:p>
              <a:p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f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or each u of V 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u.key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∞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u.par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nil</a:t>
                </a:r>
              </a:p>
              <a:p>
                <a:r>
                  <a:rPr lang="en-US" sz="2000" dirty="0" err="1" smtClean="0">
                    <a:latin typeface="Comic Sans MS"/>
                    <a:cs typeface="Comic Sans MS"/>
                  </a:rPr>
                  <a:t>s.key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0</a:t>
                </a:r>
                <a:endParaRPr lang="tr-TR" sz="2000" dirty="0" smtClean="0">
                  <a:latin typeface="Comic Sans MS"/>
                  <a:cs typeface="Comic Sans MS"/>
                </a:endParaRPr>
              </a:p>
              <a:p>
                <a:r>
                  <a:rPr lang="tr-TR" sz="2000" dirty="0" err="1">
                    <a:latin typeface="Comic Sans MS"/>
                    <a:cs typeface="Comic Sans MS"/>
                  </a:rPr>
                  <a:t>i</a:t>
                </a:r>
                <a:r>
                  <a:rPr lang="tr-TR" sz="2000" dirty="0" err="1" smtClean="0">
                    <a:latin typeface="Comic Sans MS"/>
                    <a:cs typeface="Comic Sans MS"/>
                  </a:rPr>
                  <a:t>nitialize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an </a:t>
                </a:r>
                <a:r>
                  <a:rPr lang="tr-TR" sz="2000" dirty="0" err="1" smtClean="0">
                    <a:latin typeface="Comic Sans MS"/>
                    <a:cs typeface="Comic Sans MS"/>
                  </a:rPr>
                  <a:t>empty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set S</a:t>
                </a:r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c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reate a minimum priority Q on V</a:t>
                </a:r>
              </a:p>
              <a:p>
                <a:r>
                  <a:rPr lang="en-US" sz="2000" dirty="0" smtClean="0">
                    <a:latin typeface="Comic Sans MS"/>
                    <a:cs typeface="Comic Sans MS"/>
                  </a:rPr>
                  <a:t>while Q ≠ { }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u =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ExtractMin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(Q)</a:t>
                </a:r>
                <a:endParaRPr lang="tr-TR" sz="2000" dirty="0" smtClean="0">
                  <a:latin typeface="Comic Sans MS"/>
                  <a:cs typeface="Comic Sans MS"/>
                </a:endParaRPr>
              </a:p>
              <a:p>
                <a:r>
                  <a:rPr lang="tr-TR" sz="2000" dirty="0">
                    <a:latin typeface="Comic Sans MS"/>
                    <a:cs typeface="Comic Sans MS"/>
                  </a:rPr>
                  <a:t> 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    S = S </a:t>
                </a:r>
                <a14:m>
                  <m:oMath xmlns:m="http://schemas.openxmlformats.org/officeDocument/2006/math">
                    <m:r>
                      <a:rPr lang="tr-T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mic Sans MS"/>
                      </a:rPr>
                      <m:t>∪</m:t>
                    </m:r>
                  </m:oMath>
                </a14:m>
                <a:r>
                  <a:rPr lang="tr-TR" sz="2000" dirty="0" smtClean="0">
                    <a:latin typeface="Comic Sans MS"/>
                    <a:cs typeface="Comic Sans MS"/>
                  </a:rPr>
                  <a:t> {u}</a:t>
                </a:r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for each v of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Adj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(u)</a:t>
                </a:r>
              </a:p>
              <a:p>
                <a:pPr algn="just"/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 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if 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&gt;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+ w(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u,v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</a:t>
                </a:r>
              </a:p>
              <a:p>
                <a:pPr algn="just"/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</a:t>
                </a:r>
                <a:r>
                  <a:rPr lang="en-US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v.dis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=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+ w(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u,v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</a:t>
                </a:r>
              </a:p>
              <a:p>
                <a:pPr algn="just"/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v.par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=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</a:t>
                </a:r>
                <a:endParaRPr lang="tr-TR" sz="20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algn="just"/>
                <a:r>
                  <a:rPr lang="tr-TR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update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Q    </a:t>
                </a:r>
                <a:endParaRPr lang="tr-TR" sz="2000" dirty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412776"/>
                <a:ext cx="4248472" cy="5047536"/>
              </a:xfrm>
              <a:prstGeom prst="rect">
                <a:avLst/>
              </a:prstGeom>
              <a:blipFill>
                <a:blip r:embed="rId3"/>
                <a:stretch>
                  <a:fillRect l="-1865" t="-966" b="-120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1"/>
          <p:cNvSpPr txBox="1"/>
          <p:nvPr/>
        </p:nvSpPr>
        <p:spPr>
          <a:xfrm>
            <a:off x="5724128" y="6381328"/>
            <a:ext cx="11160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 smtClean="0">
                <a:latin typeface="Comic Sans MS"/>
                <a:cs typeface="Comic Sans MS"/>
              </a:rPr>
              <a:t>S = {H}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52685249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243488" y="182488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804248" y="17008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8" name="Freeform 7"/>
          <p:cNvSpPr/>
          <p:nvPr/>
        </p:nvSpPr>
        <p:spPr>
          <a:xfrm>
            <a:off x="6156176" y="263691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9" name="Freeform 8"/>
          <p:cNvSpPr/>
          <p:nvPr/>
        </p:nvSpPr>
        <p:spPr>
          <a:xfrm>
            <a:off x="5220072" y="35010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452320" y="299695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E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588224" y="4005064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3" name="Freeform 12"/>
          <p:cNvSpPr/>
          <p:nvPr/>
        </p:nvSpPr>
        <p:spPr>
          <a:xfrm>
            <a:off x="5724128" y="501317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G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7452320" y="504987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H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3" name="Straight Connector 2"/>
          <p:cNvCxnSpPr>
            <a:stCxn id="6" idx="17"/>
            <a:endCxn id="7" idx="10"/>
          </p:cNvCxnSpPr>
          <p:nvPr/>
        </p:nvCxnSpPr>
        <p:spPr>
          <a:xfrm flipV="1">
            <a:off x="5711811" y="2126965"/>
            <a:ext cx="1092437" cy="94372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14"/>
            <a:endCxn id="11" idx="3"/>
          </p:cNvCxnSpPr>
          <p:nvPr/>
        </p:nvCxnSpPr>
        <p:spPr>
          <a:xfrm>
            <a:off x="7218115" y="2225988"/>
            <a:ext cx="364900" cy="850544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12"/>
            <a:endCxn id="12" idx="0"/>
          </p:cNvCxnSpPr>
          <p:nvPr/>
        </p:nvCxnSpPr>
        <p:spPr>
          <a:xfrm flipH="1">
            <a:off x="6925852" y="3512229"/>
            <a:ext cx="570033" cy="50310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5"/>
            <a:endCxn id="12" idx="15"/>
          </p:cNvCxnSpPr>
          <p:nvPr/>
        </p:nvCxnSpPr>
        <p:spPr>
          <a:xfrm flipH="1" flipV="1">
            <a:off x="7023873" y="4500537"/>
            <a:ext cx="515577" cy="678427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11"/>
            <a:endCxn id="9" idx="0"/>
          </p:cNvCxnSpPr>
          <p:nvPr/>
        </p:nvCxnSpPr>
        <p:spPr>
          <a:xfrm flipH="1">
            <a:off x="5557700" y="3132385"/>
            <a:ext cx="609367" cy="378888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6"/>
          </p:cNvCxnSpPr>
          <p:nvPr/>
        </p:nvCxnSpPr>
        <p:spPr>
          <a:xfrm flipH="1" flipV="1">
            <a:off x="6588225" y="3068004"/>
            <a:ext cx="940334" cy="236279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9" idx="2"/>
          </p:cNvCxnSpPr>
          <p:nvPr/>
        </p:nvCxnSpPr>
        <p:spPr>
          <a:xfrm flipH="1">
            <a:off x="5437897" y="2348880"/>
            <a:ext cx="64177" cy="1172295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13" idx="22"/>
          </p:cNvCxnSpPr>
          <p:nvPr/>
        </p:nvCxnSpPr>
        <p:spPr>
          <a:xfrm>
            <a:off x="5646090" y="4005064"/>
            <a:ext cx="393884" cy="1008475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14"/>
            <a:endCxn id="14" idx="22"/>
          </p:cNvCxnSpPr>
          <p:nvPr/>
        </p:nvCxnSpPr>
        <p:spPr>
          <a:xfrm flipH="1">
            <a:off x="7768166" y="3522132"/>
            <a:ext cx="98021" cy="1528103"/>
          </a:xfrm>
          <a:prstGeom prst="line">
            <a:avLst/>
          </a:prstGeom>
          <a:ln w="38100">
            <a:solidFill>
              <a:srgbClr val="FF0000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4" idx="10"/>
            <a:endCxn id="13" idx="17"/>
          </p:cNvCxnSpPr>
          <p:nvPr/>
        </p:nvCxnSpPr>
        <p:spPr>
          <a:xfrm flipH="1" flipV="1">
            <a:off x="6192451" y="5409627"/>
            <a:ext cx="1259869" cy="66402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38" name="TextBox 14337"/>
          <p:cNvSpPr txBox="1"/>
          <p:nvPr/>
        </p:nvSpPr>
        <p:spPr>
          <a:xfrm>
            <a:off x="6084168" y="179821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5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73464" y="270892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321004" y="23022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76256" y="281286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52120" y="292494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812360" y="40770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9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967095" y="340779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96136" y="4221088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161911" y="447521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647532" y="505978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96336" y="554917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0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63556" y="1315368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5076056" y="1518692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38" name="Rectangle 37"/>
          <p:cNvSpPr/>
          <p:nvPr/>
        </p:nvSpPr>
        <p:spPr>
          <a:xfrm>
            <a:off x="4788024" y="3645024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39" name="Rectangle 38"/>
          <p:cNvSpPr/>
          <p:nvPr/>
        </p:nvSpPr>
        <p:spPr>
          <a:xfrm>
            <a:off x="5677520" y="5551140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6</a:t>
            </a:r>
            <a:endParaRPr lang="en-US" sz="2000" dirty="0"/>
          </a:p>
        </p:txBody>
      </p:sp>
      <p:sp>
        <p:nvSpPr>
          <p:cNvPr id="40" name="Rectangle 39"/>
          <p:cNvSpPr/>
          <p:nvPr/>
        </p:nvSpPr>
        <p:spPr>
          <a:xfrm>
            <a:off x="6253584" y="400506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4</a:t>
            </a:r>
            <a:endParaRPr lang="en-US" sz="2000" dirty="0"/>
          </a:p>
        </p:txBody>
      </p:sp>
      <p:sp>
        <p:nvSpPr>
          <p:cNvPr id="50" name="Rectangle 49"/>
          <p:cNvSpPr/>
          <p:nvPr/>
        </p:nvSpPr>
        <p:spPr>
          <a:xfrm>
            <a:off x="5974060" y="2348880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51" name="Rectangle 50"/>
          <p:cNvSpPr/>
          <p:nvPr/>
        </p:nvSpPr>
        <p:spPr>
          <a:xfrm>
            <a:off x="7884368" y="292494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9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774928" y="6093296"/>
            <a:ext cx="223781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     G E D C B A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Dijkstra’s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9"/>
              <p:cNvSpPr txBox="1"/>
              <p:nvPr/>
            </p:nvSpPr>
            <p:spPr>
              <a:xfrm>
                <a:off x="323528" y="1412776"/>
                <a:ext cx="4248472" cy="50475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u="sng" dirty="0" smtClean="0">
                    <a:latin typeface="Comic Sans MS"/>
                    <a:cs typeface="Comic Sans MS"/>
                  </a:rPr>
                  <a:t>Dijkstra(G,s)</a:t>
                </a:r>
              </a:p>
              <a:p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f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or each u of V 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u.key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∞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u.par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nil</a:t>
                </a:r>
              </a:p>
              <a:p>
                <a:r>
                  <a:rPr lang="en-US" sz="2000" dirty="0" err="1" smtClean="0">
                    <a:latin typeface="Comic Sans MS"/>
                    <a:cs typeface="Comic Sans MS"/>
                  </a:rPr>
                  <a:t>s.key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0</a:t>
                </a:r>
                <a:endParaRPr lang="tr-TR" sz="2000" dirty="0" smtClean="0">
                  <a:latin typeface="Comic Sans MS"/>
                  <a:cs typeface="Comic Sans MS"/>
                </a:endParaRPr>
              </a:p>
              <a:p>
                <a:r>
                  <a:rPr lang="tr-TR" sz="2000" dirty="0" err="1">
                    <a:latin typeface="Comic Sans MS"/>
                    <a:cs typeface="Comic Sans MS"/>
                  </a:rPr>
                  <a:t>i</a:t>
                </a:r>
                <a:r>
                  <a:rPr lang="tr-TR" sz="2000" dirty="0" err="1" smtClean="0">
                    <a:latin typeface="Comic Sans MS"/>
                    <a:cs typeface="Comic Sans MS"/>
                  </a:rPr>
                  <a:t>nitialize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an </a:t>
                </a:r>
                <a:r>
                  <a:rPr lang="tr-TR" sz="2000" dirty="0" err="1" smtClean="0">
                    <a:latin typeface="Comic Sans MS"/>
                    <a:cs typeface="Comic Sans MS"/>
                  </a:rPr>
                  <a:t>empty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set S</a:t>
                </a:r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c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reate a minimum priority Q on V</a:t>
                </a:r>
              </a:p>
              <a:p>
                <a:r>
                  <a:rPr lang="en-US" sz="2000" dirty="0" smtClean="0">
                    <a:latin typeface="Comic Sans MS"/>
                    <a:cs typeface="Comic Sans MS"/>
                  </a:rPr>
                  <a:t>while Q ≠ { }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u =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ExtractMin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(Q)</a:t>
                </a:r>
                <a:endParaRPr lang="tr-TR" sz="2000" dirty="0" smtClean="0">
                  <a:latin typeface="Comic Sans MS"/>
                  <a:cs typeface="Comic Sans MS"/>
                </a:endParaRPr>
              </a:p>
              <a:p>
                <a:r>
                  <a:rPr lang="tr-TR" sz="2000" dirty="0">
                    <a:latin typeface="Comic Sans MS"/>
                    <a:cs typeface="Comic Sans MS"/>
                  </a:rPr>
                  <a:t> 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    S = S </a:t>
                </a:r>
                <a14:m>
                  <m:oMath xmlns:m="http://schemas.openxmlformats.org/officeDocument/2006/math">
                    <m:r>
                      <a:rPr lang="tr-T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mic Sans MS"/>
                      </a:rPr>
                      <m:t>∪</m:t>
                    </m:r>
                  </m:oMath>
                </a14:m>
                <a:r>
                  <a:rPr lang="tr-TR" sz="2000" dirty="0" smtClean="0">
                    <a:latin typeface="Comic Sans MS"/>
                    <a:cs typeface="Comic Sans MS"/>
                  </a:rPr>
                  <a:t> {u}</a:t>
                </a:r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for each v of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Adj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(u)</a:t>
                </a:r>
              </a:p>
              <a:p>
                <a:pPr algn="just"/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 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if 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&gt;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+ w(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u,v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</a:t>
                </a:r>
              </a:p>
              <a:p>
                <a:pPr algn="just"/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</a:t>
                </a:r>
                <a:r>
                  <a:rPr lang="en-US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v.dis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=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+ w(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u,v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</a:t>
                </a:r>
              </a:p>
              <a:p>
                <a:pPr algn="just"/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v.par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=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</a:t>
                </a:r>
                <a:endParaRPr lang="tr-TR" sz="20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algn="just"/>
                <a:r>
                  <a:rPr lang="tr-TR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update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Q    </a:t>
                </a:r>
                <a:endParaRPr lang="tr-TR" sz="2000" dirty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6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412776"/>
                <a:ext cx="4248472" cy="5047536"/>
              </a:xfrm>
              <a:prstGeom prst="rect">
                <a:avLst/>
              </a:prstGeom>
              <a:blipFill>
                <a:blip r:embed="rId3"/>
                <a:stretch>
                  <a:fillRect l="-1865" t="-966" b="-120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1"/>
          <p:cNvSpPr txBox="1"/>
          <p:nvPr/>
        </p:nvSpPr>
        <p:spPr>
          <a:xfrm>
            <a:off x="5724128" y="6381328"/>
            <a:ext cx="13660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 smtClean="0">
                <a:latin typeface="Comic Sans MS"/>
                <a:cs typeface="Comic Sans MS"/>
              </a:rPr>
              <a:t>S = {H,F}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56762331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243488" y="182488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804248" y="17008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8" name="Freeform 7"/>
          <p:cNvSpPr/>
          <p:nvPr/>
        </p:nvSpPr>
        <p:spPr>
          <a:xfrm>
            <a:off x="6156176" y="263691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9" name="Freeform 8"/>
          <p:cNvSpPr/>
          <p:nvPr/>
        </p:nvSpPr>
        <p:spPr>
          <a:xfrm>
            <a:off x="5220072" y="35010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452320" y="299695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E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588224" y="4005064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3" name="Freeform 12"/>
          <p:cNvSpPr/>
          <p:nvPr/>
        </p:nvSpPr>
        <p:spPr>
          <a:xfrm>
            <a:off x="5724128" y="501317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G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7452320" y="504987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H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3" name="Straight Connector 2"/>
          <p:cNvCxnSpPr>
            <a:stCxn id="6" idx="17"/>
            <a:endCxn id="7" idx="10"/>
          </p:cNvCxnSpPr>
          <p:nvPr/>
        </p:nvCxnSpPr>
        <p:spPr>
          <a:xfrm flipV="1">
            <a:off x="5711811" y="2126965"/>
            <a:ext cx="1092437" cy="94372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14"/>
            <a:endCxn id="11" idx="3"/>
          </p:cNvCxnSpPr>
          <p:nvPr/>
        </p:nvCxnSpPr>
        <p:spPr>
          <a:xfrm>
            <a:off x="7218115" y="2225988"/>
            <a:ext cx="364900" cy="850544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12"/>
            <a:endCxn id="12" idx="0"/>
          </p:cNvCxnSpPr>
          <p:nvPr/>
        </p:nvCxnSpPr>
        <p:spPr>
          <a:xfrm flipH="1">
            <a:off x="6925852" y="3512229"/>
            <a:ext cx="570033" cy="503100"/>
          </a:xfrm>
          <a:prstGeom prst="line">
            <a:avLst/>
          </a:prstGeom>
          <a:ln w="38100">
            <a:solidFill>
              <a:srgbClr val="FF0000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5"/>
            <a:endCxn id="12" idx="15"/>
          </p:cNvCxnSpPr>
          <p:nvPr/>
        </p:nvCxnSpPr>
        <p:spPr>
          <a:xfrm flipH="1" flipV="1">
            <a:off x="7023873" y="4500537"/>
            <a:ext cx="515577" cy="678427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11"/>
            <a:endCxn id="9" idx="0"/>
          </p:cNvCxnSpPr>
          <p:nvPr/>
        </p:nvCxnSpPr>
        <p:spPr>
          <a:xfrm flipH="1">
            <a:off x="5557700" y="3132385"/>
            <a:ext cx="609367" cy="378888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6"/>
          </p:cNvCxnSpPr>
          <p:nvPr/>
        </p:nvCxnSpPr>
        <p:spPr>
          <a:xfrm flipH="1" flipV="1">
            <a:off x="6588225" y="3068004"/>
            <a:ext cx="940334" cy="236279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9" idx="2"/>
          </p:cNvCxnSpPr>
          <p:nvPr/>
        </p:nvCxnSpPr>
        <p:spPr>
          <a:xfrm flipH="1">
            <a:off x="5437897" y="2348880"/>
            <a:ext cx="64177" cy="1172295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13" idx="22"/>
          </p:cNvCxnSpPr>
          <p:nvPr/>
        </p:nvCxnSpPr>
        <p:spPr>
          <a:xfrm>
            <a:off x="5646090" y="4005064"/>
            <a:ext cx="393884" cy="1008475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14"/>
            <a:endCxn id="14" idx="22"/>
          </p:cNvCxnSpPr>
          <p:nvPr/>
        </p:nvCxnSpPr>
        <p:spPr>
          <a:xfrm flipH="1">
            <a:off x="7768166" y="3522132"/>
            <a:ext cx="98021" cy="1528103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4" idx="10"/>
            <a:endCxn id="13" idx="17"/>
          </p:cNvCxnSpPr>
          <p:nvPr/>
        </p:nvCxnSpPr>
        <p:spPr>
          <a:xfrm flipH="1" flipV="1">
            <a:off x="6192451" y="5409627"/>
            <a:ext cx="1259869" cy="66402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38" name="TextBox 14337"/>
          <p:cNvSpPr txBox="1"/>
          <p:nvPr/>
        </p:nvSpPr>
        <p:spPr>
          <a:xfrm>
            <a:off x="6084168" y="179821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5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73464" y="270892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321004" y="23022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76256" y="281286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52120" y="292494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812360" y="40770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9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967095" y="340779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96136" y="4221088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161911" y="447521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647532" y="505978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96336" y="554917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0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63556" y="1315368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5076056" y="1518692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38" name="Rectangle 37"/>
          <p:cNvSpPr/>
          <p:nvPr/>
        </p:nvSpPr>
        <p:spPr>
          <a:xfrm>
            <a:off x="4788024" y="3645024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39" name="Rectangle 38"/>
          <p:cNvSpPr/>
          <p:nvPr/>
        </p:nvSpPr>
        <p:spPr>
          <a:xfrm>
            <a:off x="5677520" y="5551140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6</a:t>
            </a:r>
            <a:endParaRPr lang="en-US" sz="2000" dirty="0"/>
          </a:p>
        </p:txBody>
      </p:sp>
      <p:sp>
        <p:nvSpPr>
          <p:cNvPr id="40" name="Rectangle 39"/>
          <p:cNvSpPr/>
          <p:nvPr/>
        </p:nvSpPr>
        <p:spPr>
          <a:xfrm>
            <a:off x="6253584" y="400506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4</a:t>
            </a:r>
            <a:endParaRPr lang="en-US" sz="2000" dirty="0"/>
          </a:p>
        </p:txBody>
      </p:sp>
      <p:sp>
        <p:nvSpPr>
          <p:cNvPr id="50" name="Rectangle 49"/>
          <p:cNvSpPr/>
          <p:nvPr/>
        </p:nvSpPr>
        <p:spPr>
          <a:xfrm>
            <a:off x="5974060" y="2348880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51" name="Rectangle 50"/>
          <p:cNvSpPr/>
          <p:nvPr/>
        </p:nvSpPr>
        <p:spPr>
          <a:xfrm>
            <a:off x="7884368" y="292494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7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774928" y="6093296"/>
            <a:ext cx="223781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     G E D C B A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Dijkstra’s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9"/>
              <p:cNvSpPr txBox="1"/>
              <p:nvPr/>
            </p:nvSpPr>
            <p:spPr>
              <a:xfrm>
                <a:off x="323528" y="1412776"/>
                <a:ext cx="4248472" cy="50475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u="sng" dirty="0" smtClean="0">
                    <a:latin typeface="Comic Sans MS"/>
                    <a:cs typeface="Comic Sans MS"/>
                  </a:rPr>
                  <a:t>Dijkstra(G,s)</a:t>
                </a:r>
              </a:p>
              <a:p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f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or each u of V 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u.key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∞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u.par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nil</a:t>
                </a:r>
              </a:p>
              <a:p>
                <a:r>
                  <a:rPr lang="en-US" sz="2000" dirty="0" err="1" smtClean="0">
                    <a:latin typeface="Comic Sans MS"/>
                    <a:cs typeface="Comic Sans MS"/>
                  </a:rPr>
                  <a:t>s.key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0</a:t>
                </a:r>
                <a:endParaRPr lang="tr-TR" sz="2000" dirty="0" smtClean="0">
                  <a:latin typeface="Comic Sans MS"/>
                  <a:cs typeface="Comic Sans MS"/>
                </a:endParaRPr>
              </a:p>
              <a:p>
                <a:r>
                  <a:rPr lang="tr-TR" sz="2000" dirty="0" err="1">
                    <a:latin typeface="Comic Sans MS"/>
                    <a:cs typeface="Comic Sans MS"/>
                  </a:rPr>
                  <a:t>i</a:t>
                </a:r>
                <a:r>
                  <a:rPr lang="tr-TR" sz="2000" dirty="0" err="1" smtClean="0">
                    <a:latin typeface="Comic Sans MS"/>
                    <a:cs typeface="Comic Sans MS"/>
                  </a:rPr>
                  <a:t>nitialize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an </a:t>
                </a:r>
                <a:r>
                  <a:rPr lang="tr-TR" sz="2000" dirty="0" err="1" smtClean="0">
                    <a:latin typeface="Comic Sans MS"/>
                    <a:cs typeface="Comic Sans MS"/>
                  </a:rPr>
                  <a:t>empty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set S</a:t>
                </a:r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c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reate a minimum priority Q on V</a:t>
                </a:r>
              </a:p>
              <a:p>
                <a:r>
                  <a:rPr lang="en-US" sz="2000" dirty="0" smtClean="0">
                    <a:latin typeface="Comic Sans MS"/>
                    <a:cs typeface="Comic Sans MS"/>
                  </a:rPr>
                  <a:t>while Q ≠ { }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u =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ExtractMin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(Q)</a:t>
                </a:r>
                <a:endParaRPr lang="tr-TR" sz="2000" dirty="0" smtClean="0">
                  <a:latin typeface="Comic Sans MS"/>
                  <a:cs typeface="Comic Sans MS"/>
                </a:endParaRPr>
              </a:p>
              <a:p>
                <a:r>
                  <a:rPr lang="tr-TR" sz="2000" dirty="0">
                    <a:latin typeface="Comic Sans MS"/>
                    <a:cs typeface="Comic Sans MS"/>
                  </a:rPr>
                  <a:t> 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    S = S </a:t>
                </a:r>
                <a14:m>
                  <m:oMath xmlns:m="http://schemas.openxmlformats.org/officeDocument/2006/math">
                    <m:r>
                      <a:rPr lang="tr-T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mic Sans MS"/>
                      </a:rPr>
                      <m:t>∪</m:t>
                    </m:r>
                  </m:oMath>
                </a14:m>
                <a:r>
                  <a:rPr lang="tr-TR" sz="2000" dirty="0" smtClean="0">
                    <a:latin typeface="Comic Sans MS"/>
                    <a:cs typeface="Comic Sans MS"/>
                  </a:rPr>
                  <a:t> {u}</a:t>
                </a:r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for each v of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Adj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(u)</a:t>
                </a:r>
              </a:p>
              <a:p>
                <a:pPr algn="just"/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 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if 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&gt;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+ w(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u,v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</a:t>
                </a:r>
              </a:p>
              <a:p>
                <a:pPr algn="just"/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</a:t>
                </a:r>
                <a:r>
                  <a:rPr lang="en-US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v.dis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=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+ w(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u,v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</a:t>
                </a:r>
              </a:p>
              <a:p>
                <a:pPr algn="just"/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v.par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=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</a:t>
                </a:r>
                <a:endParaRPr lang="tr-TR" sz="20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algn="just"/>
                <a:r>
                  <a:rPr lang="tr-TR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update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Q    </a:t>
                </a:r>
                <a:endParaRPr lang="tr-TR" sz="2000" dirty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412776"/>
                <a:ext cx="4248472" cy="5047536"/>
              </a:xfrm>
              <a:prstGeom prst="rect">
                <a:avLst/>
              </a:prstGeom>
              <a:blipFill>
                <a:blip r:embed="rId3"/>
                <a:stretch>
                  <a:fillRect l="-1865" t="-966" b="-120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1"/>
          <p:cNvSpPr txBox="1"/>
          <p:nvPr/>
        </p:nvSpPr>
        <p:spPr>
          <a:xfrm>
            <a:off x="5724128" y="6381328"/>
            <a:ext cx="13660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 smtClean="0">
                <a:latin typeface="Comic Sans MS"/>
                <a:cs typeface="Comic Sans MS"/>
              </a:rPr>
              <a:t>S = {H,F}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45682494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195736" y="3501008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0" name="Düz Bağlayıcı 29"/>
          <p:cNvCxnSpPr>
            <a:endCxn id="27" idx="1"/>
          </p:cNvCxnSpPr>
          <p:nvPr/>
        </p:nvCxnSpPr>
        <p:spPr>
          <a:xfrm>
            <a:off x="2339752" y="3645024"/>
            <a:ext cx="531763" cy="10520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058253" y="3140968"/>
            <a:ext cx="35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A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139952" y="3299454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95936" y="2636912"/>
            <a:ext cx="429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 smtClean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27" name="Oval 26"/>
          <p:cNvSpPr/>
          <p:nvPr/>
        </p:nvSpPr>
        <p:spPr>
          <a:xfrm>
            <a:off x="2841645" y="4667606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94166" y="4787860"/>
            <a:ext cx="3512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mic Sans MS"/>
                <a:cs typeface="Comic Sans MS"/>
              </a:rPr>
              <a:t>D</a:t>
            </a:r>
          </a:p>
          <a:p>
            <a:pPr algn="ctr"/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4798608" y="5026623"/>
            <a:ext cx="203966" cy="151431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819241" y="5167739"/>
            <a:ext cx="328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E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6092043" y="4077072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302901" y="4005064"/>
            <a:ext cx="323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C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5" name="Düz Bağlayıcı 29"/>
          <p:cNvCxnSpPr>
            <a:endCxn id="23" idx="2"/>
          </p:cNvCxnSpPr>
          <p:nvPr/>
        </p:nvCxnSpPr>
        <p:spPr>
          <a:xfrm flipV="1">
            <a:off x="2399780" y="3400231"/>
            <a:ext cx="1740172" cy="220829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Düz Bağlayıcı 29"/>
          <p:cNvCxnSpPr>
            <a:endCxn id="33" idx="2"/>
          </p:cNvCxnSpPr>
          <p:nvPr/>
        </p:nvCxnSpPr>
        <p:spPr>
          <a:xfrm flipV="1">
            <a:off x="2987824" y="4177849"/>
            <a:ext cx="3104219" cy="52900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Düz Bağlayıcı 29"/>
          <p:cNvCxnSpPr>
            <a:endCxn id="31" idx="1"/>
          </p:cNvCxnSpPr>
          <p:nvPr/>
        </p:nvCxnSpPr>
        <p:spPr>
          <a:xfrm>
            <a:off x="2987824" y="4811250"/>
            <a:ext cx="1840654" cy="23755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Düz Bağlayıcı 29"/>
          <p:cNvCxnSpPr>
            <a:endCxn id="33" idx="3"/>
          </p:cNvCxnSpPr>
          <p:nvPr/>
        </p:nvCxnSpPr>
        <p:spPr>
          <a:xfrm flipV="1">
            <a:off x="4932040" y="4249109"/>
            <a:ext cx="1189873" cy="83089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Düz Bağlayıcı 29"/>
          <p:cNvCxnSpPr>
            <a:endCxn id="33" idx="1"/>
          </p:cNvCxnSpPr>
          <p:nvPr/>
        </p:nvCxnSpPr>
        <p:spPr>
          <a:xfrm>
            <a:off x="4283968" y="3433806"/>
            <a:ext cx="1837945" cy="67278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Düz Bağlayıcı 29"/>
          <p:cNvCxnSpPr>
            <a:stCxn id="27" idx="0"/>
            <a:endCxn id="23" idx="3"/>
          </p:cNvCxnSpPr>
          <p:nvPr/>
        </p:nvCxnSpPr>
        <p:spPr>
          <a:xfrm flipV="1">
            <a:off x="2943628" y="3471491"/>
            <a:ext cx="1226194" cy="11961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41" name="TextBox 14340"/>
          <p:cNvSpPr txBox="1"/>
          <p:nvPr/>
        </p:nvSpPr>
        <p:spPr>
          <a:xfrm>
            <a:off x="3059832" y="3779748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161340" y="4077072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22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491880" y="4931876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16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358549" y="4077072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14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508104" y="4581128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915816" y="3140968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10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044787" y="3419708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9" name="Metin kutusu 8"/>
          <p:cNvSpPr txBox="1"/>
          <p:nvPr/>
        </p:nvSpPr>
        <p:spPr>
          <a:xfrm>
            <a:off x="611560" y="1490588"/>
            <a:ext cx="79208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/>
              <a:buChar char="•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iven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weighted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 G=(V,E) and a source vertex s in V, find the shortest path from s to every other vertex in V</a:t>
            </a:r>
            <a:endParaRPr lang="en-US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just"/>
            <a:endParaRPr lang="tr-TR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SSSP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10802839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243488" y="182488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804248" y="17008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8" name="Freeform 7"/>
          <p:cNvSpPr/>
          <p:nvPr/>
        </p:nvSpPr>
        <p:spPr>
          <a:xfrm>
            <a:off x="6156176" y="263691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9" name="Freeform 8"/>
          <p:cNvSpPr/>
          <p:nvPr/>
        </p:nvSpPr>
        <p:spPr>
          <a:xfrm>
            <a:off x="5220072" y="35010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452320" y="299695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E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588224" y="4005064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3" name="Freeform 12"/>
          <p:cNvSpPr/>
          <p:nvPr/>
        </p:nvSpPr>
        <p:spPr>
          <a:xfrm>
            <a:off x="5724128" y="501317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G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7452320" y="504987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H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3" name="Straight Connector 2"/>
          <p:cNvCxnSpPr>
            <a:stCxn id="6" idx="17"/>
            <a:endCxn id="7" idx="10"/>
          </p:cNvCxnSpPr>
          <p:nvPr/>
        </p:nvCxnSpPr>
        <p:spPr>
          <a:xfrm flipV="1">
            <a:off x="5711811" y="2126965"/>
            <a:ext cx="1092437" cy="94372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14"/>
            <a:endCxn id="11" idx="3"/>
          </p:cNvCxnSpPr>
          <p:nvPr/>
        </p:nvCxnSpPr>
        <p:spPr>
          <a:xfrm>
            <a:off x="7218115" y="2225988"/>
            <a:ext cx="364900" cy="850544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12"/>
            <a:endCxn id="12" idx="0"/>
          </p:cNvCxnSpPr>
          <p:nvPr/>
        </p:nvCxnSpPr>
        <p:spPr>
          <a:xfrm flipH="1">
            <a:off x="6925852" y="3512229"/>
            <a:ext cx="570033" cy="503100"/>
          </a:xfrm>
          <a:prstGeom prst="line">
            <a:avLst/>
          </a:prstGeom>
          <a:ln w="38100">
            <a:solidFill>
              <a:srgbClr val="FF0000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5"/>
            <a:endCxn id="12" idx="15"/>
          </p:cNvCxnSpPr>
          <p:nvPr/>
        </p:nvCxnSpPr>
        <p:spPr>
          <a:xfrm flipH="1" flipV="1">
            <a:off x="7023873" y="4500537"/>
            <a:ext cx="515577" cy="678427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11"/>
            <a:endCxn id="9" idx="0"/>
          </p:cNvCxnSpPr>
          <p:nvPr/>
        </p:nvCxnSpPr>
        <p:spPr>
          <a:xfrm flipH="1">
            <a:off x="5557700" y="3132385"/>
            <a:ext cx="609367" cy="378888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6"/>
          </p:cNvCxnSpPr>
          <p:nvPr/>
        </p:nvCxnSpPr>
        <p:spPr>
          <a:xfrm flipH="1" flipV="1">
            <a:off x="6588225" y="3068004"/>
            <a:ext cx="940334" cy="236279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9" idx="2"/>
          </p:cNvCxnSpPr>
          <p:nvPr/>
        </p:nvCxnSpPr>
        <p:spPr>
          <a:xfrm flipH="1">
            <a:off x="5437897" y="2348880"/>
            <a:ext cx="64177" cy="1172295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13" idx="22"/>
          </p:cNvCxnSpPr>
          <p:nvPr/>
        </p:nvCxnSpPr>
        <p:spPr>
          <a:xfrm>
            <a:off x="5646090" y="4005064"/>
            <a:ext cx="393884" cy="1008475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14"/>
            <a:endCxn id="14" idx="22"/>
          </p:cNvCxnSpPr>
          <p:nvPr/>
        </p:nvCxnSpPr>
        <p:spPr>
          <a:xfrm flipH="1">
            <a:off x="7768166" y="3522132"/>
            <a:ext cx="98021" cy="1528103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4" idx="10"/>
            <a:endCxn id="13" idx="17"/>
          </p:cNvCxnSpPr>
          <p:nvPr/>
        </p:nvCxnSpPr>
        <p:spPr>
          <a:xfrm flipH="1" flipV="1">
            <a:off x="6192451" y="5409627"/>
            <a:ext cx="1259869" cy="66402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38" name="TextBox 14337"/>
          <p:cNvSpPr txBox="1"/>
          <p:nvPr/>
        </p:nvSpPr>
        <p:spPr>
          <a:xfrm>
            <a:off x="6084168" y="179821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5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73464" y="270892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7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321004" y="23022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76256" y="281286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52120" y="292494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812360" y="40770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9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967095" y="340779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96136" y="4221088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161911" y="447521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647532" y="505978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96336" y="554917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0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63556" y="1315368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5076056" y="1518692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38" name="Rectangle 37"/>
          <p:cNvSpPr/>
          <p:nvPr/>
        </p:nvSpPr>
        <p:spPr>
          <a:xfrm>
            <a:off x="4788024" y="3645024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39" name="Rectangle 38"/>
          <p:cNvSpPr/>
          <p:nvPr/>
        </p:nvSpPr>
        <p:spPr>
          <a:xfrm>
            <a:off x="5677520" y="5551140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6</a:t>
            </a:r>
            <a:endParaRPr lang="en-US" sz="2000" dirty="0"/>
          </a:p>
        </p:txBody>
      </p:sp>
      <p:sp>
        <p:nvSpPr>
          <p:cNvPr id="40" name="Rectangle 39"/>
          <p:cNvSpPr/>
          <p:nvPr/>
        </p:nvSpPr>
        <p:spPr>
          <a:xfrm>
            <a:off x="6253584" y="400506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4</a:t>
            </a:r>
            <a:endParaRPr lang="en-US" sz="2000" dirty="0"/>
          </a:p>
        </p:txBody>
      </p:sp>
      <p:sp>
        <p:nvSpPr>
          <p:cNvPr id="50" name="Rectangle 49"/>
          <p:cNvSpPr/>
          <p:nvPr/>
        </p:nvSpPr>
        <p:spPr>
          <a:xfrm>
            <a:off x="5974060" y="2348880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51" name="Rectangle 50"/>
          <p:cNvSpPr/>
          <p:nvPr/>
        </p:nvSpPr>
        <p:spPr>
          <a:xfrm>
            <a:off x="7884368" y="292494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7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774928" y="6093296"/>
            <a:ext cx="221466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        E D C B A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Dijkstra’s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9"/>
              <p:cNvSpPr txBox="1"/>
              <p:nvPr/>
            </p:nvSpPr>
            <p:spPr>
              <a:xfrm>
                <a:off x="323528" y="1412776"/>
                <a:ext cx="4248472" cy="50475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u="sng" dirty="0" smtClean="0">
                    <a:latin typeface="Comic Sans MS"/>
                    <a:cs typeface="Comic Sans MS"/>
                  </a:rPr>
                  <a:t>Dijkstra(G,s)</a:t>
                </a:r>
              </a:p>
              <a:p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f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or each u of V 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u.key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∞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u.par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nil</a:t>
                </a:r>
              </a:p>
              <a:p>
                <a:r>
                  <a:rPr lang="en-US" sz="2000" dirty="0" err="1" smtClean="0">
                    <a:latin typeface="Comic Sans MS"/>
                    <a:cs typeface="Comic Sans MS"/>
                  </a:rPr>
                  <a:t>s.key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0</a:t>
                </a:r>
                <a:endParaRPr lang="tr-TR" sz="2000" dirty="0" smtClean="0">
                  <a:latin typeface="Comic Sans MS"/>
                  <a:cs typeface="Comic Sans MS"/>
                </a:endParaRPr>
              </a:p>
              <a:p>
                <a:r>
                  <a:rPr lang="tr-TR" sz="2000" dirty="0" err="1">
                    <a:latin typeface="Comic Sans MS"/>
                    <a:cs typeface="Comic Sans MS"/>
                  </a:rPr>
                  <a:t>i</a:t>
                </a:r>
                <a:r>
                  <a:rPr lang="tr-TR" sz="2000" dirty="0" err="1" smtClean="0">
                    <a:latin typeface="Comic Sans MS"/>
                    <a:cs typeface="Comic Sans MS"/>
                  </a:rPr>
                  <a:t>nitialize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an </a:t>
                </a:r>
                <a:r>
                  <a:rPr lang="tr-TR" sz="2000" dirty="0" err="1" smtClean="0">
                    <a:latin typeface="Comic Sans MS"/>
                    <a:cs typeface="Comic Sans MS"/>
                  </a:rPr>
                  <a:t>empty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set S</a:t>
                </a:r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c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reate a minimum priority Q on V</a:t>
                </a:r>
              </a:p>
              <a:p>
                <a:r>
                  <a:rPr lang="en-US" sz="2000" dirty="0" smtClean="0">
                    <a:latin typeface="Comic Sans MS"/>
                    <a:cs typeface="Comic Sans MS"/>
                  </a:rPr>
                  <a:t>while Q ≠ { }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u =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ExtractMin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(Q)</a:t>
                </a:r>
                <a:endParaRPr lang="tr-TR" sz="2000" dirty="0" smtClean="0">
                  <a:latin typeface="Comic Sans MS"/>
                  <a:cs typeface="Comic Sans MS"/>
                </a:endParaRPr>
              </a:p>
              <a:p>
                <a:r>
                  <a:rPr lang="tr-TR" sz="2000" dirty="0">
                    <a:latin typeface="Comic Sans MS"/>
                    <a:cs typeface="Comic Sans MS"/>
                  </a:rPr>
                  <a:t> 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    S = S </a:t>
                </a:r>
                <a14:m>
                  <m:oMath xmlns:m="http://schemas.openxmlformats.org/officeDocument/2006/math">
                    <m:r>
                      <a:rPr lang="tr-T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mic Sans MS"/>
                      </a:rPr>
                      <m:t>∪</m:t>
                    </m:r>
                  </m:oMath>
                </a14:m>
                <a:r>
                  <a:rPr lang="tr-TR" sz="2000" dirty="0" smtClean="0">
                    <a:latin typeface="Comic Sans MS"/>
                    <a:cs typeface="Comic Sans MS"/>
                  </a:rPr>
                  <a:t> {u}</a:t>
                </a:r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for each v of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Adj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(u)</a:t>
                </a:r>
              </a:p>
              <a:p>
                <a:pPr algn="just"/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 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if 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&gt;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+ w(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u,v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</a:t>
                </a:r>
              </a:p>
              <a:p>
                <a:pPr algn="just"/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</a:t>
                </a:r>
                <a:r>
                  <a:rPr lang="en-US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v.dis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=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+ w(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u,v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</a:t>
                </a:r>
              </a:p>
              <a:p>
                <a:pPr algn="just"/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v.par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=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</a:t>
                </a:r>
                <a:endParaRPr lang="tr-TR" sz="20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algn="just"/>
                <a:r>
                  <a:rPr lang="tr-TR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update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Q    </a:t>
                </a:r>
                <a:endParaRPr lang="tr-TR" sz="2000" dirty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412776"/>
                <a:ext cx="4248472" cy="5047536"/>
              </a:xfrm>
              <a:prstGeom prst="rect">
                <a:avLst/>
              </a:prstGeom>
              <a:blipFill>
                <a:blip r:embed="rId3"/>
                <a:stretch>
                  <a:fillRect l="-1865" t="-966" b="-120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1"/>
          <p:cNvSpPr txBox="1"/>
          <p:nvPr/>
        </p:nvSpPr>
        <p:spPr>
          <a:xfrm>
            <a:off x="5724128" y="6381328"/>
            <a:ext cx="16369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 smtClean="0">
                <a:latin typeface="Comic Sans MS"/>
                <a:cs typeface="Comic Sans MS"/>
              </a:rPr>
              <a:t>S = {H,F,G}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98543917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243488" y="182488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804248" y="17008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8" name="Freeform 7"/>
          <p:cNvSpPr/>
          <p:nvPr/>
        </p:nvSpPr>
        <p:spPr>
          <a:xfrm>
            <a:off x="6156176" y="263691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9" name="Freeform 8"/>
          <p:cNvSpPr/>
          <p:nvPr/>
        </p:nvSpPr>
        <p:spPr>
          <a:xfrm>
            <a:off x="5220072" y="35010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452320" y="299695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E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588224" y="4005064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3" name="Freeform 12"/>
          <p:cNvSpPr/>
          <p:nvPr/>
        </p:nvSpPr>
        <p:spPr>
          <a:xfrm>
            <a:off x="5724128" y="501317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G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7452320" y="504987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H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3" name="Straight Connector 2"/>
          <p:cNvCxnSpPr>
            <a:stCxn id="6" idx="17"/>
            <a:endCxn id="7" idx="10"/>
          </p:cNvCxnSpPr>
          <p:nvPr/>
        </p:nvCxnSpPr>
        <p:spPr>
          <a:xfrm flipV="1">
            <a:off x="5711811" y="2126965"/>
            <a:ext cx="1092437" cy="94372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14"/>
            <a:endCxn id="11" idx="3"/>
          </p:cNvCxnSpPr>
          <p:nvPr/>
        </p:nvCxnSpPr>
        <p:spPr>
          <a:xfrm>
            <a:off x="7218115" y="2225988"/>
            <a:ext cx="364900" cy="850544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12"/>
            <a:endCxn id="12" idx="0"/>
          </p:cNvCxnSpPr>
          <p:nvPr/>
        </p:nvCxnSpPr>
        <p:spPr>
          <a:xfrm flipH="1">
            <a:off x="6925852" y="3512229"/>
            <a:ext cx="570033" cy="503100"/>
          </a:xfrm>
          <a:prstGeom prst="line">
            <a:avLst/>
          </a:prstGeom>
          <a:ln w="38100">
            <a:solidFill>
              <a:srgbClr val="FF0000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5"/>
            <a:endCxn id="12" idx="15"/>
          </p:cNvCxnSpPr>
          <p:nvPr/>
        </p:nvCxnSpPr>
        <p:spPr>
          <a:xfrm flipH="1" flipV="1">
            <a:off x="7023873" y="4500537"/>
            <a:ext cx="515577" cy="678427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11"/>
            <a:endCxn id="9" idx="0"/>
          </p:cNvCxnSpPr>
          <p:nvPr/>
        </p:nvCxnSpPr>
        <p:spPr>
          <a:xfrm flipH="1">
            <a:off x="5557700" y="3132385"/>
            <a:ext cx="609367" cy="378888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6"/>
          </p:cNvCxnSpPr>
          <p:nvPr/>
        </p:nvCxnSpPr>
        <p:spPr>
          <a:xfrm flipH="1" flipV="1">
            <a:off x="6588225" y="3068004"/>
            <a:ext cx="940334" cy="236279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9" idx="2"/>
          </p:cNvCxnSpPr>
          <p:nvPr/>
        </p:nvCxnSpPr>
        <p:spPr>
          <a:xfrm flipH="1">
            <a:off x="5437897" y="2348880"/>
            <a:ext cx="64177" cy="1172295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531790" y="4005064"/>
            <a:ext cx="393884" cy="1008475"/>
          </a:xfrm>
          <a:prstGeom prst="line">
            <a:avLst/>
          </a:prstGeom>
          <a:ln w="38100">
            <a:solidFill>
              <a:srgbClr val="FF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14"/>
            <a:endCxn id="14" idx="22"/>
          </p:cNvCxnSpPr>
          <p:nvPr/>
        </p:nvCxnSpPr>
        <p:spPr>
          <a:xfrm flipH="1">
            <a:off x="7768166" y="3522132"/>
            <a:ext cx="98021" cy="1528103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4" idx="10"/>
            <a:endCxn id="13" idx="17"/>
          </p:cNvCxnSpPr>
          <p:nvPr/>
        </p:nvCxnSpPr>
        <p:spPr>
          <a:xfrm flipH="1" flipV="1">
            <a:off x="6192451" y="5409627"/>
            <a:ext cx="1259869" cy="66402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38" name="TextBox 14337"/>
          <p:cNvSpPr txBox="1"/>
          <p:nvPr/>
        </p:nvSpPr>
        <p:spPr>
          <a:xfrm>
            <a:off x="6084168" y="179821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5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73464" y="270892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9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321004" y="23022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76256" y="281286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52120" y="292494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812360" y="40770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9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967095" y="340779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96136" y="4221088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161911" y="447521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647532" y="505978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96336" y="554917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0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63556" y="1315368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5076056" y="1518692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38" name="Rectangle 37"/>
          <p:cNvSpPr/>
          <p:nvPr/>
        </p:nvSpPr>
        <p:spPr>
          <a:xfrm>
            <a:off x="4788024" y="3645024"/>
            <a:ext cx="4566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12</a:t>
            </a:r>
            <a:endParaRPr lang="en-US" sz="2000" dirty="0"/>
          </a:p>
        </p:txBody>
      </p:sp>
      <p:sp>
        <p:nvSpPr>
          <p:cNvPr id="39" name="Rectangle 38"/>
          <p:cNvSpPr/>
          <p:nvPr/>
        </p:nvSpPr>
        <p:spPr>
          <a:xfrm>
            <a:off x="5677520" y="5551140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6</a:t>
            </a:r>
            <a:endParaRPr lang="en-US" sz="2000" dirty="0"/>
          </a:p>
        </p:txBody>
      </p:sp>
      <p:sp>
        <p:nvSpPr>
          <p:cNvPr id="40" name="Rectangle 39"/>
          <p:cNvSpPr/>
          <p:nvPr/>
        </p:nvSpPr>
        <p:spPr>
          <a:xfrm>
            <a:off x="6253584" y="400506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4</a:t>
            </a:r>
            <a:endParaRPr lang="en-US" sz="2000" dirty="0"/>
          </a:p>
        </p:txBody>
      </p:sp>
      <p:sp>
        <p:nvSpPr>
          <p:cNvPr id="50" name="Rectangle 49"/>
          <p:cNvSpPr/>
          <p:nvPr/>
        </p:nvSpPr>
        <p:spPr>
          <a:xfrm>
            <a:off x="5974060" y="2348880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51" name="Rectangle 50"/>
          <p:cNvSpPr/>
          <p:nvPr/>
        </p:nvSpPr>
        <p:spPr>
          <a:xfrm>
            <a:off x="7884368" y="292494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7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774928" y="6093296"/>
            <a:ext cx="221466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        E D C B A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Dijkstra’s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9"/>
              <p:cNvSpPr txBox="1"/>
              <p:nvPr/>
            </p:nvSpPr>
            <p:spPr>
              <a:xfrm>
                <a:off x="323528" y="1412776"/>
                <a:ext cx="4248472" cy="50475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u="sng" dirty="0" smtClean="0">
                    <a:latin typeface="Comic Sans MS"/>
                    <a:cs typeface="Comic Sans MS"/>
                  </a:rPr>
                  <a:t>Dijkstra(G,s)</a:t>
                </a:r>
              </a:p>
              <a:p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f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or each u of V 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u.key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∞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u.par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nil</a:t>
                </a:r>
              </a:p>
              <a:p>
                <a:r>
                  <a:rPr lang="en-US" sz="2000" dirty="0" err="1" smtClean="0">
                    <a:latin typeface="Comic Sans MS"/>
                    <a:cs typeface="Comic Sans MS"/>
                  </a:rPr>
                  <a:t>s.key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0</a:t>
                </a:r>
                <a:endParaRPr lang="tr-TR" sz="2000" dirty="0" smtClean="0">
                  <a:latin typeface="Comic Sans MS"/>
                  <a:cs typeface="Comic Sans MS"/>
                </a:endParaRPr>
              </a:p>
              <a:p>
                <a:r>
                  <a:rPr lang="tr-TR" sz="2000" dirty="0" err="1">
                    <a:latin typeface="Comic Sans MS"/>
                    <a:cs typeface="Comic Sans MS"/>
                  </a:rPr>
                  <a:t>i</a:t>
                </a:r>
                <a:r>
                  <a:rPr lang="tr-TR" sz="2000" dirty="0" err="1" smtClean="0">
                    <a:latin typeface="Comic Sans MS"/>
                    <a:cs typeface="Comic Sans MS"/>
                  </a:rPr>
                  <a:t>nitialize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an </a:t>
                </a:r>
                <a:r>
                  <a:rPr lang="tr-TR" sz="2000" dirty="0" err="1" smtClean="0">
                    <a:latin typeface="Comic Sans MS"/>
                    <a:cs typeface="Comic Sans MS"/>
                  </a:rPr>
                  <a:t>empty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set S</a:t>
                </a:r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c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reate a minimum priority Q on V</a:t>
                </a:r>
              </a:p>
              <a:p>
                <a:r>
                  <a:rPr lang="en-US" sz="2000" dirty="0" smtClean="0">
                    <a:latin typeface="Comic Sans MS"/>
                    <a:cs typeface="Comic Sans MS"/>
                  </a:rPr>
                  <a:t>while Q ≠ { }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u =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ExtractMin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(Q)</a:t>
                </a:r>
                <a:endParaRPr lang="tr-TR" sz="2000" dirty="0" smtClean="0">
                  <a:latin typeface="Comic Sans MS"/>
                  <a:cs typeface="Comic Sans MS"/>
                </a:endParaRPr>
              </a:p>
              <a:p>
                <a:r>
                  <a:rPr lang="tr-TR" sz="2000" dirty="0">
                    <a:latin typeface="Comic Sans MS"/>
                    <a:cs typeface="Comic Sans MS"/>
                  </a:rPr>
                  <a:t> 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    S = S </a:t>
                </a:r>
                <a14:m>
                  <m:oMath xmlns:m="http://schemas.openxmlformats.org/officeDocument/2006/math">
                    <m:r>
                      <a:rPr lang="tr-T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mic Sans MS"/>
                      </a:rPr>
                      <m:t>∪</m:t>
                    </m:r>
                  </m:oMath>
                </a14:m>
                <a:r>
                  <a:rPr lang="tr-TR" sz="2000" dirty="0" smtClean="0">
                    <a:latin typeface="Comic Sans MS"/>
                    <a:cs typeface="Comic Sans MS"/>
                  </a:rPr>
                  <a:t> {u}</a:t>
                </a:r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for each v of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Adj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(u)</a:t>
                </a:r>
              </a:p>
              <a:p>
                <a:pPr algn="just"/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 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if 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&gt;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+ w(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u,v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</a:t>
                </a:r>
              </a:p>
              <a:p>
                <a:pPr algn="just"/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</a:t>
                </a:r>
                <a:r>
                  <a:rPr lang="en-US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v.dis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=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+ w(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u,v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</a:t>
                </a:r>
              </a:p>
              <a:p>
                <a:pPr algn="just"/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v.par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=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</a:t>
                </a:r>
                <a:endParaRPr lang="tr-TR" sz="20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algn="just"/>
                <a:r>
                  <a:rPr lang="tr-TR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update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Q    </a:t>
                </a:r>
                <a:endParaRPr lang="tr-TR" sz="2000" dirty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412776"/>
                <a:ext cx="4248472" cy="5047536"/>
              </a:xfrm>
              <a:prstGeom prst="rect">
                <a:avLst/>
              </a:prstGeom>
              <a:blipFill>
                <a:blip r:embed="rId3"/>
                <a:stretch>
                  <a:fillRect l="-1865" t="-966" b="-120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1"/>
          <p:cNvSpPr txBox="1"/>
          <p:nvPr/>
        </p:nvSpPr>
        <p:spPr>
          <a:xfrm>
            <a:off x="5724128" y="6381328"/>
            <a:ext cx="16369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 smtClean="0">
                <a:latin typeface="Comic Sans MS"/>
                <a:cs typeface="Comic Sans MS"/>
              </a:rPr>
              <a:t>S = {H,F,G}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94961535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243488" y="182488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804248" y="17008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8" name="Freeform 7"/>
          <p:cNvSpPr/>
          <p:nvPr/>
        </p:nvSpPr>
        <p:spPr>
          <a:xfrm>
            <a:off x="6156176" y="263691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9" name="Freeform 8"/>
          <p:cNvSpPr/>
          <p:nvPr/>
        </p:nvSpPr>
        <p:spPr>
          <a:xfrm>
            <a:off x="5220072" y="35010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452320" y="299695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E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588224" y="4005064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3" name="Freeform 12"/>
          <p:cNvSpPr/>
          <p:nvPr/>
        </p:nvSpPr>
        <p:spPr>
          <a:xfrm>
            <a:off x="5724128" y="501317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G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7452320" y="504987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H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3" name="Straight Connector 2"/>
          <p:cNvCxnSpPr>
            <a:stCxn id="6" idx="17"/>
            <a:endCxn id="7" idx="10"/>
          </p:cNvCxnSpPr>
          <p:nvPr/>
        </p:nvCxnSpPr>
        <p:spPr>
          <a:xfrm flipV="1">
            <a:off x="5711811" y="2126965"/>
            <a:ext cx="1092437" cy="94372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14"/>
            <a:endCxn id="11" idx="3"/>
          </p:cNvCxnSpPr>
          <p:nvPr/>
        </p:nvCxnSpPr>
        <p:spPr>
          <a:xfrm>
            <a:off x="7218115" y="2225988"/>
            <a:ext cx="364900" cy="850544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12"/>
            <a:endCxn id="12" idx="0"/>
          </p:cNvCxnSpPr>
          <p:nvPr/>
        </p:nvCxnSpPr>
        <p:spPr>
          <a:xfrm flipH="1">
            <a:off x="6925852" y="3512229"/>
            <a:ext cx="570033" cy="503100"/>
          </a:xfrm>
          <a:prstGeom prst="line">
            <a:avLst/>
          </a:prstGeom>
          <a:ln w="38100">
            <a:solidFill>
              <a:srgbClr val="FF0000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5"/>
            <a:endCxn id="12" idx="15"/>
          </p:cNvCxnSpPr>
          <p:nvPr/>
        </p:nvCxnSpPr>
        <p:spPr>
          <a:xfrm flipH="1" flipV="1">
            <a:off x="7023873" y="4500537"/>
            <a:ext cx="515577" cy="678427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11"/>
            <a:endCxn id="9" idx="0"/>
          </p:cNvCxnSpPr>
          <p:nvPr/>
        </p:nvCxnSpPr>
        <p:spPr>
          <a:xfrm flipH="1">
            <a:off x="5557700" y="3132385"/>
            <a:ext cx="609367" cy="378888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6"/>
          </p:cNvCxnSpPr>
          <p:nvPr/>
        </p:nvCxnSpPr>
        <p:spPr>
          <a:xfrm flipH="1" flipV="1">
            <a:off x="6588225" y="3068004"/>
            <a:ext cx="940334" cy="236279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9" idx="2"/>
          </p:cNvCxnSpPr>
          <p:nvPr/>
        </p:nvCxnSpPr>
        <p:spPr>
          <a:xfrm flipH="1">
            <a:off x="5437897" y="2348880"/>
            <a:ext cx="64177" cy="1172295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531790" y="4005064"/>
            <a:ext cx="393884" cy="1008475"/>
          </a:xfrm>
          <a:prstGeom prst="line">
            <a:avLst/>
          </a:prstGeom>
          <a:ln w="38100">
            <a:solidFill>
              <a:srgbClr val="FF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14"/>
            <a:endCxn id="14" idx="22"/>
          </p:cNvCxnSpPr>
          <p:nvPr/>
        </p:nvCxnSpPr>
        <p:spPr>
          <a:xfrm flipH="1">
            <a:off x="7768166" y="3522132"/>
            <a:ext cx="98021" cy="1528103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4" idx="10"/>
            <a:endCxn id="13" idx="17"/>
          </p:cNvCxnSpPr>
          <p:nvPr/>
        </p:nvCxnSpPr>
        <p:spPr>
          <a:xfrm flipH="1" flipV="1">
            <a:off x="6192451" y="5409627"/>
            <a:ext cx="1259869" cy="66402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38" name="TextBox 14337"/>
          <p:cNvSpPr txBox="1"/>
          <p:nvPr/>
        </p:nvSpPr>
        <p:spPr>
          <a:xfrm>
            <a:off x="6084168" y="179821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5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73464" y="270892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9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321004" y="23022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76256" y="281286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52120" y="292494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812360" y="40770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9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967095" y="340779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96136" y="4221088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161911" y="447521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647532" y="505978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96336" y="554917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0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63556" y="1315368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5076056" y="1518692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38" name="Rectangle 37"/>
          <p:cNvSpPr/>
          <p:nvPr/>
        </p:nvSpPr>
        <p:spPr>
          <a:xfrm>
            <a:off x="4788024" y="3645024"/>
            <a:ext cx="4566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12</a:t>
            </a:r>
            <a:endParaRPr lang="en-US" sz="2000" dirty="0"/>
          </a:p>
        </p:txBody>
      </p:sp>
      <p:sp>
        <p:nvSpPr>
          <p:cNvPr id="39" name="Rectangle 38"/>
          <p:cNvSpPr/>
          <p:nvPr/>
        </p:nvSpPr>
        <p:spPr>
          <a:xfrm>
            <a:off x="5677520" y="5551140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6</a:t>
            </a:r>
            <a:endParaRPr lang="en-US" sz="2000" dirty="0"/>
          </a:p>
        </p:txBody>
      </p:sp>
      <p:sp>
        <p:nvSpPr>
          <p:cNvPr id="40" name="Rectangle 39"/>
          <p:cNvSpPr/>
          <p:nvPr/>
        </p:nvSpPr>
        <p:spPr>
          <a:xfrm>
            <a:off x="6253584" y="400506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4</a:t>
            </a:r>
            <a:endParaRPr lang="en-US" sz="2000" dirty="0"/>
          </a:p>
        </p:txBody>
      </p:sp>
      <p:sp>
        <p:nvSpPr>
          <p:cNvPr id="50" name="Rectangle 49"/>
          <p:cNvSpPr/>
          <p:nvPr/>
        </p:nvSpPr>
        <p:spPr>
          <a:xfrm>
            <a:off x="5974060" y="2348880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51" name="Rectangle 50"/>
          <p:cNvSpPr/>
          <p:nvPr/>
        </p:nvSpPr>
        <p:spPr>
          <a:xfrm>
            <a:off x="7884368" y="292494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7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774928" y="6093296"/>
            <a:ext cx="220709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        </a:t>
            </a:r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 smtClean="0">
                <a:latin typeface="Comic Sans MS"/>
                <a:cs typeface="Comic Sans MS"/>
              </a:rPr>
              <a:t>  D C B A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Dijkstra’s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9"/>
              <p:cNvSpPr txBox="1"/>
              <p:nvPr/>
            </p:nvSpPr>
            <p:spPr>
              <a:xfrm>
                <a:off x="323528" y="1412776"/>
                <a:ext cx="4248472" cy="50475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u="sng" dirty="0" smtClean="0">
                    <a:latin typeface="Comic Sans MS"/>
                    <a:cs typeface="Comic Sans MS"/>
                  </a:rPr>
                  <a:t>Dijkstra(G,s)</a:t>
                </a:r>
              </a:p>
              <a:p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f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or each u of V 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u.key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∞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u.par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nil</a:t>
                </a:r>
              </a:p>
              <a:p>
                <a:r>
                  <a:rPr lang="en-US" sz="2000" dirty="0" err="1" smtClean="0">
                    <a:latin typeface="Comic Sans MS"/>
                    <a:cs typeface="Comic Sans MS"/>
                  </a:rPr>
                  <a:t>s.key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0</a:t>
                </a:r>
                <a:endParaRPr lang="tr-TR" sz="2000" dirty="0" smtClean="0">
                  <a:latin typeface="Comic Sans MS"/>
                  <a:cs typeface="Comic Sans MS"/>
                </a:endParaRPr>
              </a:p>
              <a:p>
                <a:r>
                  <a:rPr lang="tr-TR" sz="2000" dirty="0" err="1">
                    <a:latin typeface="Comic Sans MS"/>
                    <a:cs typeface="Comic Sans MS"/>
                  </a:rPr>
                  <a:t>i</a:t>
                </a:r>
                <a:r>
                  <a:rPr lang="tr-TR" sz="2000" dirty="0" err="1" smtClean="0">
                    <a:latin typeface="Comic Sans MS"/>
                    <a:cs typeface="Comic Sans MS"/>
                  </a:rPr>
                  <a:t>nitialize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an </a:t>
                </a:r>
                <a:r>
                  <a:rPr lang="tr-TR" sz="2000" dirty="0" err="1" smtClean="0">
                    <a:latin typeface="Comic Sans MS"/>
                    <a:cs typeface="Comic Sans MS"/>
                  </a:rPr>
                  <a:t>empty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set S</a:t>
                </a:r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c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reate a minimum priority Q on V</a:t>
                </a:r>
              </a:p>
              <a:p>
                <a:r>
                  <a:rPr lang="en-US" sz="2000" dirty="0" smtClean="0">
                    <a:latin typeface="Comic Sans MS"/>
                    <a:cs typeface="Comic Sans MS"/>
                  </a:rPr>
                  <a:t>while Q ≠ { }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u =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ExtractMin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(Q)</a:t>
                </a:r>
                <a:endParaRPr lang="tr-TR" sz="2000" dirty="0" smtClean="0">
                  <a:latin typeface="Comic Sans MS"/>
                  <a:cs typeface="Comic Sans MS"/>
                </a:endParaRPr>
              </a:p>
              <a:p>
                <a:r>
                  <a:rPr lang="tr-TR" sz="2000" dirty="0">
                    <a:latin typeface="Comic Sans MS"/>
                    <a:cs typeface="Comic Sans MS"/>
                  </a:rPr>
                  <a:t> 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    S = S </a:t>
                </a:r>
                <a14:m>
                  <m:oMath xmlns:m="http://schemas.openxmlformats.org/officeDocument/2006/math">
                    <m:r>
                      <a:rPr lang="tr-T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mic Sans MS"/>
                      </a:rPr>
                      <m:t>∪</m:t>
                    </m:r>
                  </m:oMath>
                </a14:m>
                <a:r>
                  <a:rPr lang="tr-TR" sz="2000" dirty="0" smtClean="0">
                    <a:latin typeface="Comic Sans MS"/>
                    <a:cs typeface="Comic Sans MS"/>
                  </a:rPr>
                  <a:t> {u}</a:t>
                </a:r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for each v of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Adj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(u)</a:t>
                </a:r>
              </a:p>
              <a:p>
                <a:pPr algn="just"/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 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if 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&gt;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+ w(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u,v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</a:t>
                </a:r>
              </a:p>
              <a:p>
                <a:pPr algn="just"/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</a:t>
                </a:r>
                <a:r>
                  <a:rPr lang="en-US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v.dis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=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+ w(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u,v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</a:t>
                </a:r>
              </a:p>
              <a:p>
                <a:pPr algn="just"/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v.par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=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</a:t>
                </a:r>
                <a:endParaRPr lang="tr-TR" sz="20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algn="just"/>
                <a:r>
                  <a:rPr lang="tr-TR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update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Q    </a:t>
                </a:r>
                <a:endParaRPr lang="tr-TR" sz="2000" dirty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412776"/>
                <a:ext cx="4248472" cy="5047536"/>
              </a:xfrm>
              <a:prstGeom prst="rect">
                <a:avLst/>
              </a:prstGeom>
              <a:blipFill>
                <a:blip r:embed="rId3"/>
                <a:stretch>
                  <a:fillRect l="-1865" t="-966" b="-120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1"/>
          <p:cNvSpPr txBox="1"/>
          <p:nvPr/>
        </p:nvSpPr>
        <p:spPr>
          <a:xfrm>
            <a:off x="5724128" y="6381328"/>
            <a:ext cx="18918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 smtClean="0">
                <a:latin typeface="Comic Sans MS"/>
                <a:cs typeface="Comic Sans MS"/>
              </a:rPr>
              <a:t>S = {H,F,G,E}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8821439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243488" y="182488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804248" y="17008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8" name="Freeform 7"/>
          <p:cNvSpPr/>
          <p:nvPr/>
        </p:nvSpPr>
        <p:spPr>
          <a:xfrm>
            <a:off x="6156176" y="263691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9" name="Freeform 8"/>
          <p:cNvSpPr/>
          <p:nvPr/>
        </p:nvSpPr>
        <p:spPr>
          <a:xfrm>
            <a:off x="5220072" y="35010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452320" y="299695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E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588224" y="4005064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3" name="Freeform 12"/>
          <p:cNvSpPr/>
          <p:nvPr/>
        </p:nvSpPr>
        <p:spPr>
          <a:xfrm>
            <a:off x="5724128" y="501317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G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7452320" y="504987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H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3" name="Straight Connector 2"/>
          <p:cNvCxnSpPr>
            <a:stCxn id="6" idx="17"/>
            <a:endCxn id="7" idx="10"/>
          </p:cNvCxnSpPr>
          <p:nvPr/>
        </p:nvCxnSpPr>
        <p:spPr>
          <a:xfrm flipV="1">
            <a:off x="5711811" y="2126965"/>
            <a:ext cx="1092437" cy="94372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14"/>
            <a:endCxn id="11" idx="3"/>
          </p:cNvCxnSpPr>
          <p:nvPr/>
        </p:nvCxnSpPr>
        <p:spPr>
          <a:xfrm>
            <a:off x="7218115" y="2225988"/>
            <a:ext cx="364900" cy="850544"/>
          </a:xfrm>
          <a:prstGeom prst="line">
            <a:avLst/>
          </a:prstGeom>
          <a:ln w="38100">
            <a:solidFill>
              <a:srgbClr val="FF0000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12"/>
            <a:endCxn id="12" idx="0"/>
          </p:cNvCxnSpPr>
          <p:nvPr/>
        </p:nvCxnSpPr>
        <p:spPr>
          <a:xfrm flipH="1">
            <a:off x="6925852" y="3512229"/>
            <a:ext cx="570033" cy="503100"/>
          </a:xfrm>
          <a:prstGeom prst="line">
            <a:avLst/>
          </a:prstGeom>
          <a:ln w="38100">
            <a:solidFill>
              <a:srgbClr val="FF0000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5"/>
            <a:endCxn id="12" idx="15"/>
          </p:cNvCxnSpPr>
          <p:nvPr/>
        </p:nvCxnSpPr>
        <p:spPr>
          <a:xfrm flipH="1" flipV="1">
            <a:off x="7023873" y="4500537"/>
            <a:ext cx="515577" cy="678427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11"/>
            <a:endCxn id="9" idx="0"/>
          </p:cNvCxnSpPr>
          <p:nvPr/>
        </p:nvCxnSpPr>
        <p:spPr>
          <a:xfrm flipH="1">
            <a:off x="5557700" y="3132385"/>
            <a:ext cx="609367" cy="378888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6"/>
          </p:cNvCxnSpPr>
          <p:nvPr/>
        </p:nvCxnSpPr>
        <p:spPr>
          <a:xfrm flipH="1" flipV="1">
            <a:off x="6588225" y="3068004"/>
            <a:ext cx="940334" cy="236279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9" idx="2"/>
          </p:cNvCxnSpPr>
          <p:nvPr/>
        </p:nvCxnSpPr>
        <p:spPr>
          <a:xfrm flipH="1">
            <a:off x="5437897" y="2348880"/>
            <a:ext cx="64177" cy="1172295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531790" y="4005064"/>
            <a:ext cx="393884" cy="1008475"/>
          </a:xfrm>
          <a:prstGeom prst="line">
            <a:avLst/>
          </a:prstGeom>
          <a:ln w="38100">
            <a:solidFill>
              <a:srgbClr val="FF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14"/>
            <a:endCxn id="14" idx="22"/>
          </p:cNvCxnSpPr>
          <p:nvPr/>
        </p:nvCxnSpPr>
        <p:spPr>
          <a:xfrm flipH="1">
            <a:off x="7768166" y="3522132"/>
            <a:ext cx="98021" cy="1528103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4" idx="10"/>
            <a:endCxn id="13" idx="17"/>
          </p:cNvCxnSpPr>
          <p:nvPr/>
        </p:nvCxnSpPr>
        <p:spPr>
          <a:xfrm flipH="1" flipV="1">
            <a:off x="6192451" y="5409627"/>
            <a:ext cx="1259869" cy="66402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38" name="TextBox 14337"/>
          <p:cNvSpPr txBox="1"/>
          <p:nvPr/>
        </p:nvSpPr>
        <p:spPr>
          <a:xfrm>
            <a:off x="6084168" y="179821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5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73464" y="270892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9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321004" y="23022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76256" y="281286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52120" y="292494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812360" y="40770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9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967095" y="340779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96136" y="4221088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161911" y="447521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647532" y="505978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96336" y="554917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0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63556" y="1315368"/>
            <a:ext cx="4566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15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5076056" y="1518692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38" name="Rectangle 37"/>
          <p:cNvSpPr/>
          <p:nvPr/>
        </p:nvSpPr>
        <p:spPr>
          <a:xfrm>
            <a:off x="4788024" y="3645024"/>
            <a:ext cx="4566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12</a:t>
            </a:r>
            <a:endParaRPr lang="en-US" sz="2000" dirty="0"/>
          </a:p>
        </p:txBody>
      </p:sp>
      <p:sp>
        <p:nvSpPr>
          <p:cNvPr id="39" name="Rectangle 38"/>
          <p:cNvSpPr/>
          <p:nvPr/>
        </p:nvSpPr>
        <p:spPr>
          <a:xfrm>
            <a:off x="5677520" y="5551140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6</a:t>
            </a:r>
            <a:endParaRPr lang="en-US" sz="2000" dirty="0"/>
          </a:p>
        </p:txBody>
      </p:sp>
      <p:sp>
        <p:nvSpPr>
          <p:cNvPr id="40" name="Rectangle 39"/>
          <p:cNvSpPr/>
          <p:nvPr/>
        </p:nvSpPr>
        <p:spPr>
          <a:xfrm>
            <a:off x="6253584" y="400506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4</a:t>
            </a:r>
            <a:endParaRPr lang="en-US" sz="2000" dirty="0"/>
          </a:p>
        </p:txBody>
      </p:sp>
      <p:sp>
        <p:nvSpPr>
          <p:cNvPr id="50" name="Rectangle 49"/>
          <p:cNvSpPr/>
          <p:nvPr/>
        </p:nvSpPr>
        <p:spPr>
          <a:xfrm>
            <a:off x="5974060" y="2348880"/>
            <a:ext cx="4155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11</a:t>
            </a:r>
            <a:endParaRPr lang="en-US" sz="2000" dirty="0"/>
          </a:p>
        </p:txBody>
      </p:sp>
      <p:sp>
        <p:nvSpPr>
          <p:cNvPr id="51" name="Rectangle 50"/>
          <p:cNvSpPr/>
          <p:nvPr/>
        </p:nvSpPr>
        <p:spPr>
          <a:xfrm>
            <a:off x="7884368" y="292494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7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774928" y="6093296"/>
            <a:ext cx="220709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        </a:t>
            </a:r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 smtClean="0">
                <a:latin typeface="Comic Sans MS"/>
                <a:cs typeface="Comic Sans MS"/>
              </a:rPr>
              <a:t>  D C B A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Dijkstra’s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9"/>
              <p:cNvSpPr txBox="1"/>
              <p:nvPr/>
            </p:nvSpPr>
            <p:spPr>
              <a:xfrm>
                <a:off x="323528" y="1412776"/>
                <a:ext cx="4248472" cy="50475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u="sng" dirty="0" smtClean="0">
                    <a:latin typeface="Comic Sans MS"/>
                    <a:cs typeface="Comic Sans MS"/>
                  </a:rPr>
                  <a:t>Dijkstra(G,s)</a:t>
                </a:r>
              </a:p>
              <a:p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f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or each u of V 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u.key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∞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u.par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nil</a:t>
                </a:r>
              </a:p>
              <a:p>
                <a:r>
                  <a:rPr lang="en-US" sz="2000" dirty="0" err="1" smtClean="0">
                    <a:latin typeface="Comic Sans MS"/>
                    <a:cs typeface="Comic Sans MS"/>
                  </a:rPr>
                  <a:t>s.key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0</a:t>
                </a:r>
                <a:endParaRPr lang="tr-TR" sz="2000" dirty="0" smtClean="0">
                  <a:latin typeface="Comic Sans MS"/>
                  <a:cs typeface="Comic Sans MS"/>
                </a:endParaRPr>
              </a:p>
              <a:p>
                <a:r>
                  <a:rPr lang="tr-TR" sz="2000" dirty="0" err="1">
                    <a:latin typeface="Comic Sans MS"/>
                    <a:cs typeface="Comic Sans MS"/>
                  </a:rPr>
                  <a:t>i</a:t>
                </a:r>
                <a:r>
                  <a:rPr lang="tr-TR" sz="2000" dirty="0" err="1" smtClean="0">
                    <a:latin typeface="Comic Sans MS"/>
                    <a:cs typeface="Comic Sans MS"/>
                  </a:rPr>
                  <a:t>nitialize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an </a:t>
                </a:r>
                <a:r>
                  <a:rPr lang="tr-TR" sz="2000" dirty="0" err="1" smtClean="0">
                    <a:latin typeface="Comic Sans MS"/>
                    <a:cs typeface="Comic Sans MS"/>
                  </a:rPr>
                  <a:t>empty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set S</a:t>
                </a:r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c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reate a minimum priority Q on V</a:t>
                </a:r>
              </a:p>
              <a:p>
                <a:r>
                  <a:rPr lang="en-US" sz="2000" dirty="0" smtClean="0">
                    <a:latin typeface="Comic Sans MS"/>
                    <a:cs typeface="Comic Sans MS"/>
                  </a:rPr>
                  <a:t>while Q ≠ { }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u =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ExtractMin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(Q)</a:t>
                </a:r>
                <a:endParaRPr lang="tr-TR" sz="2000" dirty="0" smtClean="0">
                  <a:latin typeface="Comic Sans MS"/>
                  <a:cs typeface="Comic Sans MS"/>
                </a:endParaRPr>
              </a:p>
              <a:p>
                <a:r>
                  <a:rPr lang="tr-TR" sz="2000" dirty="0">
                    <a:latin typeface="Comic Sans MS"/>
                    <a:cs typeface="Comic Sans MS"/>
                  </a:rPr>
                  <a:t> 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    S = S </a:t>
                </a:r>
                <a14:m>
                  <m:oMath xmlns:m="http://schemas.openxmlformats.org/officeDocument/2006/math">
                    <m:r>
                      <a:rPr lang="tr-T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mic Sans MS"/>
                      </a:rPr>
                      <m:t>∪</m:t>
                    </m:r>
                  </m:oMath>
                </a14:m>
                <a:r>
                  <a:rPr lang="tr-TR" sz="2000" dirty="0" smtClean="0">
                    <a:latin typeface="Comic Sans MS"/>
                    <a:cs typeface="Comic Sans MS"/>
                  </a:rPr>
                  <a:t> {u}</a:t>
                </a:r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for each v of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Adj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(u)</a:t>
                </a:r>
              </a:p>
              <a:p>
                <a:pPr algn="just"/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 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if 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&gt;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+ w(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u,v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</a:t>
                </a:r>
              </a:p>
              <a:p>
                <a:pPr algn="just"/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</a:t>
                </a:r>
                <a:r>
                  <a:rPr lang="en-US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v.dis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=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+ w(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u,v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</a:t>
                </a:r>
              </a:p>
              <a:p>
                <a:pPr algn="just"/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v.par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=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</a:t>
                </a:r>
                <a:endParaRPr lang="tr-TR" sz="20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algn="just"/>
                <a:r>
                  <a:rPr lang="tr-TR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update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Q    </a:t>
                </a:r>
                <a:endParaRPr lang="tr-TR" sz="2000" dirty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412776"/>
                <a:ext cx="4248472" cy="5047536"/>
              </a:xfrm>
              <a:prstGeom prst="rect">
                <a:avLst/>
              </a:prstGeom>
              <a:blipFill>
                <a:blip r:embed="rId3"/>
                <a:stretch>
                  <a:fillRect l="-1865" t="-966" b="-120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1"/>
          <p:cNvSpPr txBox="1"/>
          <p:nvPr/>
        </p:nvSpPr>
        <p:spPr>
          <a:xfrm>
            <a:off x="5724128" y="6381328"/>
            <a:ext cx="18918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 smtClean="0">
                <a:latin typeface="Comic Sans MS"/>
                <a:cs typeface="Comic Sans MS"/>
              </a:rPr>
              <a:t>S = {H,F,G,E}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95134476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243488" y="182488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804248" y="17008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8" name="Freeform 7"/>
          <p:cNvSpPr/>
          <p:nvPr/>
        </p:nvSpPr>
        <p:spPr>
          <a:xfrm>
            <a:off x="6156176" y="263691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9" name="Freeform 8"/>
          <p:cNvSpPr/>
          <p:nvPr/>
        </p:nvSpPr>
        <p:spPr>
          <a:xfrm>
            <a:off x="5220072" y="35010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452320" y="299695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E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588224" y="4005064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3" name="Freeform 12"/>
          <p:cNvSpPr/>
          <p:nvPr/>
        </p:nvSpPr>
        <p:spPr>
          <a:xfrm>
            <a:off x="5724128" y="501317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G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7452320" y="504987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H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3" name="Straight Connector 2"/>
          <p:cNvCxnSpPr>
            <a:stCxn id="6" idx="17"/>
            <a:endCxn id="7" idx="10"/>
          </p:cNvCxnSpPr>
          <p:nvPr/>
        </p:nvCxnSpPr>
        <p:spPr>
          <a:xfrm flipV="1">
            <a:off x="5711811" y="2126965"/>
            <a:ext cx="1092437" cy="94372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14"/>
            <a:endCxn id="11" idx="3"/>
          </p:cNvCxnSpPr>
          <p:nvPr/>
        </p:nvCxnSpPr>
        <p:spPr>
          <a:xfrm>
            <a:off x="7218115" y="2225988"/>
            <a:ext cx="364900" cy="850544"/>
          </a:xfrm>
          <a:prstGeom prst="line">
            <a:avLst/>
          </a:prstGeom>
          <a:ln w="38100">
            <a:solidFill>
              <a:srgbClr val="FF0000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12"/>
            <a:endCxn id="12" idx="0"/>
          </p:cNvCxnSpPr>
          <p:nvPr/>
        </p:nvCxnSpPr>
        <p:spPr>
          <a:xfrm flipH="1">
            <a:off x="6925852" y="3512229"/>
            <a:ext cx="570033" cy="503100"/>
          </a:xfrm>
          <a:prstGeom prst="line">
            <a:avLst/>
          </a:prstGeom>
          <a:ln w="38100">
            <a:solidFill>
              <a:srgbClr val="FF0000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5"/>
            <a:endCxn id="12" idx="15"/>
          </p:cNvCxnSpPr>
          <p:nvPr/>
        </p:nvCxnSpPr>
        <p:spPr>
          <a:xfrm flipH="1" flipV="1">
            <a:off x="7023873" y="4500537"/>
            <a:ext cx="515577" cy="678427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11"/>
            <a:endCxn id="9" idx="0"/>
          </p:cNvCxnSpPr>
          <p:nvPr/>
        </p:nvCxnSpPr>
        <p:spPr>
          <a:xfrm flipH="1">
            <a:off x="5557700" y="3132385"/>
            <a:ext cx="609367" cy="378888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6"/>
          </p:cNvCxnSpPr>
          <p:nvPr/>
        </p:nvCxnSpPr>
        <p:spPr>
          <a:xfrm flipH="1" flipV="1">
            <a:off x="6588225" y="3068004"/>
            <a:ext cx="940334" cy="236279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9" idx="2"/>
          </p:cNvCxnSpPr>
          <p:nvPr/>
        </p:nvCxnSpPr>
        <p:spPr>
          <a:xfrm flipH="1">
            <a:off x="5437897" y="2348880"/>
            <a:ext cx="64177" cy="1172295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531790" y="4005064"/>
            <a:ext cx="393884" cy="1008475"/>
          </a:xfrm>
          <a:prstGeom prst="line">
            <a:avLst/>
          </a:prstGeom>
          <a:ln w="38100">
            <a:solidFill>
              <a:srgbClr val="FF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14"/>
            <a:endCxn id="14" idx="22"/>
          </p:cNvCxnSpPr>
          <p:nvPr/>
        </p:nvCxnSpPr>
        <p:spPr>
          <a:xfrm flipH="1">
            <a:off x="7768166" y="3522132"/>
            <a:ext cx="98021" cy="1528103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4" idx="10"/>
            <a:endCxn id="13" idx="17"/>
          </p:cNvCxnSpPr>
          <p:nvPr/>
        </p:nvCxnSpPr>
        <p:spPr>
          <a:xfrm flipH="1" flipV="1">
            <a:off x="6192451" y="5409627"/>
            <a:ext cx="1259869" cy="66402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38" name="TextBox 14337"/>
          <p:cNvSpPr txBox="1"/>
          <p:nvPr/>
        </p:nvSpPr>
        <p:spPr>
          <a:xfrm>
            <a:off x="6084168" y="179821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5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73464" y="270892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9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321004" y="23022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76256" y="281286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52120" y="292494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812360" y="40770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9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967095" y="340779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96136" y="4221088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161911" y="447521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647532" y="505978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96336" y="554917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0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63556" y="1315368"/>
            <a:ext cx="4566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15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5076056" y="1518692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38" name="Rectangle 37"/>
          <p:cNvSpPr/>
          <p:nvPr/>
        </p:nvSpPr>
        <p:spPr>
          <a:xfrm>
            <a:off x="4788024" y="3645024"/>
            <a:ext cx="4566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12</a:t>
            </a:r>
            <a:endParaRPr lang="en-US" sz="2000" dirty="0"/>
          </a:p>
        </p:txBody>
      </p:sp>
      <p:sp>
        <p:nvSpPr>
          <p:cNvPr id="39" name="Rectangle 38"/>
          <p:cNvSpPr/>
          <p:nvPr/>
        </p:nvSpPr>
        <p:spPr>
          <a:xfrm>
            <a:off x="5677520" y="5551140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6</a:t>
            </a:r>
            <a:endParaRPr lang="en-US" sz="2000" dirty="0"/>
          </a:p>
        </p:txBody>
      </p:sp>
      <p:sp>
        <p:nvSpPr>
          <p:cNvPr id="40" name="Rectangle 39"/>
          <p:cNvSpPr/>
          <p:nvPr/>
        </p:nvSpPr>
        <p:spPr>
          <a:xfrm>
            <a:off x="6253584" y="400506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4</a:t>
            </a:r>
            <a:endParaRPr lang="en-US" sz="2000" dirty="0"/>
          </a:p>
        </p:txBody>
      </p:sp>
      <p:sp>
        <p:nvSpPr>
          <p:cNvPr id="50" name="Rectangle 49"/>
          <p:cNvSpPr/>
          <p:nvPr/>
        </p:nvSpPr>
        <p:spPr>
          <a:xfrm>
            <a:off x="5974060" y="2348880"/>
            <a:ext cx="4155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11</a:t>
            </a:r>
            <a:endParaRPr lang="en-US" sz="2000" dirty="0"/>
          </a:p>
        </p:txBody>
      </p:sp>
      <p:sp>
        <p:nvSpPr>
          <p:cNvPr id="51" name="Rectangle 50"/>
          <p:cNvSpPr/>
          <p:nvPr/>
        </p:nvSpPr>
        <p:spPr>
          <a:xfrm>
            <a:off x="7884368" y="292494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7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774928" y="6093296"/>
            <a:ext cx="22057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        </a:t>
            </a:r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 smtClean="0">
                <a:latin typeface="Comic Sans MS"/>
                <a:cs typeface="Comic Sans MS"/>
              </a:rPr>
              <a:t>  D    B A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Dijkstra’s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9"/>
              <p:cNvSpPr txBox="1"/>
              <p:nvPr/>
            </p:nvSpPr>
            <p:spPr>
              <a:xfrm>
                <a:off x="323528" y="1412776"/>
                <a:ext cx="4248472" cy="50475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u="sng" dirty="0" smtClean="0">
                    <a:latin typeface="Comic Sans MS"/>
                    <a:cs typeface="Comic Sans MS"/>
                  </a:rPr>
                  <a:t>Dijkstra(G,s)</a:t>
                </a:r>
              </a:p>
              <a:p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f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or each u of V 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u.key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∞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u.par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nil</a:t>
                </a:r>
              </a:p>
              <a:p>
                <a:r>
                  <a:rPr lang="en-US" sz="2000" dirty="0" err="1" smtClean="0">
                    <a:latin typeface="Comic Sans MS"/>
                    <a:cs typeface="Comic Sans MS"/>
                  </a:rPr>
                  <a:t>s.key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0</a:t>
                </a:r>
                <a:endParaRPr lang="tr-TR" sz="2000" dirty="0" smtClean="0">
                  <a:latin typeface="Comic Sans MS"/>
                  <a:cs typeface="Comic Sans MS"/>
                </a:endParaRPr>
              </a:p>
              <a:p>
                <a:r>
                  <a:rPr lang="tr-TR" sz="2000" dirty="0" err="1">
                    <a:latin typeface="Comic Sans MS"/>
                    <a:cs typeface="Comic Sans MS"/>
                  </a:rPr>
                  <a:t>i</a:t>
                </a:r>
                <a:r>
                  <a:rPr lang="tr-TR" sz="2000" dirty="0" err="1" smtClean="0">
                    <a:latin typeface="Comic Sans MS"/>
                    <a:cs typeface="Comic Sans MS"/>
                  </a:rPr>
                  <a:t>nitialize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an </a:t>
                </a:r>
                <a:r>
                  <a:rPr lang="tr-TR" sz="2000" dirty="0" err="1" smtClean="0">
                    <a:latin typeface="Comic Sans MS"/>
                    <a:cs typeface="Comic Sans MS"/>
                  </a:rPr>
                  <a:t>empty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set S</a:t>
                </a:r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c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reate a minimum priority Q on V</a:t>
                </a:r>
              </a:p>
              <a:p>
                <a:r>
                  <a:rPr lang="en-US" sz="2000" dirty="0" smtClean="0">
                    <a:latin typeface="Comic Sans MS"/>
                    <a:cs typeface="Comic Sans MS"/>
                  </a:rPr>
                  <a:t>while Q ≠ { }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u =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ExtractMin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(Q)</a:t>
                </a:r>
                <a:endParaRPr lang="tr-TR" sz="2000" dirty="0" smtClean="0">
                  <a:latin typeface="Comic Sans MS"/>
                  <a:cs typeface="Comic Sans MS"/>
                </a:endParaRPr>
              </a:p>
              <a:p>
                <a:r>
                  <a:rPr lang="tr-TR" sz="2000" dirty="0">
                    <a:latin typeface="Comic Sans MS"/>
                    <a:cs typeface="Comic Sans MS"/>
                  </a:rPr>
                  <a:t> 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    S = S </a:t>
                </a:r>
                <a14:m>
                  <m:oMath xmlns:m="http://schemas.openxmlformats.org/officeDocument/2006/math">
                    <m:r>
                      <a:rPr lang="tr-T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mic Sans MS"/>
                      </a:rPr>
                      <m:t>∪</m:t>
                    </m:r>
                  </m:oMath>
                </a14:m>
                <a:r>
                  <a:rPr lang="tr-TR" sz="2000" dirty="0" smtClean="0">
                    <a:latin typeface="Comic Sans MS"/>
                    <a:cs typeface="Comic Sans MS"/>
                  </a:rPr>
                  <a:t> {u}</a:t>
                </a:r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for each v of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Adj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(u)</a:t>
                </a:r>
              </a:p>
              <a:p>
                <a:pPr algn="just"/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 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if 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&gt;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+ w(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u,v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</a:t>
                </a:r>
              </a:p>
              <a:p>
                <a:pPr algn="just"/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</a:t>
                </a:r>
                <a:r>
                  <a:rPr lang="en-US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v.dis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=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+ w(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u,v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</a:t>
                </a:r>
              </a:p>
              <a:p>
                <a:pPr algn="just"/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v.par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=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</a:t>
                </a:r>
                <a:endParaRPr lang="tr-TR" sz="20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algn="just"/>
                <a:r>
                  <a:rPr lang="tr-TR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update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Q    </a:t>
                </a:r>
                <a:endParaRPr lang="tr-TR" sz="2000" dirty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412776"/>
                <a:ext cx="4248472" cy="5047536"/>
              </a:xfrm>
              <a:prstGeom prst="rect">
                <a:avLst/>
              </a:prstGeom>
              <a:blipFill>
                <a:blip r:embed="rId3"/>
                <a:stretch>
                  <a:fillRect l="-1865" t="-966" b="-120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1"/>
          <p:cNvSpPr txBox="1"/>
          <p:nvPr/>
        </p:nvSpPr>
        <p:spPr>
          <a:xfrm>
            <a:off x="5724128" y="6381328"/>
            <a:ext cx="21403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 smtClean="0">
                <a:latin typeface="Comic Sans MS"/>
                <a:cs typeface="Comic Sans MS"/>
              </a:rPr>
              <a:t>S = {H,F,G,E,C}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57111223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243488" y="182488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804248" y="17008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8" name="Freeform 7"/>
          <p:cNvSpPr/>
          <p:nvPr/>
        </p:nvSpPr>
        <p:spPr>
          <a:xfrm>
            <a:off x="6156176" y="263691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9" name="Freeform 8"/>
          <p:cNvSpPr/>
          <p:nvPr/>
        </p:nvSpPr>
        <p:spPr>
          <a:xfrm>
            <a:off x="5220072" y="35010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452320" y="299695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E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588224" y="4005064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3" name="Freeform 12"/>
          <p:cNvSpPr/>
          <p:nvPr/>
        </p:nvSpPr>
        <p:spPr>
          <a:xfrm>
            <a:off x="5724128" y="501317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G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7452320" y="504987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H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3" name="Straight Connector 2"/>
          <p:cNvCxnSpPr>
            <a:stCxn id="6" idx="17"/>
            <a:endCxn id="7" idx="10"/>
          </p:cNvCxnSpPr>
          <p:nvPr/>
        </p:nvCxnSpPr>
        <p:spPr>
          <a:xfrm flipV="1">
            <a:off x="5711811" y="2126965"/>
            <a:ext cx="1092437" cy="94372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14"/>
            <a:endCxn id="11" idx="3"/>
          </p:cNvCxnSpPr>
          <p:nvPr/>
        </p:nvCxnSpPr>
        <p:spPr>
          <a:xfrm>
            <a:off x="7218115" y="2225988"/>
            <a:ext cx="364900" cy="850544"/>
          </a:xfrm>
          <a:prstGeom prst="line">
            <a:avLst/>
          </a:prstGeom>
          <a:ln w="38100">
            <a:solidFill>
              <a:srgbClr val="FF0000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12"/>
            <a:endCxn id="12" idx="0"/>
          </p:cNvCxnSpPr>
          <p:nvPr/>
        </p:nvCxnSpPr>
        <p:spPr>
          <a:xfrm flipH="1">
            <a:off x="6925852" y="3512229"/>
            <a:ext cx="570033" cy="503100"/>
          </a:xfrm>
          <a:prstGeom prst="line">
            <a:avLst/>
          </a:prstGeom>
          <a:ln w="38100">
            <a:solidFill>
              <a:srgbClr val="FF0000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5"/>
            <a:endCxn id="12" idx="15"/>
          </p:cNvCxnSpPr>
          <p:nvPr/>
        </p:nvCxnSpPr>
        <p:spPr>
          <a:xfrm flipH="1" flipV="1">
            <a:off x="7023873" y="4500537"/>
            <a:ext cx="515577" cy="678427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11"/>
            <a:endCxn id="9" idx="0"/>
          </p:cNvCxnSpPr>
          <p:nvPr/>
        </p:nvCxnSpPr>
        <p:spPr>
          <a:xfrm flipH="1">
            <a:off x="5557700" y="3132385"/>
            <a:ext cx="609367" cy="378888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6"/>
          </p:cNvCxnSpPr>
          <p:nvPr/>
        </p:nvCxnSpPr>
        <p:spPr>
          <a:xfrm flipH="1" flipV="1">
            <a:off x="6588225" y="3068004"/>
            <a:ext cx="940334" cy="236279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9" idx="2"/>
          </p:cNvCxnSpPr>
          <p:nvPr/>
        </p:nvCxnSpPr>
        <p:spPr>
          <a:xfrm flipH="1">
            <a:off x="5437897" y="2348880"/>
            <a:ext cx="64177" cy="1172295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531790" y="4005064"/>
            <a:ext cx="393884" cy="1008475"/>
          </a:xfrm>
          <a:prstGeom prst="line">
            <a:avLst/>
          </a:prstGeom>
          <a:ln w="38100">
            <a:solidFill>
              <a:srgbClr val="FF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14"/>
            <a:endCxn id="14" idx="22"/>
          </p:cNvCxnSpPr>
          <p:nvPr/>
        </p:nvCxnSpPr>
        <p:spPr>
          <a:xfrm flipH="1">
            <a:off x="7768166" y="3522132"/>
            <a:ext cx="98021" cy="1528103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4" idx="10"/>
            <a:endCxn id="13" idx="17"/>
          </p:cNvCxnSpPr>
          <p:nvPr/>
        </p:nvCxnSpPr>
        <p:spPr>
          <a:xfrm flipH="1" flipV="1">
            <a:off x="6192451" y="5409627"/>
            <a:ext cx="1259869" cy="66402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38" name="TextBox 14337"/>
          <p:cNvSpPr txBox="1"/>
          <p:nvPr/>
        </p:nvSpPr>
        <p:spPr>
          <a:xfrm>
            <a:off x="6084168" y="179821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5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73464" y="270892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9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321004" y="23022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76256" y="281286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52120" y="292494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812360" y="40770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9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967095" y="340779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96136" y="4221088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161911" y="447521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647532" y="505978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96336" y="554917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0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63556" y="1315368"/>
            <a:ext cx="4566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15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5076056" y="1518692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38" name="Rectangle 37"/>
          <p:cNvSpPr/>
          <p:nvPr/>
        </p:nvSpPr>
        <p:spPr>
          <a:xfrm>
            <a:off x="4788024" y="3645024"/>
            <a:ext cx="4566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12</a:t>
            </a:r>
            <a:endParaRPr lang="en-US" sz="2000" dirty="0"/>
          </a:p>
        </p:txBody>
      </p:sp>
      <p:sp>
        <p:nvSpPr>
          <p:cNvPr id="39" name="Rectangle 38"/>
          <p:cNvSpPr/>
          <p:nvPr/>
        </p:nvSpPr>
        <p:spPr>
          <a:xfrm>
            <a:off x="5677520" y="5551140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6</a:t>
            </a:r>
            <a:endParaRPr lang="en-US" sz="2000" dirty="0"/>
          </a:p>
        </p:txBody>
      </p:sp>
      <p:sp>
        <p:nvSpPr>
          <p:cNvPr id="40" name="Rectangle 39"/>
          <p:cNvSpPr/>
          <p:nvPr/>
        </p:nvSpPr>
        <p:spPr>
          <a:xfrm>
            <a:off x="6253584" y="400506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4</a:t>
            </a:r>
            <a:endParaRPr lang="en-US" sz="2000" dirty="0"/>
          </a:p>
        </p:txBody>
      </p:sp>
      <p:sp>
        <p:nvSpPr>
          <p:cNvPr id="50" name="Rectangle 49"/>
          <p:cNvSpPr/>
          <p:nvPr/>
        </p:nvSpPr>
        <p:spPr>
          <a:xfrm>
            <a:off x="5974060" y="2348880"/>
            <a:ext cx="4155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11</a:t>
            </a:r>
            <a:endParaRPr lang="en-US" sz="2000" dirty="0"/>
          </a:p>
        </p:txBody>
      </p:sp>
      <p:sp>
        <p:nvSpPr>
          <p:cNvPr id="51" name="Rectangle 50"/>
          <p:cNvSpPr/>
          <p:nvPr/>
        </p:nvSpPr>
        <p:spPr>
          <a:xfrm>
            <a:off x="7884368" y="292494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7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774928" y="6093296"/>
            <a:ext cx="21707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        </a:t>
            </a:r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 smtClean="0">
                <a:latin typeface="Comic Sans MS"/>
                <a:cs typeface="Comic Sans MS"/>
              </a:rPr>
              <a:t>  </a:t>
            </a:r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 smtClean="0">
                <a:latin typeface="Comic Sans MS"/>
                <a:cs typeface="Comic Sans MS"/>
              </a:rPr>
              <a:t>     B A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Dijkstra’s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9"/>
              <p:cNvSpPr txBox="1"/>
              <p:nvPr/>
            </p:nvSpPr>
            <p:spPr>
              <a:xfrm>
                <a:off x="323528" y="1412776"/>
                <a:ext cx="4248472" cy="50475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u="sng" dirty="0" smtClean="0">
                    <a:latin typeface="Comic Sans MS"/>
                    <a:cs typeface="Comic Sans MS"/>
                  </a:rPr>
                  <a:t>Dijkstra(G,s)</a:t>
                </a:r>
              </a:p>
              <a:p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f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or each u of V 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u.key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∞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u.par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nil</a:t>
                </a:r>
              </a:p>
              <a:p>
                <a:r>
                  <a:rPr lang="en-US" sz="2000" dirty="0" err="1" smtClean="0">
                    <a:latin typeface="Comic Sans MS"/>
                    <a:cs typeface="Comic Sans MS"/>
                  </a:rPr>
                  <a:t>s.key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0</a:t>
                </a:r>
                <a:endParaRPr lang="tr-TR" sz="2000" dirty="0" smtClean="0">
                  <a:latin typeface="Comic Sans MS"/>
                  <a:cs typeface="Comic Sans MS"/>
                </a:endParaRPr>
              </a:p>
              <a:p>
                <a:r>
                  <a:rPr lang="tr-TR" sz="2000" dirty="0" err="1">
                    <a:latin typeface="Comic Sans MS"/>
                    <a:cs typeface="Comic Sans MS"/>
                  </a:rPr>
                  <a:t>i</a:t>
                </a:r>
                <a:r>
                  <a:rPr lang="tr-TR" sz="2000" dirty="0" err="1" smtClean="0">
                    <a:latin typeface="Comic Sans MS"/>
                    <a:cs typeface="Comic Sans MS"/>
                  </a:rPr>
                  <a:t>nitialize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an </a:t>
                </a:r>
                <a:r>
                  <a:rPr lang="tr-TR" sz="2000" dirty="0" err="1" smtClean="0">
                    <a:latin typeface="Comic Sans MS"/>
                    <a:cs typeface="Comic Sans MS"/>
                  </a:rPr>
                  <a:t>empty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set S</a:t>
                </a:r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c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reate a minimum priority Q on V</a:t>
                </a:r>
              </a:p>
              <a:p>
                <a:r>
                  <a:rPr lang="en-US" sz="2000" dirty="0" smtClean="0">
                    <a:latin typeface="Comic Sans MS"/>
                    <a:cs typeface="Comic Sans MS"/>
                  </a:rPr>
                  <a:t>while Q ≠ { }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u =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ExtractMin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(Q)</a:t>
                </a:r>
                <a:endParaRPr lang="tr-TR" sz="2000" dirty="0" smtClean="0">
                  <a:latin typeface="Comic Sans MS"/>
                  <a:cs typeface="Comic Sans MS"/>
                </a:endParaRPr>
              </a:p>
              <a:p>
                <a:r>
                  <a:rPr lang="tr-TR" sz="2000" dirty="0">
                    <a:latin typeface="Comic Sans MS"/>
                    <a:cs typeface="Comic Sans MS"/>
                  </a:rPr>
                  <a:t> 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    S = S </a:t>
                </a:r>
                <a14:m>
                  <m:oMath xmlns:m="http://schemas.openxmlformats.org/officeDocument/2006/math">
                    <m:r>
                      <a:rPr lang="tr-T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mic Sans MS"/>
                      </a:rPr>
                      <m:t>∪</m:t>
                    </m:r>
                  </m:oMath>
                </a14:m>
                <a:r>
                  <a:rPr lang="tr-TR" sz="2000" dirty="0" smtClean="0">
                    <a:latin typeface="Comic Sans MS"/>
                    <a:cs typeface="Comic Sans MS"/>
                  </a:rPr>
                  <a:t> {u}</a:t>
                </a:r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for each v of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Adj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(u)</a:t>
                </a:r>
              </a:p>
              <a:p>
                <a:pPr algn="just"/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 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if 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&gt;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+ w(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u,v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</a:t>
                </a:r>
              </a:p>
              <a:p>
                <a:pPr algn="just"/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</a:t>
                </a:r>
                <a:r>
                  <a:rPr lang="en-US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v.dis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=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+ w(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u,v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</a:t>
                </a:r>
              </a:p>
              <a:p>
                <a:pPr algn="just"/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v.par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=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</a:t>
                </a:r>
                <a:endParaRPr lang="tr-TR" sz="20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algn="just"/>
                <a:r>
                  <a:rPr lang="tr-TR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update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Q    </a:t>
                </a:r>
                <a:endParaRPr lang="tr-TR" sz="2000" dirty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412776"/>
                <a:ext cx="4248472" cy="5047536"/>
              </a:xfrm>
              <a:prstGeom prst="rect">
                <a:avLst/>
              </a:prstGeom>
              <a:blipFill>
                <a:blip r:embed="rId3"/>
                <a:stretch>
                  <a:fillRect l="-1865" t="-966" b="-120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1"/>
          <p:cNvSpPr txBox="1"/>
          <p:nvPr/>
        </p:nvSpPr>
        <p:spPr>
          <a:xfrm>
            <a:off x="5724128" y="6381328"/>
            <a:ext cx="21403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 smtClean="0">
                <a:latin typeface="Comic Sans MS"/>
                <a:cs typeface="Comic Sans MS"/>
              </a:rPr>
              <a:t>S = {H,F,G,E,C}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42673956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243488" y="182488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804248" y="17008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8" name="Freeform 7"/>
          <p:cNvSpPr/>
          <p:nvPr/>
        </p:nvSpPr>
        <p:spPr>
          <a:xfrm>
            <a:off x="6156176" y="263691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9" name="Freeform 8"/>
          <p:cNvSpPr/>
          <p:nvPr/>
        </p:nvSpPr>
        <p:spPr>
          <a:xfrm>
            <a:off x="5220072" y="35010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452320" y="299695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E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588224" y="4005064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3" name="Freeform 12"/>
          <p:cNvSpPr/>
          <p:nvPr/>
        </p:nvSpPr>
        <p:spPr>
          <a:xfrm>
            <a:off x="5724128" y="501317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G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7452320" y="504987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H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3" name="Straight Connector 2"/>
          <p:cNvCxnSpPr>
            <a:stCxn id="6" idx="17"/>
            <a:endCxn id="7" idx="10"/>
          </p:cNvCxnSpPr>
          <p:nvPr/>
        </p:nvCxnSpPr>
        <p:spPr>
          <a:xfrm flipV="1">
            <a:off x="5711811" y="2126965"/>
            <a:ext cx="1092437" cy="94372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14"/>
            <a:endCxn id="11" idx="3"/>
          </p:cNvCxnSpPr>
          <p:nvPr/>
        </p:nvCxnSpPr>
        <p:spPr>
          <a:xfrm>
            <a:off x="7218115" y="2225988"/>
            <a:ext cx="364900" cy="850544"/>
          </a:xfrm>
          <a:prstGeom prst="line">
            <a:avLst/>
          </a:prstGeom>
          <a:ln w="38100">
            <a:solidFill>
              <a:srgbClr val="FF0000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12"/>
            <a:endCxn id="12" idx="0"/>
          </p:cNvCxnSpPr>
          <p:nvPr/>
        </p:nvCxnSpPr>
        <p:spPr>
          <a:xfrm flipH="1">
            <a:off x="6925852" y="3512229"/>
            <a:ext cx="570033" cy="503100"/>
          </a:xfrm>
          <a:prstGeom prst="line">
            <a:avLst/>
          </a:prstGeom>
          <a:ln w="38100">
            <a:solidFill>
              <a:srgbClr val="FF0000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5"/>
            <a:endCxn id="12" idx="15"/>
          </p:cNvCxnSpPr>
          <p:nvPr/>
        </p:nvCxnSpPr>
        <p:spPr>
          <a:xfrm flipH="1" flipV="1">
            <a:off x="7023873" y="4500537"/>
            <a:ext cx="515577" cy="678427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11"/>
            <a:endCxn id="9" idx="0"/>
          </p:cNvCxnSpPr>
          <p:nvPr/>
        </p:nvCxnSpPr>
        <p:spPr>
          <a:xfrm flipH="1">
            <a:off x="5557700" y="3132385"/>
            <a:ext cx="609367" cy="378888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6"/>
          </p:cNvCxnSpPr>
          <p:nvPr/>
        </p:nvCxnSpPr>
        <p:spPr>
          <a:xfrm flipH="1" flipV="1">
            <a:off x="6588225" y="3068004"/>
            <a:ext cx="940334" cy="236279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9" idx="2"/>
          </p:cNvCxnSpPr>
          <p:nvPr/>
        </p:nvCxnSpPr>
        <p:spPr>
          <a:xfrm flipH="1">
            <a:off x="5437897" y="2348880"/>
            <a:ext cx="64177" cy="1172295"/>
          </a:xfrm>
          <a:prstGeom prst="line">
            <a:avLst/>
          </a:prstGeom>
          <a:ln w="38100">
            <a:solidFill>
              <a:srgbClr val="FF0000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531790" y="4005064"/>
            <a:ext cx="393884" cy="1008475"/>
          </a:xfrm>
          <a:prstGeom prst="line">
            <a:avLst/>
          </a:prstGeom>
          <a:ln w="38100">
            <a:solidFill>
              <a:srgbClr val="FF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14"/>
            <a:endCxn id="14" idx="22"/>
          </p:cNvCxnSpPr>
          <p:nvPr/>
        </p:nvCxnSpPr>
        <p:spPr>
          <a:xfrm flipH="1">
            <a:off x="7768166" y="3522132"/>
            <a:ext cx="98021" cy="1528103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4" idx="10"/>
            <a:endCxn id="13" idx="17"/>
          </p:cNvCxnSpPr>
          <p:nvPr/>
        </p:nvCxnSpPr>
        <p:spPr>
          <a:xfrm flipH="1" flipV="1">
            <a:off x="6192451" y="5409627"/>
            <a:ext cx="1259869" cy="66402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38" name="TextBox 14337"/>
          <p:cNvSpPr txBox="1"/>
          <p:nvPr/>
        </p:nvSpPr>
        <p:spPr>
          <a:xfrm>
            <a:off x="6084168" y="179821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5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73464" y="270892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9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321004" y="23022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76256" y="281286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52120" y="292494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812360" y="40770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9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967095" y="340779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96136" y="4221088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161911" y="447521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647532" y="505978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96336" y="554917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0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63556" y="1315368"/>
            <a:ext cx="4566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15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5076056" y="1518692"/>
            <a:ext cx="4566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21</a:t>
            </a:r>
            <a:endParaRPr lang="en-US" sz="2000" dirty="0"/>
          </a:p>
        </p:txBody>
      </p:sp>
      <p:sp>
        <p:nvSpPr>
          <p:cNvPr id="38" name="Rectangle 37"/>
          <p:cNvSpPr/>
          <p:nvPr/>
        </p:nvSpPr>
        <p:spPr>
          <a:xfrm>
            <a:off x="4788024" y="3645024"/>
            <a:ext cx="4566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12</a:t>
            </a:r>
            <a:endParaRPr lang="en-US" sz="2000" dirty="0"/>
          </a:p>
        </p:txBody>
      </p:sp>
      <p:sp>
        <p:nvSpPr>
          <p:cNvPr id="39" name="Rectangle 38"/>
          <p:cNvSpPr/>
          <p:nvPr/>
        </p:nvSpPr>
        <p:spPr>
          <a:xfrm>
            <a:off x="5677520" y="5551140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6</a:t>
            </a:r>
            <a:endParaRPr lang="en-US" sz="2000" dirty="0"/>
          </a:p>
        </p:txBody>
      </p:sp>
      <p:sp>
        <p:nvSpPr>
          <p:cNvPr id="40" name="Rectangle 39"/>
          <p:cNvSpPr/>
          <p:nvPr/>
        </p:nvSpPr>
        <p:spPr>
          <a:xfrm>
            <a:off x="6253584" y="400506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4</a:t>
            </a:r>
            <a:endParaRPr lang="en-US" sz="2000" dirty="0"/>
          </a:p>
        </p:txBody>
      </p:sp>
      <p:sp>
        <p:nvSpPr>
          <p:cNvPr id="50" name="Rectangle 49"/>
          <p:cNvSpPr/>
          <p:nvPr/>
        </p:nvSpPr>
        <p:spPr>
          <a:xfrm>
            <a:off x="5974060" y="2348880"/>
            <a:ext cx="4155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11</a:t>
            </a:r>
            <a:endParaRPr lang="en-US" sz="2000" dirty="0"/>
          </a:p>
        </p:txBody>
      </p:sp>
      <p:sp>
        <p:nvSpPr>
          <p:cNvPr id="51" name="Rectangle 50"/>
          <p:cNvSpPr/>
          <p:nvPr/>
        </p:nvSpPr>
        <p:spPr>
          <a:xfrm>
            <a:off x="7884368" y="292494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7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774928" y="6093296"/>
            <a:ext cx="21707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        </a:t>
            </a:r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 smtClean="0">
                <a:latin typeface="Comic Sans MS"/>
                <a:cs typeface="Comic Sans MS"/>
              </a:rPr>
              <a:t>  </a:t>
            </a:r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 smtClean="0">
                <a:latin typeface="Comic Sans MS"/>
                <a:cs typeface="Comic Sans MS"/>
              </a:rPr>
              <a:t>     B A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Dijkstra’s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9"/>
              <p:cNvSpPr txBox="1"/>
              <p:nvPr/>
            </p:nvSpPr>
            <p:spPr>
              <a:xfrm>
                <a:off x="323528" y="1412776"/>
                <a:ext cx="4248472" cy="50475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u="sng" dirty="0" smtClean="0">
                    <a:latin typeface="Comic Sans MS"/>
                    <a:cs typeface="Comic Sans MS"/>
                  </a:rPr>
                  <a:t>Dijkstra(G,s)</a:t>
                </a:r>
              </a:p>
              <a:p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f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or each u of V 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u.key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∞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u.par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nil</a:t>
                </a:r>
              </a:p>
              <a:p>
                <a:r>
                  <a:rPr lang="en-US" sz="2000" dirty="0" err="1" smtClean="0">
                    <a:latin typeface="Comic Sans MS"/>
                    <a:cs typeface="Comic Sans MS"/>
                  </a:rPr>
                  <a:t>s.key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0</a:t>
                </a:r>
                <a:endParaRPr lang="tr-TR" sz="2000" dirty="0" smtClean="0">
                  <a:latin typeface="Comic Sans MS"/>
                  <a:cs typeface="Comic Sans MS"/>
                </a:endParaRPr>
              </a:p>
              <a:p>
                <a:r>
                  <a:rPr lang="tr-TR" sz="2000" dirty="0" err="1">
                    <a:latin typeface="Comic Sans MS"/>
                    <a:cs typeface="Comic Sans MS"/>
                  </a:rPr>
                  <a:t>i</a:t>
                </a:r>
                <a:r>
                  <a:rPr lang="tr-TR" sz="2000" dirty="0" err="1" smtClean="0">
                    <a:latin typeface="Comic Sans MS"/>
                    <a:cs typeface="Comic Sans MS"/>
                  </a:rPr>
                  <a:t>nitialize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an </a:t>
                </a:r>
                <a:r>
                  <a:rPr lang="tr-TR" sz="2000" dirty="0" err="1" smtClean="0">
                    <a:latin typeface="Comic Sans MS"/>
                    <a:cs typeface="Comic Sans MS"/>
                  </a:rPr>
                  <a:t>empty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set S</a:t>
                </a:r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c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reate a minimum priority Q on V</a:t>
                </a:r>
              </a:p>
              <a:p>
                <a:r>
                  <a:rPr lang="en-US" sz="2000" dirty="0" smtClean="0">
                    <a:latin typeface="Comic Sans MS"/>
                    <a:cs typeface="Comic Sans MS"/>
                  </a:rPr>
                  <a:t>while Q ≠ { }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u =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ExtractMin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(Q)</a:t>
                </a:r>
                <a:endParaRPr lang="tr-TR" sz="2000" dirty="0" smtClean="0">
                  <a:latin typeface="Comic Sans MS"/>
                  <a:cs typeface="Comic Sans MS"/>
                </a:endParaRPr>
              </a:p>
              <a:p>
                <a:r>
                  <a:rPr lang="tr-TR" sz="2000" dirty="0">
                    <a:latin typeface="Comic Sans MS"/>
                    <a:cs typeface="Comic Sans MS"/>
                  </a:rPr>
                  <a:t> 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    S = S </a:t>
                </a:r>
                <a14:m>
                  <m:oMath xmlns:m="http://schemas.openxmlformats.org/officeDocument/2006/math">
                    <m:r>
                      <a:rPr lang="tr-T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mic Sans MS"/>
                      </a:rPr>
                      <m:t>∪</m:t>
                    </m:r>
                  </m:oMath>
                </a14:m>
                <a:r>
                  <a:rPr lang="tr-TR" sz="2000" dirty="0" smtClean="0">
                    <a:latin typeface="Comic Sans MS"/>
                    <a:cs typeface="Comic Sans MS"/>
                  </a:rPr>
                  <a:t> {u}</a:t>
                </a:r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for each v of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Adj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(u)</a:t>
                </a:r>
              </a:p>
              <a:p>
                <a:pPr algn="just"/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 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if 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&gt;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+ w(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u,v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</a:t>
                </a:r>
              </a:p>
              <a:p>
                <a:pPr algn="just"/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</a:t>
                </a:r>
                <a:r>
                  <a:rPr lang="en-US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v.dis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=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+ w(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u,v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</a:t>
                </a:r>
              </a:p>
              <a:p>
                <a:pPr algn="just"/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v.par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=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</a:t>
                </a:r>
                <a:endParaRPr lang="tr-TR" sz="20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algn="just"/>
                <a:r>
                  <a:rPr lang="tr-TR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update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Q    </a:t>
                </a:r>
                <a:endParaRPr lang="tr-TR" sz="2000" dirty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412776"/>
                <a:ext cx="4248472" cy="5047536"/>
              </a:xfrm>
              <a:prstGeom prst="rect">
                <a:avLst/>
              </a:prstGeom>
              <a:blipFill>
                <a:blip r:embed="rId3"/>
                <a:stretch>
                  <a:fillRect l="-1865" t="-966" b="-120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1"/>
          <p:cNvSpPr txBox="1"/>
          <p:nvPr/>
        </p:nvSpPr>
        <p:spPr>
          <a:xfrm>
            <a:off x="5724128" y="6381328"/>
            <a:ext cx="242245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 smtClean="0">
                <a:latin typeface="Comic Sans MS"/>
                <a:cs typeface="Comic Sans MS"/>
              </a:rPr>
              <a:t>S = {H,F,G,E,C,D}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59918087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243488" y="182488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804248" y="17008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8" name="Freeform 7"/>
          <p:cNvSpPr/>
          <p:nvPr/>
        </p:nvSpPr>
        <p:spPr>
          <a:xfrm>
            <a:off x="6156176" y="263691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9" name="Freeform 8"/>
          <p:cNvSpPr/>
          <p:nvPr/>
        </p:nvSpPr>
        <p:spPr>
          <a:xfrm>
            <a:off x="5220072" y="35010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452320" y="299695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E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588224" y="4005064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3" name="Freeform 12"/>
          <p:cNvSpPr/>
          <p:nvPr/>
        </p:nvSpPr>
        <p:spPr>
          <a:xfrm>
            <a:off x="5724128" y="501317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G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7452320" y="504987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H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3" name="Straight Connector 2"/>
          <p:cNvCxnSpPr>
            <a:stCxn id="6" idx="17"/>
            <a:endCxn id="7" idx="10"/>
          </p:cNvCxnSpPr>
          <p:nvPr/>
        </p:nvCxnSpPr>
        <p:spPr>
          <a:xfrm flipV="1">
            <a:off x="5711811" y="2126965"/>
            <a:ext cx="1092437" cy="94372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14"/>
            <a:endCxn id="11" idx="3"/>
          </p:cNvCxnSpPr>
          <p:nvPr/>
        </p:nvCxnSpPr>
        <p:spPr>
          <a:xfrm>
            <a:off x="7218115" y="2225988"/>
            <a:ext cx="364900" cy="850544"/>
          </a:xfrm>
          <a:prstGeom prst="line">
            <a:avLst/>
          </a:prstGeom>
          <a:ln w="38100">
            <a:solidFill>
              <a:srgbClr val="FF0000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12"/>
            <a:endCxn id="12" idx="0"/>
          </p:cNvCxnSpPr>
          <p:nvPr/>
        </p:nvCxnSpPr>
        <p:spPr>
          <a:xfrm flipH="1">
            <a:off x="6925852" y="3512229"/>
            <a:ext cx="570033" cy="503100"/>
          </a:xfrm>
          <a:prstGeom prst="line">
            <a:avLst/>
          </a:prstGeom>
          <a:ln w="38100">
            <a:solidFill>
              <a:srgbClr val="FF0000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5"/>
            <a:endCxn id="12" idx="15"/>
          </p:cNvCxnSpPr>
          <p:nvPr/>
        </p:nvCxnSpPr>
        <p:spPr>
          <a:xfrm flipH="1" flipV="1">
            <a:off x="7023873" y="4500537"/>
            <a:ext cx="515577" cy="678427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11"/>
            <a:endCxn id="9" idx="0"/>
          </p:cNvCxnSpPr>
          <p:nvPr/>
        </p:nvCxnSpPr>
        <p:spPr>
          <a:xfrm flipH="1">
            <a:off x="5557700" y="3132385"/>
            <a:ext cx="609367" cy="378888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6"/>
          </p:cNvCxnSpPr>
          <p:nvPr/>
        </p:nvCxnSpPr>
        <p:spPr>
          <a:xfrm flipH="1" flipV="1">
            <a:off x="6588225" y="3068004"/>
            <a:ext cx="940334" cy="236279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9" idx="2"/>
          </p:cNvCxnSpPr>
          <p:nvPr/>
        </p:nvCxnSpPr>
        <p:spPr>
          <a:xfrm flipH="1">
            <a:off x="5437897" y="2348880"/>
            <a:ext cx="64177" cy="1172295"/>
          </a:xfrm>
          <a:prstGeom prst="line">
            <a:avLst/>
          </a:prstGeom>
          <a:ln w="38100">
            <a:solidFill>
              <a:srgbClr val="FF0000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531790" y="4005064"/>
            <a:ext cx="393884" cy="1008475"/>
          </a:xfrm>
          <a:prstGeom prst="line">
            <a:avLst/>
          </a:prstGeom>
          <a:ln w="38100">
            <a:solidFill>
              <a:srgbClr val="FF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14"/>
            <a:endCxn id="14" idx="22"/>
          </p:cNvCxnSpPr>
          <p:nvPr/>
        </p:nvCxnSpPr>
        <p:spPr>
          <a:xfrm flipH="1">
            <a:off x="7768166" y="3522132"/>
            <a:ext cx="98021" cy="1528103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4" idx="10"/>
            <a:endCxn id="13" idx="17"/>
          </p:cNvCxnSpPr>
          <p:nvPr/>
        </p:nvCxnSpPr>
        <p:spPr>
          <a:xfrm flipH="1" flipV="1">
            <a:off x="6192451" y="5409627"/>
            <a:ext cx="1259869" cy="66402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38" name="TextBox 14337"/>
          <p:cNvSpPr txBox="1"/>
          <p:nvPr/>
        </p:nvSpPr>
        <p:spPr>
          <a:xfrm>
            <a:off x="6084168" y="179821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5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73464" y="270892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9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321004" y="23022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76256" y="281286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52120" y="292494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812360" y="40770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9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967095" y="340779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96136" y="4221088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161911" y="447521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647532" y="505978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96336" y="554917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0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63556" y="1315368"/>
            <a:ext cx="4566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15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5076056" y="1518692"/>
            <a:ext cx="4566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21</a:t>
            </a:r>
            <a:endParaRPr lang="en-US" sz="2000" dirty="0"/>
          </a:p>
        </p:txBody>
      </p:sp>
      <p:sp>
        <p:nvSpPr>
          <p:cNvPr id="38" name="Rectangle 37"/>
          <p:cNvSpPr/>
          <p:nvPr/>
        </p:nvSpPr>
        <p:spPr>
          <a:xfrm>
            <a:off x="4788024" y="3645024"/>
            <a:ext cx="4566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12</a:t>
            </a:r>
            <a:endParaRPr lang="en-US" sz="2000" dirty="0"/>
          </a:p>
        </p:txBody>
      </p:sp>
      <p:sp>
        <p:nvSpPr>
          <p:cNvPr id="39" name="Rectangle 38"/>
          <p:cNvSpPr/>
          <p:nvPr/>
        </p:nvSpPr>
        <p:spPr>
          <a:xfrm>
            <a:off x="5677520" y="5551140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6</a:t>
            </a:r>
            <a:endParaRPr lang="en-US" sz="2000" dirty="0"/>
          </a:p>
        </p:txBody>
      </p:sp>
      <p:sp>
        <p:nvSpPr>
          <p:cNvPr id="40" name="Rectangle 39"/>
          <p:cNvSpPr/>
          <p:nvPr/>
        </p:nvSpPr>
        <p:spPr>
          <a:xfrm>
            <a:off x="6253584" y="400506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4</a:t>
            </a:r>
            <a:endParaRPr lang="en-US" sz="2000" dirty="0"/>
          </a:p>
        </p:txBody>
      </p:sp>
      <p:sp>
        <p:nvSpPr>
          <p:cNvPr id="50" name="Rectangle 49"/>
          <p:cNvSpPr/>
          <p:nvPr/>
        </p:nvSpPr>
        <p:spPr>
          <a:xfrm>
            <a:off x="5974060" y="2348880"/>
            <a:ext cx="4155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11</a:t>
            </a:r>
            <a:endParaRPr lang="en-US" sz="2000" dirty="0"/>
          </a:p>
        </p:txBody>
      </p:sp>
      <p:sp>
        <p:nvSpPr>
          <p:cNvPr id="51" name="Rectangle 50"/>
          <p:cNvSpPr/>
          <p:nvPr/>
        </p:nvSpPr>
        <p:spPr>
          <a:xfrm>
            <a:off x="7884368" y="292494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7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774928" y="6093296"/>
            <a:ext cx="21614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        </a:t>
            </a:r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 smtClean="0">
                <a:latin typeface="Comic Sans MS"/>
                <a:cs typeface="Comic Sans MS"/>
              </a:rPr>
              <a:t>  </a:t>
            </a:r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 smtClean="0">
                <a:latin typeface="Comic Sans MS"/>
                <a:cs typeface="Comic Sans MS"/>
              </a:rPr>
              <a:t>     </a:t>
            </a:r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 smtClean="0">
                <a:latin typeface="Comic Sans MS"/>
                <a:cs typeface="Comic Sans MS"/>
              </a:rPr>
              <a:t>  A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Dijkstra’s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9"/>
              <p:cNvSpPr txBox="1"/>
              <p:nvPr/>
            </p:nvSpPr>
            <p:spPr>
              <a:xfrm>
                <a:off x="323528" y="1412776"/>
                <a:ext cx="4248472" cy="50475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u="sng" dirty="0" smtClean="0">
                    <a:latin typeface="Comic Sans MS"/>
                    <a:cs typeface="Comic Sans MS"/>
                  </a:rPr>
                  <a:t>Dijkstra(G,s)</a:t>
                </a:r>
              </a:p>
              <a:p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f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or each u of V 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u.key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∞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u.par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nil</a:t>
                </a:r>
              </a:p>
              <a:p>
                <a:r>
                  <a:rPr lang="en-US" sz="2000" dirty="0" err="1" smtClean="0">
                    <a:latin typeface="Comic Sans MS"/>
                    <a:cs typeface="Comic Sans MS"/>
                  </a:rPr>
                  <a:t>s.key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0</a:t>
                </a:r>
                <a:endParaRPr lang="tr-TR" sz="2000" dirty="0" smtClean="0">
                  <a:latin typeface="Comic Sans MS"/>
                  <a:cs typeface="Comic Sans MS"/>
                </a:endParaRPr>
              </a:p>
              <a:p>
                <a:r>
                  <a:rPr lang="tr-TR" sz="2000" dirty="0" err="1">
                    <a:latin typeface="Comic Sans MS"/>
                    <a:cs typeface="Comic Sans MS"/>
                  </a:rPr>
                  <a:t>i</a:t>
                </a:r>
                <a:r>
                  <a:rPr lang="tr-TR" sz="2000" dirty="0" err="1" smtClean="0">
                    <a:latin typeface="Comic Sans MS"/>
                    <a:cs typeface="Comic Sans MS"/>
                  </a:rPr>
                  <a:t>nitialize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an </a:t>
                </a:r>
                <a:r>
                  <a:rPr lang="tr-TR" sz="2000" dirty="0" err="1" smtClean="0">
                    <a:latin typeface="Comic Sans MS"/>
                    <a:cs typeface="Comic Sans MS"/>
                  </a:rPr>
                  <a:t>empty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set S</a:t>
                </a:r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c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reate a minimum priority Q on V</a:t>
                </a:r>
              </a:p>
              <a:p>
                <a:r>
                  <a:rPr lang="en-US" sz="2000" dirty="0" smtClean="0">
                    <a:latin typeface="Comic Sans MS"/>
                    <a:cs typeface="Comic Sans MS"/>
                  </a:rPr>
                  <a:t>while Q ≠ { }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u =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ExtractMin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(Q)</a:t>
                </a:r>
                <a:endParaRPr lang="tr-TR" sz="2000" dirty="0" smtClean="0">
                  <a:latin typeface="Comic Sans MS"/>
                  <a:cs typeface="Comic Sans MS"/>
                </a:endParaRPr>
              </a:p>
              <a:p>
                <a:r>
                  <a:rPr lang="tr-TR" sz="2000" dirty="0">
                    <a:latin typeface="Comic Sans MS"/>
                    <a:cs typeface="Comic Sans MS"/>
                  </a:rPr>
                  <a:t> 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    S = S </a:t>
                </a:r>
                <a14:m>
                  <m:oMath xmlns:m="http://schemas.openxmlformats.org/officeDocument/2006/math">
                    <m:r>
                      <a:rPr lang="tr-T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mic Sans MS"/>
                      </a:rPr>
                      <m:t>∪</m:t>
                    </m:r>
                  </m:oMath>
                </a14:m>
                <a:r>
                  <a:rPr lang="tr-TR" sz="2000" dirty="0" smtClean="0">
                    <a:latin typeface="Comic Sans MS"/>
                    <a:cs typeface="Comic Sans MS"/>
                  </a:rPr>
                  <a:t> {u}</a:t>
                </a:r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for each v of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Adj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(u)</a:t>
                </a:r>
              </a:p>
              <a:p>
                <a:pPr algn="just"/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 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if 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&gt;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+ w(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u,v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</a:t>
                </a:r>
              </a:p>
              <a:p>
                <a:pPr algn="just"/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</a:t>
                </a:r>
                <a:r>
                  <a:rPr lang="en-US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v.dis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=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+ w(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u,v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</a:t>
                </a:r>
              </a:p>
              <a:p>
                <a:pPr algn="just"/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v.par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=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</a:t>
                </a:r>
                <a:endParaRPr lang="tr-TR" sz="20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algn="just"/>
                <a:r>
                  <a:rPr lang="tr-TR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update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Q    </a:t>
                </a:r>
                <a:endParaRPr lang="tr-TR" sz="2000" dirty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412776"/>
                <a:ext cx="4248472" cy="5047536"/>
              </a:xfrm>
              <a:prstGeom prst="rect">
                <a:avLst/>
              </a:prstGeom>
              <a:blipFill>
                <a:blip r:embed="rId3"/>
                <a:stretch>
                  <a:fillRect l="-1865" t="-966" b="-120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1"/>
          <p:cNvSpPr txBox="1"/>
          <p:nvPr/>
        </p:nvSpPr>
        <p:spPr>
          <a:xfrm>
            <a:off x="5724128" y="6381328"/>
            <a:ext cx="26789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 smtClean="0">
                <a:latin typeface="Comic Sans MS"/>
                <a:cs typeface="Comic Sans MS"/>
              </a:rPr>
              <a:t>S = {H,F,G,E,C,D,B}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43365806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243488" y="182488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804248" y="17008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8" name="Freeform 7"/>
          <p:cNvSpPr/>
          <p:nvPr/>
        </p:nvSpPr>
        <p:spPr>
          <a:xfrm>
            <a:off x="6156176" y="263691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9" name="Freeform 8"/>
          <p:cNvSpPr/>
          <p:nvPr/>
        </p:nvSpPr>
        <p:spPr>
          <a:xfrm>
            <a:off x="5220072" y="35010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452320" y="299695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E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588224" y="4005064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3" name="Freeform 12"/>
          <p:cNvSpPr/>
          <p:nvPr/>
        </p:nvSpPr>
        <p:spPr>
          <a:xfrm>
            <a:off x="5724128" y="501317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G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7452320" y="504987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H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3" name="Straight Connector 2"/>
          <p:cNvCxnSpPr>
            <a:stCxn id="6" idx="17"/>
            <a:endCxn id="7" idx="10"/>
          </p:cNvCxnSpPr>
          <p:nvPr/>
        </p:nvCxnSpPr>
        <p:spPr>
          <a:xfrm flipV="1">
            <a:off x="5711811" y="2126965"/>
            <a:ext cx="1092437" cy="94372"/>
          </a:xfrm>
          <a:prstGeom prst="line">
            <a:avLst/>
          </a:prstGeom>
          <a:ln w="38100">
            <a:solidFill>
              <a:srgbClr val="FF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14"/>
            <a:endCxn id="11" idx="3"/>
          </p:cNvCxnSpPr>
          <p:nvPr/>
        </p:nvCxnSpPr>
        <p:spPr>
          <a:xfrm>
            <a:off x="7218115" y="2225988"/>
            <a:ext cx="364900" cy="850544"/>
          </a:xfrm>
          <a:prstGeom prst="line">
            <a:avLst/>
          </a:prstGeom>
          <a:ln w="38100">
            <a:solidFill>
              <a:srgbClr val="FF0000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12"/>
            <a:endCxn id="12" idx="0"/>
          </p:cNvCxnSpPr>
          <p:nvPr/>
        </p:nvCxnSpPr>
        <p:spPr>
          <a:xfrm flipH="1">
            <a:off x="6925852" y="3512229"/>
            <a:ext cx="570033" cy="503100"/>
          </a:xfrm>
          <a:prstGeom prst="line">
            <a:avLst/>
          </a:prstGeom>
          <a:ln w="38100">
            <a:solidFill>
              <a:srgbClr val="FF0000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5"/>
            <a:endCxn id="12" idx="15"/>
          </p:cNvCxnSpPr>
          <p:nvPr/>
        </p:nvCxnSpPr>
        <p:spPr>
          <a:xfrm flipH="1" flipV="1">
            <a:off x="7023873" y="4500537"/>
            <a:ext cx="515577" cy="678427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11"/>
            <a:endCxn id="9" idx="0"/>
          </p:cNvCxnSpPr>
          <p:nvPr/>
        </p:nvCxnSpPr>
        <p:spPr>
          <a:xfrm flipH="1">
            <a:off x="5557700" y="3132385"/>
            <a:ext cx="609367" cy="378888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6"/>
          </p:cNvCxnSpPr>
          <p:nvPr/>
        </p:nvCxnSpPr>
        <p:spPr>
          <a:xfrm flipH="1" flipV="1">
            <a:off x="6588225" y="3068004"/>
            <a:ext cx="940334" cy="236279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9" idx="2"/>
          </p:cNvCxnSpPr>
          <p:nvPr/>
        </p:nvCxnSpPr>
        <p:spPr>
          <a:xfrm flipH="1">
            <a:off x="5437897" y="2348880"/>
            <a:ext cx="64177" cy="1172295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531790" y="4005064"/>
            <a:ext cx="393884" cy="1008475"/>
          </a:xfrm>
          <a:prstGeom prst="line">
            <a:avLst/>
          </a:prstGeom>
          <a:ln w="38100">
            <a:solidFill>
              <a:srgbClr val="FF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14"/>
            <a:endCxn id="14" idx="22"/>
          </p:cNvCxnSpPr>
          <p:nvPr/>
        </p:nvCxnSpPr>
        <p:spPr>
          <a:xfrm flipH="1">
            <a:off x="7768166" y="3522132"/>
            <a:ext cx="98021" cy="1528103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4" idx="10"/>
            <a:endCxn id="13" idx="17"/>
          </p:cNvCxnSpPr>
          <p:nvPr/>
        </p:nvCxnSpPr>
        <p:spPr>
          <a:xfrm flipH="1" flipV="1">
            <a:off x="6192451" y="5409627"/>
            <a:ext cx="1259869" cy="66402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38" name="TextBox 14337"/>
          <p:cNvSpPr txBox="1"/>
          <p:nvPr/>
        </p:nvSpPr>
        <p:spPr>
          <a:xfrm>
            <a:off x="6084168" y="179821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5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73464" y="270892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9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321004" y="23022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76256" y="281286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52120" y="292494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812360" y="40770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9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967095" y="340779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96136" y="4221088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161911" y="447521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647532" y="505978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96336" y="554917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0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63556" y="1315368"/>
            <a:ext cx="4566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15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5076056" y="1518692"/>
            <a:ext cx="4977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20</a:t>
            </a:r>
            <a:endParaRPr lang="en-US" sz="2000" dirty="0"/>
          </a:p>
        </p:txBody>
      </p:sp>
      <p:sp>
        <p:nvSpPr>
          <p:cNvPr id="38" name="Rectangle 37"/>
          <p:cNvSpPr/>
          <p:nvPr/>
        </p:nvSpPr>
        <p:spPr>
          <a:xfrm>
            <a:off x="4788024" y="3645024"/>
            <a:ext cx="4566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12</a:t>
            </a:r>
            <a:endParaRPr lang="en-US" sz="2000" dirty="0"/>
          </a:p>
        </p:txBody>
      </p:sp>
      <p:sp>
        <p:nvSpPr>
          <p:cNvPr id="39" name="Rectangle 38"/>
          <p:cNvSpPr/>
          <p:nvPr/>
        </p:nvSpPr>
        <p:spPr>
          <a:xfrm>
            <a:off x="5677520" y="5551140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6</a:t>
            </a:r>
            <a:endParaRPr lang="en-US" sz="2000" dirty="0"/>
          </a:p>
        </p:txBody>
      </p:sp>
      <p:sp>
        <p:nvSpPr>
          <p:cNvPr id="40" name="Rectangle 39"/>
          <p:cNvSpPr/>
          <p:nvPr/>
        </p:nvSpPr>
        <p:spPr>
          <a:xfrm>
            <a:off x="6253584" y="400506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4</a:t>
            </a:r>
            <a:endParaRPr lang="en-US" sz="2000" dirty="0"/>
          </a:p>
        </p:txBody>
      </p:sp>
      <p:sp>
        <p:nvSpPr>
          <p:cNvPr id="50" name="Rectangle 49"/>
          <p:cNvSpPr/>
          <p:nvPr/>
        </p:nvSpPr>
        <p:spPr>
          <a:xfrm>
            <a:off x="5974060" y="2348880"/>
            <a:ext cx="4155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11</a:t>
            </a:r>
            <a:endParaRPr lang="en-US" sz="2000" dirty="0"/>
          </a:p>
        </p:txBody>
      </p:sp>
      <p:sp>
        <p:nvSpPr>
          <p:cNvPr id="51" name="Rectangle 50"/>
          <p:cNvSpPr/>
          <p:nvPr/>
        </p:nvSpPr>
        <p:spPr>
          <a:xfrm>
            <a:off x="7884368" y="292494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7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774928" y="6093296"/>
            <a:ext cx="21614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        </a:t>
            </a:r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 smtClean="0">
                <a:latin typeface="Comic Sans MS"/>
                <a:cs typeface="Comic Sans MS"/>
              </a:rPr>
              <a:t>  </a:t>
            </a:r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 smtClean="0">
                <a:latin typeface="Comic Sans MS"/>
                <a:cs typeface="Comic Sans MS"/>
              </a:rPr>
              <a:t>     </a:t>
            </a:r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 smtClean="0">
                <a:latin typeface="Comic Sans MS"/>
                <a:cs typeface="Comic Sans MS"/>
              </a:rPr>
              <a:t>  A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Dijkstra’s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9"/>
              <p:cNvSpPr txBox="1"/>
              <p:nvPr/>
            </p:nvSpPr>
            <p:spPr>
              <a:xfrm>
                <a:off x="323528" y="1412776"/>
                <a:ext cx="4248472" cy="50475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u="sng" dirty="0" smtClean="0">
                    <a:latin typeface="Comic Sans MS"/>
                    <a:cs typeface="Comic Sans MS"/>
                  </a:rPr>
                  <a:t>Dijkstra(G,s)</a:t>
                </a:r>
              </a:p>
              <a:p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f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or each u of V 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u.key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∞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u.par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nil</a:t>
                </a:r>
              </a:p>
              <a:p>
                <a:r>
                  <a:rPr lang="en-US" sz="2000" dirty="0" err="1" smtClean="0">
                    <a:latin typeface="Comic Sans MS"/>
                    <a:cs typeface="Comic Sans MS"/>
                  </a:rPr>
                  <a:t>s.key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0</a:t>
                </a:r>
                <a:endParaRPr lang="tr-TR" sz="2000" dirty="0" smtClean="0">
                  <a:latin typeface="Comic Sans MS"/>
                  <a:cs typeface="Comic Sans MS"/>
                </a:endParaRPr>
              </a:p>
              <a:p>
                <a:r>
                  <a:rPr lang="tr-TR" sz="2000" dirty="0" err="1">
                    <a:latin typeface="Comic Sans MS"/>
                    <a:cs typeface="Comic Sans MS"/>
                  </a:rPr>
                  <a:t>i</a:t>
                </a:r>
                <a:r>
                  <a:rPr lang="tr-TR" sz="2000" dirty="0" err="1" smtClean="0">
                    <a:latin typeface="Comic Sans MS"/>
                    <a:cs typeface="Comic Sans MS"/>
                  </a:rPr>
                  <a:t>nitialize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an </a:t>
                </a:r>
                <a:r>
                  <a:rPr lang="tr-TR" sz="2000" dirty="0" err="1" smtClean="0">
                    <a:latin typeface="Comic Sans MS"/>
                    <a:cs typeface="Comic Sans MS"/>
                  </a:rPr>
                  <a:t>empty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set S</a:t>
                </a:r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c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reate a minimum priority Q on V</a:t>
                </a:r>
              </a:p>
              <a:p>
                <a:r>
                  <a:rPr lang="en-US" sz="2000" dirty="0" smtClean="0">
                    <a:latin typeface="Comic Sans MS"/>
                    <a:cs typeface="Comic Sans MS"/>
                  </a:rPr>
                  <a:t>while Q ≠ { }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u =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ExtractMin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(Q)</a:t>
                </a:r>
                <a:endParaRPr lang="tr-TR" sz="2000" dirty="0" smtClean="0">
                  <a:latin typeface="Comic Sans MS"/>
                  <a:cs typeface="Comic Sans MS"/>
                </a:endParaRPr>
              </a:p>
              <a:p>
                <a:r>
                  <a:rPr lang="tr-TR" sz="2000" dirty="0">
                    <a:latin typeface="Comic Sans MS"/>
                    <a:cs typeface="Comic Sans MS"/>
                  </a:rPr>
                  <a:t> 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    S = S </a:t>
                </a:r>
                <a14:m>
                  <m:oMath xmlns:m="http://schemas.openxmlformats.org/officeDocument/2006/math">
                    <m:r>
                      <a:rPr lang="tr-T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mic Sans MS"/>
                      </a:rPr>
                      <m:t>∪</m:t>
                    </m:r>
                  </m:oMath>
                </a14:m>
                <a:r>
                  <a:rPr lang="tr-TR" sz="2000" dirty="0" smtClean="0">
                    <a:latin typeface="Comic Sans MS"/>
                    <a:cs typeface="Comic Sans MS"/>
                  </a:rPr>
                  <a:t> {u}</a:t>
                </a:r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for each v of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Adj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(u)</a:t>
                </a:r>
              </a:p>
              <a:p>
                <a:pPr algn="just"/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 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if 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&gt;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+ w(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u,v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</a:t>
                </a:r>
              </a:p>
              <a:p>
                <a:pPr algn="just"/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</a:t>
                </a:r>
                <a:r>
                  <a:rPr lang="en-US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v.dis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=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+ w(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u,v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</a:t>
                </a:r>
              </a:p>
              <a:p>
                <a:pPr algn="just"/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v.par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=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</a:t>
                </a:r>
                <a:endParaRPr lang="tr-TR" sz="20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algn="just"/>
                <a:r>
                  <a:rPr lang="tr-TR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update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Q    </a:t>
                </a:r>
                <a:endParaRPr lang="tr-TR" sz="2000" dirty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412776"/>
                <a:ext cx="4248472" cy="5047536"/>
              </a:xfrm>
              <a:prstGeom prst="rect">
                <a:avLst/>
              </a:prstGeom>
              <a:blipFill>
                <a:blip r:embed="rId3"/>
                <a:stretch>
                  <a:fillRect l="-1865" t="-966" b="-120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1"/>
          <p:cNvSpPr txBox="1"/>
          <p:nvPr/>
        </p:nvSpPr>
        <p:spPr>
          <a:xfrm>
            <a:off x="5724128" y="6381328"/>
            <a:ext cx="26789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 smtClean="0">
                <a:latin typeface="Comic Sans MS"/>
                <a:cs typeface="Comic Sans MS"/>
              </a:rPr>
              <a:t>S = {H,F,G,E,C,D,B}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06578805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243488" y="182488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804248" y="17008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8" name="Freeform 7"/>
          <p:cNvSpPr/>
          <p:nvPr/>
        </p:nvSpPr>
        <p:spPr>
          <a:xfrm>
            <a:off x="6156176" y="263691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9" name="Freeform 8"/>
          <p:cNvSpPr/>
          <p:nvPr/>
        </p:nvSpPr>
        <p:spPr>
          <a:xfrm>
            <a:off x="5220072" y="35010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452320" y="299695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E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588224" y="4005064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3" name="Freeform 12"/>
          <p:cNvSpPr/>
          <p:nvPr/>
        </p:nvSpPr>
        <p:spPr>
          <a:xfrm>
            <a:off x="5724128" y="501317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G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7452320" y="504987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H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3" name="Straight Connector 2"/>
          <p:cNvCxnSpPr>
            <a:stCxn id="6" idx="17"/>
            <a:endCxn id="7" idx="10"/>
          </p:cNvCxnSpPr>
          <p:nvPr/>
        </p:nvCxnSpPr>
        <p:spPr>
          <a:xfrm flipV="1">
            <a:off x="5711811" y="2126965"/>
            <a:ext cx="1092437" cy="94372"/>
          </a:xfrm>
          <a:prstGeom prst="line">
            <a:avLst/>
          </a:prstGeom>
          <a:ln w="38100">
            <a:solidFill>
              <a:srgbClr val="FF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14"/>
            <a:endCxn id="11" idx="3"/>
          </p:cNvCxnSpPr>
          <p:nvPr/>
        </p:nvCxnSpPr>
        <p:spPr>
          <a:xfrm>
            <a:off x="7218115" y="2225988"/>
            <a:ext cx="364900" cy="850544"/>
          </a:xfrm>
          <a:prstGeom prst="line">
            <a:avLst/>
          </a:prstGeom>
          <a:ln w="38100">
            <a:solidFill>
              <a:srgbClr val="FF0000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12"/>
            <a:endCxn id="12" idx="0"/>
          </p:cNvCxnSpPr>
          <p:nvPr/>
        </p:nvCxnSpPr>
        <p:spPr>
          <a:xfrm flipH="1">
            <a:off x="6925852" y="3512229"/>
            <a:ext cx="570033" cy="503100"/>
          </a:xfrm>
          <a:prstGeom prst="line">
            <a:avLst/>
          </a:prstGeom>
          <a:ln w="38100">
            <a:solidFill>
              <a:srgbClr val="FF0000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5"/>
            <a:endCxn id="12" idx="15"/>
          </p:cNvCxnSpPr>
          <p:nvPr/>
        </p:nvCxnSpPr>
        <p:spPr>
          <a:xfrm flipH="1" flipV="1">
            <a:off x="7023873" y="4500537"/>
            <a:ext cx="515577" cy="678427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6"/>
          </p:cNvCxnSpPr>
          <p:nvPr/>
        </p:nvCxnSpPr>
        <p:spPr>
          <a:xfrm flipH="1" flipV="1">
            <a:off x="6588225" y="3068004"/>
            <a:ext cx="940334" cy="236279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531790" y="4005064"/>
            <a:ext cx="393884" cy="1008475"/>
          </a:xfrm>
          <a:prstGeom prst="line">
            <a:avLst/>
          </a:prstGeom>
          <a:ln w="38100">
            <a:solidFill>
              <a:srgbClr val="FF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4" idx="10"/>
            <a:endCxn id="13" idx="17"/>
          </p:cNvCxnSpPr>
          <p:nvPr/>
        </p:nvCxnSpPr>
        <p:spPr>
          <a:xfrm flipH="1" flipV="1">
            <a:off x="6192451" y="5409627"/>
            <a:ext cx="1259869" cy="66402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38" name="TextBox 14337"/>
          <p:cNvSpPr txBox="1"/>
          <p:nvPr/>
        </p:nvSpPr>
        <p:spPr>
          <a:xfrm>
            <a:off x="6084168" y="179821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5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321004" y="230227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76256" y="2812866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967095" y="340779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3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96136" y="4221088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161911" y="4475212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4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647532" y="5059784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6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96336" y="5549170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0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63556" y="1315368"/>
            <a:ext cx="4566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15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5076056" y="1518692"/>
            <a:ext cx="4977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20</a:t>
            </a:r>
            <a:endParaRPr lang="en-US" sz="2000" dirty="0"/>
          </a:p>
        </p:txBody>
      </p:sp>
      <p:sp>
        <p:nvSpPr>
          <p:cNvPr id="38" name="Rectangle 37"/>
          <p:cNvSpPr/>
          <p:nvPr/>
        </p:nvSpPr>
        <p:spPr>
          <a:xfrm>
            <a:off x="4788024" y="3645024"/>
            <a:ext cx="4566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12</a:t>
            </a:r>
            <a:endParaRPr lang="en-US" sz="2000" dirty="0"/>
          </a:p>
        </p:txBody>
      </p:sp>
      <p:sp>
        <p:nvSpPr>
          <p:cNvPr id="39" name="Rectangle 38"/>
          <p:cNvSpPr/>
          <p:nvPr/>
        </p:nvSpPr>
        <p:spPr>
          <a:xfrm>
            <a:off x="5677520" y="5551140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6</a:t>
            </a:r>
            <a:endParaRPr lang="en-US" sz="2000" dirty="0"/>
          </a:p>
        </p:txBody>
      </p:sp>
      <p:sp>
        <p:nvSpPr>
          <p:cNvPr id="40" name="Rectangle 39"/>
          <p:cNvSpPr/>
          <p:nvPr/>
        </p:nvSpPr>
        <p:spPr>
          <a:xfrm>
            <a:off x="6253584" y="400506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4</a:t>
            </a:r>
            <a:endParaRPr lang="en-US" sz="2000" dirty="0"/>
          </a:p>
        </p:txBody>
      </p:sp>
      <p:sp>
        <p:nvSpPr>
          <p:cNvPr id="50" name="Rectangle 49"/>
          <p:cNvSpPr/>
          <p:nvPr/>
        </p:nvSpPr>
        <p:spPr>
          <a:xfrm>
            <a:off x="5974060" y="2348880"/>
            <a:ext cx="4155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11</a:t>
            </a:r>
            <a:endParaRPr lang="en-US" sz="2000" dirty="0"/>
          </a:p>
        </p:txBody>
      </p:sp>
      <p:sp>
        <p:nvSpPr>
          <p:cNvPr id="51" name="Rectangle 50"/>
          <p:cNvSpPr/>
          <p:nvPr/>
        </p:nvSpPr>
        <p:spPr>
          <a:xfrm>
            <a:off x="7884368" y="2924944"/>
            <a:ext cx="34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7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774928" y="6093296"/>
            <a:ext cx="1846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        </a:t>
            </a:r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 smtClean="0">
                <a:latin typeface="Comic Sans MS"/>
                <a:cs typeface="Comic Sans MS"/>
              </a:rPr>
              <a:t>  </a:t>
            </a:r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 smtClean="0">
                <a:latin typeface="Comic Sans MS"/>
                <a:cs typeface="Comic Sans MS"/>
              </a:rPr>
              <a:t>     </a:t>
            </a:r>
            <a:r>
              <a:rPr lang="en-US" sz="2200" dirty="0">
                <a:latin typeface="Comic Sans MS"/>
                <a:cs typeface="Comic Sans MS"/>
              </a:rPr>
              <a:t> </a:t>
            </a:r>
            <a:r>
              <a:rPr lang="en-US" sz="2200" dirty="0" smtClean="0">
                <a:latin typeface="Comic Sans MS"/>
                <a:cs typeface="Comic Sans MS"/>
              </a:rPr>
              <a:t>  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Dijkstra’s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9"/>
              <p:cNvSpPr txBox="1"/>
              <p:nvPr/>
            </p:nvSpPr>
            <p:spPr>
              <a:xfrm>
                <a:off x="323528" y="1412776"/>
                <a:ext cx="4248472" cy="50475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u="sng" dirty="0" smtClean="0">
                    <a:latin typeface="Comic Sans MS"/>
                    <a:cs typeface="Comic Sans MS"/>
                  </a:rPr>
                  <a:t>Dijkstra(G,s)</a:t>
                </a:r>
              </a:p>
              <a:p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f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or each u of V 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u.key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∞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u.par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nil</a:t>
                </a:r>
              </a:p>
              <a:p>
                <a:r>
                  <a:rPr lang="en-US" sz="2000" dirty="0" err="1" smtClean="0">
                    <a:latin typeface="Comic Sans MS"/>
                    <a:cs typeface="Comic Sans MS"/>
                  </a:rPr>
                  <a:t>s.key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= 0</a:t>
                </a:r>
                <a:endParaRPr lang="tr-TR" sz="2000" dirty="0" smtClean="0">
                  <a:latin typeface="Comic Sans MS"/>
                  <a:cs typeface="Comic Sans MS"/>
                </a:endParaRPr>
              </a:p>
              <a:p>
                <a:r>
                  <a:rPr lang="tr-TR" sz="2000" dirty="0" err="1">
                    <a:latin typeface="Comic Sans MS"/>
                    <a:cs typeface="Comic Sans MS"/>
                  </a:rPr>
                  <a:t>i</a:t>
                </a:r>
                <a:r>
                  <a:rPr lang="tr-TR" sz="2000" dirty="0" err="1" smtClean="0">
                    <a:latin typeface="Comic Sans MS"/>
                    <a:cs typeface="Comic Sans MS"/>
                  </a:rPr>
                  <a:t>nitialize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an </a:t>
                </a:r>
                <a:r>
                  <a:rPr lang="tr-TR" sz="2000" dirty="0" err="1" smtClean="0">
                    <a:latin typeface="Comic Sans MS"/>
                    <a:cs typeface="Comic Sans MS"/>
                  </a:rPr>
                  <a:t>empty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set S</a:t>
                </a:r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c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reate a minimum priority Q on V</a:t>
                </a:r>
              </a:p>
              <a:p>
                <a:r>
                  <a:rPr lang="en-US" sz="2000" dirty="0" smtClean="0">
                    <a:latin typeface="Comic Sans MS"/>
                    <a:cs typeface="Comic Sans MS"/>
                  </a:rPr>
                  <a:t>while Q ≠ { }</a:t>
                </a: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u =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ExtractMin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(Q)</a:t>
                </a:r>
                <a:endParaRPr lang="tr-TR" sz="2000" dirty="0" smtClean="0">
                  <a:latin typeface="Comic Sans MS"/>
                  <a:cs typeface="Comic Sans MS"/>
                </a:endParaRPr>
              </a:p>
              <a:p>
                <a:r>
                  <a:rPr lang="tr-TR" sz="2000" dirty="0">
                    <a:latin typeface="Comic Sans MS"/>
                    <a:cs typeface="Comic Sans MS"/>
                  </a:rPr>
                  <a:t> 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    S = S </a:t>
                </a:r>
                <a14:m>
                  <m:oMath xmlns:m="http://schemas.openxmlformats.org/officeDocument/2006/math">
                    <m:r>
                      <a:rPr lang="tr-T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mic Sans MS"/>
                      </a:rPr>
                      <m:t>∪</m:t>
                    </m:r>
                  </m:oMath>
                </a14:m>
                <a:r>
                  <a:rPr lang="tr-TR" sz="2000" dirty="0" smtClean="0">
                    <a:latin typeface="Comic Sans MS"/>
                    <a:cs typeface="Comic Sans MS"/>
                  </a:rPr>
                  <a:t> {u}</a:t>
                </a:r>
                <a:endParaRPr lang="en-US" sz="2000" dirty="0" smtClean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for each v of </a:t>
                </a:r>
                <a:r>
                  <a:rPr lang="en-US" sz="2000" dirty="0" err="1" smtClean="0">
                    <a:latin typeface="Comic Sans MS"/>
                    <a:cs typeface="Comic Sans MS"/>
                  </a:rPr>
                  <a:t>Adj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(u)</a:t>
                </a:r>
              </a:p>
              <a:p>
                <a:pPr algn="just"/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 smtClean="0">
                    <a:latin typeface="Comic Sans MS"/>
                    <a:cs typeface="Comic Sans MS"/>
                  </a:rPr>
                  <a:t>      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if 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&gt;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+ w(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u,v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</a:t>
                </a:r>
              </a:p>
              <a:p>
                <a:pPr algn="just"/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</a:t>
                </a:r>
                <a:r>
                  <a:rPr lang="en-US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v.dis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=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+ w(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u,v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</a:t>
                </a:r>
              </a:p>
              <a:p>
                <a:pPr algn="just"/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v.par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=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</a:t>
                </a:r>
                <a:endParaRPr lang="tr-TR" sz="20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algn="just"/>
                <a:r>
                  <a:rPr lang="tr-TR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        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update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Q    </a:t>
                </a:r>
                <a:endParaRPr lang="tr-TR" sz="2000" dirty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1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412776"/>
                <a:ext cx="4248472" cy="5047536"/>
              </a:xfrm>
              <a:prstGeom prst="rect">
                <a:avLst/>
              </a:prstGeom>
              <a:blipFill>
                <a:blip r:embed="rId3"/>
                <a:stretch>
                  <a:fillRect l="-1865" t="-966" b="-120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51"/>
          <p:cNvSpPr txBox="1"/>
          <p:nvPr/>
        </p:nvSpPr>
        <p:spPr>
          <a:xfrm>
            <a:off x="5724128" y="6381328"/>
            <a:ext cx="296427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 smtClean="0">
                <a:latin typeface="Comic Sans MS"/>
                <a:cs typeface="Comic Sans MS"/>
              </a:rPr>
              <a:t>S = {H,F,G,E,C,D,B,A}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29172052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195736" y="3501008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0" name="Düz Bağlayıcı 29"/>
          <p:cNvCxnSpPr>
            <a:endCxn id="27" idx="1"/>
          </p:cNvCxnSpPr>
          <p:nvPr/>
        </p:nvCxnSpPr>
        <p:spPr>
          <a:xfrm>
            <a:off x="2339752" y="3645024"/>
            <a:ext cx="531763" cy="1052099"/>
          </a:xfrm>
          <a:prstGeom prst="line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058253" y="3140968"/>
            <a:ext cx="35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A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139952" y="3299454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2841645" y="4667606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36571" y="4787860"/>
            <a:ext cx="4664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mic Sans MS"/>
                <a:cs typeface="Comic Sans MS"/>
              </a:rPr>
              <a:t>D</a:t>
            </a:r>
          </a:p>
          <a:p>
            <a:pPr algn="ctr"/>
            <a:r>
              <a:rPr lang="en-US" dirty="0" smtClean="0">
                <a:latin typeface="Comic Sans MS"/>
                <a:cs typeface="Comic Sans MS"/>
              </a:rPr>
              <a:t>22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4798608" y="5026623"/>
            <a:ext cx="203966" cy="151431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819241" y="5167739"/>
            <a:ext cx="328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E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6092043" y="4077072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302901" y="4005064"/>
            <a:ext cx="323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C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5" name="Düz Bağlayıcı 29"/>
          <p:cNvCxnSpPr>
            <a:endCxn id="23" idx="2"/>
          </p:cNvCxnSpPr>
          <p:nvPr/>
        </p:nvCxnSpPr>
        <p:spPr>
          <a:xfrm flipV="1">
            <a:off x="2399780" y="3400231"/>
            <a:ext cx="1740172" cy="22082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Düz Bağlayıcı 29"/>
          <p:cNvCxnSpPr>
            <a:endCxn id="33" idx="2"/>
          </p:cNvCxnSpPr>
          <p:nvPr/>
        </p:nvCxnSpPr>
        <p:spPr>
          <a:xfrm flipV="1">
            <a:off x="2987824" y="4177849"/>
            <a:ext cx="3104219" cy="52900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Düz Bağlayıcı 29"/>
          <p:cNvCxnSpPr>
            <a:endCxn id="31" idx="1"/>
          </p:cNvCxnSpPr>
          <p:nvPr/>
        </p:nvCxnSpPr>
        <p:spPr>
          <a:xfrm>
            <a:off x="2987824" y="4811250"/>
            <a:ext cx="1840654" cy="23755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Düz Bağlayıcı 29"/>
          <p:cNvCxnSpPr>
            <a:endCxn id="33" idx="3"/>
          </p:cNvCxnSpPr>
          <p:nvPr/>
        </p:nvCxnSpPr>
        <p:spPr>
          <a:xfrm flipV="1">
            <a:off x="4932040" y="4249109"/>
            <a:ext cx="1189873" cy="83089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Düz Bağlayıcı 29"/>
          <p:cNvCxnSpPr>
            <a:endCxn id="33" idx="1"/>
          </p:cNvCxnSpPr>
          <p:nvPr/>
        </p:nvCxnSpPr>
        <p:spPr>
          <a:xfrm>
            <a:off x="4283968" y="3433806"/>
            <a:ext cx="1837945" cy="67278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Düz Bağlayıcı 29"/>
          <p:cNvCxnSpPr>
            <a:stCxn id="27" idx="0"/>
            <a:endCxn id="23" idx="3"/>
          </p:cNvCxnSpPr>
          <p:nvPr/>
        </p:nvCxnSpPr>
        <p:spPr>
          <a:xfrm flipV="1">
            <a:off x="2943628" y="3471491"/>
            <a:ext cx="1226194" cy="119611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41" name="TextBox 14340"/>
          <p:cNvSpPr txBox="1"/>
          <p:nvPr/>
        </p:nvSpPr>
        <p:spPr>
          <a:xfrm>
            <a:off x="3059832" y="3779748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161340" y="4077072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22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491880" y="4931876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16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358549" y="4077072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14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508104" y="4581128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915816" y="3140968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10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044787" y="3419708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9" name="Metin kutusu 8"/>
          <p:cNvSpPr txBox="1"/>
          <p:nvPr/>
        </p:nvSpPr>
        <p:spPr>
          <a:xfrm>
            <a:off x="611560" y="1490588"/>
            <a:ext cx="79208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/>
              <a:buChar char="•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iven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weighted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 G=(V,E) and a source vertex s in V, find the shortest path from s to every other vertex in V</a:t>
            </a:r>
            <a:endParaRPr lang="en-US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just"/>
            <a:endParaRPr lang="tr-TR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995936" y="2636912"/>
            <a:ext cx="429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 smtClean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SSSP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43669841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Greedy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Choice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Property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323528" y="1268760"/>
            <a:ext cx="864096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tr-TR" sz="2400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Theorem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: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For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each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vertex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v 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 V,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v.dis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δ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s,v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at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time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when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v is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added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to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S. 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tr-TR" sz="2200" i="1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Proof</a:t>
            </a:r>
            <a:r>
              <a:rPr lang="tr-TR" sz="2200" i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:</a:t>
            </a: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endParaRPr lang="tr-TR" sz="2000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39596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Greedy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Choice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Property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323528" y="1268760"/>
            <a:ext cx="864096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tr-TR" sz="2400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Theorem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: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For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each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vertex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v 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 V,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v.dis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=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δ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s,v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at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time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when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v is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added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to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S. (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Dijkstra’s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Algorithm computes all shortest path distances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correctly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)</a:t>
            </a: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tr-TR" sz="2200" i="1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Proof</a:t>
            </a:r>
            <a:r>
              <a:rPr lang="tr-TR" sz="2200" i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:</a:t>
            </a:r>
            <a:endParaRPr lang="tr-TR" sz="20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endParaRPr lang="tr-TR" sz="2000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92196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Greedy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Choice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Property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428" name="Rectangle 4"/>
              <p:cNvSpPr>
                <a:spLocks noChangeArrowheads="1"/>
              </p:cNvSpPr>
              <p:nvPr/>
            </p:nvSpPr>
            <p:spPr bwMode="auto">
              <a:xfrm>
                <a:off x="323528" y="1268760"/>
                <a:ext cx="8640960" cy="4525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>
                  <a:lnSpc>
                    <a:spcPct val="80000"/>
                  </a:lnSpc>
                  <a:spcBef>
                    <a:spcPct val="20000"/>
                  </a:spcBef>
                </a:pPr>
                <a:r>
                  <a:rPr lang="tr-TR" sz="2400" u="sng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Theorem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: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For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each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vertex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v </a:t>
                </a:r>
                <a:r>
                  <a:rPr lang="tr-TR" sz="24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i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n V, </a:t>
                </a:r>
                <a:r>
                  <a:rPr lang="en-US" sz="24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v.dis</a:t>
                </a:r>
                <a:r>
                  <a:rPr lang="en-US" sz="24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= </a:t>
                </a:r>
                <a:r>
                  <a:rPr lang="en-US" sz="2400" dirty="0">
                    <a:solidFill>
                      <a:schemeClr val="tx2">
                        <a:lumMod val="50000"/>
                      </a:schemeClr>
                    </a:solidFill>
                    <a:latin typeface="Lucida Grande"/>
                    <a:ea typeface="Lucida Grande"/>
                    <a:cs typeface="Lucida Grande"/>
                  </a:rPr>
                  <a:t>δ</a:t>
                </a:r>
                <a:r>
                  <a:rPr lang="tr-TR" sz="24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(</a:t>
                </a:r>
                <a:r>
                  <a:rPr lang="tr-TR" sz="24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s,v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 at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time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when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v is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added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to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S. (</a:t>
                </a:r>
                <a:r>
                  <a:rPr lang="en-US" sz="24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Dijkstra’s</a:t>
                </a:r>
                <a:r>
                  <a:rPr lang="en-US" sz="24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Algorithm computes all shortest path distances </a:t>
                </a:r>
                <a:r>
                  <a:rPr lang="en-US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correctly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)</a:t>
                </a:r>
                <a:endParaRPr lang="tr-TR" sz="24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algn="just">
                  <a:lnSpc>
                    <a:spcPct val="80000"/>
                  </a:lnSpc>
                  <a:spcBef>
                    <a:spcPct val="20000"/>
                  </a:spcBef>
                </a:pPr>
                <a:endParaRPr lang="tr-TR" sz="2400" dirty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algn="just">
                  <a:lnSpc>
                    <a:spcPct val="80000"/>
                  </a:lnSpc>
                  <a:spcBef>
                    <a:spcPct val="20000"/>
                  </a:spcBef>
                </a:pPr>
                <a:r>
                  <a:rPr lang="tr-TR" sz="2200" i="1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Proof</a:t>
                </a:r>
                <a:r>
                  <a:rPr lang="tr-TR" sz="2200" i="1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2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: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Let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v be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first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vertex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that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v.dis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mic Sans MS"/>
                      </a:rPr>
                      <m:t>≠</m:t>
                    </m:r>
                  </m:oMath>
                </a14:m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Lucida Grande"/>
                    <a:ea typeface="Lucida Grande"/>
                    <a:cs typeface="Lucida Grande"/>
                  </a:rPr>
                  <a:t>δ</a:t>
                </a:r>
                <a:r>
                  <a:rPr lang="tr-TR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(</a:t>
                </a:r>
                <a:r>
                  <a:rPr lang="tr-TR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s,v</a:t>
                </a:r>
                <a:r>
                  <a:rPr lang="tr-TR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 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at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time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it’s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added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to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S. </a:t>
                </a:r>
              </a:p>
              <a:p>
                <a:pPr algn="just">
                  <a:lnSpc>
                    <a:spcPct val="80000"/>
                  </a:lnSpc>
                  <a:spcBef>
                    <a:spcPct val="20000"/>
                  </a:spcBef>
                </a:pPr>
                <a:endParaRPr lang="tr-TR" sz="2000" u="sng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>
                  <a:lnSpc>
                    <a:spcPct val="80000"/>
                  </a:lnSpc>
                  <a:spcBef>
                    <a:spcPct val="20000"/>
                  </a:spcBef>
                </a:pPr>
                <a:endParaRPr lang="tr-TR" sz="24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marL="342900" indent="-342900">
                  <a:lnSpc>
                    <a:spcPct val="80000"/>
                  </a:lnSpc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endParaRPr lang="tr-TR" sz="2000" dirty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>
                  <a:lnSpc>
                    <a:spcPct val="80000"/>
                  </a:lnSpc>
                  <a:spcBef>
                    <a:spcPct val="20000"/>
                  </a:spcBef>
                </a:pPr>
                <a:endParaRPr lang="tr-TR" sz="24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3428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3528" y="1268760"/>
                <a:ext cx="8640960" cy="4525963"/>
              </a:xfrm>
              <a:prstGeom prst="rect">
                <a:avLst/>
              </a:prstGeom>
              <a:blipFill>
                <a:blip r:embed="rId3"/>
                <a:stretch>
                  <a:fillRect l="-1058" t="-2692" r="-1058"/>
                </a:stretch>
              </a:blipFill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2786413" y="4200207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917859" y="4008079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72785" y="4369280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3"/>
          <p:cNvSpPr/>
          <p:nvPr/>
        </p:nvSpPr>
        <p:spPr>
          <a:xfrm>
            <a:off x="792721" y="3512979"/>
            <a:ext cx="2491606" cy="2535555"/>
          </a:xfrm>
          <a:custGeom>
            <a:avLst/>
            <a:gdLst>
              <a:gd name="connsiteX0" fmla="*/ 1701800 w 1701800"/>
              <a:gd name="connsiteY0" fmla="*/ 482600 h 1905000"/>
              <a:gd name="connsiteX1" fmla="*/ 1701800 w 1701800"/>
              <a:gd name="connsiteY1" fmla="*/ 482600 h 1905000"/>
              <a:gd name="connsiteX2" fmla="*/ 1612900 w 1701800"/>
              <a:gd name="connsiteY2" fmla="*/ 304800 h 1905000"/>
              <a:gd name="connsiteX3" fmla="*/ 1511300 w 1701800"/>
              <a:gd name="connsiteY3" fmla="*/ 177800 h 1905000"/>
              <a:gd name="connsiteX4" fmla="*/ 1460500 w 1701800"/>
              <a:gd name="connsiteY4" fmla="*/ 152400 h 1905000"/>
              <a:gd name="connsiteX5" fmla="*/ 1409700 w 1701800"/>
              <a:gd name="connsiteY5" fmla="*/ 114300 h 1905000"/>
              <a:gd name="connsiteX6" fmla="*/ 1384300 w 1701800"/>
              <a:gd name="connsiteY6" fmla="*/ 63500 h 1905000"/>
              <a:gd name="connsiteX7" fmla="*/ 1231900 w 1701800"/>
              <a:gd name="connsiteY7" fmla="*/ 12700 h 1905000"/>
              <a:gd name="connsiteX8" fmla="*/ 1155700 w 1701800"/>
              <a:gd name="connsiteY8" fmla="*/ 0 h 1905000"/>
              <a:gd name="connsiteX9" fmla="*/ 876300 w 1701800"/>
              <a:gd name="connsiteY9" fmla="*/ 38100 h 1905000"/>
              <a:gd name="connsiteX10" fmla="*/ 838200 w 1701800"/>
              <a:gd name="connsiteY10" fmla="*/ 76200 h 1905000"/>
              <a:gd name="connsiteX11" fmla="*/ 800100 w 1701800"/>
              <a:gd name="connsiteY11" fmla="*/ 101600 h 1905000"/>
              <a:gd name="connsiteX12" fmla="*/ 749300 w 1701800"/>
              <a:gd name="connsiteY12" fmla="*/ 152400 h 1905000"/>
              <a:gd name="connsiteX13" fmla="*/ 685800 w 1701800"/>
              <a:gd name="connsiteY13" fmla="*/ 203200 h 1905000"/>
              <a:gd name="connsiteX14" fmla="*/ 660400 w 1701800"/>
              <a:gd name="connsiteY14" fmla="*/ 241300 h 1905000"/>
              <a:gd name="connsiteX15" fmla="*/ 584200 w 1701800"/>
              <a:gd name="connsiteY15" fmla="*/ 292100 h 1905000"/>
              <a:gd name="connsiteX16" fmla="*/ 546100 w 1701800"/>
              <a:gd name="connsiteY16" fmla="*/ 330200 h 1905000"/>
              <a:gd name="connsiteX17" fmla="*/ 520700 w 1701800"/>
              <a:gd name="connsiteY17" fmla="*/ 368300 h 1905000"/>
              <a:gd name="connsiteX18" fmla="*/ 469900 w 1701800"/>
              <a:gd name="connsiteY18" fmla="*/ 406400 h 1905000"/>
              <a:gd name="connsiteX19" fmla="*/ 381000 w 1701800"/>
              <a:gd name="connsiteY19" fmla="*/ 495300 h 1905000"/>
              <a:gd name="connsiteX20" fmla="*/ 241300 w 1701800"/>
              <a:gd name="connsiteY20" fmla="*/ 622300 h 1905000"/>
              <a:gd name="connsiteX21" fmla="*/ 203200 w 1701800"/>
              <a:gd name="connsiteY21" fmla="*/ 660400 h 1905000"/>
              <a:gd name="connsiteX22" fmla="*/ 177800 w 1701800"/>
              <a:gd name="connsiteY22" fmla="*/ 698500 h 1905000"/>
              <a:gd name="connsiteX23" fmla="*/ 127000 w 1701800"/>
              <a:gd name="connsiteY23" fmla="*/ 762000 h 1905000"/>
              <a:gd name="connsiteX24" fmla="*/ 63500 w 1701800"/>
              <a:gd name="connsiteY24" fmla="*/ 901700 h 1905000"/>
              <a:gd name="connsiteX25" fmla="*/ 38100 w 1701800"/>
              <a:gd name="connsiteY25" fmla="*/ 1041400 h 1905000"/>
              <a:gd name="connsiteX26" fmla="*/ 12700 w 1701800"/>
              <a:gd name="connsiteY26" fmla="*/ 1130300 h 1905000"/>
              <a:gd name="connsiteX27" fmla="*/ 0 w 1701800"/>
              <a:gd name="connsiteY27" fmla="*/ 1231900 h 1905000"/>
              <a:gd name="connsiteX28" fmla="*/ 12700 w 1701800"/>
              <a:gd name="connsiteY28" fmla="*/ 1498600 h 1905000"/>
              <a:gd name="connsiteX29" fmla="*/ 38100 w 1701800"/>
              <a:gd name="connsiteY29" fmla="*/ 1625600 h 1905000"/>
              <a:gd name="connsiteX30" fmla="*/ 50800 w 1701800"/>
              <a:gd name="connsiteY30" fmla="*/ 1701800 h 1905000"/>
              <a:gd name="connsiteX31" fmla="*/ 101600 w 1701800"/>
              <a:gd name="connsiteY31" fmla="*/ 1739900 h 1905000"/>
              <a:gd name="connsiteX32" fmla="*/ 203200 w 1701800"/>
              <a:gd name="connsiteY32" fmla="*/ 1790700 h 1905000"/>
              <a:gd name="connsiteX33" fmla="*/ 241300 w 1701800"/>
              <a:gd name="connsiteY33" fmla="*/ 1816100 h 1905000"/>
              <a:gd name="connsiteX34" fmla="*/ 292100 w 1701800"/>
              <a:gd name="connsiteY34" fmla="*/ 1854200 h 1905000"/>
              <a:gd name="connsiteX35" fmla="*/ 444500 w 1701800"/>
              <a:gd name="connsiteY35" fmla="*/ 1879600 h 1905000"/>
              <a:gd name="connsiteX36" fmla="*/ 558800 w 1701800"/>
              <a:gd name="connsiteY36" fmla="*/ 1905000 h 1905000"/>
              <a:gd name="connsiteX37" fmla="*/ 762000 w 1701800"/>
              <a:gd name="connsiteY37" fmla="*/ 1892300 h 1905000"/>
              <a:gd name="connsiteX38" fmla="*/ 800100 w 1701800"/>
              <a:gd name="connsiteY38" fmla="*/ 1879600 h 1905000"/>
              <a:gd name="connsiteX39" fmla="*/ 850900 w 1701800"/>
              <a:gd name="connsiteY39" fmla="*/ 1841500 h 1905000"/>
              <a:gd name="connsiteX40" fmla="*/ 927100 w 1701800"/>
              <a:gd name="connsiteY40" fmla="*/ 1790700 h 1905000"/>
              <a:gd name="connsiteX41" fmla="*/ 977900 w 1701800"/>
              <a:gd name="connsiteY41" fmla="*/ 1739900 h 1905000"/>
              <a:gd name="connsiteX42" fmla="*/ 1066800 w 1701800"/>
              <a:gd name="connsiteY42" fmla="*/ 1663700 h 1905000"/>
              <a:gd name="connsiteX43" fmla="*/ 1155700 w 1701800"/>
              <a:gd name="connsiteY43" fmla="*/ 1549400 h 1905000"/>
              <a:gd name="connsiteX44" fmla="*/ 1206500 w 1701800"/>
              <a:gd name="connsiteY44" fmla="*/ 1498600 h 1905000"/>
              <a:gd name="connsiteX45" fmla="*/ 1231900 w 1701800"/>
              <a:gd name="connsiteY45" fmla="*/ 1447800 h 1905000"/>
              <a:gd name="connsiteX46" fmla="*/ 1257300 w 1701800"/>
              <a:gd name="connsiteY46" fmla="*/ 1409700 h 1905000"/>
              <a:gd name="connsiteX47" fmla="*/ 1282700 w 1701800"/>
              <a:gd name="connsiteY47" fmla="*/ 1346200 h 1905000"/>
              <a:gd name="connsiteX48" fmla="*/ 1295400 w 1701800"/>
              <a:gd name="connsiteY48" fmla="*/ 1308100 h 1905000"/>
              <a:gd name="connsiteX49" fmla="*/ 1320800 w 1701800"/>
              <a:gd name="connsiteY49" fmla="*/ 1270000 h 1905000"/>
              <a:gd name="connsiteX50" fmla="*/ 1333500 w 1701800"/>
              <a:gd name="connsiteY50" fmla="*/ 1219200 h 1905000"/>
              <a:gd name="connsiteX51" fmla="*/ 1435100 w 1701800"/>
              <a:gd name="connsiteY51" fmla="*/ 1079500 h 1905000"/>
              <a:gd name="connsiteX52" fmla="*/ 1460500 w 1701800"/>
              <a:gd name="connsiteY52" fmla="*/ 1041400 h 1905000"/>
              <a:gd name="connsiteX53" fmla="*/ 1536700 w 1701800"/>
              <a:gd name="connsiteY53" fmla="*/ 965200 h 1905000"/>
              <a:gd name="connsiteX54" fmla="*/ 1600200 w 1701800"/>
              <a:gd name="connsiteY54" fmla="*/ 863600 h 1905000"/>
              <a:gd name="connsiteX55" fmla="*/ 1625600 w 1701800"/>
              <a:gd name="connsiteY55" fmla="*/ 762000 h 1905000"/>
              <a:gd name="connsiteX56" fmla="*/ 1651000 w 1701800"/>
              <a:gd name="connsiteY56" fmla="*/ 685800 h 1905000"/>
              <a:gd name="connsiteX57" fmla="*/ 1663700 w 1701800"/>
              <a:gd name="connsiteY57" fmla="*/ 622300 h 1905000"/>
              <a:gd name="connsiteX58" fmla="*/ 1676400 w 1701800"/>
              <a:gd name="connsiteY58" fmla="*/ 571500 h 1905000"/>
              <a:gd name="connsiteX59" fmla="*/ 1701800 w 1701800"/>
              <a:gd name="connsiteY59" fmla="*/ 495300 h 1905000"/>
              <a:gd name="connsiteX60" fmla="*/ 1663700 w 1701800"/>
              <a:gd name="connsiteY60" fmla="*/ 406400 h 1905000"/>
              <a:gd name="connsiteX61" fmla="*/ 1625600 w 1701800"/>
              <a:gd name="connsiteY61" fmla="*/ 368300 h 1905000"/>
              <a:gd name="connsiteX62" fmla="*/ 1651000 w 1701800"/>
              <a:gd name="connsiteY62" fmla="*/ 3937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701800" h="1905000">
                <a:moveTo>
                  <a:pt x="1701800" y="482600"/>
                </a:moveTo>
                <a:lnTo>
                  <a:pt x="1701800" y="482600"/>
                </a:lnTo>
                <a:cubicBezTo>
                  <a:pt x="1655092" y="377507"/>
                  <a:pt x="1664093" y="385246"/>
                  <a:pt x="1612900" y="304800"/>
                </a:cubicBezTo>
                <a:cubicBezTo>
                  <a:pt x="1582472" y="256985"/>
                  <a:pt x="1557284" y="212288"/>
                  <a:pt x="1511300" y="177800"/>
                </a:cubicBezTo>
                <a:cubicBezTo>
                  <a:pt x="1496154" y="166441"/>
                  <a:pt x="1476554" y="162434"/>
                  <a:pt x="1460500" y="152400"/>
                </a:cubicBezTo>
                <a:cubicBezTo>
                  <a:pt x="1442551" y="141182"/>
                  <a:pt x="1426633" y="127000"/>
                  <a:pt x="1409700" y="114300"/>
                </a:cubicBezTo>
                <a:cubicBezTo>
                  <a:pt x="1401233" y="97367"/>
                  <a:pt x="1396621" y="77874"/>
                  <a:pt x="1384300" y="63500"/>
                </a:cubicBezTo>
                <a:cubicBezTo>
                  <a:pt x="1336656" y="7916"/>
                  <a:pt x="1305387" y="23198"/>
                  <a:pt x="1231900" y="12700"/>
                </a:cubicBezTo>
                <a:cubicBezTo>
                  <a:pt x="1206408" y="9058"/>
                  <a:pt x="1181100" y="4233"/>
                  <a:pt x="1155700" y="0"/>
                </a:cubicBezTo>
                <a:cubicBezTo>
                  <a:pt x="1062567" y="12700"/>
                  <a:pt x="967700" y="16164"/>
                  <a:pt x="876300" y="38100"/>
                </a:cubicBezTo>
                <a:cubicBezTo>
                  <a:pt x="858835" y="42291"/>
                  <a:pt x="851998" y="64702"/>
                  <a:pt x="838200" y="76200"/>
                </a:cubicBezTo>
                <a:cubicBezTo>
                  <a:pt x="826474" y="85971"/>
                  <a:pt x="811689" y="91667"/>
                  <a:pt x="800100" y="101600"/>
                </a:cubicBezTo>
                <a:cubicBezTo>
                  <a:pt x="781918" y="117185"/>
                  <a:pt x="767198" y="136490"/>
                  <a:pt x="749300" y="152400"/>
                </a:cubicBezTo>
                <a:cubicBezTo>
                  <a:pt x="729040" y="170409"/>
                  <a:pt x="704967" y="184033"/>
                  <a:pt x="685800" y="203200"/>
                </a:cubicBezTo>
                <a:cubicBezTo>
                  <a:pt x="675007" y="213993"/>
                  <a:pt x="671887" y="231249"/>
                  <a:pt x="660400" y="241300"/>
                </a:cubicBezTo>
                <a:cubicBezTo>
                  <a:pt x="637426" y="261402"/>
                  <a:pt x="605786" y="270514"/>
                  <a:pt x="584200" y="292100"/>
                </a:cubicBezTo>
                <a:cubicBezTo>
                  <a:pt x="571500" y="304800"/>
                  <a:pt x="557598" y="316402"/>
                  <a:pt x="546100" y="330200"/>
                </a:cubicBezTo>
                <a:cubicBezTo>
                  <a:pt x="536329" y="341926"/>
                  <a:pt x="531493" y="357507"/>
                  <a:pt x="520700" y="368300"/>
                </a:cubicBezTo>
                <a:cubicBezTo>
                  <a:pt x="505733" y="383267"/>
                  <a:pt x="485562" y="392162"/>
                  <a:pt x="469900" y="406400"/>
                </a:cubicBezTo>
                <a:cubicBezTo>
                  <a:pt x="438891" y="434590"/>
                  <a:pt x="415869" y="472054"/>
                  <a:pt x="381000" y="495300"/>
                </a:cubicBezTo>
                <a:cubicBezTo>
                  <a:pt x="303049" y="547267"/>
                  <a:pt x="353693" y="509907"/>
                  <a:pt x="241300" y="622300"/>
                </a:cubicBezTo>
                <a:cubicBezTo>
                  <a:pt x="228600" y="635000"/>
                  <a:pt x="213163" y="645456"/>
                  <a:pt x="203200" y="660400"/>
                </a:cubicBezTo>
                <a:cubicBezTo>
                  <a:pt x="194733" y="673100"/>
                  <a:pt x="186958" y="686289"/>
                  <a:pt x="177800" y="698500"/>
                </a:cubicBezTo>
                <a:cubicBezTo>
                  <a:pt x="161536" y="720185"/>
                  <a:pt x="141206" y="738914"/>
                  <a:pt x="127000" y="762000"/>
                </a:cubicBezTo>
                <a:cubicBezTo>
                  <a:pt x="108564" y="791959"/>
                  <a:pt x="74615" y="857241"/>
                  <a:pt x="63500" y="901700"/>
                </a:cubicBezTo>
                <a:cubicBezTo>
                  <a:pt x="40388" y="994150"/>
                  <a:pt x="60746" y="939494"/>
                  <a:pt x="38100" y="1041400"/>
                </a:cubicBezTo>
                <a:cubicBezTo>
                  <a:pt x="17968" y="1131992"/>
                  <a:pt x="31140" y="1019661"/>
                  <a:pt x="12700" y="1130300"/>
                </a:cubicBezTo>
                <a:cubicBezTo>
                  <a:pt x="7089" y="1163966"/>
                  <a:pt x="4233" y="1198033"/>
                  <a:pt x="0" y="1231900"/>
                </a:cubicBezTo>
                <a:cubicBezTo>
                  <a:pt x="4233" y="1320800"/>
                  <a:pt x="4127" y="1410013"/>
                  <a:pt x="12700" y="1498600"/>
                </a:cubicBezTo>
                <a:cubicBezTo>
                  <a:pt x="16858" y="1541571"/>
                  <a:pt x="30144" y="1583168"/>
                  <a:pt x="38100" y="1625600"/>
                </a:cubicBezTo>
                <a:cubicBezTo>
                  <a:pt x="42845" y="1650909"/>
                  <a:pt x="38295" y="1679290"/>
                  <a:pt x="50800" y="1701800"/>
                </a:cubicBezTo>
                <a:cubicBezTo>
                  <a:pt x="61079" y="1720303"/>
                  <a:pt x="83988" y="1728159"/>
                  <a:pt x="101600" y="1739900"/>
                </a:cubicBezTo>
                <a:cubicBezTo>
                  <a:pt x="260020" y="1845514"/>
                  <a:pt x="96430" y="1737315"/>
                  <a:pt x="203200" y="1790700"/>
                </a:cubicBezTo>
                <a:cubicBezTo>
                  <a:pt x="216852" y="1797526"/>
                  <a:pt x="228880" y="1807228"/>
                  <a:pt x="241300" y="1816100"/>
                </a:cubicBezTo>
                <a:cubicBezTo>
                  <a:pt x="258524" y="1828403"/>
                  <a:pt x="273168" y="1844734"/>
                  <a:pt x="292100" y="1854200"/>
                </a:cubicBezTo>
                <a:cubicBezTo>
                  <a:pt x="320314" y="1868307"/>
                  <a:pt x="434489" y="1878170"/>
                  <a:pt x="444500" y="1879600"/>
                </a:cubicBezTo>
                <a:cubicBezTo>
                  <a:pt x="522729" y="1890776"/>
                  <a:pt x="502081" y="1886094"/>
                  <a:pt x="558800" y="1905000"/>
                </a:cubicBezTo>
                <a:cubicBezTo>
                  <a:pt x="626533" y="1900767"/>
                  <a:pt x="694507" y="1899404"/>
                  <a:pt x="762000" y="1892300"/>
                </a:cubicBezTo>
                <a:cubicBezTo>
                  <a:pt x="775313" y="1890899"/>
                  <a:pt x="788477" y="1886242"/>
                  <a:pt x="800100" y="1879600"/>
                </a:cubicBezTo>
                <a:cubicBezTo>
                  <a:pt x="818478" y="1869098"/>
                  <a:pt x="833560" y="1853638"/>
                  <a:pt x="850900" y="1841500"/>
                </a:cubicBezTo>
                <a:cubicBezTo>
                  <a:pt x="875909" y="1823994"/>
                  <a:pt x="905514" y="1812286"/>
                  <a:pt x="927100" y="1790700"/>
                </a:cubicBezTo>
                <a:cubicBezTo>
                  <a:pt x="944033" y="1773767"/>
                  <a:pt x="959718" y="1755485"/>
                  <a:pt x="977900" y="1739900"/>
                </a:cubicBezTo>
                <a:cubicBezTo>
                  <a:pt x="1047983" y="1679829"/>
                  <a:pt x="986290" y="1758848"/>
                  <a:pt x="1066800" y="1663700"/>
                </a:cubicBezTo>
                <a:cubicBezTo>
                  <a:pt x="1097978" y="1626853"/>
                  <a:pt x="1121570" y="1583530"/>
                  <a:pt x="1155700" y="1549400"/>
                </a:cubicBezTo>
                <a:cubicBezTo>
                  <a:pt x="1172633" y="1532467"/>
                  <a:pt x="1192132" y="1517758"/>
                  <a:pt x="1206500" y="1498600"/>
                </a:cubicBezTo>
                <a:cubicBezTo>
                  <a:pt x="1217859" y="1483454"/>
                  <a:pt x="1222507" y="1464238"/>
                  <a:pt x="1231900" y="1447800"/>
                </a:cubicBezTo>
                <a:cubicBezTo>
                  <a:pt x="1239473" y="1434548"/>
                  <a:pt x="1250474" y="1423352"/>
                  <a:pt x="1257300" y="1409700"/>
                </a:cubicBezTo>
                <a:cubicBezTo>
                  <a:pt x="1267495" y="1389310"/>
                  <a:pt x="1274695" y="1367546"/>
                  <a:pt x="1282700" y="1346200"/>
                </a:cubicBezTo>
                <a:cubicBezTo>
                  <a:pt x="1287400" y="1333665"/>
                  <a:pt x="1289413" y="1320074"/>
                  <a:pt x="1295400" y="1308100"/>
                </a:cubicBezTo>
                <a:cubicBezTo>
                  <a:pt x="1302226" y="1294448"/>
                  <a:pt x="1312333" y="1282700"/>
                  <a:pt x="1320800" y="1270000"/>
                </a:cubicBezTo>
                <a:cubicBezTo>
                  <a:pt x="1325033" y="1253067"/>
                  <a:pt x="1325694" y="1234812"/>
                  <a:pt x="1333500" y="1219200"/>
                </a:cubicBezTo>
                <a:cubicBezTo>
                  <a:pt x="1359795" y="1166610"/>
                  <a:pt x="1400341" y="1125846"/>
                  <a:pt x="1435100" y="1079500"/>
                </a:cubicBezTo>
                <a:cubicBezTo>
                  <a:pt x="1444258" y="1067289"/>
                  <a:pt x="1450359" y="1052808"/>
                  <a:pt x="1460500" y="1041400"/>
                </a:cubicBezTo>
                <a:cubicBezTo>
                  <a:pt x="1484365" y="1014552"/>
                  <a:pt x="1516775" y="995088"/>
                  <a:pt x="1536700" y="965200"/>
                </a:cubicBezTo>
                <a:cubicBezTo>
                  <a:pt x="1575792" y="906561"/>
                  <a:pt x="1554247" y="940188"/>
                  <a:pt x="1600200" y="863600"/>
                </a:cubicBezTo>
                <a:cubicBezTo>
                  <a:pt x="1608667" y="829733"/>
                  <a:pt x="1614561" y="795118"/>
                  <a:pt x="1625600" y="762000"/>
                </a:cubicBezTo>
                <a:cubicBezTo>
                  <a:pt x="1634067" y="736600"/>
                  <a:pt x="1645749" y="712054"/>
                  <a:pt x="1651000" y="685800"/>
                </a:cubicBezTo>
                <a:cubicBezTo>
                  <a:pt x="1655233" y="664633"/>
                  <a:pt x="1659017" y="643372"/>
                  <a:pt x="1663700" y="622300"/>
                </a:cubicBezTo>
                <a:cubicBezTo>
                  <a:pt x="1667486" y="605261"/>
                  <a:pt x="1671384" y="588218"/>
                  <a:pt x="1676400" y="571500"/>
                </a:cubicBezTo>
                <a:cubicBezTo>
                  <a:pt x="1684093" y="545855"/>
                  <a:pt x="1701800" y="495300"/>
                  <a:pt x="1701800" y="495300"/>
                </a:cubicBezTo>
                <a:cubicBezTo>
                  <a:pt x="1674507" y="413420"/>
                  <a:pt x="1695332" y="438032"/>
                  <a:pt x="1663700" y="406400"/>
                </a:cubicBezTo>
                <a:lnTo>
                  <a:pt x="1625600" y="368300"/>
                </a:lnTo>
                <a:lnTo>
                  <a:pt x="1651000" y="393700"/>
                </a:lnTo>
              </a:path>
            </a:pathLst>
          </a:custGeom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6"/>
          <p:cNvSpPr txBox="1"/>
          <p:nvPr/>
        </p:nvSpPr>
        <p:spPr>
          <a:xfrm>
            <a:off x="1480797" y="3417436"/>
            <a:ext cx="3802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16" name="Straight Connector 25"/>
          <p:cNvCxnSpPr>
            <a:endCxn id="5" idx="6"/>
          </p:cNvCxnSpPr>
          <p:nvPr/>
        </p:nvCxnSpPr>
        <p:spPr>
          <a:xfrm flipH="1">
            <a:off x="3002437" y="4130383"/>
            <a:ext cx="937918" cy="177836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Eğri Bağlayıcı 25"/>
          <p:cNvCxnSpPr>
            <a:stCxn id="9" idx="6"/>
            <a:endCxn id="5" idx="2"/>
          </p:cNvCxnSpPr>
          <p:nvPr/>
        </p:nvCxnSpPr>
        <p:spPr>
          <a:xfrm flipV="1">
            <a:off x="1588809" y="4308219"/>
            <a:ext cx="1197604" cy="169073"/>
          </a:xfrm>
          <a:prstGeom prst="curvedConnector3">
            <a:avLst/>
          </a:prstGeom>
          <a:ln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16"/>
          <p:cNvSpPr txBox="1"/>
          <p:nvPr/>
        </p:nvSpPr>
        <p:spPr>
          <a:xfrm>
            <a:off x="1113213" y="4407461"/>
            <a:ext cx="3225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37" name="TextBox 16"/>
          <p:cNvSpPr txBox="1"/>
          <p:nvPr/>
        </p:nvSpPr>
        <p:spPr>
          <a:xfrm>
            <a:off x="2678401" y="3838964"/>
            <a:ext cx="33214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 smtClean="0">
                <a:latin typeface="Comic Sans MS"/>
                <a:cs typeface="Comic Sans MS"/>
              </a:rPr>
              <a:t>u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39" name="TextBox 16"/>
          <p:cNvSpPr txBox="1"/>
          <p:nvPr/>
        </p:nvSpPr>
        <p:spPr>
          <a:xfrm>
            <a:off x="3851920" y="3608830"/>
            <a:ext cx="3225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>
                <a:latin typeface="Comic Sans MS"/>
                <a:cs typeface="Comic Sans MS"/>
              </a:rPr>
              <a:t>v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95075792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Greedy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Choice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Property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428" name="Rectangle 4"/>
              <p:cNvSpPr>
                <a:spLocks noChangeArrowheads="1"/>
              </p:cNvSpPr>
              <p:nvPr/>
            </p:nvSpPr>
            <p:spPr bwMode="auto">
              <a:xfrm>
                <a:off x="323528" y="1268760"/>
                <a:ext cx="8640960" cy="4525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>
                  <a:lnSpc>
                    <a:spcPct val="80000"/>
                  </a:lnSpc>
                  <a:spcBef>
                    <a:spcPct val="20000"/>
                  </a:spcBef>
                </a:pPr>
                <a:r>
                  <a:rPr lang="tr-TR" sz="2400" u="sng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Theorem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: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For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each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vertex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v </a:t>
                </a:r>
                <a:r>
                  <a:rPr lang="tr-TR" sz="24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i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n V, </a:t>
                </a:r>
                <a:r>
                  <a:rPr lang="en-US" sz="24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v.dis</a:t>
                </a:r>
                <a:r>
                  <a:rPr lang="en-US" sz="24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= </a:t>
                </a:r>
                <a:r>
                  <a:rPr lang="en-US" sz="2400" dirty="0">
                    <a:solidFill>
                      <a:schemeClr val="tx2">
                        <a:lumMod val="50000"/>
                      </a:schemeClr>
                    </a:solidFill>
                    <a:latin typeface="Lucida Grande"/>
                    <a:ea typeface="Lucida Grande"/>
                    <a:cs typeface="Lucida Grande"/>
                  </a:rPr>
                  <a:t>δ</a:t>
                </a:r>
                <a:r>
                  <a:rPr lang="tr-TR" sz="24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(</a:t>
                </a:r>
                <a:r>
                  <a:rPr lang="tr-TR" sz="24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s,v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 at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time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when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v is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added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to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S. (</a:t>
                </a:r>
                <a:r>
                  <a:rPr lang="en-US" sz="24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Dijkstra’s</a:t>
                </a:r>
                <a:r>
                  <a:rPr lang="en-US" sz="24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Algorithm computes all shortest path distances </a:t>
                </a:r>
                <a:r>
                  <a:rPr lang="en-US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correctly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)</a:t>
                </a:r>
                <a:endParaRPr lang="tr-TR" sz="24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algn="just">
                  <a:lnSpc>
                    <a:spcPct val="80000"/>
                  </a:lnSpc>
                  <a:spcBef>
                    <a:spcPct val="20000"/>
                  </a:spcBef>
                </a:pPr>
                <a:endParaRPr lang="tr-TR" sz="2400" dirty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algn="just">
                  <a:lnSpc>
                    <a:spcPct val="80000"/>
                  </a:lnSpc>
                  <a:spcBef>
                    <a:spcPct val="20000"/>
                  </a:spcBef>
                </a:pPr>
                <a:r>
                  <a:rPr lang="tr-TR" sz="2200" i="1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Proof</a:t>
                </a:r>
                <a:r>
                  <a:rPr lang="tr-TR" sz="2200" i="1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2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: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Let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v be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first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vertex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that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v.dis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mic Sans MS"/>
                      </a:rPr>
                      <m:t>≠</m:t>
                    </m:r>
                  </m:oMath>
                </a14:m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Lucida Grande"/>
                    <a:ea typeface="Lucida Grande"/>
                    <a:cs typeface="Lucida Grande"/>
                  </a:rPr>
                  <a:t>δ</a:t>
                </a:r>
                <a:r>
                  <a:rPr lang="tr-TR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(</a:t>
                </a:r>
                <a:r>
                  <a:rPr lang="tr-TR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s,v</a:t>
                </a:r>
                <a:r>
                  <a:rPr lang="tr-TR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 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at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time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it’s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added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to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S.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Let’s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check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true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shortest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path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from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s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to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v. </a:t>
                </a:r>
              </a:p>
              <a:p>
                <a:pPr algn="just">
                  <a:lnSpc>
                    <a:spcPct val="80000"/>
                  </a:lnSpc>
                  <a:spcBef>
                    <a:spcPct val="20000"/>
                  </a:spcBef>
                </a:pPr>
                <a:endParaRPr lang="tr-TR" sz="2000" u="sng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>
                  <a:lnSpc>
                    <a:spcPct val="80000"/>
                  </a:lnSpc>
                  <a:spcBef>
                    <a:spcPct val="20000"/>
                  </a:spcBef>
                </a:pPr>
                <a:endParaRPr lang="tr-TR" sz="24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marL="342900" indent="-342900">
                  <a:lnSpc>
                    <a:spcPct val="80000"/>
                  </a:lnSpc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endParaRPr lang="tr-TR" sz="2000" dirty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>
                  <a:lnSpc>
                    <a:spcPct val="80000"/>
                  </a:lnSpc>
                  <a:spcBef>
                    <a:spcPct val="20000"/>
                  </a:spcBef>
                </a:pPr>
                <a:endParaRPr lang="tr-TR" sz="24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3428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3528" y="1268760"/>
                <a:ext cx="8640960" cy="4525963"/>
              </a:xfrm>
              <a:prstGeom prst="rect">
                <a:avLst/>
              </a:prstGeom>
              <a:blipFill>
                <a:blip r:embed="rId3"/>
                <a:stretch>
                  <a:fillRect l="-1058" t="-2692" r="-105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2786413" y="4200207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917859" y="4008079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72785" y="4369280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3"/>
          <p:cNvSpPr/>
          <p:nvPr/>
        </p:nvSpPr>
        <p:spPr>
          <a:xfrm>
            <a:off x="792721" y="3512979"/>
            <a:ext cx="2491606" cy="2535555"/>
          </a:xfrm>
          <a:custGeom>
            <a:avLst/>
            <a:gdLst>
              <a:gd name="connsiteX0" fmla="*/ 1701800 w 1701800"/>
              <a:gd name="connsiteY0" fmla="*/ 482600 h 1905000"/>
              <a:gd name="connsiteX1" fmla="*/ 1701800 w 1701800"/>
              <a:gd name="connsiteY1" fmla="*/ 482600 h 1905000"/>
              <a:gd name="connsiteX2" fmla="*/ 1612900 w 1701800"/>
              <a:gd name="connsiteY2" fmla="*/ 304800 h 1905000"/>
              <a:gd name="connsiteX3" fmla="*/ 1511300 w 1701800"/>
              <a:gd name="connsiteY3" fmla="*/ 177800 h 1905000"/>
              <a:gd name="connsiteX4" fmla="*/ 1460500 w 1701800"/>
              <a:gd name="connsiteY4" fmla="*/ 152400 h 1905000"/>
              <a:gd name="connsiteX5" fmla="*/ 1409700 w 1701800"/>
              <a:gd name="connsiteY5" fmla="*/ 114300 h 1905000"/>
              <a:gd name="connsiteX6" fmla="*/ 1384300 w 1701800"/>
              <a:gd name="connsiteY6" fmla="*/ 63500 h 1905000"/>
              <a:gd name="connsiteX7" fmla="*/ 1231900 w 1701800"/>
              <a:gd name="connsiteY7" fmla="*/ 12700 h 1905000"/>
              <a:gd name="connsiteX8" fmla="*/ 1155700 w 1701800"/>
              <a:gd name="connsiteY8" fmla="*/ 0 h 1905000"/>
              <a:gd name="connsiteX9" fmla="*/ 876300 w 1701800"/>
              <a:gd name="connsiteY9" fmla="*/ 38100 h 1905000"/>
              <a:gd name="connsiteX10" fmla="*/ 838200 w 1701800"/>
              <a:gd name="connsiteY10" fmla="*/ 76200 h 1905000"/>
              <a:gd name="connsiteX11" fmla="*/ 800100 w 1701800"/>
              <a:gd name="connsiteY11" fmla="*/ 101600 h 1905000"/>
              <a:gd name="connsiteX12" fmla="*/ 749300 w 1701800"/>
              <a:gd name="connsiteY12" fmla="*/ 152400 h 1905000"/>
              <a:gd name="connsiteX13" fmla="*/ 685800 w 1701800"/>
              <a:gd name="connsiteY13" fmla="*/ 203200 h 1905000"/>
              <a:gd name="connsiteX14" fmla="*/ 660400 w 1701800"/>
              <a:gd name="connsiteY14" fmla="*/ 241300 h 1905000"/>
              <a:gd name="connsiteX15" fmla="*/ 584200 w 1701800"/>
              <a:gd name="connsiteY15" fmla="*/ 292100 h 1905000"/>
              <a:gd name="connsiteX16" fmla="*/ 546100 w 1701800"/>
              <a:gd name="connsiteY16" fmla="*/ 330200 h 1905000"/>
              <a:gd name="connsiteX17" fmla="*/ 520700 w 1701800"/>
              <a:gd name="connsiteY17" fmla="*/ 368300 h 1905000"/>
              <a:gd name="connsiteX18" fmla="*/ 469900 w 1701800"/>
              <a:gd name="connsiteY18" fmla="*/ 406400 h 1905000"/>
              <a:gd name="connsiteX19" fmla="*/ 381000 w 1701800"/>
              <a:gd name="connsiteY19" fmla="*/ 495300 h 1905000"/>
              <a:gd name="connsiteX20" fmla="*/ 241300 w 1701800"/>
              <a:gd name="connsiteY20" fmla="*/ 622300 h 1905000"/>
              <a:gd name="connsiteX21" fmla="*/ 203200 w 1701800"/>
              <a:gd name="connsiteY21" fmla="*/ 660400 h 1905000"/>
              <a:gd name="connsiteX22" fmla="*/ 177800 w 1701800"/>
              <a:gd name="connsiteY22" fmla="*/ 698500 h 1905000"/>
              <a:gd name="connsiteX23" fmla="*/ 127000 w 1701800"/>
              <a:gd name="connsiteY23" fmla="*/ 762000 h 1905000"/>
              <a:gd name="connsiteX24" fmla="*/ 63500 w 1701800"/>
              <a:gd name="connsiteY24" fmla="*/ 901700 h 1905000"/>
              <a:gd name="connsiteX25" fmla="*/ 38100 w 1701800"/>
              <a:gd name="connsiteY25" fmla="*/ 1041400 h 1905000"/>
              <a:gd name="connsiteX26" fmla="*/ 12700 w 1701800"/>
              <a:gd name="connsiteY26" fmla="*/ 1130300 h 1905000"/>
              <a:gd name="connsiteX27" fmla="*/ 0 w 1701800"/>
              <a:gd name="connsiteY27" fmla="*/ 1231900 h 1905000"/>
              <a:gd name="connsiteX28" fmla="*/ 12700 w 1701800"/>
              <a:gd name="connsiteY28" fmla="*/ 1498600 h 1905000"/>
              <a:gd name="connsiteX29" fmla="*/ 38100 w 1701800"/>
              <a:gd name="connsiteY29" fmla="*/ 1625600 h 1905000"/>
              <a:gd name="connsiteX30" fmla="*/ 50800 w 1701800"/>
              <a:gd name="connsiteY30" fmla="*/ 1701800 h 1905000"/>
              <a:gd name="connsiteX31" fmla="*/ 101600 w 1701800"/>
              <a:gd name="connsiteY31" fmla="*/ 1739900 h 1905000"/>
              <a:gd name="connsiteX32" fmla="*/ 203200 w 1701800"/>
              <a:gd name="connsiteY32" fmla="*/ 1790700 h 1905000"/>
              <a:gd name="connsiteX33" fmla="*/ 241300 w 1701800"/>
              <a:gd name="connsiteY33" fmla="*/ 1816100 h 1905000"/>
              <a:gd name="connsiteX34" fmla="*/ 292100 w 1701800"/>
              <a:gd name="connsiteY34" fmla="*/ 1854200 h 1905000"/>
              <a:gd name="connsiteX35" fmla="*/ 444500 w 1701800"/>
              <a:gd name="connsiteY35" fmla="*/ 1879600 h 1905000"/>
              <a:gd name="connsiteX36" fmla="*/ 558800 w 1701800"/>
              <a:gd name="connsiteY36" fmla="*/ 1905000 h 1905000"/>
              <a:gd name="connsiteX37" fmla="*/ 762000 w 1701800"/>
              <a:gd name="connsiteY37" fmla="*/ 1892300 h 1905000"/>
              <a:gd name="connsiteX38" fmla="*/ 800100 w 1701800"/>
              <a:gd name="connsiteY38" fmla="*/ 1879600 h 1905000"/>
              <a:gd name="connsiteX39" fmla="*/ 850900 w 1701800"/>
              <a:gd name="connsiteY39" fmla="*/ 1841500 h 1905000"/>
              <a:gd name="connsiteX40" fmla="*/ 927100 w 1701800"/>
              <a:gd name="connsiteY40" fmla="*/ 1790700 h 1905000"/>
              <a:gd name="connsiteX41" fmla="*/ 977900 w 1701800"/>
              <a:gd name="connsiteY41" fmla="*/ 1739900 h 1905000"/>
              <a:gd name="connsiteX42" fmla="*/ 1066800 w 1701800"/>
              <a:gd name="connsiteY42" fmla="*/ 1663700 h 1905000"/>
              <a:gd name="connsiteX43" fmla="*/ 1155700 w 1701800"/>
              <a:gd name="connsiteY43" fmla="*/ 1549400 h 1905000"/>
              <a:gd name="connsiteX44" fmla="*/ 1206500 w 1701800"/>
              <a:gd name="connsiteY44" fmla="*/ 1498600 h 1905000"/>
              <a:gd name="connsiteX45" fmla="*/ 1231900 w 1701800"/>
              <a:gd name="connsiteY45" fmla="*/ 1447800 h 1905000"/>
              <a:gd name="connsiteX46" fmla="*/ 1257300 w 1701800"/>
              <a:gd name="connsiteY46" fmla="*/ 1409700 h 1905000"/>
              <a:gd name="connsiteX47" fmla="*/ 1282700 w 1701800"/>
              <a:gd name="connsiteY47" fmla="*/ 1346200 h 1905000"/>
              <a:gd name="connsiteX48" fmla="*/ 1295400 w 1701800"/>
              <a:gd name="connsiteY48" fmla="*/ 1308100 h 1905000"/>
              <a:gd name="connsiteX49" fmla="*/ 1320800 w 1701800"/>
              <a:gd name="connsiteY49" fmla="*/ 1270000 h 1905000"/>
              <a:gd name="connsiteX50" fmla="*/ 1333500 w 1701800"/>
              <a:gd name="connsiteY50" fmla="*/ 1219200 h 1905000"/>
              <a:gd name="connsiteX51" fmla="*/ 1435100 w 1701800"/>
              <a:gd name="connsiteY51" fmla="*/ 1079500 h 1905000"/>
              <a:gd name="connsiteX52" fmla="*/ 1460500 w 1701800"/>
              <a:gd name="connsiteY52" fmla="*/ 1041400 h 1905000"/>
              <a:gd name="connsiteX53" fmla="*/ 1536700 w 1701800"/>
              <a:gd name="connsiteY53" fmla="*/ 965200 h 1905000"/>
              <a:gd name="connsiteX54" fmla="*/ 1600200 w 1701800"/>
              <a:gd name="connsiteY54" fmla="*/ 863600 h 1905000"/>
              <a:gd name="connsiteX55" fmla="*/ 1625600 w 1701800"/>
              <a:gd name="connsiteY55" fmla="*/ 762000 h 1905000"/>
              <a:gd name="connsiteX56" fmla="*/ 1651000 w 1701800"/>
              <a:gd name="connsiteY56" fmla="*/ 685800 h 1905000"/>
              <a:gd name="connsiteX57" fmla="*/ 1663700 w 1701800"/>
              <a:gd name="connsiteY57" fmla="*/ 622300 h 1905000"/>
              <a:gd name="connsiteX58" fmla="*/ 1676400 w 1701800"/>
              <a:gd name="connsiteY58" fmla="*/ 571500 h 1905000"/>
              <a:gd name="connsiteX59" fmla="*/ 1701800 w 1701800"/>
              <a:gd name="connsiteY59" fmla="*/ 495300 h 1905000"/>
              <a:gd name="connsiteX60" fmla="*/ 1663700 w 1701800"/>
              <a:gd name="connsiteY60" fmla="*/ 406400 h 1905000"/>
              <a:gd name="connsiteX61" fmla="*/ 1625600 w 1701800"/>
              <a:gd name="connsiteY61" fmla="*/ 368300 h 1905000"/>
              <a:gd name="connsiteX62" fmla="*/ 1651000 w 1701800"/>
              <a:gd name="connsiteY62" fmla="*/ 3937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701800" h="1905000">
                <a:moveTo>
                  <a:pt x="1701800" y="482600"/>
                </a:moveTo>
                <a:lnTo>
                  <a:pt x="1701800" y="482600"/>
                </a:lnTo>
                <a:cubicBezTo>
                  <a:pt x="1655092" y="377507"/>
                  <a:pt x="1664093" y="385246"/>
                  <a:pt x="1612900" y="304800"/>
                </a:cubicBezTo>
                <a:cubicBezTo>
                  <a:pt x="1582472" y="256985"/>
                  <a:pt x="1557284" y="212288"/>
                  <a:pt x="1511300" y="177800"/>
                </a:cubicBezTo>
                <a:cubicBezTo>
                  <a:pt x="1496154" y="166441"/>
                  <a:pt x="1476554" y="162434"/>
                  <a:pt x="1460500" y="152400"/>
                </a:cubicBezTo>
                <a:cubicBezTo>
                  <a:pt x="1442551" y="141182"/>
                  <a:pt x="1426633" y="127000"/>
                  <a:pt x="1409700" y="114300"/>
                </a:cubicBezTo>
                <a:cubicBezTo>
                  <a:pt x="1401233" y="97367"/>
                  <a:pt x="1396621" y="77874"/>
                  <a:pt x="1384300" y="63500"/>
                </a:cubicBezTo>
                <a:cubicBezTo>
                  <a:pt x="1336656" y="7916"/>
                  <a:pt x="1305387" y="23198"/>
                  <a:pt x="1231900" y="12700"/>
                </a:cubicBezTo>
                <a:cubicBezTo>
                  <a:pt x="1206408" y="9058"/>
                  <a:pt x="1181100" y="4233"/>
                  <a:pt x="1155700" y="0"/>
                </a:cubicBezTo>
                <a:cubicBezTo>
                  <a:pt x="1062567" y="12700"/>
                  <a:pt x="967700" y="16164"/>
                  <a:pt x="876300" y="38100"/>
                </a:cubicBezTo>
                <a:cubicBezTo>
                  <a:pt x="858835" y="42291"/>
                  <a:pt x="851998" y="64702"/>
                  <a:pt x="838200" y="76200"/>
                </a:cubicBezTo>
                <a:cubicBezTo>
                  <a:pt x="826474" y="85971"/>
                  <a:pt x="811689" y="91667"/>
                  <a:pt x="800100" y="101600"/>
                </a:cubicBezTo>
                <a:cubicBezTo>
                  <a:pt x="781918" y="117185"/>
                  <a:pt x="767198" y="136490"/>
                  <a:pt x="749300" y="152400"/>
                </a:cubicBezTo>
                <a:cubicBezTo>
                  <a:pt x="729040" y="170409"/>
                  <a:pt x="704967" y="184033"/>
                  <a:pt x="685800" y="203200"/>
                </a:cubicBezTo>
                <a:cubicBezTo>
                  <a:pt x="675007" y="213993"/>
                  <a:pt x="671887" y="231249"/>
                  <a:pt x="660400" y="241300"/>
                </a:cubicBezTo>
                <a:cubicBezTo>
                  <a:pt x="637426" y="261402"/>
                  <a:pt x="605786" y="270514"/>
                  <a:pt x="584200" y="292100"/>
                </a:cubicBezTo>
                <a:cubicBezTo>
                  <a:pt x="571500" y="304800"/>
                  <a:pt x="557598" y="316402"/>
                  <a:pt x="546100" y="330200"/>
                </a:cubicBezTo>
                <a:cubicBezTo>
                  <a:pt x="536329" y="341926"/>
                  <a:pt x="531493" y="357507"/>
                  <a:pt x="520700" y="368300"/>
                </a:cubicBezTo>
                <a:cubicBezTo>
                  <a:pt x="505733" y="383267"/>
                  <a:pt x="485562" y="392162"/>
                  <a:pt x="469900" y="406400"/>
                </a:cubicBezTo>
                <a:cubicBezTo>
                  <a:pt x="438891" y="434590"/>
                  <a:pt x="415869" y="472054"/>
                  <a:pt x="381000" y="495300"/>
                </a:cubicBezTo>
                <a:cubicBezTo>
                  <a:pt x="303049" y="547267"/>
                  <a:pt x="353693" y="509907"/>
                  <a:pt x="241300" y="622300"/>
                </a:cubicBezTo>
                <a:cubicBezTo>
                  <a:pt x="228600" y="635000"/>
                  <a:pt x="213163" y="645456"/>
                  <a:pt x="203200" y="660400"/>
                </a:cubicBezTo>
                <a:cubicBezTo>
                  <a:pt x="194733" y="673100"/>
                  <a:pt x="186958" y="686289"/>
                  <a:pt x="177800" y="698500"/>
                </a:cubicBezTo>
                <a:cubicBezTo>
                  <a:pt x="161536" y="720185"/>
                  <a:pt x="141206" y="738914"/>
                  <a:pt x="127000" y="762000"/>
                </a:cubicBezTo>
                <a:cubicBezTo>
                  <a:pt x="108564" y="791959"/>
                  <a:pt x="74615" y="857241"/>
                  <a:pt x="63500" y="901700"/>
                </a:cubicBezTo>
                <a:cubicBezTo>
                  <a:pt x="40388" y="994150"/>
                  <a:pt x="60746" y="939494"/>
                  <a:pt x="38100" y="1041400"/>
                </a:cubicBezTo>
                <a:cubicBezTo>
                  <a:pt x="17968" y="1131992"/>
                  <a:pt x="31140" y="1019661"/>
                  <a:pt x="12700" y="1130300"/>
                </a:cubicBezTo>
                <a:cubicBezTo>
                  <a:pt x="7089" y="1163966"/>
                  <a:pt x="4233" y="1198033"/>
                  <a:pt x="0" y="1231900"/>
                </a:cubicBezTo>
                <a:cubicBezTo>
                  <a:pt x="4233" y="1320800"/>
                  <a:pt x="4127" y="1410013"/>
                  <a:pt x="12700" y="1498600"/>
                </a:cubicBezTo>
                <a:cubicBezTo>
                  <a:pt x="16858" y="1541571"/>
                  <a:pt x="30144" y="1583168"/>
                  <a:pt x="38100" y="1625600"/>
                </a:cubicBezTo>
                <a:cubicBezTo>
                  <a:pt x="42845" y="1650909"/>
                  <a:pt x="38295" y="1679290"/>
                  <a:pt x="50800" y="1701800"/>
                </a:cubicBezTo>
                <a:cubicBezTo>
                  <a:pt x="61079" y="1720303"/>
                  <a:pt x="83988" y="1728159"/>
                  <a:pt x="101600" y="1739900"/>
                </a:cubicBezTo>
                <a:cubicBezTo>
                  <a:pt x="260020" y="1845514"/>
                  <a:pt x="96430" y="1737315"/>
                  <a:pt x="203200" y="1790700"/>
                </a:cubicBezTo>
                <a:cubicBezTo>
                  <a:pt x="216852" y="1797526"/>
                  <a:pt x="228880" y="1807228"/>
                  <a:pt x="241300" y="1816100"/>
                </a:cubicBezTo>
                <a:cubicBezTo>
                  <a:pt x="258524" y="1828403"/>
                  <a:pt x="273168" y="1844734"/>
                  <a:pt x="292100" y="1854200"/>
                </a:cubicBezTo>
                <a:cubicBezTo>
                  <a:pt x="320314" y="1868307"/>
                  <a:pt x="434489" y="1878170"/>
                  <a:pt x="444500" y="1879600"/>
                </a:cubicBezTo>
                <a:cubicBezTo>
                  <a:pt x="522729" y="1890776"/>
                  <a:pt x="502081" y="1886094"/>
                  <a:pt x="558800" y="1905000"/>
                </a:cubicBezTo>
                <a:cubicBezTo>
                  <a:pt x="626533" y="1900767"/>
                  <a:pt x="694507" y="1899404"/>
                  <a:pt x="762000" y="1892300"/>
                </a:cubicBezTo>
                <a:cubicBezTo>
                  <a:pt x="775313" y="1890899"/>
                  <a:pt x="788477" y="1886242"/>
                  <a:pt x="800100" y="1879600"/>
                </a:cubicBezTo>
                <a:cubicBezTo>
                  <a:pt x="818478" y="1869098"/>
                  <a:pt x="833560" y="1853638"/>
                  <a:pt x="850900" y="1841500"/>
                </a:cubicBezTo>
                <a:cubicBezTo>
                  <a:pt x="875909" y="1823994"/>
                  <a:pt x="905514" y="1812286"/>
                  <a:pt x="927100" y="1790700"/>
                </a:cubicBezTo>
                <a:cubicBezTo>
                  <a:pt x="944033" y="1773767"/>
                  <a:pt x="959718" y="1755485"/>
                  <a:pt x="977900" y="1739900"/>
                </a:cubicBezTo>
                <a:cubicBezTo>
                  <a:pt x="1047983" y="1679829"/>
                  <a:pt x="986290" y="1758848"/>
                  <a:pt x="1066800" y="1663700"/>
                </a:cubicBezTo>
                <a:cubicBezTo>
                  <a:pt x="1097978" y="1626853"/>
                  <a:pt x="1121570" y="1583530"/>
                  <a:pt x="1155700" y="1549400"/>
                </a:cubicBezTo>
                <a:cubicBezTo>
                  <a:pt x="1172633" y="1532467"/>
                  <a:pt x="1192132" y="1517758"/>
                  <a:pt x="1206500" y="1498600"/>
                </a:cubicBezTo>
                <a:cubicBezTo>
                  <a:pt x="1217859" y="1483454"/>
                  <a:pt x="1222507" y="1464238"/>
                  <a:pt x="1231900" y="1447800"/>
                </a:cubicBezTo>
                <a:cubicBezTo>
                  <a:pt x="1239473" y="1434548"/>
                  <a:pt x="1250474" y="1423352"/>
                  <a:pt x="1257300" y="1409700"/>
                </a:cubicBezTo>
                <a:cubicBezTo>
                  <a:pt x="1267495" y="1389310"/>
                  <a:pt x="1274695" y="1367546"/>
                  <a:pt x="1282700" y="1346200"/>
                </a:cubicBezTo>
                <a:cubicBezTo>
                  <a:pt x="1287400" y="1333665"/>
                  <a:pt x="1289413" y="1320074"/>
                  <a:pt x="1295400" y="1308100"/>
                </a:cubicBezTo>
                <a:cubicBezTo>
                  <a:pt x="1302226" y="1294448"/>
                  <a:pt x="1312333" y="1282700"/>
                  <a:pt x="1320800" y="1270000"/>
                </a:cubicBezTo>
                <a:cubicBezTo>
                  <a:pt x="1325033" y="1253067"/>
                  <a:pt x="1325694" y="1234812"/>
                  <a:pt x="1333500" y="1219200"/>
                </a:cubicBezTo>
                <a:cubicBezTo>
                  <a:pt x="1359795" y="1166610"/>
                  <a:pt x="1400341" y="1125846"/>
                  <a:pt x="1435100" y="1079500"/>
                </a:cubicBezTo>
                <a:cubicBezTo>
                  <a:pt x="1444258" y="1067289"/>
                  <a:pt x="1450359" y="1052808"/>
                  <a:pt x="1460500" y="1041400"/>
                </a:cubicBezTo>
                <a:cubicBezTo>
                  <a:pt x="1484365" y="1014552"/>
                  <a:pt x="1516775" y="995088"/>
                  <a:pt x="1536700" y="965200"/>
                </a:cubicBezTo>
                <a:cubicBezTo>
                  <a:pt x="1575792" y="906561"/>
                  <a:pt x="1554247" y="940188"/>
                  <a:pt x="1600200" y="863600"/>
                </a:cubicBezTo>
                <a:cubicBezTo>
                  <a:pt x="1608667" y="829733"/>
                  <a:pt x="1614561" y="795118"/>
                  <a:pt x="1625600" y="762000"/>
                </a:cubicBezTo>
                <a:cubicBezTo>
                  <a:pt x="1634067" y="736600"/>
                  <a:pt x="1645749" y="712054"/>
                  <a:pt x="1651000" y="685800"/>
                </a:cubicBezTo>
                <a:cubicBezTo>
                  <a:pt x="1655233" y="664633"/>
                  <a:pt x="1659017" y="643372"/>
                  <a:pt x="1663700" y="622300"/>
                </a:cubicBezTo>
                <a:cubicBezTo>
                  <a:pt x="1667486" y="605261"/>
                  <a:pt x="1671384" y="588218"/>
                  <a:pt x="1676400" y="571500"/>
                </a:cubicBezTo>
                <a:cubicBezTo>
                  <a:pt x="1684093" y="545855"/>
                  <a:pt x="1701800" y="495300"/>
                  <a:pt x="1701800" y="495300"/>
                </a:cubicBezTo>
                <a:cubicBezTo>
                  <a:pt x="1674507" y="413420"/>
                  <a:pt x="1695332" y="438032"/>
                  <a:pt x="1663700" y="406400"/>
                </a:cubicBezTo>
                <a:lnTo>
                  <a:pt x="1625600" y="368300"/>
                </a:lnTo>
                <a:lnTo>
                  <a:pt x="1651000" y="393700"/>
                </a:lnTo>
              </a:path>
            </a:pathLst>
          </a:custGeom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6"/>
          <p:cNvSpPr txBox="1"/>
          <p:nvPr/>
        </p:nvSpPr>
        <p:spPr>
          <a:xfrm>
            <a:off x="1480797" y="3417436"/>
            <a:ext cx="3802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16" name="Straight Connector 25"/>
          <p:cNvCxnSpPr>
            <a:endCxn id="5" idx="6"/>
          </p:cNvCxnSpPr>
          <p:nvPr/>
        </p:nvCxnSpPr>
        <p:spPr>
          <a:xfrm flipH="1">
            <a:off x="3002437" y="4130383"/>
            <a:ext cx="937918" cy="177836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Eğri Bağlayıcı 25"/>
          <p:cNvCxnSpPr>
            <a:stCxn id="9" idx="6"/>
            <a:endCxn id="5" idx="2"/>
          </p:cNvCxnSpPr>
          <p:nvPr/>
        </p:nvCxnSpPr>
        <p:spPr>
          <a:xfrm flipV="1">
            <a:off x="1588809" y="4308219"/>
            <a:ext cx="1197604" cy="169073"/>
          </a:xfrm>
          <a:prstGeom prst="curvedConnector3">
            <a:avLst/>
          </a:prstGeom>
          <a:ln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16"/>
          <p:cNvSpPr txBox="1"/>
          <p:nvPr/>
        </p:nvSpPr>
        <p:spPr>
          <a:xfrm>
            <a:off x="1113213" y="4407461"/>
            <a:ext cx="3225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37" name="TextBox 16"/>
          <p:cNvSpPr txBox="1"/>
          <p:nvPr/>
        </p:nvSpPr>
        <p:spPr>
          <a:xfrm>
            <a:off x="2678401" y="3838964"/>
            <a:ext cx="33214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 smtClean="0">
                <a:latin typeface="Comic Sans MS"/>
                <a:cs typeface="Comic Sans MS"/>
              </a:rPr>
              <a:t>u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39" name="TextBox 16"/>
          <p:cNvSpPr txBox="1"/>
          <p:nvPr/>
        </p:nvSpPr>
        <p:spPr>
          <a:xfrm>
            <a:off x="3851920" y="3608830"/>
            <a:ext cx="3225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>
                <a:latin typeface="Comic Sans MS"/>
                <a:cs typeface="Comic Sans MS"/>
              </a:rPr>
              <a:t>v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62426510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Greedy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Choice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Property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428" name="Rectangle 4"/>
              <p:cNvSpPr>
                <a:spLocks noChangeArrowheads="1"/>
              </p:cNvSpPr>
              <p:nvPr/>
            </p:nvSpPr>
            <p:spPr bwMode="auto">
              <a:xfrm>
                <a:off x="323528" y="1268760"/>
                <a:ext cx="8640960" cy="4525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>
                  <a:lnSpc>
                    <a:spcPct val="80000"/>
                  </a:lnSpc>
                  <a:spcBef>
                    <a:spcPct val="20000"/>
                  </a:spcBef>
                </a:pPr>
                <a:r>
                  <a:rPr lang="tr-TR" sz="2400" u="sng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Theorem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: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For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each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vertex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v </a:t>
                </a:r>
                <a:r>
                  <a:rPr lang="tr-TR" sz="24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i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n V, </a:t>
                </a:r>
                <a:r>
                  <a:rPr lang="en-US" sz="24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v.dis</a:t>
                </a:r>
                <a:r>
                  <a:rPr lang="en-US" sz="24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= </a:t>
                </a:r>
                <a:r>
                  <a:rPr lang="en-US" sz="2400" dirty="0">
                    <a:solidFill>
                      <a:schemeClr val="tx2">
                        <a:lumMod val="50000"/>
                      </a:schemeClr>
                    </a:solidFill>
                    <a:latin typeface="Lucida Grande"/>
                    <a:ea typeface="Lucida Grande"/>
                    <a:cs typeface="Lucida Grande"/>
                  </a:rPr>
                  <a:t>δ</a:t>
                </a:r>
                <a:r>
                  <a:rPr lang="tr-TR" sz="24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(</a:t>
                </a:r>
                <a:r>
                  <a:rPr lang="tr-TR" sz="24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s,v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 at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time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when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v is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added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to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S. (</a:t>
                </a:r>
                <a:r>
                  <a:rPr lang="en-US" sz="24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Dijkstra’s</a:t>
                </a:r>
                <a:r>
                  <a:rPr lang="en-US" sz="24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Algorithm computes all shortest path distances </a:t>
                </a:r>
                <a:r>
                  <a:rPr lang="en-US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correctly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)</a:t>
                </a:r>
                <a:endParaRPr lang="tr-TR" sz="24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algn="just">
                  <a:lnSpc>
                    <a:spcPct val="80000"/>
                  </a:lnSpc>
                  <a:spcBef>
                    <a:spcPct val="20000"/>
                  </a:spcBef>
                </a:pPr>
                <a:endParaRPr lang="tr-TR" sz="2400" dirty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algn="just">
                  <a:lnSpc>
                    <a:spcPct val="80000"/>
                  </a:lnSpc>
                  <a:spcBef>
                    <a:spcPct val="20000"/>
                  </a:spcBef>
                </a:pPr>
                <a:r>
                  <a:rPr lang="tr-TR" sz="2200" i="1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Proof</a:t>
                </a:r>
                <a:r>
                  <a:rPr lang="tr-TR" sz="2200" i="1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2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: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Let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v be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first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vertex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that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v.dis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mic Sans MS"/>
                      </a:rPr>
                      <m:t>≠</m:t>
                    </m:r>
                  </m:oMath>
                </a14:m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Lucida Grande"/>
                    <a:ea typeface="Lucida Grande"/>
                    <a:cs typeface="Lucida Grande"/>
                  </a:rPr>
                  <a:t>δ</a:t>
                </a:r>
                <a:r>
                  <a:rPr lang="tr-TR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(</a:t>
                </a:r>
                <a:r>
                  <a:rPr lang="tr-TR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s,v</a:t>
                </a:r>
                <a:r>
                  <a:rPr lang="tr-TR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 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at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time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it’s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added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to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S.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Let’s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check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true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shortest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path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from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s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to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v. </a:t>
                </a:r>
              </a:p>
              <a:p>
                <a:pPr algn="just">
                  <a:lnSpc>
                    <a:spcPct val="80000"/>
                  </a:lnSpc>
                  <a:spcBef>
                    <a:spcPct val="20000"/>
                  </a:spcBef>
                </a:pPr>
                <a:endParaRPr lang="tr-TR" sz="2000" u="sng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>
                  <a:lnSpc>
                    <a:spcPct val="80000"/>
                  </a:lnSpc>
                  <a:spcBef>
                    <a:spcPct val="20000"/>
                  </a:spcBef>
                </a:pPr>
                <a:endParaRPr lang="tr-TR" sz="24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marL="342900" indent="-342900">
                  <a:lnSpc>
                    <a:spcPct val="80000"/>
                  </a:lnSpc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endParaRPr lang="tr-TR" sz="2000" dirty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>
                  <a:lnSpc>
                    <a:spcPct val="80000"/>
                  </a:lnSpc>
                  <a:spcBef>
                    <a:spcPct val="20000"/>
                  </a:spcBef>
                </a:pPr>
                <a:endParaRPr lang="tr-TR" sz="24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3428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3528" y="1268760"/>
                <a:ext cx="8640960" cy="4525963"/>
              </a:xfrm>
              <a:prstGeom prst="rect">
                <a:avLst/>
              </a:prstGeom>
              <a:blipFill>
                <a:blip r:embed="rId3"/>
                <a:stretch>
                  <a:fillRect l="-1058" t="-2692" r="-105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2786413" y="4200207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917859" y="4008079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49364" y="5209480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28042" y="5295372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72785" y="4369280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3"/>
          <p:cNvSpPr/>
          <p:nvPr/>
        </p:nvSpPr>
        <p:spPr>
          <a:xfrm>
            <a:off x="792721" y="3512979"/>
            <a:ext cx="2491606" cy="2535555"/>
          </a:xfrm>
          <a:custGeom>
            <a:avLst/>
            <a:gdLst>
              <a:gd name="connsiteX0" fmla="*/ 1701800 w 1701800"/>
              <a:gd name="connsiteY0" fmla="*/ 482600 h 1905000"/>
              <a:gd name="connsiteX1" fmla="*/ 1701800 w 1701800"/>
              <a:gd name="connsiteY1" fmla="*/ 482600 h 1905000"/>
              <a:gd name="connsiteX2" fmla="*/ 1612900 w 1701800"/>
              <a:gd name="connsiteY2" fmla="*/ 304800 h 1905000"/>
              <a:gd name="connsiteX3" fmla="*/ 1511300 w 1701800"/>
              <a:gd name="connsiteY3" fmla="*/ 177800 h 1905000"/>
              <a:gd name="connsiteX4" fmla="*/ 1460500 w 1701800"/>
              <a:gd name="connsiteY4" fmla="*/ 152400 h 1905000"/>
              <a:gd name="connsiteX5" fmla="*/ 1409700 w 1701800"/>
              <a:gd name="connsiteY5" fmla="*/ 114300 h 1905000"/>
              <a:gd name="connsiteX6" fmla="*/ 1384300 w 1701800"/>
              <a:gd name="connsiteY6" fmla="*/ 63500 h 1905000"/>
              <a:gd name="connsiteX7" fmla="*/ 1231900 w 1701800"/>
              <a:gd name="connsiteY7" fmla="*/ 12700 h 1905000"/>
              <a:gd name="connsiteX8" fmla="*/ 1155700 w 1701800"/>
              <a:gd name="connsiteY8" fmla="*/ 0 h 1905000"/>
              <a:gd name="connsiteX9" fmla="*/ 876300 w 1701800"/>
              <a:gd name="connsiteY9" fmla="*/ 38100 h 1905000"/>
              <a:gd name="connsiteX10" fmla="*/ 838200 w 1701800"/>
              <a:gd name="connsiteY10" fmla="*/ 76200 h 1905000"/>
              <a:gd name="connsiteX11" fmla="*/ 800100 w 1701800"/>
              <a:gd name="connsiteY11" fmla="*/ 101600 h 1905000"/>
              <a:gd name="connsiteX12" fmla="*/ 749300 w 1701800"/>
              <a:gd name="connsiteY12" fmla="*/ 152400 h 1905000"/>
              <a:gd name="connsiteX13" fmla="*/ 685800 w 1701800"/>
              <a:gd name="connsiteY13" fmla="*/ 203200 h 1905000"/>
              <a:gd name="connsiteX14" fmla="*/ 660400 w 1701800"/>
              <a:gd name="connsiteY14" fmla="*/ 241300 h 1905000"/>
              <a:gd name="connsiteX15" fmla="*/ 584200 w 1701800"/>
              <a:gd name="connsiteY15" fmla="*/ 292100 h 1905000"/>
              <a:gd name="connsiteX16" fmla="*/ 546100 w 1701800"/>
              <a:gd name="connsiteY16" fmla="*/ 330200 h 1905000"/>
              <a:gd name="connsiteX17" fmla="*/ 520700 w 1701800"/>
              <a:gd name="connsiteY17" fmla="*/ 368300 h 1905000"/>
              <a:gd name="connsiteX18" fmla="*/ 469900 w 1701800"/>
              <a:gd name="connsiteY18" fmla="*/ 406400 h 1905000"/>
              <a:gd name="connsiteX19" fmla="*/ 381000 w 1701800"/>
              <a:gd name="connsiteY19" fmla="*/ 495300 h 1905000"/>
              <a:gd name="connsiteX20" fmla="*/ 241300 w 1701800"/>
              <a:gd name="connsiteY20" fmla="*/ 622300 h 1905000"/>
              <a:gd name="connsiteX21" fmla="*/ 203200 w 1701800"/>
              <a:gd name="connsiteY21" fmla="*/ 660400 h 1905000"/>
              <a:gd name="connsiteX22" fmla="*/ 177800 w 1701800"/>
              <a:gd name="connsiteY22" fmla="*/ 698500 h 1905000"/>
              <a:gd name="connsiteX23" fmla="*/ 127000 w 1701800"/>
              <a:gd name="connsiteY23" fmla="*/ 762000 h 1905000"/>
              <a:gd name="connsiteX24" fmla="*/ 63500 w 1701800"/>
              <a:gd name="connsiteY24" fmla="*/ 901700 h 1905000"/>
              <a:gd name="connsiteX25" fmla="*/ 38100 w 1701800"/>
              <a:gd name="connsiteY25" fmla="*/ 1041400 h 1905000"/>
              <a:gd name="connsiteX26" fmla="*/ 12700 w 1701800"/>
              <a:gd name="connsiteY26" fmla="*/ 1130300 h 1905000"/>
              <a:gd name="connsiteX27" fmla="*/ 0 w 1701800"/>
              <a:gd name="connsiteY27" fmla="*/ 1231900 h 1905000"/>
              <a:gd name="connsiteX28" fmla="*/ 12700 w 1701800"/>
              <a:gd name="connsiteY28" fmla="*/ 1498600 h 1905000"/>
              <a:gd name="connsiteX29" fmla="*/ 38100 w 1701800"/>
              <a:gd name="connsiteY29" fmla="*/ 1625600 h 1905000"/>
              <a:gd name="connsiteX30" fmla="*/ 50800 w 1701800"/>
              <a:gd name="connsiteY30" fmla="*/ 1701800 h 1905000"/>
              <a:gd name="connsiteX31" fmla="*/ 101600 w 1701800"/>
              <a:gd name="connsiteY31" fmla="*/ 1739900 h 1905000"/>
              <a:gd name="connsiteX32" fmla="*/ 203200 w 1701800"/>
              <a:gd name="connsiteY32" fmla="*/ 1790700 h 1905000"/>
              <a:gd name="connsiteX33" fmla="*/ 241300 w 1701800"/>
              <a:gd name="connsiteY33" fmla="*/ 1816100 h 1905000"/>
              <a:gd name="connsiteX34" fmla="*/ 292100 w 1701800"/>
              <a:gd name="connsiteY34" fmla="*/ 1854200 h 1905000"/>
              <a:gd name="connsiteX35" fmla="*/ 444500 w 1701800"/>
              <a:gd name="connsiteY35" fmla="*/ 1879600 h 1905000"/>
              <a:gd name="connsiteX36" fmla="*/ 558800 w 1701800"/>
              <a:gd name="connsiteY36" fmla="*/ 1905000 h 1905000"/>
              <a:gd name="connsiteX37" fmla="*/ 762000 w 1701800"/>
              <a:gd name="connsiteY37" fmla="*/ 1892300 h 1905000"/>
              <a:gd name="connsiteX38" fmla="*/ 800100 w 1701800"/>
              <a:gd name="connsiteY38" fmla="*/ 1879600 h 1905000"/>
              <a:gd name="connsiteX39" fmla="*/ 850900 w 1701800"/>
              <a:gd name="connsiteY39" fmla="*/ 1841500 h 1905000"/>
              <a:gd name="connsiteX40" fmla="*/ 927100 w 1701800"/>
              <a:gd name="connsiteY40" fmla="*/ 1790700 h 1905000"/>
              <a:gd name="connsiteX41" fmla="*/ 977900 w 1701800"/>
              <a:gd name="connsiteY41" fmla="*/ 1739900 h 1905000"/>
              <a:gd name="connsiteX42" fmla="*/ 1066800 w 1701800"/>
              <a:gd name="connsiteY42" fmla="*/ 1663700 h 1905000"/>
              <a:gd name="connsiteX43" fmla="*/ 1155700 w 1701800"/>
              <a:gd name="connsiteY43" fmla="*/ 1549400 h 1905000"/>
              <a:gd name="connsiteX44" fmla="*/ 1206500 w 1701800"/>
              <a:gd name="connsiteY44" fmla="*/ 1498600 h 1905000"/>
              <a:gd name="connsiteX45" fmla="*/ 1231900 w 1701800"/>
              <a:gd name="connsiteY45" fmla="*/ 1447800 h 1905000"/>
              <a:gd name="connsiteX46" fmla="*/ 1257300 w 1701800"/>
              <a:gd name="connsiteY46" fmla="*/ 1409700 h 1905000"/>
              <a:gd name="connsiteX47" fmla="*/ 1282700 w 1701800"/>
              <a:gd name="connsiteY47" fmla="*/ 1346200 h 1905000"/>
              <a:gd name="connsiteX48" fmla="*/ 1295400 w 1701800"/>
              <a:gd name="connsiteY48" fmla="*/ 1308100 h 1905000"/>
              <a:gd name="connsiteX49" fmla="*/ 1320800 w 1701800"/>
              <a:gd name="connsiteY49" fmla="*/ 1270000 h 1905000"/>
              <a:gd name="connsiteX50" fmla="*/ 1333500 w 1701800"/>
              <a:gd name="connsiteY50" fmla="*/ 1219200 h 1905000"/>
              <a:gd name="connsiteX51" fmla="*/ 1435100 w 1701800"/>
              <a:gd name="connsiteY51" fmla="*/ 1079500 h 1905000"/>
              <a:gd name="connsiteX52" fmla="*/ 1460500 w 1701800"/>
              <a:gd name="connsiteY52" fmla="*/ 1041400 h 1905000"/>
              <a:gd name="connsiteX53" fmla="*/ 1536700 w 1701800"/>
              <a:gd name="connsiteY53" fmla="*/ 965200 h 1905000"/>
              <a:gd name="connsiteX54" fmla="*/ 1600200 w 1701800"/>
              <a:gd name="connsiteY54" fmla="*/ 863600 h 1905000"/>
              <a:gd name="connsiteX55" fmla="*/ 1625600 w 1701800"/>
              <a:gd name="connsiteY55" fmla="*/ 762000 h 1905000"/>
              <a:gd name="connsiteX56" fmla="*/ 1651000 w 1701800"/>
              <a:gd name="connsiteY56" fmla="*/ 685800 h 1905000"/>
              <a:gd name="connsiteX57" fmla="*/ 1663700 w 1701800"/>
              <a:gd name="connsiteY57" fmla="*/ 622300 h 1905000"/>
              <a:gd name="connsiteX58" fmla="*/ 1676400 w 1701800"/>
              <a:gd name="connsiteY58" fmla="*/ 571500 h 1905000"/>
              <a:gd name="connsiteX59" fmla="*/ 1701800 w 1701800"/>
              <a:gd name="connsiteY59" fmla="*/ 495300 h 1905000"/>
              <a:gd name="connsiteX60" fmla="*/ 1663700 w 1701800"/>
              <a:gd name="connsiteY60" fmla="*/ 406400 h 1905000"/>
              <a:gd name="connsiteX61" fmla="*/ 1625600 w 1701800"/>
              <a:gd name="connsiteY61" fmla="*/ 368300 h 1905000"/>
              <a:gd name="connsiteX62" fmla="*/ 1651000 w 1701800"/>
              <a:gd name="connsiteY62" fmla="*/ 3937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701800" h="1905000">
                <a:moveTo>
                  <a:pt x="1701800" y="482600"/>
                </a:moveTo>
                <a:lnTo>
                  <a:pt x="1701800" y="482600"/>
                </a:lnTo>
                <a:cubicBezTo>
                  <a:pt x="1655092" y="377507"/>
                  <a:pt x="1664093" y="385246"/>
                  <a:pt x="1612900" y="304800"/>
                </a:cubicBezTo>
                <a:cubicBezTo>
                  <a:pt x="1582472" y="256985"/>
                  <a:pt x="1557284" y="212288"/>
                  <a:pt x="1511300" y="177800"/>
                </a:cubicBezTo>
                <a:cubicBezTo>
                  <a:pt x="1496154" y="166441"/>
                  <a:pt x="1476554" y="162434"/>
                  <a:pt x="1460500" y="152400"/>
                </a:cubicBezTo>
                <a:cubicBezTo>
                  <a:pt x="1442551" y="141182"/>
                  <a:pt x="1426633" y="127000"/>
                  <a:pt x="1409700" y="114300"/>
                </a:cubicBezTo>
                <a:cubicBezTo>
                  <a:pt x="1401233" y="97367"/>
                  <a:pt x="1396621" y="77874"/>
                  <a:pt x="1384300" y="63500"/>
                </a:cubicBezTo>
                <a:cubicBezTo>
                  <a:pt x="1336656" y="7916"/>
                  <a:pt x="1305387" y="23198"/>
                  <a:pt x="1231900" y="12700"/>
                </a:cubicBezTo>
                <a:cubicBezTo>
                  <a:pt x="1206408" y="9058"/>
                  <a:pt x="1181100" y="4233"/>
                  <a:pt x="1155700" y="0"/>
                </a:cubicBezTo>
                <a:cubicBezTo>
                  <a:pt x="1062567" y="12700"/>
                  <a:pt x="967700" y="16164"/>
                  <a:pt x="876300" y="38100"/>
                </a:cubicBezTo>
                <a:cubicBezTo>
                  <a:pt x="858835" y="42291"/>
                  <a:pt x="851998" y="64702"/>
                  <a:pt x="838200" y="76200"/>
                </a:cubicBezTo>
                <a:cubicBezTo>
                  <a:pt x="826474" y="85971"/>
                  <a:pt x="811689" y="91667"/>
                  <a:pt x="800100" y="101600"/>
                </a:cubicBezTo>
                <a:cubicBezTo>
                  <a:pt x="781918" y="117185"/>
                  <a:pt x="767198" y="136490"/>
                  <a:pt x="749300" y="152400"/>
                </a:cubicBezTo>
                <a:cubicBezTo>
                  <a:pt x="729040" y="170409"/>
                  <a:pt x="704967" y="184033"/>
                  <a:pt x="685800" y="203200"/>
                </a:cubicBezTo>
                <a:cubicBezTo>
                  <a:pt x="675007" y="213993"/>
                  <a:pt x="671887" y="231249"/>
                  <a:pt x="660400" y="241300"/>
                </a:cubicBezTo>
                <a:cubicBezTo>
                  <a:pt x="637426" y="261402"/>
                  <a:pt x="605786" y="270514"/>
                  <a:pt x="584200" y="292100"/>
                </a:cubicBezTo>
                <a:cubicBezTo>
                  <a:pt x="571500" y="304800"/>
                  <a:pt x="557598" y="316402"/>
                  <a:pt x="546100" y="330200"/>
                </a:cubicBezTo>
                <a:cubicBezTo>
                  <a:pt x="536329" y="341926"/>
                  <a:pt x="531493" y="357507"/>
                  <a:pt x="520700" y="368300"/>
                </a:cubicBezTo>
                <a:cubicBezTo>
                  <a:pt x="505733" y="383267"/>
                  <a:pt x="485562" y="392162"/>
                  <a:pt x="469900" y="406400"/>
                </a:cubicBezTo>
                <a:cubicBezTo>
                  <a:pt x="438891" y="434590"/>
                  <a:pt x="415869" y="472054"/>
                  <a:pt x="381000" y="495300"/>
                </a:cubicBezTo>
                <a:cubicBezTo>
                  <a:pt x="303049" y="547267"/>
                  <a:pt x="353693" y="509907"/>
                  <a:pt x="241300" y="622300"/>
                </a:cubicBezTo>
                <a:cubicBezTo>
                  <a:pt x="228600" y="635000"/>
                  <a:pt x="213163" y="645456"/>
                  <a:pt x="203200" y="660400"/>
                </a:cubicBezTo>
                <a:cubicBezTo>
                  <a:pt x="194733" y="673100"/>
                  <a:pt x="186958" y="686289"/>
                  <a:pt x="177800" y="698500"/>
                </a:cubicBezTo>
                <a:cubicBezTo>
                  <a:pt x="161536" y="720185"/>
                  <a:pt x="141206" y="738914"/>
                  <a:pt x="127000" y="762000"/>
                </a:cubicBezTo>
                <a:cubicBezTo>
                  <a:pt x="108564" y="791959"/>
                  <a:pt x="74615" y="857241"/>
                  <a:pt x="63500" y="901700"/>
                </a:cubicBezTo>
                <a:cubicBezTo>
                  <a:pt x="40388" y="994150"/>
                  <a:pt x="60746" y="939494"/>
                  <a:pt x="38100" y="1041400"/>
                </a:cubicBezTo>
                <a:cubicBezTo>
                  <a:pt x="17968" y="1131992"/>
                  <a:pt x="31140" y="1019661"/>
                  <a:pt x="12700" y="1130300"/>
                </a:cubicBezTo>
                <a:cubicBezTo>
                  <a:pt x="7089" y="1163966"/>
                  <a:pt x="4233" y="1198033"/>
                  <a:pt x="0" y="1231900"/>
                </a:cubicBezTo>
                <a:cubicBezTo>
                  <a:pt x="4233" y="1320800"/>
                  <a:pt x="4127" y="1410013"/>
                  <a:pt x="12700" y="1498600"/>
                </a:cubicBezTo>
                <a:cubicBezTo>
                  <a:pt x="16858" y="1541571"/>
                  <a:pt x="30144" y="1583168"/>
                  <a:pt x="38100" y="1625600"/>
                </a:cubicBezTo>
                <a:cubicBezTo>
                  <a:pt x="42845" y="1650909"/>
                  <a:pt x="38295" y="1679290"/>
                  <a:pt x="50800" y="1701800"/>
                </a:cubicBezTo>
                <a:cubicBezTo>
                  <a:pt x="61079" y="1720303"/>
                  <a:pt x="83988" y="1728159"/>
                  <a:pt x="101600" y="1739900"/>
                </a:cubicBezTo>
                <a:cubicBezTo>
                  <a:pt x="260020" y="1845514"/>
                  <a:pt x="96430" y="1737315"/>
                  <a:pt x="203200" y="1790700"/>
                </a:cubicBezTo>
                <a:cubicBezTo>
                  <a:pt x="216852" y="1797526"/>
                  <a:pt x="228880" y="1807228"/>
                  <a:pt x="241300" y="1816100"/>
                </a:cubicBezTo>
                <a:cubicBezTo>
                  <a:pt x="258524" y="1828403"/>
                  <a:pt x="273168" y="1844734"/>
                  <a:pt x="292100" y="1854200"/>
                </a:cubicBezTo>
                <a:cubicBezTo>
                  <a:pt x="320314" y="1868307"/>
                  <a:pt x="434489" y="1878170"/>
                  <a:pt x="444500" y="1879600"/>
                </a:cubicBezTo>
                <a:cubicBezTo>
                  <a:pt x="522729" y="1890776"/>
                  <a:pt x="502081" y="1886094"/>
                  <a:pt x="558800" y="1905000"/>
                </a:cubicBezTo>
                <a:cubicBezTo>
                  <a:pt x="626533" y="1900767"/>
                  <a:pt x="694507" y="1899404"/>
                  <a:pt x="762000" y="1892300"/>
                </a:cubicBezTo>
                <a:cubicBezTo>
                  <a:pt x="775313" y="1890899"/>
                  <a:pt x="788477" y="1886242"/>
                  <a:pt x="800100" y="1879600"/>
                </a:cubicBezTo>
                <a:cubicBezTo>
                  <a:pt x="818478" y="1869098"/>
                  <a:pt x="833560" y="1853638"/>
                  <a:pt x="850900" y="1841500"/>
                </a:cubicBezTo>
                <a:cubicBezTo>
                  <a:pt x="875909" y="1823994"/>
                  <a:pt x="905514" y="1812286"/>
                  <a:pt x="927100" y="1790700"/>
                </a:cubicBezTo>
                <a:cubicBezTo>
                  <a:pt x="944033" y="1773767"/>
                  <a:pt x="959718" y="1755485"/>
                  <a:pt x="977900" y="1739900"/>
                </a:cubicBezTo>
                <a:cubicBezTo>
                  <a:pt x="1047983" y="1679829"/>
                  <a:pt x="986290" y="1758848"/>
                  <a:pt x="1066800" y="1663700"/>
                </a:cubicBezTo>
                <a:cubicBezTo>
                  <a:pt x="1097978" y="1626853"/>
                  <a:pt x="1121570" y="1583530"/>
                  <a:pt x="1155700" y="1549400"/>
                </a:cubicBezTo>
                <a:cubicBezTo>
                  <a:pt x="1172633" y="1532467"/>
                  <a:pt x="1192132" y="1517758"/>
                  <a:pt x="1206500" y="1498600"/>
                </a:cubicBezTo>
                <a:cubicBezTo>
                  <a:pt x="1217859" y="1483454"/>
                  <a:pt x="1222507" y="1464238"/>
                  <a:pt x="1231900" y="1447800"/>
                </a:cubicBezTo>
                <a:cubicBezTo>
                  <a:pt x="1239473" y="1434548"/>
                  <a:pt x="1250474" y="1423352"/>
                  <a:pt x="1257300" y="1409700"/>
                </a:cubicBezTo>
                <a:cubicBezTo>
                  <a:pt x="1267495" y="1389310"/>
                  <a:pt x="1274695" y="1367546"/>
                  <a:pt x="1282700" y="1346200"/>
                </a:cubicBezTo>
                <a:cubicBezTo>
                  <a:pt x="1287400" y="1333665"/>
                  <a:pt x="1289413" y="1320074"/>
                  <a:pt x="1295400" y="1308100"/>
                </a:cubicBezTo>
                <a:cubicBezTo>
                  <a:pt x="1302226" y="1294448"/>
                  <a:pt x="1312333" y="1282700"/>
                  <a:pt x="1320800" y="1270000"/>
                </a:cubicBezTo>
                <a:cubicBezTo>
                  <a:pt x="1325033" y="1253067"/>
                  <a:pt x="1325694" y="1234812"/>
                  <a:pt x="1333500" y="1219200"/>
                </a:cubicBezTo>
                <a:cubicBezTo>
                  <a:pt x="1359795" y="1166610"/>
                  <a:pt x="1400341" y="1125846"/>
                  <a:pt x="1435100" y="1079500"/>
                </a:cubicBezTo>
                <a:cubicBezTo>
                  <a:pt x="1444258" y="1067289"/>
                  <a:pt x="1450359" y="1052808"/>
                  <a:pt x="1460500" y="1041400"/>
                </a:cubicBezTo>
                <a:cubicBezTo>
                  <a:pt x="1484365" y="1014552"/>
                  <a:pt x="1516775" y="995088"/>
                  <a:pt x="1536700" y="965200"/>
                </a:cubicBezTo>
                <a:cubicBezTo>
                  <a:pt x="1575792" y="906561"/>
                  <a:pt x="1554247" y="940188"/>
                  <a:pt x="1600200" y="863600"/>
                </a:cubicBezTo>
                <a:cubicBezTo>
                  <a:pt x="1608667" y="829733"/>
                  <a:pt x="1614561" y="795118"/>
                  <a:pt x="1625600" y="762000"/>
                </a:cubicBezTo>
                <a:cubicBezTo>
                  <a:pt x="1634067" y="736600"/>
                  <a:pt x="1645749" y="712054"/>
                  <a:pt x="1651000" y="685800"/>
                </a:cubicBezTo>
                <a:cubicBezTo>
                  <a:pt x="1655233" y="664633"/>
                  <a:pt x="1659017" y="643372"/>
                  <a:pt x="1663700" y="622300"/>
                </a:cubicBezTo>
                <a:cubicBezTo>
                  <a:pt x="1667486" y="605261"/>
                  <a:pt x="1671384" y="588218"/>
                  <a:pt x="1676400" y="571500"/>
                </a:cubicBezTo>
                <a:cubicBezTo>
                  <a:pt x="1684093" y="545855"/>
                  <a:pt x="1701800" y="495300"/>
                  <a:pt x="1701800" y="495300"/>
                </a:cubicBezTo>
                <a:cubicBezTo>
                  <a:pt x="1674507" y="413420"/>
                  <a:pt x="1695332" y="438032"/>
                  <a:pt x="1663700" y="406400"/>
                </a:cubicBezTo>
                <a:lnTo>
                  <a:pt x="1625600" y="368300"/>
                </a:lnTo>
                <a:lnTo>
                  <a:pt x="1651000" y="393700"/>
                </a:lnTo>
              </a:path>
            </a:pathLst>
          </a:custGeom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6"/>
          <p:cNvSpPr txBox="1"/>
          <p:nvPr/>
        </p:nvSpPr>
        <p:spPr>
          <a:xfrm>
            <a:off x="1480797" y="3417436"/>
            <a:ext cx="3802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16" name="Straight Connector 25"/>
          <p:cNvCxnSpPr>
            <a:endCxn id="5" idx="6"/>
          </p:cNvCxnSpPr>
          <p:nvPr/>
        </p:nvCxnSpPr>
        <p:spPr>
          <a:xfrm flipH="1">
            <a:off x="3002437" y="4130383"/>
            <a:ext cx="937918" cy="177836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5"/>
          <p:cNvCxnSpPr/>
          <p:nvPr/>
        </p:nvCxnSpPr>
        <p:spPr>
          <a:xfrm flipH="1" flipV="1">
            <a:off x="2265389" y="5333310"/>
            <a:ext cx="1256642" cy="61694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Eğri Bağlayıcı 25"/>
          <p:cNvCxnSpPr>
            <a:stCxn id="9" idx="6"/>
            <a:endCxn id="5" idx="2"/>
          </p:cNvCxnSpPr>
          <p:nvPr/>
        </p:nvCxnSpPr>
        <p:spPr>
          <a:xfrm flipV="1">
            <a:off x="1588809" y="4308219"/>
            <a:ext cx="1197604" cy="169073"/>
          </a:xfrm>
          <a:prstGeom prst="curvedConnector3">
            <a:avLst/>
          </a:prstGeom>
          <a:ln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Eğri Bağlayıcı 29"/>
          <p:cNvCxnSpPr>
            <a:endCxn id="7" idx="1"/>
          </p:cNvCxnSpPr>
          <p:nvPr/>
        </p:nvCxnSpPr>
        <p:spPr>
          <a:xfrm rot="16200000" flipH="1">
            <a:off x="1472731" y="4632846"/>
            <a:ext cx="679287" cy="537251"/>
          </a:xfrm>
          <a:prstGeom prst="curved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Eğri Bağlayıcı 31"/>
          <p:cNvCxnSpPr>
            <a:stCxn id="8" idx="0"/>
            <a:endCxn id="6" idx="4"/>
          </p:cNvCxnSpPr>
          <p:nvPr/>
        </p:nvCxnSpPr>
        <p:spPr>
          <a:xfrm rot="5400000" flipH="1" flipV="1">
            <a:off x="3295328" y="4564830"/>
            <a:ext cx="1071269" cy="389817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16"/>
          <p:cNvSpPr txBox="1"/>
          <p:nvPr/>
        </p:nvSpPr>
        <p:spPr>
          <a:xfrm>
            <a:off x="1113213" y="4407461"/>
            <a:ext cx="3225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37" name="TextBox 16"/>
          <p:cNvSpPr txBox="1"/>
          <p:nvPr/>
        </p:nvSpPr>
        <p:spPr>
          <a:xfrm>
            <a:off x="2678401" y="3838964"/>
            <a:ext cx="33214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 smtClean="0">
                <a:latin typeface="Comic Sans MS"/>
                <a:cs typeface="Comic Sans MS"/>
              </a:rPr>
              <a:t>u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38" name="TextBox 16"/>
          <p:cNvSpPr txBox="1"/>
          <p:nvPr/>
        </p:nvSpPr>
        <p:spPr>
          <a:xfrm>
            <a:off x="2125665" y="4871923"/>
            <a:ext cx="3834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>
                <a:latin typeface="Comic Sans MS"/>
                <a:cs typeface="Comic Sans MS"/>
              </a:rPr>
              <a:t>u</a:t>
            </a:r>
            <a:r>
              <a:rPr lang="tr-TR" sz="2200" dirty="0" smtClean="0">
                <a:latin typeface="Comic Sans MS"/>
                <a:cs typeface="Comic Sans MS"/>
              </a:rPr>
              <a:t>’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39" name="TextBox 16"/>
          <p:cNvSpPr txBox="1"/>
          <p:nvPr/>
        </p:nvSpPr>
        <p:spPr>
          <a:xfrm>
            <a:off x="3851920" y="3608830"/>
            <a:ext cx="3225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>
                <a:latin typeface="Comic Sans MS"/>
                <a:cs typeface="Comic Sans MS"/>
              </a:rPr>
              <a:t>v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40" name="TextBox 16"/>
          <p:cNvSpPr txBox="1"/>
          <p:nvPr/>
        </p:nvSpPr>
        <p:spPr>
          <a:xfrm>
            <a:off x="3718898" y="5079928"/>
            <a:ext cx="3738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>
                <a:latin typeface="Comic Sans MS"/>
                <a:cs typeface="Comic Sans MS"/>
              </a:rPr>
              <a:t>v</a:t>
            </a:r>
            <a:r>
              <a:rPr lang="tr-TR" sz="2200" dirty="0" smtClean="0">
                <a:latin typeface="Comic Sans MS"/>
                <a:cs typeface="Comic Sans MS"/>
              </a:rPr>
              <a:t>’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4389898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Greedy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Choice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Property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428" name="Rectangle 4"/>
              <p:cNvSpPr>
                <a:spLocks noChangeArrowheads="1"/>
              </p:cNvSpPr>
              <p:nvPr/>
            </p:nvSpPr>
            <p:spPr bwMode="auto">
              <a:xfrm>
                <a:off x="323528" y="1268760"/>
                <a:ext cx="8640960" cy="4525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>
                  <a:lnSpc>
                    <a:spcPct val="80000"/>
                  </a:lnSpc>
                  <a:spcBef>
                    <a:spcPct val="20000"/>
                  </a:spcBef>
                </a:pPr>
                <a:r>
                  <a:rPr lang="tr-TR" sz="2400" u="sng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Theorem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: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For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each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vertex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v </a:t>
                </a:r>
                <a:r>
                  <a:rPr lang="tr-TR" sz="24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i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n V, </a:t>
                </a:r>
                <a:r>
                  <a:rPr lang="en-US" sz="24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v.dis</a:t>
                </a:r>
                <a:r>
                  <a:rPr lang="en-US" sz="24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= </a:t>
                </a:r>
                <a:r>
                  <a:rPr lang="en-US" sz="2400" dirty="0">
                    <a:solidFill>
                      <a:schemeClr val="tx2">
                        <a:lumMod val="50000"/>
                      </a:schemeClr>
                    </a:solidFill>
                    <a:latin typeface="Lucida Grande"/>
                    <a:ea typeface="Lucida Grande"/>
                    <a:cs typeface="Lucida Grande"/>
                  </a:rPr>
                  <a:t>δ</a:t>
                </a:r>
                <a:r>
                  <a:rPr lang="tr-TR" sz="24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(</a:t>
                </a:r>
                <a:r>
                  <a:rPr lang="tr-TR" sz="24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s,v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 at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time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when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v is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added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to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S. (</a:t>
                </a:r>
                <a:r>
                  <a:rPr lang="en-US" sz="24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Dijkstra’s</a:t>
                </a:r>
                <a:r>
                  <a:rPr lang="en-US" sz="24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Algorithm computes all shortest path distances </a:t>
                </a:r>
                <a:r>
                  <a:rPr lang="en-US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correctly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)</a:t>
                </a:r>
                <a:endParaRPr lang="tr-TR" sz="24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algn="just">
                  <a:lnSpc>
                    <a:spcPct val="80000"/>
                  </a:lnSpc>
                  <a:spcBef>
                    <a:spcPct val="20000"/>
                  </a:spcBef>
                </a:pPr>
                <a:endParaRPr lang="tr-TR" sz="2400" dirty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algn="just">
                  <a:lnSpc>
                    <a:spcPct val="80000"/>
                  </a:lnSpc>
                  <a:spcBef>
                    <a:spcPct val="20000"/>
                  </a:spcBef>
                </a:pPr>
                <a:r>
                  <a:rPr lang="tr-TR" sz="2200" i="1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Proof</a:t>
                </a:r>
                <a:r>
                  <a:rPr lang="tr-TR" sz="2200" i="1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2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: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Let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v be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first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vertex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that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v.dis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mic Sans MS"/>
                      </a:rPr>
                      <m:t>≠</m:t>
                    </m:r>
                  </m:oMath>
                </a14:m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Lucida Grande"/>
                    <a:ea typeface="Lucida Grande"/>
                    <a:cs typeface="Lucida Grande"/>
                  </a:rPr>
                  <a:t>δ</a:t>
                </a:r>
                <a:r>
                  <a:rPr lang="tr-TR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(</a:t>
                </a:r>
                <a:r>
                  <a:rPr lang="tr-TR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s,v</a:t>
                </a:r>
                <a:r>
                  <a:rPr lang="tr-TR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 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at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time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it’s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added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to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S.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Let’s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check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true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shortest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path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from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s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to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v. </a:t>
                </a:r>
              </a:p>
              <a:p>
                <a:pPr algn="just">
                  <a:lnSpc>
                    <a:spcPct val="80000"/>
                  </a:lnSpc>
                  <a:spcBef>
                    <a:spcPct val="20000"/>
                  </a:spcBef>
                </a:pPr>
                <a:endParaRPr lang="tr-TR" sz="2000" u="sng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>
                  <a:lnSpc>
                    <a:spcPct val="80000"/>
                  </a:lnSpc>
                  <a:spcBef>
                    <a:spcPct val="20000"/>
                  </a:spcBef>
                </a:pPr>
                <a:endParaRPr lang="tr-TR" sz="24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marL="342900" indent="-342900">
                  <a:lnSpc>
                    <a:spcPct val="80000"/>
                  </a:lnSpc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endParaRPr lang="tr-TR" sz="2000" dirty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>
                  <a:lnSpc>
                    <a:spcPct val="80000"/>
                  </a:lnSpc>
                  <a:spcBef>
                    <a:spcPct val="20000"/>
                  </a:spcBef>
                </a:pPr>
                <a:endParaRPr lang="tr-TR" sz="24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3428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3528" y="1268760"/>
                <a:ext cx="8640960" cy="4525963"/>
              </a:xfrm>
              <a:prstGeom prst="rect">
                <a:avLst/>
              </a:prstGeom>
              <a:blipFill>
                <a:blip r:embed="rId3"/>
                <a:stretch>
                  <a:fillRect l="-1058" t="-2692" r="-105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Metin kutusu 2"/>
          <p:cNvSpPr txBox="1"/>
          <p:nvPr/>
        </p:nvSpPr>
        <p:spPr>
          <a:xfrm>
            <a:off x="4353279" y="3440858"/>
            <a:ext cx="46112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v.dis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≤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u.dis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+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w(</a:t>
            </a:r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u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,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)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endParaRPr lang="tr-TR" altLang="tr-TR" sz="16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           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tr-TR" altLang="tr-TR" sz="16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            </a:t>
            </a:r>
            <a:endParaRPr lang="tr-TR" altLang="tr-TR" sz="16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786413" y="4200207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917859" y="4008079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49364" y="5209480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28042" y="5295372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72785" y="4369280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3"/>
          <p:cNvSpPr/>
          <p:nvPr/>
        </p:nvSpPr>
        <p:spPr>
          <a:xfrm>
            <a:off x="792721" y="3512979"/>
            <a:ext cx="2491606" cy="2535555"/>
          </a:xfrm>
          <a:custGeom>
            <a:avLst/>
            <a:gdLst>
              <a:gd name="connsiteX0" fmla="*/ 1701800 w 1701800"/>
              <a:gd name="connsiteY0" fmla="*/ 482600 h 1905000"/>
              <a:gd name="connsiteX1" fmla="*/ 1701800 w 1701800"/>
              <a:gd name="connsiteY1" fmla="*/ 482600 h 1905000"/>
              <a:gd name="connsiteX2" fmla="*/ 1612900 w 1701800"/>
              <a:gd name="connsiteY2" fmla="*/ 304800 h 1905000"/>
              <a:gd name="connsiteX3" fmla="*/ 1511300 w 1701800"/>
              <a:gd name="connsiteY3" fmla="*/ 177800 h 1905000"/>
              <a:gd name="connsiteX4" fmla="*/ 1460500 w 1701800"/>
              <a:gd name="connsiteY4" fmla="*/ 152400 h 1905000"/>
              <a:gd name="connsiteX5" fmla="*/ 1409700 w 1701800"/>
              <a:gd name="connsiteY5" fmla="*/ 114300 h 1905000"/>
              <a:gd name="connsiteX6" fmla="*/ 1384300 w 1701800"/>
              <a:gd name="connsiteY6" fmla="*/ 63500 h 1905000"/>
              <a:gd name="connsiteX7" fmla="*/ 1231900 w 1701800"/>
              <a:gd name="connsiteY7" fmla="*/ 12700 h 1905000"/>
              <a:gd name="connsiteX8" fmla="*/ 1155700 w 1701800"/>
              <a:gd name="connsiteY8" fmla="*/ 0 h 1905000"/>
              <a:gd name="connsiteX9" fmla="*/ 876300 w 1701800"/>
              <a:gd name="connsiteY9" fmla="*/ 38100 h 1905000"/>
              <a:gd name="connsiteX10" fmla="*/ 838200 w 1701800"/>
              <a:gd name="connsiteY10" fmla="*/ 76200 h 1905000"/>
              <a:gd name="connsiteX11" fmla="*/ 800100 w 1701800"/>
              <a:gd name="connsiteY11" fmla="*/ 101600 h 1905000"/>
              <a:gd name="connsiteX12" fmla="*/ 749300 w 1701800"/>
              <a:gd name="connsiteY12" fmla="*/ 152400 h 1905000"/>
              <a:gd name="connsiteX13" fmla="*/ 685800 w 1701800"/>
              <a:gd name="connsiteY13" fmla="*/ 203200 h 1905000"/>
              <a:gd name="connsiteX14" fmla="*/ 660400 w 1701800"/>
              <a:gd name="connsiteY14" fmla="*/ 241300 h 1905000"/>
              <a:gd name="connsiteX15" fmla="*/ 584200 w 1701800"/>
              <a:gd name="connsiteY15" fmla="*/ 292100 h 1905000"/>
              <a:gd name="connsiteX16" fmla="*/ 546100 w 1701800"/>
              <a:gd name="connsiteY16" fmla="*/ 330200 h 1905000"/>
              <a:gd name="connsiteX17" fmla="*/ 520700 w 1701800"/>
              <a:gd name="connsiteY17" fmla="*/ 368300 h 1905000"/>
              <a:gd name="connsiteX18" fmla="*/ 469900 w 1701800"/>
              <a:gd name="connsiteY18" fmla="*/ 406400 h 1905000"/>
              <a:gd name="connsiteX19" fmla="*/ 381000 w 1701800"/>
              <a:gd name="connsiteY19" fmla="*/ 495300 h 1905000"/>
              <a:gd name="connsiteX20" fmla="*/ 241300 w 1701800"/>
              <a:gd name="connsiteY20" fmla="*/ 622300 h 1905000"/>
              <a:gd name="connsiteX21" fmla="*/ 203200 w 1701800"/>
              <a:gd name="connsiteY21" fmla="*/ 660400 h 1905000"/>
              <a:gd name="connsiteX22" fmla="*/ 177800 w 1701800"/>
              <a:gd name="connsiteY22" fmla="*/ 698500 h 1905000"/>
              <a:gd name="connsiteX23" fmla="*/ 127000 w 1701800"/>
              <a:gd name="connsiteY23" fmla="*/ 762000 h 1905000"/>
              <a:gd name="connsiteX24" fmla="*/ 63500 w 1701800"/>
              <a:gd name="connsiteY24" fmla="*/ 901700 h 1905000"/>
              <a:gd name="connsiteX25" fmla="*/ 38100 w 1701800"/>
              <a:gd name="connsiteY25" fmla="*/ 1041400 h 1905000"/>
              <a:gd name="connsiteX26" fmla="*/ 12700 w 1701800"/>
              <a:gd name="connsiteY26" fmla="*/ 1130300 h 1905000"/>
              <a:gd name="connsiteX27" fmla="*/ 0 w 1701800"/>
              <a:gd name="connsiteY27" fmla="*/ 1231900 h 1905000"/>
              <a:gd name="connsiteX28" fmla="*/ 12700 w 1701800"/>
              <a:gd name="connsiteY28" fmla="*/ 1498600 h 1905000"/>
              <a:gd name="connsiteX29" fmla="*/ 38100 w 1701800"/>
              <a:gd name="connsiteY29" fmla="*/ 1625600 h 1905000"/>
              <a:gd name="connsiteX30" fmla="*/ 50800 w 1701800"/>
              <a:gd name="connsiteY30" fmla="*/ 1701800 h 1905000"/>
              <a:gd name="connsiteX31" fmla="*/ 101600 w 1701800"/>
              <a:gd name="connsiteY31" fmla="*/ 1739900 h 1905000"/>
              <a:gd name="connsiteX32" fmla="*/ 203200 w 1701800"/>
              <a:gd name="connsiteY32" fmla="*/ 1790700 h 1905000"/>
              <a:gd name="connsiteX33" fmla="*/ 241300 w 1701800"/>
              <a:gd name="connsiteY33" fmla="*/ 1816100 h 1905000"/>
              <a:gd name="connsiteX34" fmla="*/ 292100 w 1701800"/>
              <a:gd name="connsiteY34" fmla="*/ 1854200 h 1905000"/>
              <a:gd name="connsiteX35" fmla="*/ 444500 w 1701800"/>
              <a:gd name="connsiteY35" fmla="*/ 1879600 h 1905000"/>
              <a:gd name="connsiteX36" fmla="*/ 558800 w 1701800"/>
              <a:gd name="connsiteY36" fmla="*/ 1905000 h 1905000"/>
              <a:gd name="connsiteX37" fmla="*/ 762000 w 1701800"/>
              <a:gd name="connsiteY37" fmla="*/ 1892300 h 1905000"/>
              <a:gd name="connsiteX38" fmla="*/ 800100 w 1701800"/>
              <a:gd name="connsiteY38" fmla="*/ 1879600 h 1905000"/>
              <a:gd name="connsiteX39" fmla="*/ 850900 w 1701800"/>
              <a:gd name="connsiteY39" fmla="*/ 1841500 h 1905000"/>
              <a:gd name="connsiteX40" fmla="*/ 927100 w 1701800"/>
              <a:gd name="connsiteY40" fmla="*/ 1790700 h 1905000"/>
              <a:gd name="connsiteX41" fmla="*/ 977900 w 1701800"/>
              <a:gd name="connsiteY41" fmla="*/ 1739900 h 1905000"/>
              <a:gd name="connsiteX42" fmla="*/ 1066800 w 1701800"/>
              <a:gd name="connsiteY42" fmla="*/ 1663700 h 1905000"/>
              <a:gd name="connsiteX43" fmla="*/ 1155700 w 1701800"/>
              <a:gd name="connsiteY43" fmla="*/ 1549400 h 1905000"/>
              <a:gd name="connsiteX44" fmla="*/ 1206500 w 1701800"/>
              <a:gd name="connsiteY44" fmla="*/ 1498600 h 1905000"/>
              <a:gd name="connsiteX45" fmla="*/ 1231900 w 1701800"/>
              <a:gd name="connsiteY45" fmla="*/ 1447800 h 1905000"/>
              <a:gd name="connsiteX46" fmla="*/ 1257300 w 1701800"/>
              <a:gd name="connsiteY46" fmla="*/ 1409700 h 1905000"/>
              <a:gd name="connsiteX47" fmla="*/ 1282700 w 1701800"/>
              <a:gd name="connsiteY47" fmla="*/ 1346200 h 1905000"/>
              <a:gd name="connsiteX48" fmla="*/ 1295400 w 1701800"/>
              <a:gd name="connsiteY48" fmla="*/ 1308100 h 1905000"/>
              <a:gd name="connsiteX49" fmla="*/ 1320800 w 1701800"/>
              <a:gd name="connsiteY49" fmla="*/ 1270000 h 1905000"/>
              <a:gd name="connsiteX50" fmla="*/ 1333500 w 1701800"/>
              <a:gd name="connsiteY50" fmla="*/ 1219200 h 1905000"/>
              <a:gd name="connsiteX51" fmla="*/ 1435100 w 1701800"/>
              <a:gd name="connsiteY51" fmla="*/ 1079500 h 1905000"/>
              <a:gd name="connsiteX52" fmla="*/ 1460500 w 1701800"/>
              <a:gd name="connsiteY52" fmla="*/ 1041400 h 1905000"/>
              <a:gd name="connsiteX53" fmla="*/ 1536700 w 1701800"/>
              <a:gd name="connsiteY53" fmla="*/ 965200 h 1905000"/>
              <a:gd name="connsiteX54" fmla="*/ 1600200 w 1701800"/>
              <a:gd name="connsiteY54" fmla="*/ 863600 h 1905000"/>
              <a:gd name="connsiteX55" fmla="*/ 1625600 w 1701800"/>
              <a:gd name="connsiteY55" fmla="*/ 762000 h 1905000"/>
              <a:gd name="connsiteX56" fmla="*/ 1651000 w 1701800"/>
              <a:gd name="connsiteY56" fmla="*/ 685800 h 1905000"/>
              <a:gd name="connsiteX57" fmla="*/ 1663700 w 1701800"/>
              <a:gd name="connsiteY57" fmla="*/ 622300 h 1905000"/>
              <a:gd name="connsiteX58" fmla="*/ 1676400 w 1701800"/>
              <a:gd name="connsiteY58" fmla="*/ 571500 h 1905000"/>
              <a:gd name="connsiteX59" fmla="*/ 1701800 w 1701800"/>
              <a:gd name="connsiteY59" fmla="*/ 495300 h 1905000"/>
              <a:gd name="connsiteX60" fmla="*/ 1663700 w 1701800"/>
              <a:gd name="connsiteY60" fmla="*/ 406400 h 1905000"/>
              <a:gd name="connsiteX61" fmla="*/ 1625600 w 1701800"/>
              <a:gd name="connsiteY61" fmla="*/ 368300 h 1905000"/>
              <a:gd name="connsiteX62" fmla="*/ 1651000 w 1701800"/>
              <a:gd name="connsiteY62" fmla="*/ 3937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701800" h="1905000">
                <a:moveTo>
                  <a:pt x="1701800" y="482600"/>
                </a:moveTo>
                <a:lnTo>
                  <a:pt x="1701800" y="482600"/>
                </a:lnTo>
                <a:cubicBezTo>
                  <a:pt x="1655092" y="377507"/>
                  <a:pt x="1664093" y="385246"/>
                  <a:pt x="1612900" y="304800"/>
                </a:cubicBezTo>
                <a:cubicBezTo>
                  <a:pt x="1582472" y="256985"/>
                  <a:pt x="1557284" y="212288"/>
                  <a:pt x="1511300" y="177800"/>
                </a:cubicBezTo>
                <a:cubicBezTo>
                  <a:pt x="1496154" y="166441"/>
                  <a:pt x="1476554" y="162434"/>
                  <a:pt x="1460500" y="152400"/>
                </a:cubicBezTo>
                <a:cubicBezTo>
                  <a:pt x="1442551" y="141182"/>
                  <a:pt x="1426633" y="127000"/>
                  <a:pt x="1409700" y="114300"/>
                </a:cubicBezTo>
                <a:cubicBezTo>
                  <a:pt x="1401233" y="97367"/>
                  <a:pt x="1396621" y="77874"/>
                  <a:pt x="1384300" y="63500"/>
                </a:cubicBezTo>
                <a:cubicBezTo>
                  <a:pt x="1336656" y="7916"/>
                  <a:pt x="1305387" y="23198"/>
                  <a:pt x="1231900" y="12700"/>
                </a:cubicBezTo>
                <a:cubicBezTo>
                  <a:pt x="1206408" y="9058"/>
                  <a:pt x="1181100" y="4233"/>
                  <a:pt x="1155700" y="0"/>
                </a:cubicBezTo>
                <a:cubicBezTo>
                  <a:pt x="1062567" y="12700"/>
                  <a:pt x="967700" y="16164"/>
                  <a:pt x="876300" y="38100"/>
                </a:cubicBezTo>
                <a:cubicBezTo>
                  <a:pt x="858835" y="42291"/>
                  <a:pt x="851998" y="64702"/>
                  <a:pt x="838200" y="76200"/>
                </a:cubicBezTo>
                <a:cubicBezTo>
                  <a:pt x="826474" y="85971"/>
                  <a:pt x="811689" y="91667"/>
                  <a:pt x="800100" y="101600"/>
                </a:cubicBezTo>
                <a:cubicBezTo>
                  <a:pt x="781918" y="117185"/>
                  <a:pt x="767198" y="136490"/>
                  <a:pt x="749300" y="152400"/>
                </a:cubicBezTo>
                <a:cubicBezTo>
                  <a:pt x="729040" y="170409"/>
                  <a:pt x="704967" y="184033"/>
                  <a:pt x="685800" y="203200"/>
                </a:cubicBezTo>
                <a:cubicBezTo>
                  <a:pt x="675007" y="213993"/>
                  <a:pt x="671887" y="231249"/>
                  <a:pt x="660400" y="241300"/>
                </a:cubicBezTo>
                <a:cubicBezTo>
                  <a:pt x="637426" y="261402"/>
                  <a:pt x="605786" y="270514"/>
                  <a:pt x="584200" y="292100"/>
                </a:cubicBezTo>
                <a:cubicBezTo>
                  <a:pt x="571500" y="304800"/>
                  <a:pt x="557598" y="316402"/>
                  <a:pt x="546100" y="330200"/>
                </a:cubicBezTo>
                <a:cubicBezTo>
                  <a:pt x="536329" y="341926"/>
                  <a:pt x="531493" y="357507"/>
                  <a:pt x="520700" y="368300"/>
                </a:cubicBezTo>
                <a:cubicBezTo>
                  <a:pt x="505733" y="383267"/>
                  <a:pt x="485562" y="392162"/>
                  <a:pt x="469900" y="406400"/>
                </a:cubicBezTo>
                <a:cubicBezTo>
                  <a:pt x="438891" y="434590"/>
                  <a:pt x="415869" y="472054"/>
                  <a:pt x="381000" y="495300"/>
                </a:cubicBezTo>
                <a:cubicBezTo>
                  <a:pt x="303049" y="547267"/>
                  <a:pt x="353693" y="509907"/>
                  <a:pt x="241300" y="622300"/>
                </a:cubicBezTo>
                <a:cubicBezTo>
                  <a:pt x="228600" y="635000"/>
                  <a:pt x="213163" y="645456"/>
                  <a:pt x="203200" y="660400"/>
                </a:cubicBezTo>
                <a:cubicBezTo>
                  <a:pt x="194733" y="673100"/>
                  <a:pt x="186958" y="686289"/>
                  <a:pt x="177800" y="698500"/>
                </a:cubicBezTo>
                <a:cubicBezTo>
                  <a:pt x="161536" y="720185"/>
                  <a:pt x="141206" y="738914"/>
                  <a:pt x="127000" y="762000"/>
                </a:cubicBezTo>
                <a:cubicBezTo>
                  <a:pt x="108564" y="791959"/>
                  <a:pt x="74615" y="857241"/>
                  <a:pt x="63500" y="901700"/>
                </a:cubicBezTo>
                <a:cubicBezTo>
                  <a:pt x="40388" y="994150"/>
                  <a:pt x="60746" y="939494"/>
                  <a:pt x="38100" y="1041400"/>
                </a:cubicBezTo>
                <a:cubicBezTo>
                  <a:pt x="17968" y="1131992"/>
                  <a:pt x="31140" y="1019661"/>
                  <a:pt x="12700" y="1130300"/>
                </a:cubicBezTo>
                <a:cubicBezTo>
                  <a:pt x="7089" y="1163966"/>
                  <a:pt x="4233" y="1198033"/>
                  <a:pt x="0" y="1231900"/>
                </a:cubicBezTo>
                <a:cubicBezTo>
                  <a:pt x="4233" y="1320800"/>
                  <a:pt x="4127" y="1410013"/>
                  <a:pt x="12700" y="1498600"/>
                </a:cubicBezTo>
                <a:cubicBezTo>
                  <a:pt x="16858" y="1541571"/>
                  <a:pt x="30144" y="1583168"/>
                  <a:pt x="38100" y="1625600"/>
                </a:cubicBezTo>
                <a:cubicBezTo>
                  <a:pt x="42845" y="1650909"/>
                  <a:pt x="38295" y="1679290"/>
                  <a:pt x="50800" y="1701800"/>
                </a:cubicBezTo>
                <a:cubicBezTo>
                  <a:pt x="61079" y="1720303"/>
                  <a:pt x="83988" y="1728159"/>
                  <a:pt x="101600" y="1739900"/>
                </a:cubicBezTo>
                <a:cubicBezTo>
                  <a:pt x="260020" y="1845514"/>
                  <a:pt x="96430" y="1737315"/>
                  <a:pt x="203200" y="1790700"/>
                </a:cubicBezTo>
                <a:cubicBezTo>
                  <a:pt x="216852" y="1797526"/>
                  <a:pt x="228880" y="1807228"/>
                  <a:pt x="241300" y="1816100"/>
                </a:cubicBezTo>
                <a:cubicBezTo>
                  <a:pt x="258524" y="1828403"/>
                  <a:pt x="273168" y="1844734"/>
                  <a:pt x="292100" y="1854200"/>
                </a:cubicBezTo>
                <a:cubicBezTo>
                  <a:pt x="320314" y="1868307"/>
                  <a:pt x="434489" y="1878170"/>
                  <a:pt x="444500" y="1879600"/>
                </a:cubicBezTo>
                <a:cubicBezTo>
                  <a:pt x="522729" y="1890776"/>
                  <a:pt x="502081" y="1886094"/>
                  <a:pt x="558800" y="1905000"/>
                </a:cubicBezTo>
                <a:cubicBezTo>
                  <a:pt x="626533" y="1900767"/>
                  <a:pt x="694507" y="1899404"/>
                  <a:pt x="762000" y="1892300"/>
                </a:cubicBezTo>
                <a:cubicBezTo>
                  <a:pt x="775313" y="1890899"/>
                  <a:pt x="788477" y="1886242"/>
                  <a:pt x="800100" y="1879600"/>
                </a:cubicBezTo>
                <a:cubicBezTo>
                  <a:pt x="818478" y="1869098"/>
                  <a:pt x="833560" y="1853638"/>
                  <a:pt x="850900" y="1841500"/>
                </a:cubicBezTo>
                <a:cubicBezTo>
                  <a:pt x="875909" y="1823994"/>
                  <a:pt x="905514" y="1812286"/>
                  <a:pt x="927100" y="1790700"/>
                </a:cubicBezTo>
                <a:cubicBezTo>
                  <a:pt x="944033" y="1773767"/>
                  <a:pt x="959718" y="1755485"/>
                  <a:pt x="977900" y="1739900"/>
                </a:cubicBezTo>
                <a:cubicBezTo>
                  <a:pt x="1047983" y="1679829"/>
                  <a:pt x="986290" y="1758848"/>
                  <a:pt x="1066800" y="1663700"/>
                </a:cubicBezTo>
                <a:cubicBezTo>
                  <a:pt x="1097978" y="1626853"/>
                  <a:pt x="1121570" y="1583530"/>
                  <a:pt x="1155700" y="1549400"/>
                </a:cubicBezTo>
                <a:cubicBezTo>
                  <a:pt x="1172633" y="1532467"/>
                  <a:pt x="1192132" y="1517758"/>
                  <a:pt x="1206500" y="1498600"/>
                </a:cubicBezTo>
                <a:cubicBezTo>
                  <a:pt x="1217859" y="1483454"/>
                  <a:pt x="1222507" y="1464238"/>
                  <a:pt x="1231900" y="1447800"/>
                </a:cubicBezTo>
                <a:cubicBezTo>
                  <a:pt x="1239473" y="1434548"/>
                  <a:pt x="1250474" y="1423352"/>
                  <a:pt x="1257300" y="1409700"/>
                </a:cubicBezTo>
                <a:cubicBezTo>
                  <a:pt x="1267495" y="1389310"/>
                  <a:pt x="1274695" y="1367546"/>
                  <a:pt x="1282700" y="1346200"/>
                </a:cubicBezTo>
                <a:cubicBezTo>
                  <a:pt x="1287400" y="1333665"/>
                  <a:pt x="1289413" y="1320074"/>
                  <a:pt x="1295400" y="1308100"/>
                </a:cubicBezTo>
                <a:cubicBezTo>
                  <a:pt x="1302226" y="1294448"/>
                  <a:pt x="1312333" y="1282700"/>
                  <a:pt x="1320800" y="1270000"/>
                </a:cubicBezTo>
                <a:cubicBezTo>
                  <a:pt x="1325033" y="1253067"/>
                  <a:pt x="1325694" y="1234812"/>
                  <a:pt x="1333500" y="1219200"/>
                </a:cubicBezTo>
                <a:cubicBezTo>
                  <a:pt x="1359795" y="1166610"/>
                  <a:pt x="1400341" y="1125846"/>
                  <a:pt x="1435100" y="1079500"/>
                </a:cubicBezTo>
                <a:cubicBezTo>
                  <a:pt x="1444258" y="1067289"/>
                  <a:pt x="1450359" y="1052808"/>
                  <a:pt x="1460500" y="1041400"/>
                </a:cubicBezTo>
                <a:cubicBezTo>
                  <a:pt x="1484365" y="1014552"/>
                  <a:pt x="1516775" y="995088"/>
                  <a:pt x="1536700" y="965200"/>
                </a:cubicBezTo>
                <a:cubicBezTo>
                  <a:pt x="1575792" y="906561"/>
                  <a:pt x="1554247" y="940188"/>
                  <a:pt x="1600200" y="863600"/>
                </a:cubicBezTo>
                <a:cubicBezTo>
                  <a:pt x="1608667" y="829733"/>
                  <a:pt x="1614561" y="795118"/>
                  <a:pt x="1625600" y="762000"/>
                </a:cubicBezTo>
                <a:cubicBezTo>
                  <a:pt x="1634067" y="736600"/>
                  <a:pt x="1645749" y="712054"/>
                  <a:pt x="1651000" y="685800"/>
                </a:cubicBezTo>
                <a:cubicBezTo>
                  <a:pt x="1655233" y="664633"/>
                  <a:pt x="1659017" y="643372"/>
                  <a:pt x="1663700" y="622300"/>
                </a:cubicBezTo>
                <a:cubicBezTo>
                  <a:pt x="1667486" y="605261"/>
                  <a:pt x="1671384" y="588218"/>
                  <a:pt x="1676400" y="571500"/>
                </a:cubicBezTo>
                <a:cubicBezTo>
                  <a:pt x="1684093" y="545855"/>
                  <a:pt x="1701800" y="495300"/>
                  <a:pt x="1701800" y="495300"/>
                </a:cubicBezTo>
                <a:cubicBezTo>
                  <a:pt x="1674507" y="413420"/>
                  <a:pt x="1695332" y="438032"/>
                  <a:pt x="1663700" y="406400"/>
                </a:cubicBezTo>
                <a:lnTo>
                  <a:pt x="1625600" y="368300"/>
                </a:lnTo>
                <a:lnTo>
                  <a:pt x="1651000" y="393700"/>
                </a:lnTo>
              </a:path>
            </a:pathLst>
          </a:custGeom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6"/>
          <p:cNvSpPr txBox="1"/>
          <p:nvPr/>
        </p:nvSpPr>
        <p:spPr>
          <a:xfrm>
            <a:off x="1480797" y="3417436"/>
            <a:ext cx="3802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16" name="Straight Connector 25"/>
          <p:cNvCxnSpPr>
            <a:endCxn id="5" idx="6"/>
          </p:cNvCxnSpPr>
          <p:nvPr/>
        </p:nvCxnSpPr>
        <p:spPr>
          <a:xfrm flipH="1">
            <a:off x="3002437" y="4130383"/>
            <a:ext cx="937918" cy="177836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5"/>
          <p:cNvCxnSpPr/>
          <p:nvPr/>
        </p:nvCxnSpPr>
        <p:spPr>
          <a:xfrm flipH="1" flipV="1">
            <a:off x="2265389" y="5333310"/>
            <a:ext cx="1256642" cy="61694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Eğri Bağlayıcı 25"/>
          <p:cNvCxnSpPr>
            <a:stCxn id="9" idx="6"/>
            <a:endCxn id="5" idx="2"/>
          </p:cNvCxnSpPr>
          <p:nvPr/>
        </p:nvCxnSpPr>
        <p:spPr>
          <a:xfrm flipV="1">
            <a:off x="1588809" y="4308219"/>
            <a:ext cx="1197604" cy="169073"/>
          </a:xfrm>
          <a:prstGeom prst="curvedConnector3">
            <a:avLst/>
          </a:prstGeom>
          <a:ln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Eğri Bağlayıcı 29"/>
          <p:cNvCxnSpPr>
            <a:endCxn id="7" idx="1"/>
          </p:cNvCxnSpPr>
          <p:nvPr/>
        </p:nvCxnSpPr>
        <p:spPr>
          <a:xfrm rot="16200000" flipH="1">
            <a:off x="1472731" y="4632846"/>
            <a:ext cx="679287" cy="537251"/>
          </a:xfrm>
          <a:prstGeom prst="curved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Eğri Bağlayıcı 31"/>
          <p:cNvCxnSpPr>
            <a:stCxn id="8" idx="0"/>
            <a:endCxn id="6" idx="4"/>
          </p:cNvCxnSpPr>
          <p:nvPr/>
        </p:nvCxnSpPr>
        <p:spPr>
          <a:xfrm rot="5400000" flipH="1" flipV="1">
            <a:off x="3295328" y="4564830"/>
            <a:ext cx="1071269" cy="389817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16"/>
          <p:cNvSpPr txBox="1"/>
          <p:nvPr/>
        </p:nvSpPr>
        <p:spPr>
          <a:xfrm>
            <a:off x="1113213" y="4407461"/>
            <a:ext cx="3225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37" name="TextBox 16"/>
          <p:cNvSpPr txBox="1"/>
          <p:nvPr/>
        </p:nvSpPr>
        <p:spPr>
          <a:xfrm>
            <a:off x="2678401" y="3838964"/>
            <a:ext cx="33214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 smtClean="0">
                <a:latin typeface="Comic Sans MS"/>
                <a:cs typeface="Comic Sans MS"/>
              </a:rPr>
              <a:t>u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38" name="TextBox 16"/>
          <p:cNvSpPr txBox="1"/>
          <p:nvPr/>
        </p:nvSpPr>
        <p:spPr>
          <a:xfrm>
            <a:off x="2125665" y="4871923"/>
            <a:ext cx="3834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>
                <a:latin typeface="Comic Sans MS"/>
                <a:cs typeface="Comic Sans MS"/>
              </a:rPr>
              <a:t>u</a:t>
            </a:r>
            <a:r>
              <a:rPr lang="tr-TR" sz="2200" dirty="0" smtClean="0">
                <a:latin typeface="Comic Sans MS"/>
                <a:cs typeface="Comic Sans MS"/>
              </a:rPr>
              <a:t>’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39" name="TextBox 16"/>
          <p:cNvSpPr txBox="1"/>
          <p:nvPr/>
        </p:nvSpPr>
        <p:spPr>
          <a:xfrm>
            <a:off x="3851920" y="3608830"/>
            <a:ext cx="3225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>
                <a:latin typeface="Comic Sans MS"/>
                <a:cs typeface="Comic Sans MS"/>
              </a:rPr>
              <a:t>v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40" name="TextBox 16"/>
          <p:cNvSpPr txBox="1"/>
          <p:nvPr/>
        </p:nvSpPr>
        <p:spPr>
          <a:xfrm>
            <a:off x="3718898" y="5079928"/>
            <a:ext cx="3738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>
                <a:latin typeface="Comic Sans MS"/>
                <a:cs typeface="Comic Sans MS"/>
              </a:rPr>
              <a:t>v</a:t>
            </a:r>
            <a:r>
              <a:rPr lang="tr-TR" sz="2200" dirty="0" smtClean="0">
                <a:latin typeface="Comic Sans MS"/>
                <a:cs typeface="Comic Sans MS"/>
              </a:rPr>
              <a:t>’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57546590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Greedy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Choice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Property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428" name="Rectangle 4"/>
              <p:cNvSpPr>
                <a:spLocks noChangeArrowheads="1"/>
              </p:cNvSpPr>
              <p:nvPr/>
            </p:nvSpPr>
            <p:spPr bwMode="auto">
              <a:xfrm>
                <a:off x="323528" y="1268760"/>
                <a:ext cx="8640960" cy="4525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>
                  <a:lnSpc>
                    <a:spcPct val="80000"/>
                  </a:lnSpc>
                  <a:spcBef>
                    <a:spcPct val="20000"/>
                  </a:spcBef>
                </a:pPr>
                <a:r>
                  <a:rPr lang="tr-TR" sz="2400" u="sng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Theorem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: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For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each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vertex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v </a:t>
                </a:r>
                <a:r>
                  <a:rPr lang="tr-TR" sz="24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i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n V, </a:t>
                </a:r>
                <a:r>
                  <a:rPr lang="en-US" sz="24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v.dis</a:t>
                </a:r>
                <a:r>
                  <a:rPr lang="en-US" sz="24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= </a:t>
                </a:r>
                <a:r>
                  <a:rPr lang="en-US" sz="2400" dirty="0">
                    <a:solidFill>
                      <a:schemeClr val="tx2">
                        <a:lumMod val="50000"/>
                      </a:schemeClr>
                    </a:solidFill>
                    <a:latin typeface="Lucida Grande"/>
                    <a:ea typeface="Lucida Grande"/>
                    <a:cs typeface="Lucida Grande"/>
                  </a:rPr>
                  <a:t>δ</a:t>
                </a:r>
                <a:r>
                  <a:rPr lang="tr-TR" sz="24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(</a:t>
                </a:r>
                <a:r>
                  <a:rPr lang="tr-TR" sz="24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s,v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 at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time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when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v is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added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to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S. (</a:t>
                </a:r>
                <a:r>
                  <a:rPr lang="en-US" sz="24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Dijkstra’s</a:t>
                </a:r>
                <a:r>
                  <a:rPr lang="en-US" sz="24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Algorithm computes all shortest path distances </a:t>
                </a:r>
                <a:r>
                  <a:rPr lang="en-US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correctly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)</a:t>
                </a:r>
                <a:endParaRPr lang="tr-TR" sz="24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algn="just">
                  <a:lnSpc>
                    <a:spcPct val="80000"/>
                  </a:lnSpc>
                  <a:spcBef>
                    <a:spcPct val="20000"/>
                  </a:spcBef>
                </a:pPr>
                <a:endParaRPr lang="tr-TR" sz="2400" dirty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algn="just">
                  <a:lnSpc>
                    <a:spcPct val="80000"/>
                  </a:lnSpc>
                  <a:spcBef>
                    <a:spcPct val="20000"/>
                  </a:spcBef>
                </a:pPr>
                <a:r>
                  <a:rPr lang="tr-TR" sz="2200" i="1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Proof</a:t>
                </a:r>
                <a:r>
                  <a:rPr lang="tr-TR" sz="2200" i="1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2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: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Let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v be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first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vertex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that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v.dis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mic Sans MS"/>
                      </a:rPr>
                      <m:t>≠</m:t>
                    </m:r>
                  </m:oMath>
                </a14:m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Lucida Grande"/>
                    <a:ea typeface="Lucida Grande"/>
                    <a:cs typeface="Lucida Grande"/>
                  </a:rPr>
                  <a:t>δ</a:t>
                </a:r>
                <a:r>
                  <a:rPr lang="tr-TR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(</a:t>
                </a:r>
                <a:r>
                  <a:rPr lang="tr-TR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s,v</a:t>
                </a:r>
                <a:r>
                  <a:rPr lang="tr-TR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 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at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time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it’s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added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to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S.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Let’s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check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true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shortest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path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from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s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to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v. </a:t>
                </a:r>
              </a:p>
              <a:p>
                <a:pPr algn="just">
                  <a:lnSpc>
                    <a:spcPct val="80000"/>
                  </a:lnSpc>
                  <a:spcBef>
                    <a:spcPct val="20000"/>
                  </a:spcBef>
                </a:pPr>
                <a:endParaRPr lang="tr-TR" sz="2000" u="sng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>
                  <a:lnSpc>
                    <a:spcPct val="80000"/>
                  </a:lnSpc>
                  <a:spcBef>
                    <a:spcPct val="20000"/>
                  </a:spcBef>
                </a:pPr>
                <a:endParaRPr lang="tr-TR" sz="24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marL="342900" indent="-342900">
                  <a:lnSpc>
                    <a:spcPct val="80000"/>
                  </a:lnSpc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endParaRPr lang="tr-TR" sz="2000" dirty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>
                  <a:lnSpc>
                    <a:spcPct val="80000"/>
                  </a:lnSpc>
                  <a:spcBef>
                    <a:spcPct val="20000"/>
                  </a:spcBef>
                </a:pPr>
                <a:endParaRPr lang="tr-TR" sz="24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3428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3528" y="1268760"/>
                <a:ext cx="8640960" cy="4525963"/>
              </a:xfrm>
              <a:prstGeom prst="rect">
                <a:avLst/>
              </a:prstGeom>
              <a:blipFill>
                <a:blip r:embed="rId3"/>
                <a:stretch>
                  <a:fillRect l="-1058" t="-2692" r="-105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Metin kutusu 2"/>
          <p:cNvSpPr txBox="1"/>
          <p:nvPr/>
        </p:nvSpPr>
        <p:spPr>
          <a:xfrm>
            <a:off x="4353279" y="3440858"/>
            <a:ext cx="46112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v.dis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≤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u.dis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+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w(</a:t>
            </a:r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u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,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)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endParaRPr lang="tr-TR" altLang="tr-TR" sz="16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           = 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δ(s,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)+w(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s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ince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u.dis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δ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s,u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</a:p>
          <a:p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tr-TR" altLang="tr-TR" sz="16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            </a:t>
            </a:r>
            <a:endParaRPr lang="tr-TR" altLang="tr-TR" sz="16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786413" y="4200207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917859" y="4008079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49364" y="5209480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28042" y="5295372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72785" y="4369280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3"/>
          <p:cNvSpPr/>
          <p:nvPr/>
        </p:nvSpPr>
        <p:spPr>
          <a:xfrm>
            <a:off x="792721" y="3512979"/>
            <a:ext cx="2491606" cy="2535555"/>
          </a:xfrm>
          <a:custGeom>
            <a:avLst/>
            <a:gdLst>
              <a:gd name="connsiteX0" fmla="*/ 1701800 w 1701800"/>
              <a:gd name="connsiteY0" fmla="*/ 482600 h 1905000"/>
              <a:gd name="connsiteX1" fmla="*/ 1701800 w 1701800"/>
              <a:gd name="connsiteY1" fmla="*/ 482600 h 1905000"/>
              <a:gd name="connsiteX2" fmla="*/ 1612900 w 1701800"/>
              <a:gd name="connsiteY2" fmla="*/ 304800 h 1905000"/>
              <a:gd name="connsiteX3" fmla="*/ 1511300 w 1701800"/>
              <a:gd name="connsiteY3" fmla="*/ 177800 h 1905000"/>
              <a:gd name="connsiteX4" fmla="*/ 1460500 w 1701800"/>
              <a:gd name="connsiteY4" fmla="*/ 152400 h 1905000"/>
              <a:gd name="connsiteX5" fmla="*/ 1409700 w 1701800"/>
              <a:gd name="connsiteY5" fmla="*/ 114300 h 1905000"/>
              <a:gd name="connsiteX6" fmla="*/ 1384300 w 1701800"/>
              <a:gd name="connsiteY6" fmla="*/ 63500 h 1905000"/>
              <a:gd name="connsiteX7" fmla="*/ 1231900 w 1701800"/>
              <a:gd name="connsiteY7" fmla="*/ 12700 h 1905000"/>
              <a:gd name="connsiteX8" fmla="*/ 1155700 w 1701800"/>
              <a:gd name="connsiteY8" fmla="*/ 0 h 1905000"/>
              <a:gd name="connsiteX9" fmla="*/ 876300 w 1701800"/>
              <a:gd name="connsiteY9" fmla="*/ 38100 h 1905000"/>
              <a:gd name="connsiteX10" fmla="*/ 838200 w 1701800"/>
              <a:gd name="connsiteY10" fmla="*/ 76200 h 1905000"/>
              <a:gd name="connsiteX11" fmla="*/ 800100 w 1701800"/>
              <a:gd name="connsiteY11" fmla="*/ 101600 h 1905000"/>
              <a:gd name="connsiteX12" fmla="*/ 749300 w 1701800"/>
              <a:gd name="connsiteY12" fmla="*/ 152400 h 1905000"/>
              <a:gd name="connsiteX13" fmla="*/ 685800 w 1701800"/>
              <a:gd name="connsiteY13" fmla="*/ 203200 h 1905000"/>
              <a:gd name="connsiteX14" fmla="*/ 660400 w 1701800"/>
              <a:gd name="connsiteY14" fmla="*/ 241300 h 1905000"/>
              <a:gd name="connsiteX15" fmla="*/ 584200 w 1701800"/>
              <a:gd name="connsiteY15" fmla="*/ 292100 h 1905000"/>
              <a:gd name="connsiteX16" fmla="*/ 546100 w 1701800"/>
              <a:gd name="connsiteY16" fmla="*/ 330200 h 1905000"/>
              <a:gd name="connsiteX17" fmla="*/ 520700 w 1701800"/>
              <a:gd name="connsiteY17" fmla="*/ 368300 h 1905000"/>
              <a:gd name="connsiteX18" fmla="*/ 469900 w 1701800"/>
              <a:gd name="connsiteY18" fmla="*/ 406400 h 1905000"/>
              <a:gd name="connsiteX19" fmla="*/ 381000 w 1701800"/>
              <a:gd name="connsiteY19" fmla="*/ 495300 h 1905000"/>
              <a:gd name="connsiteX20" fmla="*/ 241300 w 1701800"/>
              <a:gd name="connsiteY20" fmla="*/ 622300 h 1905000"/>
              <a:gd name="connsiteX21" fmla="*/ 203200 w 1701800"/>
              <a:gd name="connsiteY21" fmla="*/ 660400 h 1905000"/>
              <a:gd name="connsiteX22" fmla="*/ 177800 w 1701800"/>
              <a:gd name="connsiteY22" fmla="*/ 698500 h 1905000"/>
              <a:gd name="connsiteX23" fmla="*/ 127000 w 1701800"/>
              <a:gd name="connsiteY23" fmla="*/ 762000 h 1905000"/>
              <a:gd name="connsiteX24" fmla="*/ 63500 w 1701800"/>
              <a:gd name="connsiteY24" fmla="*/ 901700 h 1905000"/>
              <a:gd name="connsiteX25" fmla="*/ 38100 w 1701800"/>
              <a:gd name="connsiteY25" fmla="*/ 1041400 h 1905000"/>
              <a:gd name="connsiteX26" fmla="*/ 12700 w 1701800"/>
              <a:gd name="connsiteY26" fmla="*/ 1130300 h 1905000"/>
              <a:gd name="connsiteX27" fmla="*/ 0 w 1701800"/>
              <a:gd name="connsiteY27" fmla="*/ 1231900 h 1905000"/>
              <a:gd name="connsiteX28" fmla="*/ 12700 w 1701800"/>
              <a:gd name="connsiteY28" fmla="*/ 1498600 h 1905000"/>
              <a:gd name="connsiteX29" fmla="*/ 38100 w 1701800"/>
              <a:gd name="connsiteY29" fmla="*/ 1625600 h 1905000"/>
              <a:gd name="connsiteX30" fmla="*/ 50800 w 1701800"/>
              <a:gd name="connsiteY30" fmla="*/ 1701800 h 1905000"/>
              <a:gd name="connsiteX31" fmla="*/ 101600 w 1701800"/>
              <a:gd name="connsiteY31" fmla="*/ 1739900 h 1905000"/>
              <a:gd name="connsiteX32" fmla="*/ 203200 w 1701800"/>
              <a:gd name="connsiteY32" fmla="*/ 1790700 h 1905000"/>
              <a:gd name="connsiteX33" fmla="*/ 241300 w 1701800"/>
              <a:gd name="connsiteY33" fmla="*/ 1816100 h 1905000"/>
              <a:gd name="connsiteX34" fmla="*/ 292100 w 1701800"/>
              <a:gd name="connsiteY34" fmla="*/ 1854200 h 1905000"/>
              <a:gd name="connsiteX35" fmla="*/ 444500 w 1701800"/>
              <a:gd name="connsiteY35" fmla="*/ 1879600 h 1905000"/>
              <a:gd name="connsiteX36" fmla="*/ 558800 w 1701800"/>
              <a:gd name="connsiteY36" fmla="*/ 1905000 h 1905000"/>
              <a:gd name="connsiteX37" fmla="*/ 762000 w 1701800"/>
              <a:gd name="connsiteY37" fmla="*/ 1892300 h 1905000"/>
              <a:gd name="connsiteX38" fmla="*/ 800100 w 1701800"/>
              <a:gd name="connsiteY38" fmla="*/ 1879600 h 1905000"/>
              <a:gd name="connsiteX39" fmla="*/ 850900 w 1701800"/>
              <a:gd name="connsiteY39" fmla="*/ 1841500 h 1905000"/>
              <a:gd name="connsiteX40" fmla="*/ 927100 w 1701800"/>
              <a:gd name="connsiteY40" fmla="*/ 1790700 h 1905000"/>
              <a:gd name="connsiteX41" fmla="*/ 977900 w 1701800"/>
              <a:gd name="connsiteY41" fmla="*/ 1739900 h 1905000"/>
              <a:gd name="connsiteX42" fmla="*/ 1066800 w 1701800"/>
              <a:gd name="connsiteY42" fmla="*/ 1663700 h 1905000"/>
              <a:gd name="connsiteX43" fmla="*/ 1155700 w 1701800"/>
              <a:gd name="connsiteY43" fmla="*/ 1549400 h 1905000"/>
              <a:gd name="connsiteX44" fmla="*/ 1206500 w 1701800"/>
              <a:gd name="connsiteY44" fmla="*/ 1498600 h 1905000"/>
              <a:gd name="connsiteX45" fmla="*/ 1231900 w 1701800"/>
              <a:gd name="connsiteY45" fmla="*/ 1447800 h 1905000"/>
              <a:gd name="connsiteX46" fmla="*/ 1257300 w 1701800"/>
              <a:gd name="connsiteY46" fmla="*/ 1409700 h 1905000"/>
              <a:gd name="connsiteX47" fmla="*/ 1282700 w 1701800"/>
              <a:gd name="connsiteY47" fmla="*/ 1346200 h 1905000"/>
              <a:gd name="connsiteX48" fmla="*/ 1295400 w 1701800"/>
              <a:gd name="connsiteY48" fmla="*/ 1308100 h 1905000"/>
              <a:gd name="connsiteX49" fmla="*/ 1320800 w 1701800"/>
              <a:gd name="connsiteY49" fmla="*/ 1270000 h 1905000"/>
              <a:gd name="connsiteX50" fmla="*/ 1333500 w 1701800"/>
              <a:gd name="connsiteY50" fmla="*/ 1219200 h 1905000"/>
              <a:gd name="connsiteX51" fmla="*/ 1435100 w 1701800"/>
              <a:gd name="connsiteY51" fmla="*/ 1079500 h 1905000"/>
              <a:gd name="connsiteX52" fmla="*/ 1460500 w 1701800"/>
              <a:gd name="connsiteY52" fmla="*/ 1041400 h 1905000"/>
              <a:gd name="connsiteX53" fmla="*/ 1536700 w 1701800"/>
              <a:gd name="connsiteY53" fmla="*/ 965200 h 1905000"/>
              <a:gd name="connsiteX54" fmla="*/ 1600200 w 1701800"/>
              <a:gd name="connsiteY54" fmla="*/ 863600 h 1905000"/>
              <a:gd name="connsiteX55" fmla="*/ 1625600 w 1701800"/>
              <a:gd name="connsiteY55" fmla="*/ 762000 h 1905000"/>
              <a:gd name="connsiteX56" fmla="*/ 1651000 w 1701800"/>
              <a:gd name="connsiteY56" fmla="*/ 685800 h 1905000"/>
              <a:gd name="connsiteX57" fmla="*/ 1663700 w 1701800"/>
              <a:gd name="connsiteY57" fmla="*/ 622300 h 1905000"/>
              <a:gd name="connsiteX58" fmla="*/ 1676400 w 1701800"/>
              <a:gd name="connsiteY58" fmla="*/ 571500 h 1905000"/>
              <a:gd name="connsiteX59" fmla="*/ 1701800 w 1701800"/>
              <a:gd name="connsiteY59" fmla="*/ 495300 h 1905000"/>
              <a:gd name="connsiteX60" fmla="*/ 1663700 w 1701800"/>
              <a:gd name="connsiteY60" fmla="*/ 406400 h 1905000"/>
              <a:gd name="connsiteX61" fmla="*/ 1625600 w 1701800"/>
              <a:gd name="connsiteY61" fmla="*/ 368300 h 1905000"/>
              <a:gd name="connsiteX62" fmla="*/ 1651000 w 1701800"/>
              <a:gd name="connsiteY62" fmla="*/ 3937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701800" h="1905000">
                <a:moveTo>
                  <a:pt x="1701800" y="482600"/>
                </a:moveTo>
                <a:lnTo>
                  <a:pt x="1701800" y="482600"/>
                </a:lnTo>
                <a:cubicBezTo>
                  <a:pt x="1655092" y="377507"/>
                  <a:pt x="1664093" y="385246"/>
                  <a:pt x="1612900" y="304800"/>
                </a:cubicBezTo>
                <a:cubicBezTo>
                  <a:pt x="1582472" y="256985"/>
                  <a:pt x="1557284" y="212288"/>
                  <a:pt x="1511300" y="177800"/>
                </a:cubicBezTo>
                <a:cubicBezTo>
                  <a:pt x="1496154" y="166441"/>
                  <a:pt x="1476554" y="162434"/>
                  <a:pt x="1460500" y="152400"/>
                </a:cubicBezTo>
                <a:cubicBezTo>
                  <a:pt x="1442551" y="141182"/>
                  <a:pt x="1426633" y="127000"/>
                  <a:pt x="1409700" y="114300"/>
                </a:cubicBezTo>
                <a:cubicBezTo>
                  <a:pt x="1401233" y="97367"/>
                  <a:pt x="1396621" y="77874"/>
                  <a:pt x="1384300" y="63500"/>
                </a:cubicBezTo>
                <a:cubicBezTo>
                  <a:pt x="1336656" y="7916"/>
                  <a:pt x="1305387" y="23198"/>
                  <a:pt x="1231900" y="12700"/>
                </a:cubicBezTo>
                <a:cubicBezTo>
                  <a:pt x="1206408" y="9058"/>
                  <a:pt x="1181100" y="4233"/>
                  <a:pt x="1155700" y="0"/>
                </a:cubicBezTo>
                <a:cubicBezTo>
                  <a:pt x="1062567" y="12700"/>
                  <a:pt x="967700" y="16164"/>
                  <a:pt x="876300" y="38100"/>
                </a:cubicBezTo>
                <a:cubicBezTo>
                  <a:pt x="858835" y="42291"/>
                  <a:pt x="851998" y="64702"/>
                  <a:pt x="838200" y="76200"/>
                </a:cubicBezTo>
                <a:cubicBezTo>
                  <a:pt x="826474" y="85971"/>
                  <a:pt x="811689" y="91667"/>
                  <a:pt x="800100" y="101600"/>
                </a:cubicBezTo>
                <a:cubicBezTo>
                  <a:pt x="781918" y="117185"/>
                  <a:pt x="767198" y="136490"/>
                  <a:pt x="749300" y="152400"/>
                </a:cubicBezTo>
                <a:cubicBezTo>
                  <a:pt x="729040" y="170409"/>
                  <a:pt x="704967" y="184033"/>
                  <a:pt x="685800" y="203200"/>
                </a:cubicBezTo>
                <a:cubicBezTo>
                  <a:pt x="675007" y="213993"/>
                  <a:pt x="671887" y="231249"/>
                  <a:pt x="660400" y="241300"/>
                </a:cubicBezTo>
                <a:cubicBezTo>
                  <a:pt x="637426" y="261402"/>
                  <a:pt x="605786" y="270514"/>
                  <a:pt x="584200" y="292100"/>
                </a:cubicBezTo>
                <a:cubicBezTo>
                  <a:pt x="571500" y="304800"/>
                  <a:pt x="557598" y="316402"/>
                  <a:pt x="546100" y="330200"/>
                </a:cubicBezTo>
                <a:cubicBezTo>
                  <a:pt x="536329" y="341926"/>
                  <a:pt x="531493" y="357507"/>
                  <a:pt x="520700" y="368300"/>
                </a:cubicBezTo>
                <a:cubicBezTo>
                  <a:pt x="505733" y="383267"/>
                  <a:pt x="485562" y="392162"/>
                  <a:pt x="469900" y="406400"/>
                </a:cubicBezTo>
                <a:cubicBezTo>
                  <a:pt x="438891" y="434590"/>
                  <a:pt x="415869" y="472054"/>
                  <a:pt x="381000" y="495300"/>
                </a:cubicBezTo>
                <a:cubicBezTo>
                  <a:pt x="303049" y="547267"/>
                  <a:pt x="353693" y="509907"/>
                  <a:pt x="241300" y="622300"/>
                </a:cubicBezTo>
                <a:cubicBezTo>
                  <a:pt x="228600" y="635000"/>
                  <a:pt x="213163" y="645456"/>
                  <a:pt x="203200" y="660400"/>
                </a:cubicBezTo>
                <a:cubicBezTo>
                  <a:pt x="194733" y="673100"/>
                  <a:pt x="186958" y="686289"/>
                  <a:pt x="177800" y="698500"/>
                </a:cubicBezTo>
                <a:cubicBezTo>
                  <a:pt x="161536" y="720185"/>
                  <a:pt x="141206" y="738914"/>
                  <a:pt x="127000" y="762000"/>
                </a:cubicBezTo>
                <a:cubicBezTo>
                  <a:pt x="108564" y="791959"/>
                  <a:pt x="74615" y="857241"/>
                  <a:pt x="63500" y="901700"/>
                </a:cubicBezTo>
                <a:cubicBezTo>
                  <a:pt x="40388" y="994150"/>
                  <a:pt x="60746" y="939494"/>
                  <a:pt x="38100" y="1041400"/>
                </a:cubicBezTo>
                <a:cubicBezTo>
                  <a:pt x="17968" y="1131992"/>
                  <a:pt x="31140" y="1019661"/>
                  <a:pt x="12700" y="1130300"/>
                </a:cubicBezTo>
                <a:cubicBezTo>
                  <a:pt x="7089" y="1163966"/>
                  <a:pt x="4233" y="1198033"/>
                  <a:pt x="0" y="1231900"/>
                </a:cubicBezTo>
                <a:cubicBezTo>
                  <a:pt x="4233" y="1320800"/>
                  <a:pt x="4127" y="1410013"/>
                  <a:pt x="12700" y="1498600"/>
                </a:cubicBezTo>
                <a:cubicBezTo>
                  <a:pt x="16858" y="1541571"/>
                  <a:pt x="30144" y="1583168"/>
                  <a:pt x="38100" y="1625600"/>
                </a:cubicBezTo>
                <a:cubicBezTo>
                  <a:pt x="42845" y="1650909"/>
                  <a:pt x="38295" y="1679290"/>
                  <a:pt x="50800" y="1701800"/>
                </a:cubicBezTo>
                <a:cubicBezTo>
                  <a:pt x="61079" y="1720303"/>
                  <a:pt x="83988" y="1728159"/>
                  <a:pt x="101600" y="1739900"/>
                </a:cubicBezTo>
                <a:cubicBezTo>
                  <a:pt x="260020" y="1845514"/>
                  <a:pt x="96430" y="1737315"/>
                  <a:pt x="203200" y="1790700"/>
                </a:cubicBezTo>
                <a:cubicBezTo>
                  <a:pt x="216852" y="1797526"/>
                  <a:pt x="228880" y="1807228"/>
                  <a:pt x="241300" y="1816100"/>
                </a:cubicBezTo>
                <a:cubicBezTo>
                  <a:pt x="258524" y="1828403"/>
                  <a:pt x="273168" y="1844734"/>
                  <a:pt x="292100" y="1854200"/>
                </a:cubicBezTo>
                <a:cubicBezTo>
                  <a:pt x="320314" y="1868307"/>
                  <a:pt x="434489" y="1878170"/>
                  <a:pt x="444500" y="1879600"/>
                </a:cubicBezTo>
                <a:cubicBezTo>
                  <a:pt x="522729" y="1890776"/>
                  <a:pt x="502081" y="1886094"/>
                  <a:pt x="558800" y="1905000"/>
                </a:cubicBezTo>
                <a:cubicBezTo>
                  <a:pt x="626533" y="1900767"/>
                  <a:pt x="694507" y="1899404"/>
                  <a:pt x="762000" y="1892300"/>
                </a:cubicBezTo>
                <a:cubicBezTo>
                  <a:pt x="775313" y="1890899"/>
                  <a:pt x="788477" y="1886242"/>
                  <a:pt x="800100" y="1879600"/>
                </a:cubicBezTo>
                <a:cubicBezTo>
                  <a:pt x="818478" y="1869098"/>
                  <a:pt x="833560" y="1853638"/>
                  <a:pt x="850900" y="1841500"/>
                </a:cubicBezTo>
                <a:cubicBezTo>
                  <a:pt x="875909" y="1823994"/>
                  <a:pt x="905514" y="1812286"/>
                  <a:pt x="927100" y="1790700"/>
                </a:cubicBezTo>
                <a:cubicBezTo>
                  <a:pt x="944033" y="1773767"/>
                  <a:pt x="959718" y="1755485"/>
                  <a:pt x="977900" y="1739900"/>
                </a:cubicBezTo>
                <a:cubicBezTo>
                  <a:pt x="1047983" y="1679829"/>
                  <a:pt x="986290" y="1758848"/>
                  <a:pt x="1066800" y="1663700"/>
                </a:cubicBezTo>
                <a:cubicBezTo>
                  <a:pt x="1097978" y="1626853"/>
                  <a:pt x="1121570" y="1583530"/>
                  <a:pt x="1155700" y="1549400"/>
                </a:cubicBezTo>
                <a:cubicBezTo>
                  <a:pt x="1172633" y="1532467"/>
                  <a:pt x="1192132" y="1517758"/>
                  <a:pt x="1206500" y="1498600"/>
                </a:cubicBezTo>
                <a:cubicBezTo>
                  <a:pt x="1217859" y="1483454"/>
                  <a:pt x="1222507" y="1464238"/>
                  <a:pt x="1231900" y="1447800"/>
                </a:cubicBezTo>
                <a:cubicBezTo>
                  <a:pt x="1239473" y="1434548"/>
                  <a:pt x="1250474" y="1423352"/>
                  <a:pt x="1257300" y="1409700"/>
                </a:cubicBezTo>
                <a:cubicBezTo>
                  <a:pt x="1267495" y="1389310"/>
                  <a:pt x="1274695" y="1367546"/>
                  <a:pt x="1282700" y="1346200"/>
                </a:cubicBezTo>
                <a:cubicBezTo>
                  <a:pt x="1287400" y="1333665"/>
                  <a:pt x="1289413" y="1320074"/>
                  <a:pt x="1295400" y="1308100"/>
                </a:cubicBezTo>
                <a:cubicBezTo>
                  <a:pt x="1302226" y="1294448"/>
                  <a:pt x="1312333" y="1282700"/>
                  <a:pt x="1320800" y="1270000"/>
                </a:cubicBezTo>
                <a:cubicBezTo>
                  <a:pt x="1325033" y="1253067"/>
                  <a:pt x="1325694" y="1234812"/>
                  <a:pt x="1333500" y="1219200"/>
                </a:cubicBezTo>
                <a:cubicBezTo>
                  <a:pt x="1359795" y="1166610"/>
                  <a:pt x="1400341" y="1125846"/>
                  <a:pt x="1435100" y="1079500"/>
                </a:cubicBezTo>
                <a:cubicBezTo>
                  <a:pt x="1444258" y="1067289"/>
                  <a:pt x="1450359" y="1052808"/>
                  <a:pt x="1460500" y="1041400"/>
                </a:cubicBezTo>
                <a:cubicBezTo>
                  <a:pt x="1484365" y="1014552"/>
                  <a:pt x="1516775" y="995088"/>
                  <a:pt x="1536700" y="965200"/>
                </a:cubicBezTo>
                <a:cubicBezTo>
                  <a:pt x="1575792" y="906561"/>
                  <a:pt x="1554247" y="940188"/>
                  <a:pt x="1600200" y="863600"/>
                </a:cubicBezTo>
                <a:cubicBezTo>
                  <a:pt x="1608667" y="829733"/>
                  <a:pt x="1614561" y="795118"/>
                  <a:pt x="1625600" y="762000"/>
                </a:cubicBezTo>
                <a:cubicBezTo>
                  <a:pt x="1634067" y="736600"/>
                  <a:pt x="1645749" y="712054"/>
                  <a:pt x="1651000" y="685800"/>
                </a:cubicBezTo>
                <a:cubicBezTo>
                  <a:pt x="1655233" y="664633"/>
                  <a:pt x="1659017" y="643372"/>
                  <a:pt x="1663700" y="622300"/>
                </a:cubicBezTo>
                <a:cubicBezTo>
                  <a:pt x="1667486" y="605261"/>
                  <a:pt x="1671384" y="588218"/>
                  <a:pt x="1676400" y="571500"/>
                </a:cubicBezTo>
                <a:cubicBezTo>
                  <a:pt x="1684093" y="545855"/>
                  <a:pt x="1701800" y="495300"/>
                  <a:pt x="1701800" y="495300"/>
                </a:cubicBezTo>
                <a:cubicBezTo>
                  <a:pt x="1674507" y="413420"/>
                  <a:pt x="1695332" y="438032"/>
                  <a:pt x="1663700" y="406400"/>
                </a:cubicBezTo>
                <a:lnTo>
                  <a:pt x="1625600" y="368300"/>
                </a:lnTo>
                <a:lnTo>
                  <a:pt x="1651000" y="393700"/>
                </a:lnTo>
              </a:path>
            </a:pathLst>
          </a:custGeom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6"/>
          <p:cNvSpPr txBox="1"/>
          <p:nvPr/>
        </p:nvSpPr>
        <p:spPr>
          <a:xfrm>
            <a:off x="1480797" y="3417436"/>
            <a:ext cx="3802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16" name="Straight Connector 25"/>
          <p:cNvCxnSpPr>
            <a:endCxn id="5" idx="6"/>
          </p:cNvCxnSpPr>
          <p:nvPr/>
        </p:nvCxnSpPr>
        <p:spPr>
          <a:xfrm flipH="1">
            <a:off x="3002437" y="4130383"/>
            <a:ext cx="937918" cy="177836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5"/>
          <p:cNvCxnSpPr/>
          <p:nvPr/>
        </p:nvCxnSpPr>
        <p:spPr>
          <a:xfrm flipH="1" flipV="1">
            <a:off x="2265389" y="5333310"/>
            <a:ext cx="1256642" cy="61694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Eğri Bağlayıcı 25"/>
          <p:cNvCxnSpPr>
            <a:stCxn id="9" idx="6"/>
            <a:endCxn id="5" idx="2"/>
          </p:cNvCxnSpPr>
          <p:nvPr/>
        </p:nvCxnSpPr>
        <p:spPr>
          <a:xfrm flipV="1">
            <a:off x="1588809" y="4308219"/>
            <a:ext cx="1197604" cy="169073"/>
          </a:xfrm>
          <a:prstGeom prst="curvedConnector3">
            <a:avLst/>
          </a:prstGeom>
          <a:ln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Eğri Bağlayıcı 29"/>
          <p:cNvCxnSpPr>
            <a:endCxn id="7" idx="1"/>
          </p:cNvCxnSpPr>
          <p:nvPr/>
        </p:nvCxnSpPr>
        <p:spPr>
          <a:xfrm rot="16200000" flipH="1">
            <a:off x="1472731" y="4632846"/>
            <a:ext cx="679287" cy="537251"/>
          </a:xfrm>
          <a:prstGeom prst="curved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Eğri Bağlayıcı 31"/>
          <p:cNvCxnSpPr>
            <a:stCxn id="8" idx="0"/>
            <a:endCxn id="6" idx="4"/>
          </p:cNvCxnSpPr>
          <p:nvPr/>
        </p:nvCxnSpPr>
        <p:spPr>
          <a:xfrm rot="5400000" flipH="1" flipV="1">
            <a:off x="3295328" y="4564830"/>
            <a:ext cx="1071269" cy="389817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16"/>
          <p:cNvSpPr txBox="1"/>
          <p:nvPr/>
        </p:nvSpPr>
        <p:spPr>
          <a:xfrm>
            <a:off x="1113213" y="4407461"/>
            <a:ext cx="3225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37" name="TextBox 16"/>
          <p:cNvSpPr txBox="1"/>
          <p:nvPr/>
        </p:nvSpPr>
        <p:spPr>
          <a:xfrm>
            <a:off x="2678401" y="3838964"/>
            <a:ext cx="33214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 smtClean="0">
                <a:latin typeface="Comic Sans MS"/>
                <a:cs typeface="Comic Sans MS"/>
              </a:rPr>
              <a:t>u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38" name="TextBox 16"/>
          <p:cNvSpPr txBox="1"/>
          <p:nvPr/>
        </p:nvSpPr>
        <p:spPr>
          <a:xfrm>
            <a:off x="2125665" y="4871923"/>
            <a:ext cx="3834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>
                <a:latin typeface="Comic Sans MS"/>
                <a:cs typeface="Comic Sans MS"/>
              </a:rPr>
              <a:t>u</a:t>
            </a:r>
            <a:r>
              <a:rPr lang="tr-TR" sz="2200" dirty="0" smtClean="0">
                <a:latin typeface="Comic Sans MS"/>
                <a:cs typeface="Comic Sans MS"/>
              </a:rPr>
              <a:t>’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39" name="TextBox 16"/>
          <p:cNvSpPr txBox="1"/>
          <p:nvPr/>
        </p:nvSpPr>
        <p:spPr>
          <a:xfrm>
            <a:off x="3851920" y="3608830"/>
            <a:ext cx="3225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>
                <a:latin typeface="Comic Sans MS"/>
                <a:cs typeface="Comic Sans MS"/>
              </a:rPr>
              <a:t>v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40" name="TextBox 16"/>
          <p:cNvSpPr txBox="1"/>
          <p:nvPr/>
        </p:nvSpPr>
        <p:spPr>
          <a:xfrm>
            <a:off x="3718898" y="5079928"/>
            <a:ext cx="3738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>
                <a:latin typeface="Comic Sans MS"/>
                <a:cs typeface="Comic Sans MS"/>
              </a:rPr>
              <a:t>v</a:t>
            </a:r>
            <a:r>
              <a:rPr lang="tr-TR" sz="2200" dirty="0" smtClean="0">
                <a:latin typeface="Comic Sans MS"/>
                <a:cs typeface="Comic Sans MS"/>
              </a:rPr>
              <a:t>’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81232079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Greedy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Choice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Property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428" name="Rectangle 4"/>
              <p:cNvSpPr>
                <a:spLocks noChangeArrowheads="1"/>
              </p:cNvSpPr>
              <p:nvPr/>
            </p:nvSpPr>
            <p:spPr bwMode="auto">
              <a:xfrm>
                <a:off x="323528" y="1268760"/>
                <a:ext cx="8640960" cy="4525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>
                  <a:lnSpc>
                    <a:spcPct val="80000"/>
                  </a:lnSpc>
                  <a:spcBef>
                    <a:spcPct val="20000"/>
                  </a:spcBef>
                </a:pPr>
                <a:r>
                  <a:rPr lang="tr-TR" sz="2400" u="sng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Theorem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: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For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each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vertex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v </a:t>
                </a:r>
                <a:r>
                  <a:rPr lang="tr-TR" sz="24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i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n V, </a:t>
                </a:r>
                <a:r>
                  <a:rPr lang="en-US" sz="24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v.dis</a:t>
                </a:r>
                <a:r>
                  <a:rPr lang="en-US" sz="24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= </a:t>
                </a:r>
                <a:r>
                  <a:rPr lang="en-US" sz="2400" dirty="0">
                    <a:solidFill>
                      <a:schemeClr val="tx2">
                        <a:lumMod val="50000"/>
                      </a:schemeClr>
                    </a:solidFill>
                    <a:latin typeface="Lucida Grande"/>
                    <a:ea typeface="Lucida Grande"/>
                    <a:cs typeface="Lucida Grande"/>
                  </a:rPr>
                  <a:t>δ</a:t>
                </a:r>
                <a:r>
                  <a:rPr lang="tr-TR" sz="24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(</a:t>
                </a:r>
                <a:r>
                  <a:rPr lang="tr-TR" sz="24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s,v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 at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time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when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v is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added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to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S. (</a:t>
                </a:r>
                <a:r>
                  <a:rPr lang="en-US" sz="24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Dijkstra’s</a:t>
                </a:r>
                <a:r>
                  <a:rPr lang="en-US" sz="24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Algorithm computes all shortest path distances </a:t>
                </a:r>
                <a:r>
                  <a:rPr lang="en-US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correctly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)</a:t>
                </a:r>
                <a:endParaRPr lang="tr-TR" sz="24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algn="just">
                  <a:lnSpc>
                    <a:spcPct val="80000"/>
                  </a:lnSpc>
                  <a:spcBef>
                    <a:spcPct val="20000"/>
                  </a:spcBef>
                </a:pPr>
                <a:endParaRPr lang="tr-TR" sz="2400" dirty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algn="just">
                  <a:lnSpc>
                    <a:spcPct val="80000"/>
                  </a:lnSpc>
                  <a:spcBef>
                    <a:spcPct val="20000"/>
                  </a:spcBef>
                </a:pPr>
                <a:r>
                  <a:rPr lang="tr-TR" sz="2200" i="1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Proof</a:t>
                </a:r>
                <a:r>
                  <a:rPr lang="tr-TR" sz="2200" i="1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2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: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Let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v be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first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vertex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that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v.dis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mic Sans MS"/>
                      </a:rPr>
                      <m:t>≠</m:t>
                    </m:r>
                  </m:oMath>
                </a14:m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Lucida Grande"/>
                    <a:ea typeface="Lucida Grande"/>
                    <a:cs typeface="Lucida Grande"/>
                  </a:rPr>
                  <a:t>δ</a:t>
                </a:r>
                <a:r>
                  <a:rPr lang="tr-TR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(</a:t>
                </a:r>
                <a:r>
                  <a:rPr lang="tr-TR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s,v</a:t>
                </a:r>
                <a:r>
                  <a:rPr lang="tr-TR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 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at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time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it’s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added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to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S.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Let’s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check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true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shortest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path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from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s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to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v. </a:t>
                </a:r>
              </a:p>
              <a:p>
                <a:pPr algn="just">
                  <a:lnSpc>
                    <a:spcPct val="80000"/>
                  </a:lnSpc>
                  <a:spcBef>
                    <a:spcPct val="20000"/>
                  </a:spcBef>
                </a:pPr>
                <a:endParaRPr lang="tr-TR" sz="2000" u="sng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>
                  <a:lnSpc>
                    <a:spcPct val="80000"/>
                  </a:lnSpc>
                  <a:spcBef>
                    <a:spcPct val="20000"/>
                  </a:spcBef>
                </a:pPr>
                <a:endParaRPr lang="tr-TR" sz="24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marL="342900" indent="-342900">
                  <a:lnSpc>
                    <a:spcPct val="80000"/>
                  </a:lnSpc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endParaRPr lang="tr-TR" sz="2000" dirty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>
                  <a:lnSpc>
                    <a:spcPct val="80000"/>
                  </a:lnSpc>
                  <a:spcBef>
                    <a:spcPct val="20000"/>
                  </a:spcBef>
                </a:pPr>
                <a:endParaRPr lang="tr-TR" sz="24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3428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3528" y="1268760"/>
                <a:ext cx="8640960" cy="4525963"/>
              </a:xfrm>
              <a:prstGeom prst="rect">
                <a:avLst/>
              </a:prstGeom>
              <a:blipFill>
                <a:blip r:embed="rId3"/>
                <a:stretch>
                  <a:fillRect l="-1058" t="-2692" r="-105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Metin kutusu 2"/>
          <p:cNvSpPr txBox="1"/>
          <p:nvPr/>
        </p:nvSpPr>
        <p:spPr>
          <a:xfrm>
            <a:off x="4353279" y="3440858"/>
            <a:ext cx="46112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v.dis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≤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u.dis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+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w(</a:t>
            </a:r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u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,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)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endParaRPr lang="tr-TR" altLang="tr-TR" sz="16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           = 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δ(s,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)+w(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s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ince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u.dis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δ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s,u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</a:p>
          <a:p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tr-TR" altLang="tr-TR" sz="16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’.</a:t>
            </a:r>
            <a:r>
              <a:rPr lang="tr-TR" altLang="tr-TR" sz="16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dis</a:t>
            </a:r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≤</a:t>
            </a:r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u’.</a:t>
            </a:r>
            <a:r>
              <a:rPr lang="tr-TR" altLang="tr-TR" sz="16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dis</a:t>
            </a:r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+</a:t>
            </a:r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w(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u’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,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v’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)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endParaRPr lang="tr-TR" altLang="tr-TR" sz="16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            </a:t>
            </a:r>
            <a:endParaRPr lang="tr-TR" altLang="tr-TR" sz="16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786413" y="4200207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917859" y="4008079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49364" y="5209480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28042" y="5295372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72785" y="4369280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3"/>
          <p:cNvSpPr/>
          <p:nvPr/>
        </p:nvSpPr>
        <p:spPr>
          <a:xfrm>
            <a:off x="792721" y="3512979"/>
            <a:ext cx="2491606" cy="2535555"/>
          </a:xfrm>
          <a:custGeom>
            <a:avLst/>
            <a:gdLst>
              <a:gd name="connsiteX0" fmla="*/ 1701800 w 1701800"/>
              <a:gd name="connsiteY0" fmla="*/ 482600 h 1905000"/>
              <a:gd name="connsiteX1" fmla="*/ 1701800 w 1701800"/>
              <a:gd name="connsiteY1" fmla="*/ 482600 h 1905000"/>
              <a:gd name="connsiteX2" fmla="*/ 1612900 w 1701800"/>
              <a:gd name="connsiteY2" fmla="*/ 304800 h 1905000"/>
              <a:gd name="connsiteX3" fmla="*/ 1511300 w 1701800"/>
              <a:gd name="connsiteY3" fmla="*/ 177800 h 1905000"/>
              <a:gd name="connsiteX4" fmla="*/ 1460500 w 1701800"/>
              <a:gd name="connsiteY4" fmla="*/ 152400 h 1905000"/>
              <a:gd name="connsiteX5" fmla="*/ 1409700 w 1701800"/>
              <a:gd name="connsiteY5" fmla="*/ 114300 h 1905000"/>
              <a:gd name="connsiteX6" fmla="*/ 1384300 w 1701800"/>
              <a:gd name="connsiteY6" fmla="*/ 63500 h 1905000"/>
              <a:gd name="connsiteX7" fmla="*/ 1231900 w 1701800"/>
              <a:gd name="connsiteY7" fmla="*/ 12700 h 1905000"/>
              <a:gd name="connsiteX8" fmla="*/ 1155700 w 1701800"/>
              <a:gd name="connsiteY8" fmla="*/ 0 h 1905000"/>
              <a:gd name="connsiteX9" fmla="*/ 876300 w 1701800"/>
              <a:gd name="connsiteY9" fmla="*/ 38100 h 1905000"/>
              <a:gd name="connsiteX10" fmla="*/ 838200 w 1701800"/>
              <a:gd name="connsiteY10" fmla="*/ 76200 h 1905000"/>
              <a:gd name="connsiteX11" fmla="*/ 800100 w 1701800"/>
              <a:gd name="connsiteY11" fmla="*/ 101600 h 1905000"/>
              <a:gd name="connsiteX12" fmla="*/ 749300 w 1701800"/>
              <a:gd name="connsiteY12" fmla="*/ 152400 h 1905000"/>
              <a:gd name="connsiteX13" fmla="*/ 685800 w 1701800"/>
              <a:gd name="connsiteY13" fmla="*/ 203200 h 1905000"/>
              <a:gd name="connsiteX14" fmla="*/ 660400 w 1701800"/>
              <a:gd name="connsiteY14" fmla="*/ 241300 h 1905000"/>
              <a:gd name="connsiteX15" fmla="*/ 584200 w 1701800"/>
              <a:gd name="connsiteY15" fmla="*/ 292100 h 1905000"/>
              <a:gd name="connsiteX16" fmla="*/ 546100 w 1701800"/>
              <a:gd name="connsiteY16" fmla="*/ 330200 h 1905000"/>
              <a:gd name="connsiteX17" fmla="*/ 520700 w 1701800"/>
              <a:gd name="connsiteY17" fmla="*/ 368300 h 1905000"/>
              <a:gd name="connsiteX18" fmla="*/ 469900 w 1701800"/>
              <a:gd name="connsiteY18" fmla="*/ 406400 h 1905000"/>
              <a:gd name="connsiteX19" fmla="*/ 381000 w 1701800"/>
              <a:gd name="connsiteY19" fmla="*/ 495300 h 1905000"/>
              <a:gd name="connsiteX20" fmla="*/ 241300 w 1701800"/>
              <a:gd name="connsiteY20" fmla="*/ 622300 h 1905000"/>
              <a:gd name="connsiteX21" fmla="*/ 203200 w 1701800"/>
              <a:gd name="connsiteY21" fmla="*/ 660400 h 1905000"/>
              <a:gd name="connsiteX22" fmla="*/ 177800 w 1701800"/>
              <a:gd name="connsiteY22" fmla="*/ 698500 h 1905000"/>
              <a:gd name="connsiteX23" fmla="*/ 127000 w 1701800"/>
              <a:gd name="connsiteY23" fmla="*/ 762000 h 1905000"/>
              <a:gd name="connsiteX24" fmla="*/ 63500 w 1701800"/>
              <a:gd name="connsiteY24" fmla="*/ 901700 h 1905000"/>
              <a:gd name="connsiteX25" fmla="*/ 38100 w 1701800"/>
              <a:gd name="connsiteY25" fmla="*/ 1041400 h 1905000"/>
              <a:gd name="connsiteX26" fmla="*/ 12700 w 1701800"/>
              <a:gd name="connsiteY26" fmla="*/ 1130300 h 1905000"/>
              <a:gd name="connsiteX27" fmla="*/ 0 w 1701800"/>
              <a:gd name="connsiteY27" fmla="*/ 1231900 h 1905000"/>
              <a:gd name="connsiteX28" fmla="*/ 12700 w 1701800"/>
              <a:gd name="connsiteY28" fmla="*/ 1498600 h 1905000"/>
              <a:gd name="connsiteX29" fmla="*/ 38100 w 1701800"/>
              <a:gd name="connsiteY29" fmla="*/ 1625600 h 1905000"/>
              <a:gd name="connsiteX30" fmla="*/ 50800 w 1701800"/>
              <a:gd name="connsiteY30" fmla="*/ 1701800 h 1905000"/>
              <a:gd name="connsiteX31" fmla="*/ 101600 w 1701800"/>
              <a:gd name="connsiteY31" fmla="*/ 1739900 h 1905000"/>
              <a:gd name="connsiteX32" fmla="*/ 203200 w 1701800"/>
              <a:gd name="connsiteY32" fmla="*/ 1790700 h 1905000"/>
              <a:gd name="connsiteX33" fmla="*/ 241300 w 1701800"/>
              <a:gd name="connsiteY33" fmla="*/ 1816100 h 1905000"/>
              <a:gd name="connsiteX34" fmla="*/ 292100 w 1701800"/>
              <a:gd name="connsiteY34" fmla="*/ 1854200 h 1905000"/>
              <a:gd name="connsiteX35" fmla="*/ 444500 w 1701800"/>
              <a:gd name="connsiteY35" fmla="*/ 1879600 h 1905000"/>
              <a:gd name="connsiteX36" fmla="*/ 558800 w 1701800"/>
              <a:gd name="connsiteY36" fmla="*/ 1905000 h 1905000"/>
              <a:gd name="connsiteX37" fmla="*/ 762000 w 1701800"/>
              <a:gd name="connsiteY37" fmla="*/ 1892300 h 1905000"/>
              <a:gd name="connsiteX38" fmla="*/ 800100 w 1701800"/>
              <a:gd name="connsiteY38" fmla="*/ 1879600 h 1905000"/>
              <a:gd name="connsiteX39" fmla="*/ 850900 w 1701800"/>
              <a:gd name="connsiteY39" fmla="*/ 1841500 h 1905000"/>
              <a:gd name="connsiteX40" fmla="*/ 927100 w 1701800"/>
              <a:gd name="connsiteY40" fmla="*/ 1790700 h 1905000"/>
              <a:gd name="connsiteX41" fmla="*/ 977900 w 1701800"/>
              <a:gd name="connsiteY41" fmla="*/ 1739900 h 1905000"/>
              <a:gd name="connsiteX42" fmla="*/ 1066800 w 1701800"/>
              <a:gd name="connsiteY42" fmla="*/ 1663700 h 1905000"/>
              <a:gd name="connsiteX43" fmla="*/ 1155700 w 1701800"/>
              <a:gd name="connsiteY43" fmla="*/ 1549400 h 1905000"/>
              <a:gd name="connsiteX44" fmla="*/ 1206500 w 1701800"/>
              <a:gd name="connsiteY44" fmla="*/ 1498600 h 1905000"/>
              <a:gd name="connsiteX45" fmla="*/ 1231900 w 1701800"/>
              <a:gd name="connsiteY45" fmla="*/ 1447800 h 1905000"/>
              <a:gd name="connsiteX46" fmla="*/ 1257300 w 1701800"/>
              <a:gd name="connsiteY46" fmla="*/ 1409700 h 1905000"/>
              <a:gd name="connsiteX47" fmla="*/ 1282700 w 1701800"/>
              <a:gd name="connsiteY47" fmla="*/ 1346200 h 1905000"/>
              <a:gd name="connsiteX48" fmla="*/ 1295400 w 1701800"/>
              <a:gd name="connsiteY48" fmla="*/ 1308100 h 1905000"/>
              <a:gd name="connsiteX49" fmla="*/ 1320800 w 1701800"/>
              <a:gd name="connsiteY49" fmla="*/ 1270000 h 1905000"/>
              <a:gd name="connsiteX50" fmla="*/ 1333500 w 1701800"/>
              <a:gd name="connsiteY50" fmla="*/ 1219200 h 1905000"/>
              <a:gd name="connsiteX51" fmla="*/ 1435100 w 1701800"/>
              <a:gd name="connsiteY51" fmla="*/ 1079500 h 1905000"/>
              <a:gd name="connsiteX52" fmla="*/ 1460500 w 1701800"/>
              <a:gd name="connsiteY52" fmla="*/ 1041400 h 1905000"/>
              <a:gd name="connsiteX53" fmla="*/ 1536700 w 1701800"/>
              <a:gd name="connsiteY53" fmla="*/ 965200 h 1905000"/>
              <a:gd name="connsiteX54" fmla="*/ 1600200 w 1701800"/>
              <a:gd name="connsiteY54" fmla="*/ 863600 h 1905000"/>
              <a:gd name="connsiteX55" fmla="*/ 1625600 w 1701800"/>
              <a:gd name="connsiteY55" fmla="*/ 762000 h 1905000"/>
              <a:gd name="connsiteX56" fmla="*/ 1651000 w 1701800"/>
              <a:gd name="connsiteY56" fmla="*/ 685800 h 1905000"/>
              <a:gd name="connsiteX57" fmla="*/ 1663700 w 1701800"/>
              <a:gd name="connsiteY57" fmla="*/ 622300 h 1905000"/>
              <a:gd name="connsiteX58" fmla="*/ 1676400 w 1701800"/>
              <a:gd name="connsiteY58" fmla="*/ 571500 h 1905000"/>
              <a:gd name="connsiteX59" fmla="*/ 1701800 w 1701800"/>
              <a:gd name="connsiteY59" fmla="*/ 495300 h 1905000"/>
              <a:gd name="connsiteX60" fmla="*/ 1663700 w 1701800"/>
              <a:gd name="connsiteY60" fmla="*/ 406400 h 1905000"/>
              <a:gd name="connsiteX61" fmla="*/ 1625600 w 1701800"/>
              <a:gd name="connsiteY61" fmla="*/ 368300 h 1905000"/>
              <a:gd name="connsiteX62" fmla="*/ 1651000 w 1701800"/>
              <a:gd name="connsiteY62" fmla="*/ 3937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701800" h="1905000">
                <a:moveTo>
                  <a:pt x="1701800" y="482600"/>
                </a:moveTo>
                <a:lnTo>
                  <a:pt x="1701800" y="482600"/>
                </a:lnTo>
                <a:cubicBezTo>
                  <a:pt x="1655092" y="377507"/>
                  <a:pt x="1664093" y="385246"/>
                  <a:pt x="1612900" y="304800"/>
                </a:cubicBezTo>
                <a:cubicBezTo>
                  <a:pt x="1582472" y="256985"/>
                  <a:pt x="1557284" y="212288"/>
                  <a:pt x="1511300" y="177800"/>
                </a:cubicBezTo>
                <a:cubicBezTo>
                  <a:pt x="1496154" y="166441"/>
                  <a:pt x="1476554" y="162434"/>
                  <a:pt x="1460500" y="152400"/>
                </a:cubicBezTo>
                <a:cubicBezTo>
                  <a:pt x="1442551" y="141182"/>
                  <a:pt x="1426633" y="127000"/>
                  <a:pt x="1409700" y="114300"/>
                </a:cubicBezTo>
                <a:cubicBezTo>
                  <a:pt x="1401233" y="97367"/>
                  <a:pt x="1396621" y="77874"/>
                  <a:pt x="1384300" y="63500"/>
                </a:cubicBezTo>
                <a:cubicBezTo>
                  <a:pt x="1336656" y="7916"/>
                  <a:pt x="1305387" y="23198"/>
                  <a:pt x="1231900" y="12700"/>
                </a:cubicBezTo>
                <a:cubicBezTo>
                  <a:pt x="1206408" y="9058"/>
                  <a:pt x="1181100" y="4233"/>
                  <a:pt x="1155700" y="0"/>
                </a:cubicBezTo>
                <a:cubicBezTo>
                  <a:pt x="1062567" y="12700"/>
                  <a:pt x="967700" y="16164"/>
                  <a:pt x="876300" y="38100"/>
                </a:cubicBezTo>
                <a:cubicBezTo>
                  <a:pt x="858835" y="42291"/>
                  <a:pt x="851998" y="64702"/>
                  <a:pt x="838200" y="76200"/>
                </a:cubicBezTo>
                <a:cubicBezTo>
                  <a:pt x="826474" y="85971"/>
                  <a:pt x="811689" y="91667"/>
                  <a:pt x="800100" y="101600"/>
                </a:cubicBezTo>
                <a:cubicBezTo>
                  <a:pt x="781918" y="117185"/>
                  <a:pt x="767198" y="136490"/>
                  <a:pt x="749300" y="152400"/>
                </a:cubicBezTo>
                <a:cubicBezTo>
                  <a:pt x="729040" y="170409"/>
                  <a:pt x="704967" y="184033"/>
                  <a:pt x="685800" y="203200"/>
                </a:cubicBezTo>
                <a:cubicBezTo>
                  <a:pt x="675007" y="213993"/>
                  <a:pt x="671887" y="231249"/>
                  <a:pt x="660400" y="241300"/>
                </a:cubicBezTo>
                <a:cubicBezTo>
                  <a:pt x="637426" y="261402"/>
                  <a:pt x="605786" y="270514"/>
                  <a:pt x="584200" y="292100"/>
                </a:cubicBezTo>
                <a:cubicBezTo>
                  <a:pt x="571500" y="304800"/>
                  <a:pt x="557598" y="316402"/>
                  <a:pt x="546100" y="330200"/>
                </a:cubicBezTo>
                <a:cubicBezTo>
                  <a:pt x="536329" y="341926"/>
                  <a:pt x="531493" y="357507"/>
                  <a:pt x="520700" y="368300"/>
                </a:cubicBezTo>
                <a:cubicBezTo>
                  <a:pt x="505733" y="383267"/>
                  <a:pt x="485562" y="392162"/>
                  <a:pt x="469900" y="406400"/>
                </a:cubicBezTo>
                <a:cubicBezTo>
                  <a:pt x="438891" y="434590"/>
                  <a:pt x="415869" y="472054"/>
                  <a:pt x="381000" y="495300"/>
                </a:cubicBezTo>
                <a:cubicBezTo>
                  <a:pt x="303049" y="547267"/>
                  <a:pt x="353693" y="509907"/>
                  <a:pt x="241300" y="622300"/>
                </a:cubicBezTo>
                <a:cubicBezTo>
                  <a:pt x="228600" y="635000"/>
                  <a:pt x="213163" y="645456"/>
                  <a:pt x="203200" y="660400"/>
                </a:cubicBezTo>
                <a:cubicBezTo>
                  <a:pt x="194733" y="673100"/>
                  <a:pt x="186958" y="686289"/>
                  <a:pt x="177800" y="698500"/>
                </a:cubicBezTo>
                <a:cubicBezTo>
                  <a:pt x="161536" y="720185"/>
                  <a:pt x="141206" y="738914"/>
                  <a:pt x="127000" y="762000"/>
                </a:cubicBezTo>
                <a:cubicBezTo>
                  <a:pt x="108564" y="791959"/>
                  <a:pt x="74615" y="857241"/>
                  <a:pt x="63500" y="901700"/>
                </a:cubicBezTo>
                <a:cubicBezTo>
                  <a:pt x="40388" y="994150"/>
                  <a:pt x="60746" y="939494"/>
                  <a:pt x="38100" y="1041400"/>
                </a:cubicBezTo>
                <a:cubicBezTo>
                  <a:pt x="17968" y="1131992"/>
                  <a:pt x="31140" y="1019661"/>
                  <a:pt x="12700" y="1130300"/>
                </a:cubicBezTo>
                <a:cubicBezTo>
                  <a:pt x="7089" y="1163966"/>
                  <a:pt x="4233" y="1198033"/>
                  <a:pt x="0" y="1231900"/>
                </a:cubicBezTo>
                <a:cubicBezTo>
                  <a:pt x="4233" y="1320800"/>
                  <a:pt x="4127" y="1410013"/>
                  <a:pt x="12700" y="1498600"/>
                </a:cubicBezTo>
                <a:cubicBezTo>
                  <a:pt x="16858" y="1541571"/>
                  <a:pt x="30144" y="1583168"/>
                  <a:pt x="38100" y="1625600"/>
                </a:cubicBezTo>
                <a:cubicBezTo>
                  <a:pt x="42845" y="1650909"/>
                  <a:pt x="38295" y="1679290"/>
                  <a:pt x="50800" y="1701800"/>
                </a:cubicBezTo>
                <a:cubicBezTo>
                  <a:pt x="61079" y="1720303"/>
                  <a:pt x="83988" y="1728159"/>
                  <a:pt x="101600" y="1739900"/>
                </a:cubicBezTo>
                <a:cubicBezTo>
                  <a:pt x="260020" y="1845514"/>
                  <a:pt x="96430" y="1737315"/>
                  <a:pt x="203200" y="1790700"/>
                </a:cubicBezTo>
                <a:cubicBezTo>
                  <a:pt x="216852" y="1797526"/>
                  <a:pt x="228880" y="1807228"/>
                  <a:pt x="241300" y="1816100"/>
                </a:cubicBezTo>
                <a:cubicBezTo>
                  <a:pt x="258524" y="1828403"/>
                  <a:pt x="273168" y="1844734"/>
                  <a:pt x="292100" y="1854200"/>
                </a:cubicBezTo>
                <a:cubicBezTo>
                  <a:pt x="320314" y="1868307"/>
                  <a:pt x="434489" y="1878170"/>
                  <a:pt x="444500" y="1879600"/>
                </a:cubicBezTo>
                <a:cubicBezTo>
                  <a:pt x="522729" y="1890776"/>
                  <a:pt x="502081" y="1886094"/>
                  <a:pt x="558800" y="1905000"/>
                </a:cubicBezTo>
                <a:cubicBezTo>
                  <a:pt x="626533" y="1900767"/>
                  <a:pt x="694507" y="1899404"/>
                  <a:pt x="762000" y="1892300"/>
                </a:cubicBezTo>
                <a:cubicBezTo>
                  <a:pt x="775313" y="1890899"/>
                  <a:pt x="788477" y="1886242"/>
                  <a:pt x="800100" y="1879600"/>
                </a:cubicBezTo>
                <a:cubicBezTo>
                  <a:pt x="818478" y="1869098"/>
                  <a:pt x="833560" y="1853638"/>
                  <a:pt x="850900" y="1841500"/>
                </a:cubicBezTo>
                <a:cubicBezTo>
                  <a:pt x="875909" y="1823994"/>
                  <a:pt x="905514" y="1812286"/>
                  <a:pt x="927100" y="1790700"/>
                </a:cubicBezTo>
                <a:cubicBezTo>
                  <a:pt x="944033" y="1773767"/>
                  <a:pt x="959718" y="1755485"/>
                  <a:pt x="977900" y="1739900"/>
                </a:cubicBezTo>
                <a:cubicBezTo>
                  <a:pt x="1047983" y="1679829"/>
                  <a:pt x="986290" y="1758848"/>
                  <a:pt x="1066800" y="1663700"/>
                </a:cubicBezTo>
                <a:cubicBezTo>
                  <a:pt x="1097978" y="1626853"/>
                  <a:pt x="1121570" y="1583530"/>
                  <a:pt x="1155700" y="1549400"/>
                </a:cubicBezTo>
                <a:cubicBezTo>
                  <a:pt x="1172633" y="1532467"/>
                  <a:pt x="1192132" y="1517758"/>
                  <a:pt x="1206500" y="1498600"/>
                </a:cubicBezTo>
                <a:cubicBezTo>
                  <a:pt x="1217859" y="1483454"/>
                  <a:pt x="1222507" y="1464238"/>
                  <a:pt x="1231900" y="1447800"/>
                </a:cubicBezTo>
                <a:cubicBezTo>
                  <a:pt x="1239473" y="1434548"/>
                  <a:pt x="1250474" y="1423352"/>
                  <a:pt x="1257300" y="1409700"/>
                </a:cubicBezTo>
                <a:cubicBezTo>
                  <a:pt x="1267495" y="1389310"/>
                  <a:pt x="1274695" y="1367546"/>
                  <a:pt x="1282700" y="1346200"/>
                </a:cubicBezTo>
                <a:cubicBezTo>
                  <a:pt x="1287400" y="1333665"/>
                  <a:pt x="1289413" y="1320074"/>
                  <a:pt x="1295400" y="1308100"/>
                </a:cubicBezTo>
                <a:cubicBezTo>
                  <a:pt x="1302226" y="1294448"/>
                  <a:pt x="1312333" y="1282700"/>
                  <a:pt x="1320800" y="1270000"/>
                </a:cubicBezTo>
                <a:cubicBezTo>
                  <a:pt x="1325033" y="1253067"/>
                  <a:pt x="1325694" y="1234812"/>
                  <a:pt x="1333500" y="1219200"/>
                </a:cubicBezTo>
                <a:cubicBezTo>
                  <a:pt x="1359795" y="1166610"/>
                  <a:pt x="1400341" y="1125846"/>
                  <a:pt x="1435100" y="1079500"/>
                </a:cubicBezTo>
                <a:cubicBezTo>
                  <a:pt x="1444258" y="1067289"/>
                  <a:pt x="1450359" y="1052808"/>
                  <a:pt x="1460500" y="1041400"/>
                </a:cubicBezTo>
                <a:cubicBezTo>
                  <a:pt x="1484365" y="1014552"/>
                  <a:pt x="1516775" y="995088"/>
                  <a:pt x="1536700" y="965200"/>
                </a:cubicBezTo>
                <a:cubicBezTo>
                  <a:pt x="1575792" y="906561"/>
                  <a:pt x="1554247" y="940188"/>
                  <a:pt x="1600200" y="863600"/>
                </a:cubicBezTo>
                <a:cubicBezTo>
                  <a:pt x="1608667" y="829733"/>
                  <a:pt x="1614561" y="795118"/>
                  <a:pt x="1625600" y="762000"/>
                </a:cubicBezTo>
                <a:cubicBezTo>
                  <a:pt x="1634067" y="736600"/>
                  <a:pt x="1645749" y="712054"/>
                  <a:pt x="1651000" y="685800"/>
                </a:cubicBezTo>
                <a:cubicBezTo>
                  <a:pt x="1655233" y="664633"/>
                  <a:pt x="1659017" y="643372"/>
                  <a:pt x="1663700" y="622300"/>
                </a:cubicBezTo>
                <a:cubicBezTo>
                  <a:pt x="1667486" y="605261"/>
                  <a:pt x="1671384" y="588218"/>
                  <a:pt x="1676400" y="571500"/>
                </a:cubicBezTo>
                <a:cubicBezTo>
                  <a:pt x="1684093" y="545855"/>
                  <a:pt x="1701800" y="495300"/>
                  <a:pt x="1701800" y="495300"/>
                </a:cubicBezTo>
                <a:cubicBezTo>
                  <a:pt x="1674507" y="413420"/>
                  <a:pt x="1695332" y="438032"/>
                  <a:pt x="1663700" y="406400"/>
                </a:cubicBezTo>
                <a:lnTo>
                  <a:pt x="1625600" y="368300"/>
                </a:lnTo>
                <a:lnTo>
                  <a:pt x="1651000" y="393700"/>
                </a:lnTo>
              </a:path>
            </a:pathLst>
          </a:custGeom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6"/>
          <p:cNvSpPr txBox="1"/>
          <p:nvPr/>
        </p:nvSpPr>
        <p:spPr>
          <a:xfrm>
            <a:off x="1480797" y="3417436"/>
            <a:ext cx="3802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16" name="Straight Connector 25"/>
          <p:cNvCxnSpPr>
            <a:endCxn id="5" idx="6"/>
          </p:cNvCxnSpPr>
          <p:nvPr/>
        </p:nvCxnSpPr>
        <p:spPr>
          <a:xfrm flipH="1">
            <a:off x="3002437" y="4130383"/>
            <a:ext cx="937918" cy="177836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5"/>
          <p:cNvCxnSpPr/>
          <p:nvPr/>
        </p:nvCxnSpPr>
        <p:spPr>
          <a:xfrm flipH="1" flipV="1">
            <a:off x="2265389" y="5333310"/>
            <a:ext cx="1256642" cy="61694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Eğri Bağlayıcı 25"/>
          <p:cNvCxnSpPr>
            <a:stCxn id="9" idx="6"/>
            <a:endCxn id="5" idx="2"/>
          </p:cNvCxnSpPr>
          <p:nvPr/>
        </p:nvCxnSpPr>
        <p:spPr>
          <a:xfrm flipV="1">
            <a:off x="1588809" y="4308219"/>
            <a:ext cx="1197604" cy="169073"/>
          </a:xfrm>
          <a:prstGeom prst="curvedConnector3">
            <a:avLst/>
          </a:prstGeom>
          <a:ln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Eğri Bağlayıcı 29"/>
          <p:cNvCxnSpPr>
            <a:endCxn id="7" idx="1"/>
          </p:cNvCxnSpPr>
          <p:nvPr/>
        </p:nvCxnSpPr>
        <p:spPr>
          <a:xfrm rot="16200000" flipH="1">
            <a:off x="1472731" y="4632846"/>
            <a:ext cx="679287" cy="537251"/>
          </a:xfrm>
          <a:prstGeom prst="curved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Eğri Bağlayıcı 31"/>
          <p:cNvCxnSpPr>
            <a:stCxn id="8" idx="0"/>
            <a:endCxn id="6" idx="4"/>
          </p:cNvCxnSpPr>
          <p:nvPr/>
        </p:nvCxnSpPr>
        <p:spPr>
          <a:xfrm rot="5400000" flipH="1" flipV="1">
            <a:off x="3295328" y="4564830"/>
            <a:ext cx="1071269" cy="389817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16"/>
          <p:cNvSpPr txBox="1"/>
          <p:nvPr/>
        </p:nvSpPr>
        <p:spPr>
          <a:xfrm>
            <a:off x="1113213" y="4407461"/>
            <a:ext cx="3225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37" name="TextBox 16"/>
          <p:cNvSpPr txBox="1"/>
          <p:nvPr/>
        </p:nvSpPr>
        <p:spPr>
          <a:xfrm>
            <a:off x="2678401" y="3838964"/>
            <a:ext cx="33214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 smtClean="0">
                <a:latin typeface="Comic Sans MS"/>
                <a:cs typeface="Comic Sans MS"/>
              </a:rPr>
              <a:t>u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38" name="TextBox 16"/>
          <p:cNvSpPr txBox="1"/>
          <p:nvPr/>
        </p:nvSpPr>
        <p:spPr>
          <a:xfrm>
            <a:off x="2125665" y="4871923"/>
            <a:ext cx="3834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>
                <a:latin typeface="Comic Sans MS"/>
                <a:cs typeface="Comic Sans MS"/>
              </a:rPr>
              <a:t>u</a:t>
            </a:r>
            <a:r>
              <a:rPr lang="tr-TR" sz="2200" dirty="0" smtClean="0">
                <a:latin typeface="Comic Sans MS"/>
                <a:cs typeface="Comic Sans MS"/>
              </a:rPr>
              <a:t>’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39" name="TextBox 16"/>
          <p:cNvSpPr txBox="1"/>
          <p:nvPr/>
        </p:nvSpPr>
        <p:spPr>
          <a:xfrm>
            <a:off x="3851920" y="3608830"/>
            <a:ext cx="3225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>
                <a:latin typeface="Comic Sans MS"/>
                <a:cs typeface="Comic Sans MS"/>
              </a:rPr>
              <a:t>v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40" name="TextBox 16"/>
          <p:cNvSpPr txBox="1"/>
          <p:nvPr/>
        </p:nvSpPr>
        <p:spPr>
          <a:xfrm>
            <a:off x="3718898" y="5079928"/>
            <a:ext cx="3738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>
                <a:latin typeface="Comic Sans MS"/>
                <a:cs typeface="Comic Sans MS"/>
              </a:rPr>
              <a:t>v</a:t>
            </a:r>
            <a:r>
              <a:rPr lang="tr-TR" sz="2200" dirty="0" smtClean="0">
                <a:latin typeface="Comic Sans MS"/>
                <a:cs typeface="Comic Sans MS"/>
              </a:rPr>
              <a:t>’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32610795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Greedy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Choice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Property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428" name="Rectangle 4"/>
              <p:cNvSpPr>
                <a:spLocks noChangeArrowheads="1"/>
              </p:cNvSpPr>
              <p:nvPr/>
            </p:nvSpPr>
            <p:spPr bwMode="auto">
              <a:xfrm>
                <a:off x="323528" y="1268760"/>
                <a:ext cx="8640960" cy="4525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>
                  <a:lnSpc>
                    <a:spcPct val="80000"/>
                  </a:lnSpc>
                  <a:spcBef>
                    <a:spcPct val="20000"/>
                  </a:spcBef>
                </a:pPr>
                <a:r>
                  <a:rPr lang="tr-TR" sz="2400" u="sng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Theorem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: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For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each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vertex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v </a:t>
                </a:r>
                <a:r>
                  <a:rPr lang="tr-TR" sz="24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i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n V, </a:t>
                </a:r>
                <a:r>
                  <a:rPr lang="en-US" sz="24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v.dis</a:t>
                </a:r>
                <a:r>
                  <a:rPr lang="en-US" sz="24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= </a:t>
                </a:r>
                <a:r>
                  <a:rPr lang="en-US" sz="2400" dirty="0">
                    <a:solidFill>
                      <a:schemeClr val="tx2">
                        <a:lumMod val="50000"/>
                      </a:schemeClr>
                    </a:solidFill>
                    <a:latin typeface="Lucida Grande"/>
                    <a:ea typeface="Lucida Grande"/>
                    <a:cs typeface="Lucida Grande"/>
                  </a:rPr>
                  <a:t>δ</a:t>
                </a:r>
                <a:r>
                  <a:rPr lang="tr-TR" sz="24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(</a:t>
                </a:r>
                <a:r>
                  <a:rPr lang="tr-TR" sz="24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s,v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 at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time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when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v is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added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to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S. (</a:t>
                </a:r>
                <a:r>
                  <a:rPr lang="en-US" sz="24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Dijkstra’s</a:t>
                </a:r>
                <a:r>
                  <a:rPr lang="en-US" sz="24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Algorithm computes all shortest path distances </a:t>
                </a:r>
                <a:r>
                  <a:rPr lang="en-US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correctly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)</a:t>
                </a:r>
                <a:endParaRPr lang="tr-TR" sz="24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algn="just">
                  <a:lnSpc>
                    <a:spcPct val="80000"/>
                  </a:lnSpc>
                  <a:spcBef>
                    <a:spcPct val="20000"/>
                  </a:spcBef>
                </a:pPr>
                <a:endParaRPr lang="tr-TR" sz="2400" dirty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algn="just">
                  <a:lnSpc>
                    <a:spcPct val="80000"/>
                  </a:lnSpc>
                  <a:spcBef>
                    <a:spcPct val="20000"/>
                  </a:spcBef>
                </a:pPr>
                <a:r>
                  <a:rPr lang="tr-TR" sz="2200" i="1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Proof</a:t>
                </a:r>
                <a:r>
                  <a:rPr lang="tr-TR" sz="2200" i="1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2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: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Let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v be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first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vertex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that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v.dis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mic Sans MS"/>
                      </a:rPr>
                      <m:t>≠</m:t>
                    </m:r>
                  </m:oMath>
                </a14:m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Lucida Grande"/>
                    <a:ea typeface="Lucida Grande"/>
                    <a:cs typeface="Lucida Grande"/>
                  </a:rPr>
                  <a:t>δ</a:t>
                </a:r>
                <a:r>
                  <a:rPr lang="tr-TR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(</a:t>
                </a:r>
                <a:r>
                  <a:rPr lang="tr-TR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s,v</a:t>
                </a:r>
                <a:r>
                  <a:rPr lang="tr-TR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 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at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time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it’s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added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to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S.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Let’s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check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true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shortest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path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from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s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to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v. </a:t>
                </a:r>
              </a:p>
              <a:p>
                <a:pPr algn="just">
                  <a:lnSpc>
                    <a:spcPct val="80000"/>
                  </a:lnSpc>
                  <a:spcBef>
                    <a:spcPct val="20000"/>
                  </a:spcBef>
                </a:pPr>
                <a:endParaRPr lang="tr-TR" sz="2000" u="sng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>
                  <a:lnSpc>
                    <a:spcPct val="80000"/>
                  </a:lnSpc>
                  <a:spcBef>
                    <a:spcPct val="20000"/>
                  </a:spcBef>
                </a:pPr>
                <a:endParaRPr lang="tr-TR" sz="24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marL="342900" indent="-342900">
                  <a:lnSpc>
                    <a:spcPct val="80000"/>
                  </a:lnSpc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endParaRPr lang="tr-TR" sz="2000" dirty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>
                  <a:lnSpc>
                    <a:spcPct val="80000"/>
                  </a:lnSpc>
                  <a:spcBef>
                    <a:spcPct val="20000"/>
                  </a:spcBef>
                </a:pPr>
                <a:endParaRPr lang="tr-TR" sz="24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3428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3528" y="1268760"/>
                <a:ext cx="8640960" cy="4525963"/>
              </a:xfrm>
              <a:prstGeom prst="rect">
                <a:avLst/>
              </a:prstGeom>
              <a:blipFill>
                <a:blip r:embed="rId3"/>
                <a:stretch>
                  <a:fillRect l="-1058" t="-2692" r="-105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Metin kutusu 2"/>
          <p:cNvSpPr txBox="1"/>
          <p:nvPr/>
        </p:nvSpPr>
        <p:spPr>
          <a:xfrm>
            <a:off x="4353279" y="3440858"/>
            <a:ext cx="46112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v.dis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≤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u.dis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+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w(</a:t>
            </a:r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u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,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)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endParaRPr lang="tr-TR" altLang="tr-TR" sz="16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           = 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δ(s,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)+w(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s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ince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u.dis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δ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s,u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</a:p>
          <a:p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tr-TR" altLang="tr-TR" sz="16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’.</a:t>
            </a:r>
            <a:r>
              <a:rPr lang="tr-TR" altLang="tr-TR" sz="16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dis</a:t>
            </a:r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≤</a:t>
            </a:r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u’.</a:t>
            </a:r>
            <a:r>
              <a:rPr lang="tr-TR" altLang="tr-TR" sz="16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dis</a:t>
            </a:r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+</a:t>
            </a:r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w(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u’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,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v’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)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endParaRPr lang="tr-TR" altLang="tr-TR" sz="16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            = 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δ(s,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u’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)+w(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u’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v’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s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ince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u’.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dis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δ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s,u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’)</a:t>
            </a:r>
          </a:p>
          <a:p>
            <a:endParaRPr lang="tr-TR" altLang="tr-TR" sz="16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786413" y="4200207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917859" y="4008079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49364" y="5209480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28042" y="5295372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72785" y="4369280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3"/>
          <p:cNvSpPr/>
          <p:nvPr/>
        </p:nvSpPr>
        <p:spPr>
          <a:xfrm>
            <a:off x="792721" y="3512979"/>
            <a:ext cx="2491606" cy="2535555"/>
          </a:xfrm>
          <a:custGeom>
            <a:avLst/>
            <a:gdLst>
              <a:gd name="connsiteX0" fmla="*/ 1701800 w 1701800"/>
              <a:gd name="connsiteY0" fmla="*/ 482600 h 1905000"/>
              <a:gd name="connsiteX1" fmla="*/ 1701800 w 1701800"/>
              <a:gd name="connsiteY1" fmla="*/ 482600 h 1905000"/>
              <a:gd name="connsiteX2" fmla="*/ 1612900 w 1701800"/>
              <a:gd name="connsiteY2" fmla="*/ 304800 h 1905000"/>
              <a:gd name="connsiteX3" fmla="*/ 1511300 w 1701800"/>
              <a:gd name="connsiteY3" fmla="*/ 177800 h 1905000"/>
              <a:gd name="connsiteX4" fmla="*/ 1460500 w 1701800"/>
              <a:gd name="connsiteY4" fmla="*/ 152400 h 1905000"/>
              <a:gd name="connsiteX5" fmla="*/ 1409700 w 1701800"/>
              <a:gd name="connsiteY5" fmla="*/ 114300 h 1905000"/>
              <a:gd name="connsiteX6" fmla="*/ 1384300 w 1701800"/>
              <a:gd name="connsiteY6" fmla="*/ 63500 h 1905000"/>
              <a:gd name="connsiteX7" fmla="*/ 1231900 w 1701800"/>
              <a:gd name="connsiteY7" fmla="*/ 12700 h 1905000"/>
              <a:gd name="connsiteX8" fmla="*/ 1155700 w 1701800"/>
              <a:gd name="connsiteY8" fmla="*/ 0 h 1905000"/>
              <a:gd name="connsiteX9" fmla="*/ 876300 w 1701800"/>
              <a:gd name="connsiteY9" fmla="*/ 38100 h 1905000"/>
              <a:gd name="connsiteX10" fmla="*/ 838200 w 1701800"/>
              <a:gd name="connsiteY10" fmla="*/ 76200 h 1905000"/>
              <a:gd name="connsiteX11" fmla="*/ 800100 w 1701800"/>
              <a:gd name="connsiteY11" fmla="*/ 101600 h 1905000"/>
              <a:gd name="connsiteX12" fmla="*/ 749300 w 1701800"/>
              <a:gd name="connsiteY12" fmla="*/ 152400 h 1905000"/>
              <a:gd name="connsiteX13" fmla="*/ 685800 w 1701800"/>
              <a:gd name="connsiteY13" fmla="*/ 203200 h 1905000"/>
              <a:gd name="connsiteX14" fmla="*/ 660400 w 1701800"/>
              <a:gd name="connsiteY14" fmla="*/ 241300 h 1905000"/>
              <a:gd name="connsiteX15" fmla="*/ 584200 w 1701800"/>
              <a:gd name="connsiteY15" fmla="*/ 292100 h 1905000"/>
              <a:gd name="connsiteX16" fmla="*/ 546100 w 1701800"/>
              <a:gd name="connsiteY16" fmla="*/ 330200 h 1905000"/>
              <a:gd name="connsiteX17" fmla="*/ 520700 w 1701800"/>
              <a:gd name="connsiteY17" fmla="*/ 368300 h 1905000"/>
              <a:gd name="connsiteX18" fmla="*/ 469900 w 1701800"/>
              <a:gd name="connsiteY18" fmla="*/ 406400 h 1905000"/>
              <a:gd name="connsiteX19" fmla="*/ 381000 w 1701800"/>
              <a:gd name="connsiteY19" fmla="*/ 495300 h 1905000"/>
              <a:gd name="connsiteX20" fmla="*/ 241300 w 1701800"/>
              <a:gd name="connsiteY20" fmla="*/ 622300 h 1905000"/>
              <a:gd name="connsiteX21" fmla="*/ 203200 w 1701800"/>
              <a:gd name="connsiteY21" fmla="*/ 660400 h 1905000"/>
              <a:gd name="connsiteX22" fmla="*/ 177800 w 1701800"/>
              <a:gd name="connsiteY22" fmla="*/ 698500 h 1905000"/>
              <a:gd name="connsiteX23" fmla="*/ 127000 w 1701800"/>
              <a:gd name="connsiteY23" fmla="*/ 762000 h 1905000"/>
              <a:gd name="connsiteX24" fmla="*/ 63500 w 1701800"/>
              <a:gd name="connsiteY24" fmla="*/ 901700 h 1905000"/>
              <a:gd name="connsiteX25" fmla="*/ 38100 w 1701800"/>
              <a:gd name="connsiteY25" fmla="*/ 1041400 h 1905000"/>
              <a:gd name="connsiteX26" fmla="*/ 12700 w 1701800"/>
              <a:gd name="connsiteY26" fmla="*/ 1130300 h 1905000"/>
              <a:gd name="connsiteX27" fmla="*/ 0 w 1701800"/>
              <a:gd name="connsiteY27" fmla="*/ 1231900 h 1905000"/>
              <a:gd name="connsiteX28" fmla="*/ 12700 w 1701800"/>
              <a:gd name="connsiteY28" fmla="*/ 1498600 h 1905000"/>
              <a:gd name="connsiteX29" fmla="*/ 38100 w 1701800"/>
              <a:gd name="connsiteY29" fmla="*/ 1625600 h 1905000"/>
              <a:gd name="connsiteX30" fmla="*/ 50800 w 1701800"/>
              <a:gd name="connsiteY30" fmla="*/ 1701800 h 1905000"/>
              <a:gd name="connsiteX31" fmla="*/ 101600 w 1701800"/>
              <a:gd name="connsiteY31" fmla="*/ 1739900 h 1905000"/>
              <a:gd name="connsiteX32" fmla="*/ 203200 w 1701800"/>
              <a:gd name="connsiteY32" fmla="*/ 1790700 h 1905000"/>
              <a:gd name="connsiteX33" fmla="*/ 241300 w 1701800"/>
              <a:gd name="connsiteY33" fmla="*/ 1816100 h 1905000"/>
              <a:gd name="connsiteX34" fmla="*/ 292100 w 1701800"/>
              <a:gd name="connsiteY34" fmla="*/ 1854200 h 1905000"/>
              <a:gd name="connsiteX35" fmla="*/ 444500 w 1701800"/>
              <a:gd name="connsiteY35" fmla="*/ 1879600 h 1905000"/>
              <a:gd name="connsiteX36" fmla="*/ 558800 w 1701800"/>
              <a:gd name="connsiteY36" fmla="*/ 1905000 h 1905000"/>
              <a:gd name="connsiteX37" fmla="*/ 762000 w 1701800"/>
              <a:gd name="connsiteY37" fmla="*/ 1892300 h 1905000"/>
              <a:gd name="connsiteX38" fmla="*/ 800100 w 1701800"/>
              <a:gd name="connsiteY38" fmla="*/ 1879600 h 1905000"/>
              <a:gd name="connsiteX39" fmla="*/ 850900 w 1701800"/>
              <a:gd name="connsiteY39" fmla="*/ 1841500 h 1905000"/>
              <a:gd name="connsiteX40" fmla="*/ 927100 w 1701800"/>
              <a:gd name="connsiteY40" fmla="*/ 1790700 h 1905000"/>
              <a:gd name="connsiteX41" fmla="*/ 977900 w 1701800"/>
              <a:gd name="connsiteY41" fmla="*/ 1739900 h 1905000"/>
              <a:gd name="connsiteX42" fmla="*/ 1066800 w 1701800"/>
              <a:gd name="connsiteY42" fmla="*/ 1663700 h 1905000"/>
              <a:gd name="connsiteX43" fmla="*/ 1155700 w 1701800"/>
              <a:gd name="connsiteY43" fmla="*/ 1549400 h 1905000"/>
              <a:gd name="connsiteX44" fmla="*/ 1206500 w 1701800"/>
              <a:gd name="connsiteY44" fmla="*/ 1498600 h 1905000"/>
              <a:gd name="connsiteX45" fmla="*/ 1231900 w 1701800"/>
              <a:gd name="connsiteY45" fmla="*/ 1447800 h 1905000"/>
              <a:gd name="connsiteX46" fmla="*/ 1257300 w 1701800"/>
              <a:gd name="connsiteY46" fmla="*/ 1409700 h 1905000"/>
              <a:gd name="connsiteX47" fmla="*/ 1282700 w 1701800"/>
              <a:gd name="connsiteY47" fmla="*/ 1346200 h 1905000"/>
              <a:gd name="connsiteX48" fmla="*/ 1295400 w 1701800"/>
              <a:gd name="connsiteY48" fmla="*/ 1308100 h 1905000"/>
              <a:gd name="connsiteX49" fmla="*/ 1320800 w 1701800"/>
              <a:gd name="connsiteY49" fmla="*/ 1270000 h 1905000"/>
              <a:gd name="connsiteX50" fmla="*/ 1333500 w 1701800"/>
              <a:gd name="connsiteY50" fmla="*/ 1219200 h 1905000"/>
              <a:gd name="connsiteX51" fmla="*/ 1435100 w 1701800"/>
              <a:gd name="connsiteY51" fmla="*/ 1079500 h 1905000"/>
              <a:gd name="connsiteX52" fmla="*/ 1460500 w 1701800"/>
              <a:gd name="connsiteY52" fmla="*/ 1041400 h 1905000"/>
              <a:gd name="connsiteX53" fmla="*/ 1536700 w 1701800"/>
              <a:gd name="connsiteY53" fmla="*/ 965200 h 1905000"/>
              <a:gd name="connsiteX54" fmla="*/ 1600200 w 1701800"/>
              <a:gd name="connsiteY54" fmla="*/ 863600 h 1905000"/>
              <a:gd name="connsiteX55" fmla="*/ 1625600 w 1701800"/>
              <a:gd name="connsiteY55" fmla="*/ 762000 h 1905000"/>
              <a:gd name="connsiteX56" fmla="*/ 1651000 w 1701800"/>
              <a:gd name="connsiteY56" fmla="*/ 685800 h 1905000"/>
              <a:gd name="connsiteX57" fmla="*/ 1663700 w 1701800"/>
              <a:gd name="connsiteY57" fmla="*/ 622300 h 1905000"/>
              <a:gd name="connsiteX58" fmla="*/ 1676400 w 1701800"/>
              <a:gd name="connsiteY58" fmla="*/ 571500 h 1905000"/>
              <a:gd name="connsiteX59" fmla="*/ 1701800 w 1701800"/>
              <a:gd name="connsiteY59" fmla="*/ 495300 h 1905000"/>
              <a:gd name="connsiteX60" fmla="*/ 1663700 w 1701800"/>
              <a:gd name="connsiteY60" fmla="*/ 406400 h 1905000"/>
              <a:gd name="connsiteX61" fmla="*/ 1625600 w 1701800"/>
              <a:gd name="connsiteY61" fmla="*/ 368300 h 1905000"/>
              <a:gd name="connsiteX62" fmla="*/ 1651000 w 1701800"/>
              <a:gd name="connsiteY62" fmla="*/ 3937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701800" h="1905000">
                <a:moveTo>
                  <a:pt x="1701800" y="482600"/>
                </a:moveTo>
                <a:lnTo>
                  <a:pt x="1701800" y="482600"/>
                </a:lnTo>
                <a:cubicBezTo>
                  <a:pt x="1655092" y="377507"/>
                  <a:pt x="1664093" y="385246"/>
                  <a:pt x="1612900" y="304800"/>
                </a:cubicBezTo>
                <a:cubicBezTo>
                  <a:pt x="1582472" y="256985"/>
                  <a:pt x="1557284" y="212288"/>
                  <a:pt x="1511300" y="177800"/>
                </a:cubicBezTo>
                <a:cubicBezTo>
                  <a:pt x="1496154" y="166441"/>
                  <a:pt x="1476554" y="162434"/>
                  <a:pt x="1460500" y="152400"/>
                </a:cubicBezTo>
                <a:cubicBezTo>
                  <a:pt x="1442551" y="141182"/>
                  <a:pt x="1426633" y="127000"/>
                  <a:pt x="1409700" y="114300"/>
                </a:cubicBezTo>
                <a:cubicBezTo>
                  <a:pt x="1401233" y="97367"/>
                  <a:pt x="1396621" y="77874"/>
                  <a:pt x="1384300" y="63500"/>
                </a:cubicBezTo>
                <a:cubicBezTo>
                  <a:pt x="1336656" y="7916"/>
                  <a:pt x="1305387" y="23198"/>
                  <a:pt x="1231900" y="12700"/>
                </a:cubicBezTo>
                <a:cubicBezTo>
                  <a:pt x="1206408" y="9058"/>
                  <a:pt x="1181100" y="4233"/>
                  <a:pt x="1155700" y="0"/>
                </a:cubicBezTo>
                <a:cubicBezTo>
                  <a:pt x="1062567" y="12700"/>
                  <a:pt x="967700" y="16164"/>
                  <a:pt x="876300" y="38100"/>
                </a:cubicBezTo>
                <a:cubicBezTo>
                  <a:pt x="858835" y="42291"/>
                  <a:pt x="851998" y="64702"/>
                  <a:pt x="838200" y="76200"/>
                </a:cubicBezTo>
                <a:cubicBezTo>
                  <a:pt x="826474" y="85971"/>
                  <a:pt x="811689" y="91667"/>
                  <a:pt x="800100" y="101600"/>
                </a:cubicBezTo>
                <a:cubicBezTo>
                  <a:pt x="781918" y="117185"/>
                  <a:pt x="767198" y="136490"/>
                  <a:pt x="749300" y="152400"/>
                </a:cubicBezTo>
                <a:cubicBezTo>
                  <a:pt x="729040" y="170409"/>
                  <a:pt x="704967" y="184033"/>
                  <a:pt x="685800" y="203200"/>
                </a:cubicBezTo>
                <a:cubicBezTo>
                  <a:pt x="675007" y="213993"/>
                  <a:pt x="671887" y="231249"/>
                  <a:pt x="660400" y="241300"/>
                </a:cubicBezTo>
                <a:cubicBezTo>
                  <a:pt x="637426" y="261402"/>
                  <a:pt x="605786" y="270514"/>
                  <a:pt x="584200" y="292100"/>
                </a:cubicBezTo>
                <a:cubicBezTo>
                  <a:pt x="571500" y="304800"/>
                  <a:pt x="557598" y="316402"/>
                  <a:pt x="546100" y="330200"/>
                </a:cubicBezTo>
                <a:cubicBezTo>
                  <a:pt x="536329" y="341926"/>
                  <a:pt x="531493" y="357507"/>
                  <a:pt x="520700" y="368300"/>
                </a:cubicBezTo>
                <a:cubicBezTo>
                  <a:pt x="505733" y="383267"/>
                  <a:pt x="485562" y="392162"/>
                  <a:pt x="469900" y="406400"/>
                </a:cubicBezTo>
                <a:cubicBezTo>
                  <a:pt x="438891" y="434590"/>
                  <a:pt x="415869" y="472054"/>
                  <a:pt x="381000" y="495300"/>
                </a:cubicBezTo>
                <a:cubicBezTo>
                  <a:pt x="303049" y="547267"/>
                  <a:pt x="353693" y="509907"/>
                  <a:pt x="241300" y="622300"/>
                </a:cubicBezTo>
                <a:cubicBezTo>
                  <a:pt x="228600" y="635000"/>
                  <a:pt x="213163" y="645456"/>
                  <a:pt x="203200" y="660400"/>
                </a:cubicBezTo>
                <a:cubicBezTo>
                  <a:pt x="194733" y="673100"/>
                  <a:pt x="186958" y="686289"/>
                  <a:pt x="177800" y="698500"/>
                </a:cubicBezTo>
                <a:cubicBezTo>
                  <a:pt x="161536" y="720185"/>
                  <a:pt x="141206" y="738914"/>
                  <a:pt x="127000" y="762000"/>
                </a:cubicBezTo>
                <a:cubicBezTo>
                  <a:pt x="108564" y="791959"/>
                  <a:pt x="74615" y="857241"/>
                  <a:pt x="63500" y="901700"/>
                </a:cubicBezTo>
                <a:cubicBezTo>
                  <a:pt x="40388" y="994150"/>
                  <a:pt x="60746" y="939494"/>
                  <a:pt x="38100" y="1041400"/>
                </a:cubicBezTo>
                <a:cubicBezTo>
                  <a:pt x="17968" y="1131992"/>
                  <a:pt x="31140" y="1019661"/>
                  <a:pt x="12700" y="1130300"/>
                </a:cubicBezTo>
                <a:cubicBezTo>
                  <a:pt x="7089" y="1163966"/>
                  <a:pt x="4233" y="1198033"/>
                  <a:pt x="0" y="1231900"/>
                </a:cubicBezTo>
                <a:cubicBezTo>
                  <a:pt x="4233" y="1320800"/>
                  <a:pt x="4127" y="1410013"/>
                  <a:pt x="12700" y="1498600"/>
                </a:cubicBezTo>
                <a:cubicBezTo>
                  <a:pt x="16858" y="1541571"/>
                  <a:pt x="30144" y="1583168"/>
                  <a:pt x="38100" y="1625600"/>
                </a:cubicBezTo>
                <a:cubicBezTo>
                  <a:pt x="42845" y="1650909"/>
                  <a:pt x="38295" y="1679290"/>
                  <a:pt x="50800" y="1701800"/>
                </a:cubicBezTo>
                <a:cubicBezTo>
                  <a:pt x="61079" y="1720303"/>
                  <a:pt x="83988" y="1728159"/>
                  <a:pt x="101600" y="1739900"/>
                </a:cubicBezTo>
                <a:cubicBezTo>
                  <a:pt x="260020" y="1845514"/>
                  <a:pt x="96430" y="1737315"/>
                  <a:pt x="203200" y="1790700"/>
                </a:cubicBezTo>
                <a:cubicBezTo>
                  <a:pt x="216852" y="1797526"/>
                  <a:pt x="228880" y="1807228"/>
                  <a:pt x="241300" y="1816100"/>
                </a:cubicBezTo>
                <a:cubicBezTo>
                  <a:pt x="258524" y="1828403"/>
                  <a:pt x="273168" y="1844734"/>
                  <a:pt x="292100" y="1854200"/>
                </a:cubicBezTo>
                <a:cubicBezTo>
                  <a:pt x="320314" y="1868307"/>
                  <a:pt x="434489" y="1878170"/>
                  <a:pt x="444500" y="1879600"/>
                </a:cubicBezTo>
                <a:cubicBezTo>
                  <a:pt x="522729" y="1890776"/>
                  <a:pt x="502081" y="1886094"/>
                  <a:pt x="558800" y="1905000"/>
                </a:cubicBezTo>
                <a:cubicBezTo>
                  <a:pt x="626533" y="1900767"/>
                  <a:pt x="694507" y="1899404"/>
                  <a:pt x="762000" y="1892300"/>
                </a:cubicBezTo>
                <a:cubicBezTo>
                  <a:pt x="775313" y="1890899"/>
                  <a:pt x="788477" y="1886242"/>
                  <a:pt x="800100" y="1879600"/>
                </a:cubicBezTo>
                <a:cubicBezTo>
                  <a:pt x="818478" y="1869098"/>
                  <a:pt x="833560" y="1853638"/>
                  <a:pt x="850900" y="1841500"/>
                </a:cubicBezTo>
                <a:cubicBezTo>
                  <a:pt x="875909" y="1823994"/>
                  <a:pt x="905514" y="1812286"/>
                  <a:pt x="927100" y="1790700"/>
                </a:cubicBezTo>
                <a:cubicBezTo>
                  <a:pt x="944033" y="1773767"/>
                  <a:pt x="959718" y="1755485"/>
                  <a:pt x="977900" y="1739900"/>
                </a:cubicBezTo>
                <a:cubicBezTo>
                  <a:pt x="1047983" y="1679829"/>
                  <a:pt x="986290" y="1758848"/>
                  <a:pt x="1066800" y="1663700"/>
                </a:cubicBezTo>
                <a:cubicBezTo>
                  <a:pt x="1097978" y="1626853"/>
                  <a:pt x="1121570" y="1583530"/>
                  <a:pt x="1155700" y="1549400"/>
                </a:cubicBezTo>
                <a:cubicBezTo>
                  <a:pt x="1172633" y="1532467"/>
                  <a:pt x="1192132" y="1517758"/>
                  <a:pt x="1206500" y="1498600"/>
                </a:cubicBezTo>
                <a:cubicBezTo>
                  <a:pt x="1217859" y="1483454"/>
                  <a:pt x="1222507" y="1464238"/>
                  <a:pt x="1231900" y="1447800"/>
                </a:cubicBezTo>
                <a:cubicBezTo>
                  <a:pt x="1239473" y="1434548"/>
                  <a:pt x="1250474" y="1423352"/>
                  <a:pt x="1257300" y="1409700"/>
                </a:cubicBezTo>
                <a:cubicBezTo>
                  <a:pt x="1267495" y="1389310"/>
                  <a:pt x="1274695" y="1367546"/>
                  <a:pt x="1282700" y="1346200"/>
                </a:cubicBezTo>
                <a:cubicBezTo>
                  <a:pt x="1287400" y="1333665"/>
                  <a:pt x="1289413" y="1320074"/>
                  <a:pt x="1295400" y="1308100"/>
                </a:cubicBezTo>
                <a:cubicBezTo>
                  <a:pt x="1302226" y="1294448"/>
                  <a:pt x="1312333" y="1282700"/>
                  <a:pt x="1320800" y="1270000"/>
                </a:cubicBezTo>
                <a:cubicBezTo>
                  <a:pt x="1325033" y="1253067"/>
                  <a:pt x="1325694" y="1234812"/>
                  <a:pt x="1333500" y="1219200"/>
                </a:cubicBezTo>
                <a:cubicBezTo>
                  <a:pt x="1359795" y="1166610"/>
                  <a:pt x="1400341" y="1125846"/>
                  <a:pt x="1435100" y="1079500"/>
                </a:cubicBezTo>
                <a:cubicBezTo>
                  <a:pt x="1444258" y="1067289"/>
                  <a:pt x="1450359" y="1052808"/>
                  <a:pt x="1460500" y="1041400"/>
                </a:cubicBezTo>
                <a:cubicBezTo>
                  <a:pt x="1484365" y="1014552"/>
                  <a:pt x="1516775" y="995088"/>
                  <a:pt x="1536700" y="965200"/>
                </a:cubicBezTo>
                <a:cubicBezTo>
                  <a:pt x="1575792" y="906561"/>
                  <a:pt x="1554247" y="940188"/>
                  <a:pt x="1600200" y="863600"/>
                </a:cubicBezTo>
                <a:cubicBezTo>
                  <a:pt x="1608667" y="829733"/>
                  <a:pt x="1614561" y="795118"/>
                  <a:pt x="1625600" y="762000"/>
                </a:cubicBezTo>
                <a:cubicBezTo>
                  <a:pt x="1634067" y="736600"/>
                  <a:pt x="1645749" y="712054"/>
                  <a:pt x="1651000" y="685800"/>
                </a:cubicBezTo>
                <a:cubicBezTo>
                  <a:pt x="1655233" y="664633"/>
                  <a:pt x="1659017" y="643372"/>
                  <a:pt x="1663700" y="622300"/>
                </a:cubicBezTo>
                <a:cubicBezTo>
                  <a:pt x="1667486" y="605261"/>
                  <a:pt x="1671384" y="588218"/>
                  <a:pt x="1676400" y="571500"/>
                </a:cubicBezTo>
                <a:cubicBezTo>
                  <a:pt x="1684093" y="545855"/>
                  <a:pt x="1701800" y="495300"/>
                  <a:pt x="1701800" y="495300"/>
                </a:cubicBezTo>
                <a:cubicBezTo>
                  <a:pt x="1674507" y="413420"/>
                  <a:pt x="1695332" y="438032"/>
                  <a:pt x="1663700" y="406400"/>
                </a:cubicBezTo>
                <a:lnTo>
                  <a:pt x="1625600" y="368300"/>
                </a:lnTo>
                <a:lnTo>
                  <a:pt x="1651000" y="393700"/>
                </a:lnTo>
              </a:path>
            </a:pathLst>
          </a:custGeom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6"/>
          <p:cNvSpPr txBox="1"/>
          <p:nvPr/>
        </p:nvSpPr>
        <p:spPr>
          <a:xfrm>
            <a:off x="1480797" y="3417436"/>
            <a:ext cx="3802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16" name="Straight Connector 25"/>
          <p:cNvCxnSpPr>
            <a:endCxn id="5" idx="6"/>
          </p:cNvCxnSpPr>
          <p:nvPr/>
        </p:nvCxnSpPr>
        <p:spPr>
          <a:xfrm flipH="1">
            <a:off x="3002437" y="4130383"/>
            <a:ext cx="937918" cy="177836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5"/>
          <p:cNvCxnSpPr/>
          <p:nvPr/>
        </p:nvCxnSpPr>
        <p:spPr>
          <a:xfrm flipH="1" flipV="1">
            <a:off x="2265389" y="5333310"/>
            <a:ext cx="1256642" cy="61694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Eğri Bağlayıcı 25"/>
          <p:cNvCxnSpPr>
            <a:stCxn id="9" idx="6"/>
            <a:endCxn id="5" idx="2"/>
          </p:cNvCxnSpPr>
          <p:nvPr/>
        </p:nvCxnSpPr>
        <p:spPr>
          <a:xfrm flipV="1">
            <a:off x="1588809" y="4308219"/>
            <a:ext cx="1197604" cy="169073"/>
          </a:xfrm>
          <a:prstGeom prst="curvedConnector3">
            <a:avLst/>
          </a:prstGeom>
          <a:ln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Eğri Bağlayıcı 29"/>
          <p:cNvCxnSpPr>
            <a:endCxn id="7" idx="1"/>
          </p:cNvCxnSpPr>
          <p:nvPr/>
        </p:nvCxnSpPr>
        <p:spPr>
          <a:xfrm rot="16200000" flipH="1">
            <a:off x="1472731" y="4632846"/>
            <a:ext cx="679287" cy="537251"/>
          </a:xfrm>
          <a:prstGeom prst="curved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Eğri Bağlayıcı 31"/>
          <p:cNvCxnSpPr>
            <a:stCxn id="8" idx="0"/>
            <a:endCxn id="6" idx="4"/>
          </p:cNvCxnSpPr>
          <p:nvPr/>
        </p:nvCxnSpPr>
        <p:spPr>
          <a:xfrm rot="5400000" flipH="1" flipV="1">
            <a:off x="3295328" y="4564830"/>
            <a:ext cx="1071269" cy="389817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16"/>
          <p:cNvSpPr txBox="1"/>
          <p:nvPr/>
        </p:nvSpPr>
        <p:spPr>
          <a:xfrm>
            <a:off x="1113213" y="4407461"/>
            <a:ext cx="3225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37" name="TextBox 16"/>
          <p:cNvSpPr txBox="1"/>
          <p:nvPr/>
        </p:nvSpPr>
        <p:spPr>
          <a:xfrm>
            <a:off x="2678401" y="3838964"/>
            <a:ext cx="33214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 smtClean="0">
                <a:latin typeface="Comic Sans MS"/>
                <a:cs typeface="Comic Sans MS"/>
              </a:rPr>
              <a:t>u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38" name="TextBox 16"/>
          <p:cNvSpPr txBox="1"/>
          <p:nvPr/>
        </p:nvSpPr>
        <p:spPr>
          <a:xfrm>
            <a:off x="2125665" y="4871923"/>
            <a:ext cx="3834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>
                <a:latin typeface="Comic Sans MS"/>
                <a:cs typeface="Comic Sans MS"/>
              </a:rPr>
              <a:t>u</a:t>
            </a:r>
            <a:r>
              <a:rPr lang="tr-TR" sz="2200" dirty="0" smtClean="0">
                <a:latin typeface="Comic Sans MS"/>
                <a:cs typeface="Comic Sans MS"/>
              </a:rPr>
              <a:t>’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39" name="TextBox 16"/>
          <p:cNvSpPr txBox="1"/>
          <p:nvPr/>
        </p:nvSpPr>
        <p:spPr>
          <a:xfrm>
            <a:off x="3851920" y="3608830"/>
            <a:ext cx="3225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>
                <a:latin typeface="Comic Sans MS"/>
                <a:cs typeface="Comic Sans MS"/>
              </a:rPr>
              <a:t>v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40" name="TextBox 16"/>
          <p:cNvSpPr txBox="1"/>
          <p:nvPr/>
        </p:nvSpPr>
        <p:spPr>
          <a:xfrm>
            <a:off x="3718898" y="5079928"/>
            <a:ext cx="3738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>
                <a:latin typeface="Comic Sans MS"/>
                <a:cs typeface="Comic Sans MS"/>
              </a:rPr>
              <a:t>v</a:t>
            </a:r>
            <a:r>
              <a:rPr lang="tr-TR" sz="2200" dirty="0" smtClean="0">
                <a:latin typeface="Comic Sans MS"/>
                <a:cs typeface="Comic Sans MS"/>
              </a:rPr>
              <a:t>’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5665164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Greedy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Choice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Property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428" name="Rectangle 4"/>
              <p:cNvSpPr>
                <a:spLocks noChangeArrowheads="1"/>
              </p:cNvSpPr>
              <p:nvPr/>
            </p:nvSpPr>
            <p:spPr bwMode="auto">
              <a:xfrm>
                <a:off x="323528" y="1268760"/>
                <a:ext cx="8640960" cy="4525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>
                  <a:lnSpc>
                    <a:spcPct val="80000"/>
                  </a:lnSpc>
                  <a:spcBef>
                    <a:spcPct val="20000"/>
                  </a:spcBef>
                </a:pPr>
                <a:r>
                  <a:rPr lang="tr-TR" sz="2400" u="sng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Theorem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: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For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each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vertex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v </a:t>
                </a:r>
                <a:r>
                  <a:rPr lang="tr-TR" sz="24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i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n V, </a:t>
                </a:r>
                <a:r>
                  <a:rPr lang="en-US" sz="24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v.dis</a:t>
                </a:r>
                <a:r>
                  <a:rPr lang="en-US" sz="24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= </a:t>
                </a:r>
                <a:r>
                  <a:rPr lang="en-US" sz="2400" dirty="0">
                    <a:solidFill>
                      <a:schemeClr val="tx2">
                        <a:lumMod val="50000"/>
                      </a:schemeClr>
                    </a:solidFill>
                    <a:latin typeface="Lucida Grande"/>
                    <a:ea typeface="Lucida Grande"/>
                    <a:cs typeface="Lucida Grande"/>
                  </a:rPr>
                  <a:t>δ</a:t>
                </a:r>
                <a:r>
                  <a:rPr lang="tr-TR" sz="24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(</a:t>
                </a:r>
                <a:r>
                  <a:rPr lang="tr-TR" sz="24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s,v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 at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time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when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v is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added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to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S. (</a:t>
                </a:r>
                <a:r>
                  <a:rPr lang="en-US" sz="24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Dijkstra’s</a:t>
                </a:r>
                <a:r>
                  <a:rPr lang="en-US" sz="24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Algorithm computes all shortest path distances </a:t>
                </a:r>
                <a:r>
                  <a:rPr lang="en-US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correctly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)</a:t>
                </a:r>
                <a:endParaRPr lang="tr-TR" sz="24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algn="just">
                  <a:lnSpc>
                    <a:spcPct val="80000"/>
                  </a:lnSpc>
                  <a:spcBef>
                    <a:spcPct val="20000"/>
                  </a:spcBef>
                </a:pPr>
                <a:endParaRPr lang="tr-TR" sz="2400" dirty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algn="just">
                  <a:lnSpc>
                    <a:spcPct val="80000"/>
                  </a:lnSpc>
                  <a:spcBef>
                    <a:spcPct val="20000"/>
                  </a:spcBef>
                </a:pPr>
                <a:r>
                  <a:rPr lang="tr-TR" sz="2200" i="1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Proof</a:t>
                </a:r>
                <a:r>
                  <a:rPr lang="tr-TR" sz="2200" i="1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2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: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Let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v be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first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vertex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that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v.dis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mic Sans MS"/>
                      </a:rPr>
                      <m:t>≠</m:t>
                    </m:r>
                  </m:oMath>
                </a14:m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Lucida Grande"/>
                    <a:ea typeface="Lucida Grande"/>
                    <a:cs typeface="Lucida Grande"/>
                  </a:rPr>
                  <a:t>δ</a:t>
                </a:r>
                <a:r>
                  <a:rPr lang="tr-TR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(</a:t>
                </a:r>
                <a:r>
                  <a:rPr lang="tr-TR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s,v</a:t>
                </a:r>
                <a:r>
                  <a:rPr lang="tr-TR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 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at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time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it’s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added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to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S.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Let’s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check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true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shortest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path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from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s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to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v. </a:t>
                </a:r>
              </a:p>
              <a:p>
                <a:pPr algn="just">
                  <a:lnSpc>
                    <a:spcPct val="80000"/>
                  </a:lnSpc>
                  <a:spcBef>
                    <a:spcPct val="20000"/>
                  </a:spcBef>
                </a:pPr>
                <a:endParaRPr lang="tr-TR" sz="2000" u="sng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>
                  <a:lnSpc>
                    <a:spcPct val="80000"/>
                  </a:lnSpc>
                  <a:spcBef>
                    <a:spcPct val="20000"/>
                  </a:spcBef>
                </a:pPr>
                <a:endParaRPr lang="tr-TR" sz="24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marL="342900" indent="-342900">
                  <a:lnSpc>
                    <a:spcPct val="80000"/>
                  </a:lnSpc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endParaRPr lang="tr-TR" sz="2000" dirty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>
                  <a:lnSpc>
                    <a:spcPct val="80000"/>
                  </a:lnSpc>
                  <a:spcBef>
                    <a:spcPct val="20000"/>
                  </a:spcBef>
                </a:pPr>
                <a:endParaRPr lang="tr-TR" sz="24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3428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3528" y="1268760"/>
                <a:ext cx="8640960" cy="4525963"/>
              </a:xfrm>
              <a:prstGeom prst="rect">
                <a:avLst/>
              </a:prstGeom>
              <a:blipFill>
                <a:blip r:embed="rId3"/>
                <a:stretch>
                  <a:fillRect l="-1058" t="-2692" r="-105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Metin kutusu 2"/>
          <p:cNvSpPr txBox="1"/>
          <p:nvPr/>
        </p:nvSpPr>
        <p:spPr>
          <a:xfrm>
            <a:off x="4353279" y="3440858"/>
            <a:ext cx="461120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v.dis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≤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u.dis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+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w(</a:t>
            </a:r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u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,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)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endParaRPr lang="tr-TR" altLang="tr-TR" sz="16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           = 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δ(s,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)+w(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s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ince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u.dis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δ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s,u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</a:p>
          <a:p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tr-TR" altLang="tr-TR" sz="16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’.</a:t>
            </a:r>
            <a:r>
              <a:rPr lang="tr-TR" altLang="tr-TR" sz="16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dis</a:t>
            </a:r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≤</a:t>
            </a:r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u’.</a:t>
            </a:r>
            <a:r>
              <a:rPr lang="tr-TR" altLang="tr-TR" sz="16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dis</a:t>
            </a:r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+</a:t>
            </a:r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w(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u’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,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v’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)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endParaRPr lang="tr-TR" altLang="tr-TR" sz="16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            = 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δ(s,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u’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)+w(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u’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v’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s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ince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u’.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dis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δ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s,u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’)</a:t>
            </a:r>
          </a:p>
          <a:p>
            <a:endParaRPr lang="tr-TR" altLang="tr-TR" sz="16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Since v’ is in 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shortest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path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from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s 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to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v, v’.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dis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&lt;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δ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s,v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). </a:t>
            </a: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786413" y="4200207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917859" y="4008079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49364" y="5209480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28042" y="5295372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72785" y="4369280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3"/>
          <p:cNvSpPr/>
          <p:nvPr/>
        </p:nvSpPr>
        <p:spPr>
          <a:xfrm>
            <a:off x="792721" y="3512979"/>
            <a:ext cx="2491606" cy="2535555"/>
          </a:xfrm>
          <a:custGeom>
            <a:avLst/>
            <a:gdLst>
              <a:gd name="connsiteX0" fmla="*/ 1701800 w 1701800"/>
              <a:gd name="connsiteY0" fmla="*/ 482600 h 1905000"/>
              <a:gd name="connsiteX1" fmla="*/ 1701800 w 1701800"/>
              <a:gd name="connsiteY1" fmla="*/ 482600 h 1905000"/>
              <a:gd name="connsiteX2" fmla="*/ 1612900 w 1701800"/>
              <a:gd name="connsiteY2" fmla="*/ 304800 h 1905000"/>
              <a:gd name="connsiteX3" fmla="*/ 1511300 w 1701800"/>
              <a:gd name="connsiteY3" fmla="*/ 177800 h 1905000"/>
              <a:gd name="connsiteX4" fmla="*/ 1460500 w 1701800"/>
              <a:gd name="connsiteY4" fmla="*/ 152400 h 1905000"/>
              <a:gd name="connsiteX5" fmla="*/ 1409700 w 1701800"/>
              <a:gd name="connsiteY5" fmla="*/ 114300 h 1905000"/>
              <a:gd name="connsiteX6" fmla="*/ 1384300 w 1701800"/>
              <a:gd name="connsiteY6" fmla="*/ 63500 h 1905000"/>
              <a:gd name="connsiteX7" fmla="*/ 1231900 w 1701800"/>
              <a:gd name="connsiteY7" fmla="*/ 12700 h 1905000"/>
              <a:gd name="connsiteX8" fmla="*/ 1155700 w 1701800"/>
              <a:gd name="connsiteY8" fmla="*/ 0 h 1905000"/>
              <a:gd name="connsiteX9" fmla="*/ 876300 w 1701800"/>
              <a:gd name="connsiteY9" fmla="*/ 38100 h 1905000"/>
              <a:gd name="connsiteX10" fmla="*/ 838200 w 1701800"/>
              <a:gd name="connsiteY10" fmla="*/ 76200 h 1905000"/>
              <a:gd name="connsiteX11" fmla="*/ 800100 w 1701800"/>
              <a:gd name="connsiteY11" fmla="*/ 101600 h 1905000"/>
              <a:gd name="connsiteX12" fmla="*/ 749300 w 1701800"/>
              <a:gd name="connsiteY12" fmla="*/ 152400 h 1905000"/>
              <a:gd name="connsiteX13" fmla="*/ 685800 w 1701800"/>
              <a:gd name="connsiteY13" fmla="*/ 203200 h 1905000"/>
              <a:gd name="connsiteX14" fmla="*/ 660400 w 1701800"/>
              <a:gd name="connsiteY14" fmla="*/ 241300 h 1905000"/>
              <a:gd name="connsiteX15" fmla="*/ 584200 w 1701800"/>
              <a:gd name="connsiteY15" fmla="*/ 292100 h 1905000"/>
              <a:gd name="connsiteX16" fmla="*/ 546100 w 1701800"/>
              <a:gd name="connsiteY16" fmla="*/ 330200 h 1905000"/>
              <a:gd name="connsiteX17" fmla="*/ 520700 w 1701800"/>
              <a:gd name="connsiteY17" fmla="*/ 368300 h 1905000"/>
              <a:gd name="connsiteX18" fmla="*/ 469900 w 1701800"/>
              <a:gd name="connsiteY18" fmla="*/ 406400 h 1905000"/>
              <a:gd name="connsiteX19" fmla="*/ 381000 w 1701800"/>
              <a:gd name="connsiteY19" fmla="*/ 495300 h 1905000"/>
              <a:gd name="connsiteX20" fmla="*/ 241300 w 1701800"/>
              <a:gd name="connsiteY20" fmla="*/ 622300 h 1905000"/>
              <a:gd name="connsiteX21" fmla="*/ 203200 w 1701800"/>
              <a:gd name="connsiteY21" fmla="*/ 660400 h 1905000"/>
              <a:gd name="connsiteX22" fmla="*/ 177800 w 1701800"/>
              <a:gd name="connsiteY22" fmla="*/ 698500 h 1905000"/>
              <a:gd name="connsiteX23" fmla="*/ 127000 w 1701800"/>
              <a:gd name="connsiteY23" fmla="*/ 762000 h 1905000"/>
              <a:gd name="connsiteX24" fmla="*/ 63500 w 1701800"/>
              <a:gd name="connsiteY24" fmla="*/ 901700 h 1905000"/>
              <a:gd name="connsiteX25" fmla="*/ 38100 w 1701800"/>
              <a:gd name="connsiteY25" fmla="*/ 1041400 h 1905000"/>
              <a:gd name="connsiteX26" fmla="*/ 12700 w 1701800"/>
              <a:gd name="connsiteY26" fmla="*/ 1130300 h 1905000"/>
              <a:gd name="connsiteX27" fmla="*/ 0 w 1701800"/>
              <a:gd name="connsiteY27" fmla="*/ 1231900 h 1905000"/>
              <a:gd name="connsiteX28" fmla="*/ 12700 w 1701800"/>
              <a:gd name="connsiteY28" fmla="*/ 1498600 h 1905000"/>
              <a:gd name="connsiteX29" fmla="*/ 38100 w 1701800"/>
              <a:gd name="connsiteY29" fmla="*/ 1625600 h 1905000"/>
              <a:gd name="connsiteX30" fmla="*/ 50800 w 1701800"/>
              <a:gd name="connsiteY30" fmla="*/ 1701800 h 1905000"/>
              <a:gd name="connsiteX31" fmla="*/ 101600 w 1701800"/>
              <a:gd name="connsiteY31" fmla="*/ 1739900 h 1905000"/>
              <a:gd name="connsiteX32" fmla="*/ 203200 w 1701800"/>
              <a:gd name="connsiteY32" fmla="*/ 1790700 h 1905000"/>
              <a:gd name="connsiteX33" fmla="*/ 241300 w 1701800"/>
              <a:gd name="connsiteY33" fmla="*/ 1816100 h 1905000"/>
              <a:gd name="connsiteX34" fmla="*/ 292100 w 1701800"/>
              <a:gd name="connsiteY34" fmla="*/ 1854200 h 1905000"/>
              <a:gd name="connsiteX35" fmla="*/ 444500 w 1701800"/>
              <a:gd name="connsiteY35" fmla="*/ 1879600 h 1905000"/>
              <a:gd name="connsiteX36" fmla="*/ 558800 w 1701800"/>
              <a:gd name="connsiteY36" fmla="*/ 1905000 h 1905000"/>
              <a:gd name="connsiteX37" fmla="*/ 762000 w 1701800"/>
              <a:gd name="connsiteY37" fmla="*/ 1892300 h 1905000"/>
              <a:gd name="connsiteX38" fmla="*/ 800100 w 1701800"/>
              <a:gd name="connsiteY38" fmla="*/ 1879600 h 1905000"/>
              <a:gd name="connsiteX39" fmla="*/ 850900 w 1701800"/>
              <a:gd name="connsiteY39" fmla="*/ 1841500 h 1905000"/>
              <a:gd name="connsiteX40" fmla="*/ 927100 w 1701800"/>
              <a:gd name="connsiteY40" fmla="*/ 1790700 h 1905000"/>
              <a:gd name="connsiteX41" fmla="*/ 977900 w 1701800"/>
              <a:gd name="connsiteY41" fmla="*/ 1739900 h 1905000"/>
              <a:gd name="connsiteX42" fmla="*/ 1066800 w 1701800"/>
              <a:gd name="connsiteY42" fmla="*/ 1663700 h 1905000"/>
              <a:gd name="connsiteX43" fmla="*/ 1155700 w 1701800"/>
              <a:gd name="connsiteY43" fmla="*/ 1549400 h 1905000"/>
              <a:gd name="connsiteX44" fmla="*/ 1206500 w 1701800"/>
              <a:gd name="connsiteY44" fmla="*/ 1498600 h 1905000"/>
              <a:gd name="connsiteX45" fmla="*/ 1231900 w 1701800"/>
              <a:gd name="connsiteY45" fmla="*/ 1447800 h 1905000"/>
              <a:gd name="connsiteX46" fmla="*/ 1257300 w 1701800"/>
              <a:gd name="connsiteY46" fmla="*/ 1409700 h 1905000"/>
              <a:gd name="connsiteX47" fmla="*/ 1282700 w 1701800"/>
              <a:gd name="connsiteY47" fmla="*/ 1346200 h 1905000"/>
              <a:gd name="connsiteX48" fmla="*/ 1295400 w 1701800"/>
              <a:gd name="connsiteY48" fmla="*/ 1308100 h 1905000"/>
              <a:gd name="connsiteX49" fmla="*/ 1320800 w 1701800"/>
              <a:gd name="connsiteY49" fmla="*/ 1270000 h 1905000"/>
              <a:gd name="connsiteX50" fmla="*/ 1333500 w 1701800"/>
              <a:gd name="connsiteY50" fmla="*/ 1219200 h 1905000"/>
              <a:gd name="connsiteX51" fmla="*/ 1435100 w 1701800"/>
              <a:gd name="connsiteY51" fmla="*/ 1079500 h 1905000"/>
              <a:gd name="connsiteX52" fmla="*/ 1460500 w 1701800"/>
              <a:gd name="connsiteY52" fmla="*/ 1041400 h 1905000"/>
              <a:gd name="connsiteX53" fmla="*/ 1536700 w 1701800"/>
              <a:gd name="connsiteY53" fmla="*/ 965200 h 1905000"/>
              <a:gd name="connsiteX54" fmla="*/ 1600200 w 1701800"/>
              <a:gd name="connsiteY54" fmla="*/ 863600 h 1905000"/>
              <a:gd name="connsiteX55" fmla="*/ 1625600 w 1701800"/>
              <a:gd name="connsiteY55" fmla="*/ 762000 h 1905000"/>
              <a:gd name="connsiteX56" fmla="*/ 1651000 w 1701800"/>
              <a:gd name="connsiteY56" fmla="*/ 685800 h 1905000"/>
              <a:gd name="connsiteX57" fmla="*/ 1663700 w 1701800"/>
              <a:gd name="connsiteY57" fmla="*/ 622300 h 1905000"/>
              <a:gd name="connsiteX58" fmla="*/ 1676400 w 1701800"/>
              <a:gd name="connsiteY58" fmla="*/ 571500 h 1905000"/>
              <a:gd name="connsiteX59" fmla="*/ 1701800 w 1701800"/>
              <a:gd name="connsiteY59" fmla="*/ 495300 h 1905000"/>
              <a:gd name="connsiteX60" fmla="*/ 1663700 w 1701800"/>
              <a:gd name="connsiteY60" fmla="*/ 406400 h 1905000"/>
              <a:gd name="connsiteX61" fmla="*/ 1625600 w 1701800"/>
              <a:gd name="connsiteY61" fmla="*/ 368300 h 1905000"/>
              <a:gd name="connsiteX62" fmla="*/ 1651000 w 1701800"/>
              <a:gd name="connsiteY62" fmla="*/ 3937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701800" h="1905000">
                <a:moveTo>
                  <a:pt x="1701800" y="482600"/>
                </a:moveTo>
                <a:lnTo>
                  <a:pt x="1701800" y="482600"/>
                </a:lnTo>
                <a:cubicBezTo>
                  <a:pt x="1655092" y="377507"/>
                  <a:pt x="1664093" y="385246"/>
                  <a:pt x="1612900" y="304800"/>
                </a:cubicBezTo>
                <a:cubicBezTo>
                  <a:pt x="1582472" y="256985"/>
                  <a:pt x="1557284" y="212288"/>
                  <a:pt x="1511300" y="177800"/>
                </a:cubicBezTo>
                <a:cubicBezTo>
                  <a:pt x="1496154" y="166441"/>
                  <a:pt x="1476554" y="162434"/>
                  <a:pt x="1460500" y="152400"/>
                </a:cubicBezTo>
                <a:cubicBezTo>
                  <a:pt x="1442551" y="141182"/>
                  <a:pt x="1426633" y="127000"/>
                  <a:pt x="1409700" y="114300"/>
                </a:cubicBezTo>
                <a:cubicBezTo>
                  <a:pt x="1401233" y="97367"/>
                  <a:pt x="1396621" y="77874"/>
                  <a:pt x="1384300" y="63500"/>
                </a:cubicBezTo>
                <a:cubicBezTo>
                  <a:pt x="1336656" y="7916"/>
                  <a:pt x="1305387" y="23198"/>
                  <a:pt x="1231900" y="12700"/>
                </a:cubicBezTo>
                <a:cubicBezTo>
                  <a:pt x="1206408" y="9058"/>
                  <a:pt x="1181100" y="4233"/>
                  <a:pt x="1155700" y="0"/>
                </a:cubicBezTo>
                <a:cubicBezTo>
                  <a:pt x="1062567" y="12700"/>
                  <a:pt x="967700" y="16164"/>
                  <a:pt x="876300" y="38100"/>
                </a:cubicBezTo>
                <a:cubicBezTo>
                  <a:pt x="858835" y="42291"/>
                  <a:pt x="851998" y="64702"/>
                  <a:pt x="838200" y="76200"/>
                </a:cubicBezTo>
                <a:cubicBezTo>
                  <a:pt x="826474" y="85971"/>
                  <a:pt x="811689" y="91667"/>
                  <a:pt x="800100" y="101600"/>
                </a:cubicBezTo>
                <a:cubicBezTo>
                  <a:pt x="781918" y="117185"/>
                  <a:pt x="767198" y="136490"/>
                  <a:pt x="749300" y="152400"/>
                </a:cubicBezTo>
                <a:cubicBezTo>
                  <a:pt x="729040" y="170409"/>
                  <a:pt x="704967" y="184033"/>
                  <a:pt x="685800" y="203200"/>
                </a:cubicBezTo>
                <a:cubicBezTo>
                  <a:pt x="675007" y="213993"/>
                  <a:pt x="671887" y="231249"/>
                  <a:pt x="660400" y="241300"/>
                </a:cubicBezTo>
                <a:cubicBezTo>
                  <a:pt x="637426" y="261402"/>
                  <a:pt x="605786" y="270514"/>
                  <a:pt x="584200" y="292100"/>
                </a:cubicBezTo>
                <a:cubicBezTo>
                  <a:pt x="571500" y="304800"/>
                  <a:pt x="557598" y="316402"/>
                  <a:pt x="546100" y="330200"/>
                </a:cubicBezTo>
                <a:cubicBezTo>
                  <a:pt x="536329" y="341926"/>
                  <a:pt x="531493" y="357507"/>
                  <a:pt x="520700" y="368300"/>
                </a:cubicBezTo>
                <a:cubicBezTo>
                  <a:pt x="505733" y="383267"/>
                  <a:pt x="485562" y="392162"/>
                  <a:pt x="469900" y="406400"/>
                </a:cubicBezTo>
                <a:cubicBezTo>
                  <a:pt x="438891" y="434590"/>
                  <a:pt x="415869" y="472054"/>
                  <a:pt x="381000" y="495300"/>
                </a:cubicBezTo>
                <a:cubicBezTo>
                  <a:pt x="303049" y="547267"/>
                  <a:pt x="353693" y="509907"/>
                  <a:pt x="241300" y="622300"/>
                </a:cubicBezTo>
                <a:cubicBezTo>
                  <a:pt x="228600" y="635000"/>
                  <a:pt x="213163" y="645456"/>
                  <a:pt x="203200" y="660400"/>
                </a:cubicBezTo>
                <a:cubicBezTo>
                  <a:pt x="194733" y="673100"/>
                  <a:pt x="186958" y="686289"/>
                  <a:pt x="177800" y="698500"/>
                </a:cubicBezTo>
                <a:cubicBezTo>
                  <a:pt x="161536" y="720185"/>
                  <a:pt x="141206" y="738914"/>
                  <a:pt x="127000" y="762000"/>
                </a:cubicBezTo>
                <a:cubicBezTo>
                  <a:pt x="108564" y="791959"/>
                  <a:pt x="74615" y="857241"/>
                  <a:pt x="63500" y="901700"/>
                </a:cubicBezTo>
                <a:cubicBezTo>
                  <a:pt x="40388" y="994150"/>
                  <a:pt x="60746" y="939494"/>
                  <a:pt x="38100" y="1041400"/>
                </a:cubicBezTo>
                <a:cubicBezTo>
                  <a:pt x="17968" y="1131992"/>
                  <a:pt x="31140" y="1019661"/>
                  <a:pt x="12700" y="1130300"/>
                </a:cubicBezTo>
                <a:cubicBezTo>
                  <a:pt x="7089" y="1163966"/>
                  <a:pt x="4233" y="1198033"/>
                  <a:pt x="0" y="1231900"/>
                </a:cubicBezTo>
                <a:cubicBezTo>
                  <a:pt x="4233" y="1320800"/>
                  <a:pt x="4127" y="1410013"/>
                  <a:pt x="12700" y="1498600"/>
                </a:cubicBezTo>
                <a:cubicBezTo>
                  <a:pt x="16858" y="1541571"/>
                  <a:pt x="30144" y="1583168"/>
                  <a:pt x="38100" y="1625600"/>
                </a:cubicBezTo>
                <a:cubicBezTo>
                  <a:pt x="42845" y="1650909"/>
                  <a:pt x="38295" y="1679290"/>
                  <a:pt x="50800" y="1701800"/>
                </a:cubicBezTo>
                <a:cubicBezTo>
                  <a:pt x="61079" y="1720303"/>
                  <a:pt x="83988" y="1728159"/>
                  <a:pt x="101600" y="1739900"/>
                </a:cubicBezTo>
                <a:cubicBezTo>
                  <a:pt x="260020" y="1845514"/>
                  <a:pt x="96430" y="1737315"/>
                  <a:pt x="203200" y="1790700"/>
                </a:cubicBezTo>
                <a:cubicBezTo>
                  <a:pt x="216852" y="1797526"/>
                  <a:pt x="228880" y="1807228"/>
                  <a:pt x="241300" y="1816100"/>
                </a:cubicBezTo>
                <a:cubicBezTo>
                  <a:pt x="258524" y="1828403"/>
                  <a:pt x="273168" y="1844734"/>
                  <a:pt x="292100" y="1854200"/>
                </a:cubicBezTo>
                <a:cubicBezTo>
                  <a:pt x="320314" y="1868307"/>
                  <a:pt x="434489" y="1878170"/>
                  <a:pt x="444500" y="1879600"/>
                </a:cubicBezTo>
                <a:cubicBezTo>
                  <a:pt x="522729" y="1890776"/>
                  <a:pt x="502081" y="1886094"/>
                  <a:pt x="558800" y="1905000"/>
                </a:cubicBezTo>
                <a:cubicBezTo>
                  <a:pt x="626533" y="1900767"/>
                  <a:pt x="694507" y="1899404"/>
                  <a:pt x="762000" y="1892300"/>
                </a:cubicBezTo>
                <a:cubicBezTo>
                  <a:pt x="775313" y="1890899"/>
                  <a:pt x="788477" y="1886242"/>
                  <a:pt x="800100" y="1879600"/>
                </a:cubicBezTo>
                <a:cubicBezTo>
                  <a:pt x="818478" y="1869098"/>
                  <a:pt x="833560" y="1853638"/>
                  <a:pt x="850900" y="1841500"/>
                </a:cubicBezTo>
                <a:cubicBezTo>
                  <a:pt x="875909" y="1823994"/>
                  <a:pt x="905514" y="1812286"/>
                  <a:pt x="927100" y="1790700"/>
                </a:cubicBezTo>
                <a:cubicBezTo>
                  <a:pt x="944033" y="1773767"/>
                  <a:pt x="959718" y="1755485"/>
                  <a:pt x="977900" y="1739900"/>
                </a:cubicBezTo>
                <a:cubicBezTo>
                  <a:pt x="1047983" y="1679829"/>
                  <a:pt x="986290" y="1758848"/>
                  <a:pt x="1066800" y="1663700"/>
                </a:cubicBezTo>
                <a:cubicBezTo>
                  <a:pt x="1097978" y="1626853"/>
                  <a:pt x="1121570" y="1583530"/>
                  <a:pt x="1155700" y="1549400"/>
                </a:cubicBezTo>
                <a:cubicBezTo>
                  <a:pt x="1172633" y="1532467"/>
                  <a:pt x="1192132" y="1517758"/>
                  <a:pt x="1206500" y="1498600"/>
                </a:cubicBezTo>
                <a:cubicBezTo>
                  <a:pt x="1217859" y="1483454"/>
                  <a:pt x="1222507" y="1464238"/>
                  <a:pt x="1231900" y="1447800"/>
                </a:cubicBezTo>
                <a:cubicBezTo>
                  <a:pt x="1239473" y="1434548"/>
                  <a:pt x="1250474" y="1423352"/>
                  <a:pt x="1257300" y="1409700"/>
                </a:cubicBezTo>
                <a:cubicBezTo>
                  <a:pt x="1267495" y="1389310"/>
                  <a:pt x="1274695" y="1367546"/>
                  <a:pt x="1282700" y="1346200"/>
                </a:cubicBezTo>
                <a:cubicBezTo>
                  <a:pt x="1287400" y="1333665"/>
                  <a:pt x="1289413" y="1320074"/>
                  <a:pt x="1295400" y="1308100"/>
                </a:cubicBezTo>
                <a:cubicBezTo>
                  <a:pt x="1302226" y="1294448"/>
                  <a:pt x="1312333" y="1282700"/>
                  <a:pt x="1320800" y="1270000"/>
                </a:cubicBezTo>
                <a:cubicBezTo>
                  <a:pt x="1325033" y="1253067"/>
                  <a:pt x="1325694" y="1234812"/>
                  <a:pt x="1333500" y="1219200"/>
                </a:cubicBezTo>
                <a:cubicBezTo>
                  <a:pt x="1359795" y="1166610"/>
                  <a:pt x="1400341" y="1125846"/>
                  <a:pt x="1435100" y="1079500"/>
                </a:cubicBezTo>
                <a:cubicBezTo>
                  <a:pt x="1444258" y="1067289"/>
                  <a:pt x="1450359" y="1052808"/>
                  <a:pt x="1460500" y="1041400"/>
                </a:cubicBezTo>
                <a:cubicBezTo>
                  <a:pt x="1484365" y="1014552"/>
                  <a:pt x="1516775" y="995088"/>
                  <a:pt x="1536700" y="965200"/>
                </a:cubicBezTo>
                <a:cubicBezTo>
                  <a:pt x="1575792" y="906561"/>
                  <a:pt x="1554247" y="940188"/>
                  <a:pt x="1600200" y="863600"/>
                </a:cubicBezTo>
                <a:cubicBezTo>
                  <a:pt x="1608667" y="829733"/>
                  <a:pt x="1614561" y="795118"/>
                  <a:pt x="1625600" y="762000"/>
                </a:cubicBezTo>
                <a:cubicBezTo>
                  <a:pt x="1634067" y="736600"/>
                  <a:pt x="1645749" y="712054"/>
                  <a:pt x="1651000" y="685800"/>
                </a:cubicBezTo>
                <a:cubicBezTo>
                  <a:pt x="1655233" y="664633"/>
                  <a:pt x="1659017" y="643372"/>
                  <a:pt x="1663700" y="622300"/>
                </a:cubicBezTo>
                <a:cubicBezTo>
                  <a:pt x="1667486" y="605261"/>
                  <a:pt x="1671384" y="588218"/>
                  <a:pt x="1676400" y="571500"/>
                </a:cubicBezTo>
                <a:cubicBezTo>
                  <a:pt x="1684093" y="545855"/>
                  <a:pt x="1701800" y="495300"/>
                  <a:pt x="1701800" y="495300"/>
                </a:cubicBezTo>
                <a:cubicBezTo>
                  <a:pt x="1674507" y="413420"/>
                  <a:pt x="1695332" y="438032"/>
                  <a:pt x="1663700" y="406400"/>
                </a:cubicBezTo>
                <a:lnTo>
                  <a:pt x="1625600" y="368300"/>
                </a:lnTo>
                <a:lnTo>
                  <a:pt x="1651000" y="393700"/>
                </a:lnTo>
              </a:path>
            </a:pathLst>
          </a:custGeom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6"/>
          <p:cNvSpPr txBox="1"/>
          <p:nvPr/>
        </p:nvSpPr>
        <p:spPr>
          <a:xfrm>
            <a:off x="1480797" y="3417436"/>
            <a:ext cx="3802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16" name="Straight Connector 25"/>
          <p:cNvCxnSpPr>
            <a:endCxn id="5" idx="6"/>
          </p:cNvCxnSpPr>
          <p:nvPr/>
        </p:nvCxnSpPr>
        <p:spPr>
          <a:xfrm flipH="1">
            <a:off x="3002437" y="4130383"/>
            <a:ext cx="937918" cy="177836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5"/>
          <p:cNvCxnSpPr/>
          <p:nvPr/>
        </p:nvCxnSpPr>
        <p:spPr>
          <a:xfrm flipH="1" flipV="1">
            <a:off x="2265389" y="5333310"/>
            <a:ext cx="1256642" cy="61694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Eğri Bağlayıcı 25"/>
          <p:cNvCxnSpPr>
            <a:stCxn id="9" idx="6"/>
            <a:endCxn id="5" idx="2"/>
          </p:cNvCxnSpPr>
          <p:nvPr/>
        </p:nvCxnSpPr>
        <p:spPr>
          <a:xfrm flipV="1">
            <a:off x="1588809" y="4308219"/>
            <a:ext cx="1197604" cy="169073"/>
          </a:xfrm>
          <a:prstGeom prst="curvedConnector3">
            <a:avLst/>
          </a:prstGeom>
          <a:ln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Eğri Bağlayıcı 29"/>
          <p:cNvCxnSpPr>
            <a:endCxn id="7" idx="1"/>
          </p:cNvCxnSpPr>
          <p:nvPr/>
        </p:nvCxnSpPr>
        <p:spPr>
          <a:xfrm rot="16200000" flipH="1">
            <a:off x="1472731" y="4632846"/>
            <a:ext cx="679287" cy="537251"/>
          </a:xfrm>
          <a:prstGeom prst="curved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Eğri Bağlayıcı 31"/>
          <p:cNvCxnSpPr>
            <a:stCxn id="8" idx="0"/>
            <a:endCxn id="6" idx="4"/>
          </p:cNvCxnSpPr>
          <p:nvPr/>
        </p:nvCxnSpPr>
        <p:spPr>
          <a:xfrm rot="5400000" flipH="1" flipV="1">
            <a:off x="3295328" y="4564830"/>
            <a:ext cx="1071269" cy="389817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16"/>
          <p:cNvSpPr txBox="1"/>
          <p:nvPr/>
        </p:nvSpPr>
        <p:spPr>
          <a:xfrm>
            <a:off x="1113213" y="4407461"/>
            <a:ext cx="3225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37" name="TextBox 16"/>
          <p:cNvSpPr txBox="1"/>
          <p:nvPr/>
        </p:nvSpPr>
        <p:spPr>
          <a:xfrm>
            <a:off x="2678401" y="3838964"/>
            <a:ext cx="33214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 smtClean="0">
                <a:latin typeface="Comic Sans MS"/>
                <a:cs typeface="Comic Sans MS"/>
              </a:rPr>
              <a:t>u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38" name="TextBox 16"/>
          <p:cNvSpPr txBox="1"/>
          <p:nvPr/>
        </p:nvSpPr>
        <p:spPr>
          <a:xfrm>
            <a:off x="2125665" y="4871923"/>
            <a:ext cx="3834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>
                <a:latin typeface="Comic Sans MS"/>
                <a:cs typeface="Comic Sans MS"/>
              </a:rPr>
              <a:t>u</a:t>
            </a:r>
            <a:r>
              <a:rPr lang="tr-TR" sz="2200" dirty="0" smtClean="0">
                <a:latin typeface="Comic Sans MS"/>
                <a:cs typeface="Comic Sans MS"/>
              </a:rPr>
              <a:t>’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39" name="TextBox 16"/>
          <p:cNvSpPr txBox="1"/>
          <p:nvPr/>
        </p:nvSpPr>
        <p:spPr>
          <a:xfrm>
            <a:off x="3851920" y="3608830"/>
            <a:ext cx="3225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>
                <a:latin typeface="Comic Sans MS"/>
                <a:cs typeface="Comic Sans MS"/>
              </a:rPr>
              <a:t>v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40" name="TextBox 16"/>
          <p:cNvSpPr txBox="1"/>
          <p:nvPr/>
        </p:nvSpPr>
        <p:spPr>
          <a:xfrm>
            <a:off x="3718898" y="5079928"/>
            <a:ext cx="3738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>
                <a:latin typeface="Comic Sans MS"/>
                <a:cs typeface="Comic Sans MS"/>
              </a:rPr>
              <a:t>v</a:t>
            </a:r>
            <a:r>
              <a:rPr lang="tr-TR" sz="2200" dirty="0" smtClean="0">
                <a:latin typeface="Comic Sans MS"/>
                <a:cs typeface="Comic Sans MS"/>
              </a:rPr>
              <a:t>’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72755006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195736" y="3501008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0" name="Düz Bağlayıcı 29"/>
          <p:cNvCxnSpPr>
            <a:endCxn id="27" idx="1"/>
          </p:cNvCxnSpPr>
          <p:nvPr/>
        </p:nvCxnSpPr>
        <p:spPr>
          <a:xfrm>
            <a:off x="2339752" y="3645024"/>
            <a:ext cx="531763" cy="10520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058253" y="3140968"/>
            <a:ext cx="35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A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139952" y="3299454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2841645" y="4667606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55055" y="4787860"/>
            <a:ext cx="429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mic Sans MS"/>
                <a:cs typeface="Comic Sans MS"/>
              </a:rPr>
              <a:t>D</a:t>
            </a:r>
          </a:p>
          <a:p>
            <a:pPr algn="ctr"/>
            <a:r>
              <a:rPr lang="en-US" dirty="0" smtClean="0">
                <a:latin typeface="Comic Sans MS"/>
                <a:cs typeface="Comic Sans MS"/>
              </a:rPr>
              <a:t>18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4798608" y="5026623"/>
            <a:ext cx="203966" cy="151431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819241" y="5167739"/>
            <a:ext cx="328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E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6092043" y="4077072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302901" y="4005064"/>
            <a:ext cx="323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C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5" name="Düz Bağlayıcı 29"/>
          <p:cNvCxnSpPr>
            <a:endCxn id="23" idx="2"/>
          </p:cNvCxnSpPr>
          <p:nvPr/>
        </p:nvCxnSpPr>
        <p:spPr>
          <a:xfrm flipV="1">
            <a:off x="2399780" y="3400231"/>
            <a:ext cx="1740172" cy="220829"/>
          </a:xfrm>
          <a:prstGeom prst="line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Düz Bağlayıcı 29"/>
          <p:cNvCxnSpPr>
            <a:endCxn id="33" idx="2"/>
          </p:cNvCxnSpPr>
          <p:nvPr/>
        </p:nvCxnSpPr>
        <p:spPr>
          <a:xfrm flipV="1">
            <a:off x="2987824" y="4177849"/>
            <a:ext cx="3104219" cy="52900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Düz Bağlayıcı 29"/>
          <p:cNvCxnSpPr>
            <a:endCxn id="31" idx="1"/>
          </p:cNvCxnSpPr>
          <p:nvPr/>
        </p:nvCxnSpPr>
        <p:spPr>
          <a:xfrm>
            <a:off x="2987824" y="4811250"/>
            <a:ext cx="1840654" cy="23755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Düz Bağlayıcı 29"/>
          <p:cNvCxnSpPr>
            <a:endCxn id="33" idx="3"/>
          </p:cNvCxnSpPr>
          <p:nvPr/>
        </p:nvCxnSpPr>
        <p:spPr>
          <a:xfrm flipV="1">
            <a:off x="4932040" y="4249109"/>
            <a:ext cx="1189873" cy="83089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Düz Bağlayıcı 29"/>
          <p:cNvCxnSpPr>
            <a:endCxn id="33" idx="1"/>
          </p:cNvCxnSpPr>
          <p:nvPr/>
        </p:nvCxnSpPr>
        <p:spPr>
          <a:xfrm>
            <a:off x="4283968" y="3433806"/>
            <a:ext cx="1837945" cy="67278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Düz Bağlayıcı 29"/>
          <p:cNvCxnSpPr>
            <a:stCxn id="27" idx="0"/>
            <a:endCxn id="23" idx="3"/>
          </p:cNvCxnSpPr>
          <p:nvPr/>
        </p:nvCxnSpPr>
        <p:spPr>
          <a:xfrm flipV="1">
            <a:off x="2943628" y="3471491"/>
            <a:ext cx="1226194" cy="1196115"/>
          </a:xfrm>
          <a:prstGeom prst="line">
            <a:avLst/>
          </a:prstGeom>
          <a:ln>
            <a:solidFill>
              <a:srgbClr val="FF0000"/>
            </a:solidFill>
            <a:head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41" name="TextBox 14340"/>
          <p:cNvSpPr txBox="1"/>
          <p:nvPr/>
        </p:nvSpPr>
        <p:spPr>
          <a:xfrm>
            <a:off x="3059832" y="3779748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161340" y="4077072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22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491880" y="4931876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16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358549" y="4077072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14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508104" y="4581128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915816" y="3140968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10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044787" y="3419708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9" name="Metin kutusu 8"/>
          <p:cNvSpPr txBox="1"/>
          <p:nvPr/>
        </p:nvSpPr>
        <p:spPr>
          <a:xfrm>
            <a:off x="611560" y="1490588"/>
            <a:ext cx="79208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/>
              <a:buChar char="•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iven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weighted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 G=(V,E) and a source vertex s in V, find the shortest path from s to every other vertex in V</a:t>
            </a:r>
            <a:endParaRPr lang="en-US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just"/>
            <a:endParaRPr lang="tr-TR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995936" y="2636912"/>
            <a:ext cx="429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 smtClean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SSSP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25166493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Greedy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Choice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Property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428" name="Rectangle 4"/>
              <p:cNvSpPr>
                <a:spLocks noChangeArrowheads="1"/>
              </p:cNvSpPr>
              <p:nvPr/>
            </p:nvSpPr>
            <p:spPr bwMode="auto">
              <a:xfrm>
                <a:off x="323528" y="1268760"/>
                <a:ext cx="8640960" cy="4525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>
                  <a:lnSpc>
                    <a:spcPct val="80000"/>
                  </a:lnSpc>
                  <a:spcBef>
                    <a:spcPct val="20000"/>
                  </a:spcBef>
                </a:pPr>
                <a:r>
                  <a:rPr lang="tr-TR" sz="2400" u="sng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Theorem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: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For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each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vertex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v </a:t>
                </a:r>
                <a:r>
                  <a:rPr lang="tr-TR" sz="24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i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n V, </a:t>
                </a:r>
                <a:r>
                  <a:rPr lang="en-US" sz="24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v.dis</a:t>
                </a:r>
                <a:r>
                  <a:rPr lang="en-US" sz="24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= </a:t>
                </a:r>
                <a:r>
                  <a:rPr lang="en-US" sz="2400" dirty="0">
                    <a:solidFill>
                      <a:schemeClr val="tx2">
                        <a:lumMod val="50000"/>
                      </a:schemeClr>
                    </a:solidFill>
                    <a:latin typeface="Lucida Grande"/>
                    <a:ea typeface="Lucida Grande"/>
                    <a:cs typeface="Lucida Grande"/>
                  </a:rPr>
                  <a:t>δ</a:t>
                </a:r>
                <a:r>
                  <a:rPr lang="tr-TR" sz="24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(</a:t>
                </a:r>
                <a:r>
                  <a:rPr lang="tr-TR" sz="24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s,v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 at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time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when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v is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added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to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S. (</a:t>
                </a:r>
                <a:r>
                  <a:rPr lang="en-US" sz="24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Dijkstra’s</a:t>
                </a:r>
                <a:r>
                  <a:rPr lang="en-US" sz="24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Algorithm computes all shortest path distances </a:t>
                </a:r>
                <a:r>
                  <a:rPr lang="en-US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correctly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)</a:t>
                </a:r>
                <a:endParaRPr lang="tr-TR" sz="24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algn="just">
                  <a:lnSpc>
                    <a:spcPct val="80000"/>
                  </a:lnSpc>
                  <a:spcBef>
                    <a:spcPct val="20000"/>
                  </a:spcBef>
                </a:pPr>
                <a:endParaRPr lang="tr-TR" sz="2400" dirty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algn="just">
                  <a:lnSpc>
                    <a:spcPct val="80000"/>
                  </a:lnSpc>
                  <a:spcBef>
                    <a:spcPct val="20000"/>
                  </a:spcBef>
                </a:pPr>
                <a:r>
                  <a:rPr lang="tr-TR" sz="2200" i="1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Proof</a:t>
                </a:r>
                <a:r>
                  <a:rPr lang="tr-TR" sz="2200" i="1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2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: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Let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v be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first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vertex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that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v.dis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mic Sans MS"/>
                      </a:rPr>
                      <m:t>≠</m:t>
                    </m:r>
                  </m:oMath>
                </a14:m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Lucida Grande"/>
                    <a:ea typeface="Lucida Grande"/>
                    <a:cs typeface="Lucida Grande"/>
                  </a:rPr>
                  <a:t>δ</a:t>
                </a:r>
                <a:r>
                  <a:rPr lang="tr-TR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(</a:t>
                </a:r>
                <a:r>
                  <a:rPr lang="tr-TR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s,v</a:t>
                </a:r>
                <a:r>
                  <a:rPr lang="tr-TR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 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at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time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it’s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added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to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S.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Let’s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check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true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shortest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path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from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s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to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v. </a:t>
                </a:r>
              </a:p>
              <a:p>
                <a:pPr algn="just">
                  <a:lnSpc>
                    <a:spcPct val="80000"/>
                  </a:lnSpc>
                  <a:spcBef>
                    <a:spcPct val="20000"/>
                  </a:spcBef>
                </a:pPr>
                <a:endParaRPr lang="tr-TR" sz="2000" u="sng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>
                  <a:lnSpc>
                    <a:spcPct val="80000"/>
                  </a:lnSpc>
                  <a:spcBef>
                    <a:spcPct val="20000"/>
                  </a:spcBef>
                </a:pPr>
                <a:endParaRPr lang="tr-TR" sz="24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marL="342900" indent="-342900">
                  <a:lnSpc>
                    <a:spcPct val="80000"/>
                  </a:lnSpc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endParaRPr lang="tr-TR" sz="2000" dirty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>
                  <a:lnSpc>
                    <a:spcPct val="80000"/>
                  </a:lnSpc>
                  <a:spcBef>
                    <a:spcPct val="20000"/>
                  </a:spcBef>
                </a:pPr>
                <a:endParaRPr lang="tr-TR" sz="24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3428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3528" y="1268760"/>
                <a:ext cx="8640960" cy="4525963"/>
              </a:xfrm>
              <a:prstGeom prst="rect">
                <a:avLst/>
              </a:prstGeom>
              <a:blipFill>
                <a:blip r:embed="rId3"/>
                <a:stretch>
                  <a:fillRect l="-1058" t="-2692" r="-105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Metin kutusu 2"/>
          <p:cNvSpPr txBox="1"/>
          <p:nvPr/>
        </p:nvSpPr>
        <p:spPr>
          <a:xfrm>
            <a:off x="4353279" y="3440858"/>
            <a:ext cx="461120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v.dis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≤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u.dis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+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w(</a:t>
            </a:r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u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,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)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endParaRPr lang="tr-TR" altLang="tr-TR" sz="16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           = 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δ(s,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)+w(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s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ince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u.dis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δ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s,u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</a:p>
          <a:p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tr-TR" altLang="tr-TR" sz="16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’.</a:t>
            </a:r>
            <a:r>
              <a:rPr lang="tr-TR" altLang="tr-TR" sz="16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dis</a:t>
            </a:r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≤</a:t>
            </a:r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u’.</a:t>
            </a:r>
            <a:r>
              <a:rPr lang="tr-TR" altLang="tr-TR" sz="16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dis</a:t>
            </a:r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+</a:t>
            </a:r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w(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u’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,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v’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)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endParaRPr lang="tr-TR" altLang="tr-TR" sz="16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            = 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δ(s,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u’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)+w(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u’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v’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s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ince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u’.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dis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δ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s,u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’)</a:t>
            </a:r>
          </a:p>
          <a:p>
            <a:endParaRPr lang="tr-TR" altLang="tr-TR" sz="16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Since v’ is in 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shortest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path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from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s 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to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v, v’.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dis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&lt;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δ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s,v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).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From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upper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bound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property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δ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s,v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≤</a:t>
            </a:r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v.dis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. 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So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v’.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dis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&lt; 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v.dis</a:t>
            </a:r>
            <a:endParaRPr lang="tr-TR" altLang="tr-TR" sz="16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786413" y="4200207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917859" y="4008079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49364" y="5209480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28042" y="5295372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72785" y="4369280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3"/>
          <p:cNvSpPr/>
          <p:nvPr/>
        </p:nvSpPr>
        <p:spPr>
          <a:xfrm>
            <a:off x="792721" y="3512979"/>
            <a:ext cx="2491606" cy="2535555"/>
          </a:xfrm>
          <a:custGeom>
            <a:avLst/>
            <a:gdLst>
              <a:gd name="connsiteX0" fmla="*/ 1701800 w 1701800"/>
              <a:gd name="connsiteY0" fmla="*/ 482600 h 1905000"/>
              <a:gd name="connsiteX1" fmla="*/ 1701800 w 1701800"/>
              <a:gd name="connsiteY1" fmla="*/ 482600 h 1905000"/>
              <a:gd name="connsiteX2" fmla="*/ 1612900 w 1701800"/>
              <a:gd name="connsiteY2" fmla="*/ 304800 h 1905000"/>
              <a:gd name="connsiteX3" fmla="*/ 1511300 w 1701800"/>
              <a:gd name="connsiteY3" fmla="*/ 177800 h 1905000"/>
              <a:gd name="connsiteX4" fmla="*/ 1460500 w 1701800"/>
              <a:gd name="connsiteY4" fmla="*/ 152400 h 1905000"/>
              <a:gd name="connsiteX5" fmla="*/ 1409700 w 1701800"/>
              <a:gd name="connsiteY5" fmla="*/ 114300 h 1905000"/>
              <a:gd name="connsiteX6" fmla="*/ 1384300 w 1701800"/>
              <a:gd name="connsiteY6" fmla="*/ 63500 h 1905000"/>
              <a:gd name="connsiteX7" fmla="*/ 1231900 w 1701800"/>
              <a:gd name="connsiteY7" fmla="*/ 12700 h 1905000"/>
              <a:gd name="connsiteX8" fmla="*/ 1155700 w 1701800"/>
              <a:gd name="connsiteY8" fmla="*/ 0 h 1905000"/>
              <a:gd name="connsiteX9" fmla="*/ 876300 w 1701800"/>
              <a:gd name="connsiteY9" fmla="*/ 38100 h 1905000"/>
              <a:gd name="connsiteX10" fmla="*/ 838200 w 1701800"/>
              <a:gd name="connsiteY10" fmla="*/ 76200 h 1905000"/>
              <a:gd name="connsiteX11" fmla="*/ 800100 w 1701800"/>
              <a:gd name="connsiteY11" fmla="*/ 101600 h 1905000"/>
              <a:gd name="connsiteX12" fmla="*/ 749300 w 1701800"/>
              <a:gd name="connsiteY12" fmla="*/ 152400 h 1905000"/>
              <a:gd name="connsiteX13" fmla="*/ 685800 w 1701800"/>
              <a:gd name="connsiteY13" fmla="*/ 203200 h 1905000"/>
              <a:gd name="connsiteX14" fmla="*/ 660400 w 1701800"/>
              <a:gd name="connsiteY14" fmla="*/ 241300 h 1905000"/>
              <a:gd name="connsiteX15" fmla="*/ 584200 w 1701800"/>
              <a:gd name="connsiteY15" fmla="*/ 292100 h 1905000"/>
              <a:gd name="connsiteX16" fmla="*/ 546100 w 1701800"/>
              <a:gd name="connsiteY16" fmla="*/ 330200 h 1905000"/>
              <a:gd name="connsiteX17" fmla="*/ 520700 w 1701800"/>
              <a:gd name="connsiteY17" fmla="*/ 368300 h 1905000"/>
              <a:gd name="connsiteX18" fmla="*/ 469900 w 1701800"/>
              <a:gd name="connsiteY18" fmla="*/ 406400 h 1905000"/>
              <a:gd name="connsiteX19" fmla="*/ 381000 w 1701800"/>
              <a:gd name="connsiteY19" fmla="*/ 495300 h 1905000"/>
              <a:gd name="connsiteX20" fmla="*/ 241300 w 1701800"/>
              <a:gd name="connsiteY20" fmla="*/ 622300 h 1905000"/>
              <a:gd name="connsiteX21" fmla="*/ 203200 w 1701800"/>
              <a:gd name="connsiteY21" fmla="*/ 660400 h 1905000"/>
              <a:gd name="connsiteX22" fmla="*/ 177800 w 1701800"/>
              <a:gd name="connsiteY22" fmla="*/ 698500 h 1905000"/>
              <a:gd name="connsiteX23" fmla="*/ 127000 w 1701800"/>
              <a:gd name="connsiteY23" fmla="*/ 762000 h 1905000"/>
              <a:gd name="connsiteX24" fmla="*/ 63500 w 1701800"/>
              <a:gd name="connsiteY24" fmla="*/ 901700 h 1905000"/>
              <a:gd name="connsiteX25" fmla="*/ 38100 w 1701800"/>
              <a:gd name="connsiteY25" fmla="*/ 1041400 h 1905000"/>
              <a:gd name="connsiteX26" fmla="*/ 12700 w 1701800"/>
              <a:gd name="connsiteY26" fmla="*/ 1130300 h 1905000"/>
              <a:gd name="connsiteX27" fmla="*/ 0 w 1701800"/>
              <a:gd name="connsiteY27" fmla="*/ 1231900 h 1905000"/>
              <a:gd name="connsiteX28" fmla="*/ 12700 w 1701800"/>
              <a:gd name="connsiteY28" fmla="*/ 1498600 h 1905000"/>
              <a:gd name="connsiteX29" fmla="*/ 38100 w 1701800"/>
              <a:gd name="connsiteY29" fmla="*/ 1625600 h 1905000"/>
              <a:gd name="connsiteX30" fmla="*/ 50800 w 1701800"/>
              <a:gd name="connsiteY30" fmla="*/ 1701800 h 1905000"/>
              <a:gd name="connsiteX31" fmla="*/ 101600 w 1701800"/>
              <a:gd name="connsiteY31" fmla="*/ 1739900 h 1905000"/>
              <a:gd name="connsiteX32" fmla="*/ 203200 w 1701800"/>
              <a:gd name="connsiteY32" fmla="*/ 1790700 h 1905000"/>
              <a:gd name="connsiteX33" fmla="*/ 241300 w 1701800"/>
              <a:gd name="connsiteY33" fmla="*/ 1816100 h 1905000"/>
              <a:gd name="connsiteX34" fmla="*/ 292100 w 1701800"/>
              <a:gd name="connsiteY34" fmla="*/ 1854200 h 1905000"/>
              <a:gd name="connsiteX35" fmla="*/ 444500 w 1701800"/>
              <a:gd name="connsiteY35" fmla="*/ 1879600 h 1905000"/>
              <a:gd name="connsiteX36" fmla="*/ 558800 w 1701800"/>
              <a:gd name="connsiteY36" fmla="*/ 1905000 h 1905000"/>
              <a:gd name="connsiteX37" fmla="*/ 762000 w 1701800"/>
              <a:gd name="connsiteY37" fmla="*/ 1892300 h 1905000"/>
              <a:gd name="connsiteX38" fmla="*/ 800100 w 1701800"/>
              <a:gd name="connsiteY38" fmla="*/ 1879600 h 1905000"/>
              <a:gd name="connsiteX39" fmla="*/ 850900 w 1701800"/>
              <a:gd name="connsiteY39" fmla="*/ 1841500 h 1905000"/>
              <a:gd name="connsiteX40" fmla="*/ 927100 w 1701800"/>
              <a:gd name="connsiteY40" fmla="*/ 1790700 h 1905000"/>
              <a:gd name="connsiteX41" fmla="*/ 977900 w 1701800"/>
              <a:gd name="connsiteY41" fmla="*/ 1739900 h 1905000"/>
              <a:gd name="connsiteX42" fmla="*/ 1066800 w 1701800"/>
              <a:gd name="connsiteY42" fmla="*/ 1663700 h 1905000"/>
              <a:gd name="connsiteX43" fmla="*/ 1155700 w 1701800"/>
              <a:gd name="connsiteY43" fmla="*/ 1549400 h 1905000"/>
              <a:gd name="connsiteX44" fmla="*/ 1206500 w 1701800"/>
              <a:gd name="connsiteY44" fmla="*/ 1498600 h 1905000"/>
              <a:gd name="connsiteX45" fmla="*/ 1231900 w 1701800"/>
              <a:gd name="connsiteY45" fmla="*/ 1447800 h 1905000"/>
              <a:gd name="connsiteX46" fmla="*/ 1257300 w 1701800"/>
              <a:gd name="connsiteY46" fmla="*/ 1409700 h 1905000"/>
              <a:gd name="connsiteX47" fmla="*/ 1282700 w 1701800"/>
              <a:gd name="connsiteY47" fmla="*/ 1346200 h 1905000"/>
              <a:gd name="connsiteX48" fmla="*/ 1295400 w 1701800"/>
              <a:gd name="connsiteY48" fmla="*/ 1308100 h 1905000"/>
              <a:gd name="connsiteX49" fmla="*/ 1320800 w 1701800"/>
              <a:gd name="connsiteY49" fmla="*/ 1270000 h 1905000"/>
              <a:gd name="connsiteX50" fmla="*/ 1333500 w 1701800"/>
              <a:gd name="connsiteY50" fmla="*/ 1219200 h 1905000"/>
              <a:gd name="connsiteX51" fmla="*/ 1435100 w 1701800"/>
              <a:gd name="connsiteY51" fmla="*/ 1079500 h 1905000"/>
              <a:gd name="connsiteX52" fmla="*/ 1460500 w 1701800"/>
              <a:gd name="connsiteY52" fmla="*/ 1041400 h 1905000"/>
              <a:gd name="connsiteX53" fmla="*/ 1536700 w 1701800"/>
              <a:gd name="connsiteY53" fmla="*/ 965200 h 1905000"/>
              <a:gd name="connsiteX54" fmla="*/ 1600200 w 1701800"/>
              <a:gd name="connsiteY54" fmla="*/ 863600 h 1905000"/>
              <a:gd name="connsiteX55" fmla="*/ 1625600 w 1701800"/>
              <a:gd name="connsiteY55" fmla="*/ 762000 h 1905000"/>
              <a:gd name="connsiteX56" fmla="*/ 1651000 w 1701800"/>
              <a:gd name="connsiteY56" fmla="*/ 685800 h 1905000"/>
              <a:gd name="connsiteX57" fmla="*/ 1663700 w 1701800"/>
              <a:gd name="connsiteY57" fmla="*/ 622300 h 1905000"/>
              <a:gd name="connsiteX58" fmla="*/ 1676400 w 1701800"/>
              <a:gd name="connsiteY58" fmla="*/ 571500 h 1905000"/>
              <a:gd name="connsiteX59" fmla="*/ 1701800 w 1701800"/>
              <a:gd name="connsiteY59" fmla="*/ 495300 h 1905000"/>
              <a:gd name="connsiteX60" fmla="*/ 1663700 w 1701800"/>
              <a:gd name="connsiteY60" fmla="*/ 406400 h 1905000"/>
              <a:gd name="connsiteX61" fmla="*/ 1625600 w 1701800"/>
              <a:gd name="connsiteY61" fmla="*/ 368300 h 1905000"/>
              <a:gd name="connsiteX62" fmla="*/ 1651000 w 1701800"/>
              <a:gd name="connsiteY62" fmla="*/ 3937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701800" h="1905000">
                <a:moveTo>
                  <a:pt x="1701800" y="482600"/>
                </a:moveTo>
                <a:lnTo>
                  <a:pt x="1701800" y="482600"/>
                </a:lnTo>
                <a:cubicBezTo>
                  <a:pt x="1655092" y="377507"/>
                  <a:pt x="1664093" y="385246"/>
                  <a:pt x="1612900" y="304800"/>
                </a:cubicBezTo>
                <a:cubicBezTo>
                  <a:pt x="1582472" y="256985"/>
                  <a:pt x="1557284" y="212288"/>
                  <a:pt x="1511300" y="177800"/>
                </a:cubicBezTo>
                <a:cubicBezTo>
                  <a:pt x="1496154" y="166441"/>
                  <a:pt x="1476554" y="162434"/>
                  <a:pt x="1460500" y="152400"/>
                </a:cubicBezTo>
                <a:cubicBezTo>
                  <a:pt x="1442551" y="141182"/>
                  <a:pt x="1426633" y="127000"/>
                  <a:pt x="1409700" y="114300"/>
                </a:cubicBezTo>
                <a:cubicBezTo>
                  <a:pt x="1401233" y="97367"/>
                  <a:pt x="1396621" y="77874"/>
                  <a:pt x="1384300" y="63500"/>
                </a:cubicBezTo>
                <a:cubicBezTo>
                  <a:pt x="1336656" y="7916"/>
                  <a:pt x="1305387" y="23198"/>
                  <a:pt x="1231900" y="12700"/>
                </a:cubicBezTo>
                <a:cubicBezTo>
                  <a:pt x="1206408" y="9058"/>
                  <a:pt x="1181100" y="4233"/>
                  <a:pt x="1155700" y="0"/>
                </a:cubicBezTo>
                <a:cubicBezTo>
                  <a:pt x="1062567" y="12700"/>
                  <a:pt x="967700" y="16164"/>
                  <a:pt x="876300" y="38100"/>
                </a:cubicBezTo>
                <a:cubicBezTo>
                  <a:pt x="858835" y="42291"/>
                  <a:pt x="851998" y="64702"/>
                  <a:pt x="838200" y="76200"/>
                </a:cubicBezTo>
                <a:cubicBezTo>
                  <a:pt x="826474" y="85971"/>
                  <a:pt x="811689" y="91667"/>
                  <a:pt x="800100" y="101600"/>
                </a:cubicBezTo>
                <a:cubicBezTo>
                  <a:pt x="781918" y="117185"/>
                  <a:pt x="767198" y="136490"/>
                  <a:pt x="749300" y="152400"/>
                </a:cubicBezTo>
                <a:cubicBezTo>
                  <a:pt x="729040" y="170409"/>
                  <a:pt x="704967" y="184033"/>
                  <a:pt x="685800" y="203200"/>
                </a:cubicBezTo>
                <a:cubicBezTo>
                  <a:pt x="675007" y="213993"/>
                  <a:pt x="671887" y="231249"/>
                  <a:pt x="660400" y="241300"/>
                </a:cubicBezTo>
                <a:cubicBezTo>
                  <a:pt x="637426" y="261402"/>
                  <a:pt x="605786" y="270514"/>
                  <a:pt x="584200" y="292100"/>
                </a:cubicBezTo>
                <a:cubicBezTo>
                  <a:pt x="571500" y="304800"/>
                  <a:pt x="557598" y="316402"/>
                  <a:pt x="546100" y="330200"/>
                </a:cubicBezTo>
                <a:cubicBezTo>
                  <a:pt x="536329" y="341926"/>
                  <a:pt x="531493" y="357507"/>
                  <a:pt x="520700" y="368300"/>
                </a:cubicBezTo>
                <a:cubicBezTo>
                  <a:pt x="505733" y="383267"/>
                  <a:pt x="485562" y="392162"/>
                  <a:pt x="469900" y="406400"/>
                </a:cubicBezTo>
                <a:cubicBezTo>
                  <a:pt x="438891" y="434590"/>
                  <a:pt x="415869" y="472054"/>
                  <a:pt x="381000" y="495300"/>
                </a:cubicBezTo>
                <a:cubicBezTo>
                  <a:pt x="303049" y="547267"/>
                  <a:pt x="353693" y="509907"/>
                  <a:pt x="241300" y="622300"/>
                </a:cubicBezTo>
                <a:cubicBezTo>
                  <a:pt x="228600" y="635000"/>
                  <a:pt x="213163" y="645456"/>
                  <a:pt x="203200" y="660400"/>
                </a:cubicBezTo>
                <a:cubicBezTo>
                  <a:pt x="194733" y="673100"/>
                  <a:pt x="186958" y="686289"/>
                  <a:pt x="177800" y="698500"/>
                </a:cubicBezTo>
                <a:cubicBezTo>
                  <a:pt x="161536" y="720185"/>
                  <a:pt x="141206" y="738914"/>
                  <a:pt x="127000" y="762000"/>
                </a:cubicBezTo>
                <a:cubicBezTo>
                  <a:pt x="108564" y="791959"/>
                  <a:pt x="74615" y="857241"/>
                  <a:pt x="63500" y="901700"/>
                </a:cubicBezTo>
                <a:cubicBezTo>
                  <a:pt x="40388" y="994150"/>
                  <a:pt x="60746" y="939494"/>
                  <a:pt x="38100" y="1041400"/>
                </a:cubicBezTo>
                <a:cubicBezTo>
                  <a:pt x="17968" y="1131992"/>
                  <a:pt x="31140" y="1019661"/>
                  <a:pt x="12700" y="1130300"/>
                </a:cubicBezTo>
                <a:cubicBezTo>
                  <a:pt x="7089" y="1163966"/>
                  <a:pt x="4233" y="1198033"/>
                  <a:pt x="0" y="1231900"/>
                </a:cubicBezTo>
                <a:cubicBezTo>
                  <a:pt x="4233" y="1320800"/>
                  <a:pt x="4127" y="1410013"/>
                  <a:pt x="12700" y="1498600"/>
                </a:cubicBezTo>
                <a:cubicBezTo>
                  <a:pt x="16858" y="1541571"/>
                  <a:pt x="30144" y="1583168"/>
                  <a:pt x="38100" y="1625600"/>
                </a:cubicBezTo>
                <a:cubicBezTo>
                  <a:pt x="42845" y="1650909"/>
                  <a:pt x="38295" y="1679290"/>
                  <a:pt x="50800" y="1701800"/>
                </a:cubicBezTo>
                <a:cubicBezTo>
                  <a:pt x="61079" y="1720303"/>
                  <a:pt x="83988" y="1728159"/>
                  <a:pt x="101600" y="1739900"/>
                </a:cubicBezTo>
                <a:cubicBezTo>
                  <a:pt x="260020" y="1845514"/>
                  <a:pt x="96430" y="1737315"/>
                  <a:pt x="203200" y="1790700"/>
                </a:cubicBezTo>
                <a:cubicBezTo>
                  <a:pt x="216852" y="1797526"/>
                  <a:pt x="228880" y="1807228"/>
                  <a:pt x="241300" y="1816100"/>
                </a:cubicBezTo>
                <a:cubicBezTo>
                  <a:pt x="258524" y="1828403"/>
                  <a:pt x="273168" y="1844734"/>
                  <a:pt x="292100" y="1854200"/>
                </a:cubicBezTo>
                <a:cubicBezTo>
                  <a:pt x="320314" y="1868307"/>
                  <a:pt x="434489" y="1878170"/>
                  <a:pt x="444500" y="1879600"/>
                </a:cubicBezTo>
                <a:cubicBezTo>
                  <a:pt x="522729" y="1890776"/>
                  <a:pt x="502081" y="1886094"/>
                  <a:pt x="558800" y="1905000"/>
                </a:cubicBezTo>
                <a:cubicBezTo>
                  <a:pt x="626533" y="1900767"/>
                  <a:pt x="694507" y="1899404"/>
                  <a:pt x="762000" y="1892300"/>
                </a:cubicBezTo>
                <a:cubicBezTo>
                  <a:pt x="775313" y="1890899"/>
                  <a:pt x="788477" y="1886242"/>
                  <a:pt x="800100" y="1879600"/>
                </a:cubicBezTo>
                <a:cubicBezTo>
                  <a:pt x="818478" y="1869098"/>
                  <a:pt x="833560" y="1853638"/>
                  <a:pt x="850900" y="1841500"/>
                </a:cubicBezTo>
                <a:cubicBezTo>
                  <a:pt x="875909" y="1823994"/>
                  <a:pt x="905514" y="1812286"/>
                  <a:pt x="927100" y="1790700"/>
                </a:cubicBezTo>
                <a:cubicBezTo>
                  <a:pt x="944033" y="1773767"/>
                  <a:pt x="959718" y="1755485"/>
                  <a:pt x="977900" y="1739900"/>
                </a:cubicBezTo>
                <a:cubicBezTo>
                  <a:pt x="1047983" y="1679829"/>
                  <a:pt x="986290" y="1758848"/>
                  <a:pt x="1066800" y="1663700"/>
                </a:cubicBezTo>
                <a:cubicBezTo>
                  <a:pt x="1097978" y="1626853"/>
                  <a:pt x="1121570" y="1583530"/>
                  <a:pt x="1155700" y="1549400"/>
                </a:cubicBezTo>
                <a:cubicBezTo>
                  <a:pt x="1172633" y="1532467"/>
                  <a:pt x="1192132" y="1517758"/>
                  <a:pt x="1206500" y="1498600"/>
                </a:cubicBezTo>
                <a:cubicBezTo>
                  <a:pt x="1217859" y="1483454"/>
                  <a:pt x="1222507" y="1464238"/>
                  <a:pt x="1231900" y="1447800"/>
                </a:cubicBezTo>
                <a:cubicBezTo>
                  <a:pt x="1239473" y="1434548"/>
                  <a:pt x="1250474" y="1423352"/>
                  <a:pt x="1257300" y="1409700"/>
                </a:cubicBezTo>
                <a:cubicBezTo>
                  <a:pt x="1267495" y="1389310"/>
                  <a:pt x="1274695" y="1367546"/>
                  <a:pt x="1282700" y="1346200"/>
                </a:cubicBezTo>
                <a:cubicBezTo>
                  <a:pt x="1287400" y="1333665"/>
                  <a:pt x="1289413" y="1320074"/>
                  <a:pt x="1295400" y="1308100"/>
                </a:cubicBezTo>
                <a:cubicBezTo>
                  <a:pt x="1302226" y="1294448"/>
                  <a:pt x="1312333" y="1282700"/>
                  <a:pt x="1320800" y="1270000"/>
                </a:cubicBezTo>
                <a:cubicBezTo>
                  <a:pt x="1325033" y="1253067"/>
                  <a:pt x="1325694" y="1234812"/>
                  <a:pt x="1333500" y="1219200"/>
                </a:cubicBezTo>
                <a:cubicBezTo>
                  <a:pt x="1359795" y="1166610"/>
                  <a:pt x="1400341" y="1125846"/>
                  <a:pt x="1435100" y="1079500"/>
                </a:cubicBezTo>
                <a:cubicBezTo>
                  <a:pt x="1444258" y="1067289"/>
                  <a:pt x="1450359" y="1052808"/>
                  <a:pt x="1460500" y="1041400"/>
                </a:cubicBezTo>
                <a:cubicBezTo>
                  <a:pt x="1484365" y="1014552"/>
                  <a:pt x="1516775" y="995088"/>
                  <a:pt x="1536700" y="965200"/>
                </a:cubicBezTo>
                <a:cubicBezTo>
                  <a:pt x="1575792" y="906561"/>
                  <a:pt x="1554247" y="940188"/>
                  <a:pt x="1600200" y="863600"/>
                </a:cubicBezTo>
                <a:cubicBezTo>
                  <a:pt x="1608667" y="829733"/>
                  <a:pt x="1614561" y="795118"/>
                  <a:pt x="1625600" y="762000"/>
                </a:cubicBezTo>
                <a:cubicBezTo>
                  <a:pt x="1634067" y="736600"/>
                  <a:pt x="1645749" y="712054"/>
                  <a:pt x="1651000" y="685800"/>
                </a:cubicBezTo>
                <a:cubicBezTo>
                  <a:pt x="1655233" y="664633"/>
                  <a:pt x="1659017" y="643372"/>
                  <a:pt x="1663700" y="622300"/>
                </a:cubicBezTo>
                <a:cubicBezTo>
                  <a:pt x="1667486" y="605261"/>
                  <a:pt x="1671384" y="588218"/>
                  <a:pt x="1676400" y="571500"/>
                </a:cubicBezTo>
                <a:cubicBezTo>
                  <a:pt x="1684093" y="545855"/>
                  <a:pt x="1701800" y="495300"/>
                  <a:pt x="1701800" y="495300"/>
                </a:cubicBezTo>
                <a:cubicBezTo>
                  <a:pt x="1674507" y="413420"/>
                  <a:pt x="1695332" y="438032"/>
                  <a:pt x="1663700" y="406400"/>
                </a:cubicBezTo>
                <a:lnTo>
                  <a:pt x="1625600" y="368300"/>
                </a:lnTo>
                <a:lnTo>
                  <a:pt x="1651000" y="393700"/>
                </a:lnTo>
              </a:path>
            </a:pathLst>
          </a:custGeom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6"/>
          <p:cNvSpPr txBox="1"/>
          <p:nvPr/>
        </p:nvSpPr>
        <p:spPr>
          <a:xfrm>
            <a:off x="1480797" y="3417436"/>
            <a:ext cx="3802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16" name="Straight Connector 25"/>
          <p:cNvCxnSpPr>
            <a:endCxn id="5" idx="6"/>
          </p:cNvCxnSpPr>
          <p:nvPr/>
        </p:nvCxnSpPr>
        <p:spPr>
          <a:xfrm flipH="1">
            <a:off x="3002437" y="4130383"/>
            <a:ext cx="937918" cy="177836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5"/>
          <p:cNvCxnSpPr/>
          <p:nvPr/>
        </p:nvCxnSpPr>
        <p:spPr>
          <a:xfrm flipH="1" flipV="1">
            <a:off x="2265389" y="5333310"/>
            <a:ext cx="1256642" cy="61694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Eğri Bağlayıcı 25"/>
          <p:cNvCxnSpPr>
            <a:stCxn id="9" idx="6"/>
            <a:endCxn id="5" idx="2"/>
          </p:cNvCxnSpPr>
          <p:nvPr/>
        </p:nvCxnSpPr>
        <p:spPr>
          <a:xfrm flipV="1">
            <a:off x="1588809" y="4308219"/>
            <a:ext cx="1197604" cy="169073"/>
          </a:xfrm>
          <a:prstGeom prst="curvedConnector3">
            <a:avLst/>
          </a:prstGeom>
          <a:ln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Eğri Bağlayıcı 29"/>
          <p:cNvCxnSpPr>
            <a:endCxn id="7" idx="1"/>
          </p:cNvCxnSpPr>
          <p:nvPr/>
        </p:nvCxnSpPr>
        <p:spPr>
          <a:xfrm rot="16200000" flipH="1">
            <a:off x="1472731" y="4632846"/>
            <a:ext cx="679287" cy="537251"/>
          </a:xfrm>
          <a:prstGeom prst="curved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Eğri Bağlayıcı 31"/>
          <p:cNvCxnSpPr>
            <a:stCxn id="8" idx="0"/>
            <a:endCxn id="6" idx="4"/>
          </p:cNvCxnSpPr>
          <p:nvPr/>
        </p:nvCxnSpPr>
        <p:spPr>
          <a:xfrm rot="5400000" flipH="1" flipV="1">
            <a:off x="3295328" y="4564830"/>
            <a:ext cx="1071269" cy="389817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16"/>
          <p:cNvSpPr txBox="1"/>
          <p:nvPr/>
        </p:nvSpPr>
        <p:spPr>
          <a:xfrm>
            <a:off x="1113213" y="4407461"/>
            <a:ext cx="3225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37" name="TextBox 16"/>
          <p:cNvSpPr txBox="1"/>
          <p:nvPr/>
        </p:nvSpPr>
        <p:spPr>
          <a:xfrm>
            <a:off x="2678401" y="3838964"/>
            <a:ext cx="33214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 smtClean="0">
                <a:latin typeface="Comic Sans MS"/>
                <a:cs typeface="Comic Sans MS"/>
              </a:rPr>
              <a:t>u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38" name="TextBox 16"/>
          <p:cNvSpPr txBox="1"/>
          <p:nvPr/>
        </p:nvSpPr>
        <p:spPr>
          <a:xfrm>
            <a:off x="2125665" y="4871923"/>
            <a:ext cx="3834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>
                <a:latin typeface="Comic Sans MS"/>
                <a:cs typeface="Comic Sans MS"/>
              </a:rPr>
              <a:t>u</a:t>
            </a:r>
            <a:r>
              <a:rPr lang="tr-TR" sz="2200" dirty="0" smtClean="0">
                <a:latin typeface="Comic Sans MS"/>
                <a:cs typeface="Comic Sans MS"/>
              </a:rPr>
              <a:t>’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39" name="TextBox 16"/>
          <p:cNvSpPr txBox="1"/>
          <p:nvPr/>
        </p:nvSpPr>
        <p:spPr>
          <a:xfrm>
            <a:off x="3851920" y="3608830"/>
            <a:ext cx="3225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>
                <a:latin typeface="Comic Sans MS"/>
                <a:cs typeface="Comic Sans MS"/>
              </a:rPr>
              <a:t>v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40" name="TextBox 16"/>
          <p:cNvSpPr txBox="1"/>
          <p:nvPr/>
        </p:nvSpPr>
        <p:spPr>
          <a:xfrm>
            <a:off x="3718898" y="5079928"/>
            <a:ext cx="3738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>
                <a:latin typeface="Comic Sans MS"/>
                <a:cs typeface="Comic Sans MS"/>
              </a:rPr>
              <a:t>v</a:t>
            </a:r>
            <a:r>
              <a:rPr lang="tr-TR" sz="2200" dirty="0" smtClean="0">
                <a:latin typeface="Comic Sans MS"/>
                <a:cs typeface="Comic Sans MS"/>
              </a:rPr>
              <a:t>’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57032267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Greedy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Choice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Property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428" name="Rectangle 4"/>
              <p:cNvSpPr>
                <a:spLocks noChangeArrowheads="1"/>
              </p:cNvSpPr>
              <p:nvPr/>
            </p:nvSpPr>
            <p:spPr bwMode="auto">
              <a:xfrm>
                <a:off x="323528" y="1268760"/>
                <a:ext cx="8640960" cy="4525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>
                  <a:lnSpc>
                    <a:spcPct val="80000"/>
                  </a:lnSpc>
                  <a:spcBef>
                    <a:spcPct val="20000"/>
                  </a:spcBef>
                </a:pPr>
                <a:r>
                  <a:rPr lang="tr-TR" sz="2400" u="sng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Theorem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: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For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each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vertex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v </a:t>
                </a:r>
                <a:r>
                  <a:rPr lang="tr-TR" sz="24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i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n V, </a:t>
                </a:r>
                <a:r>
                  <a:rPr lang="en-US" sz="24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v.dis</a:t>
                </a:r>
                <a:r>
                  <a:rPr lang="en-US" sz="24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= </a:t>
                </a:r>
                <a:r>
                  <a:rPr lang="en-US" sz="2400" dirty="0">
                    <a:solidFill>
                      <a:schemeClr val="tx2">
                        <a:lumMod val="50000"/>
                      </a:schemeClr>
                    </a:solidFill>
                    <a:latin typeface="Lucida Grande"/>
                    <a:ea typeface="Lucida Grande"/>
                    <a:cs typeface="Lucida Grande"/>
                  </a:rPr>
                  <a:t>δ</a:t>
                </a:r>
                <a:r>
                  <a:rPr lang="tr-TR" sz="24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(</a:t>
                </a:r>
                <a:r>
                  <a:rPr lang="tr-TR" sz="24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s,v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 at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time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when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v is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added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to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S. (</a:t>
                </a:r>
                <a:r>
                  <a:rPr lang="en-US" sz="24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Dijkstra’s</a:t>
                </a:r>
                <a:r>
                  <a:rPr lang="en-US" sz="24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Algorithm computes all shortest path distances </a:t>
                </a:r>
                <a:r>
                  <a:rPr lang="en-US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correctly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)</a:t>
                </a:r>
                <a:endParaRPr lang="tr-TR" sz="24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algn="just">
                  <a:lnSpc>
                    <a:spcPct val="80000"/>
                  </a:lnSpc>
                  <a:spcBef>
                    <a:spcPct val="20000"/>
                  </a:spcBef>
                </a:pPr>
                <a:endParaRPr lang="tr-TR" sz="2400" dirty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algn="just">
                  <a:lnSpc>
                    <a:spcPct val="80000"/>
                  </a:lnSpc>
                  <a:spcBef>
                    <a:spcPct val="20000"/>
                  </a:spcBef>
                </a:pPr>
                <a:r>
                  <a:rPr lang="tr-TR" sz="2200" i="1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Proof</a:t>
                </a:r>
                <a:r>
                  <a:rPr lang="tr-TR" sz="2200" i="1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2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: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Let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v be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first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vertex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that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v.dis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mic Sans MS"/>
                      </a:rPr>
                      <m:t>≠</m:t>
                    </m:r>
                  </m:oMath>
                </a14:m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Lucida Grande"/>
                    <a:ea typeface="Lucida Grande"/>
                    <a:cs typeface="Lucida Grande"/>
                  </a:rPr>
                  <a:t>δ</a:t>
                </a:r>
                <a:r>
                  <a:rPr lang="tr-TR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(</a:t>
                </a:r>
                <a:r>
                  <a:rPr lang="tr-TR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s,v</a:t>
                </a:r>
                <a:r>
                  <a:rPr lang="tr-TR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 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at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time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it’s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added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to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S.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Let’s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check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true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shortest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path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from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s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to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v. </a:t>
                </a:r>
              </a:p>
              <a:p>
                <a:pPr algn="just">
                  <a:lnSpc>
                    <a:spcPct val="80000"/>
                  </a:lnSpc>
                  <a:spcBef>
                    <a:spcPct val="20000"/>
                  </a:spcBef>
                </a:pPr>
                <a:endParaRPr lang="tr-TR" sz="2000" u="sng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>
                  <a:lnSpc>
                    <a:spcPct val="80000"/>
                  </a:lnSpc>
                  <a:spcBef>
                    <a:spcPct val="20000"/>
                  </a:spcBef>
                </a:pPr>
                <a:endParaRPr lang="tr-TR" sz="24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marL="342900" indent="-342900">
                  <a:lnSpc>
                    <a:spcPct val="80000"/>
                  </a:lnSpc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endParaRPr lang="tr-TR" sz="2000" dirty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>
                  <a:lnSpc>
                    <a:spcPct val="80000"/>
                  </a:lnSpc>
                  <a:spcBef>
                    <a:spcPct val="20000"/>
                  </a:spcBef>
                </a:pPr>
                <a:endParaRPr lang="tr-TR" sz="24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3428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3528" y="1268760"/>
                <a:ext cx="8640960" cy="4525963"/>
              </a:xfrm>
              <a:prstGeom prst="rect">
                <a:avLst/>
              </a:prstGeom>
              <a:blipFill>
                <a:blip r:embed="rId3"/>
                <a:stretch>
                  <a:fillRect l="-1058" t="-2692" r="-105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Metin kutusu 2"/>
          <p:cNvSpPr txBox="1"/>
          <p:nvPr/>
        </p:nvSpPr>
        <p:spPr>
          <a:xfrm>
            <a:off x="4353279" y="3440858"/>
            <a:ext cx="4611209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v.dis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≤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u.dis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+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w(</a:t>
            </a:r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u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,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)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endParaRPr lang="tr-TR" altLang="tr-TR" sz="16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           = 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δ(s,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)+w(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s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ince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u.dis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δ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s,u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</a:p>
          <a:p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tr-TR" altLang="tr-TR" sz="16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’.</a:t>
            </a:r>
            <a:r>
              <a:rPr lang="tr-TR" altLang="tr-TR" sz="16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dis</a:t>
            </a:r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≤</a:t>
            </a:r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u’.</a:t>
            </a:r>
            <a:r>
              <a:rPr lang="tr-TR" altLang="tr-TR" sz="16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dis</a:t>
            </a:r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+</a:t>
            </a:r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w(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u’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,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v’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)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endParaRPr lang="tr-TR" altLang="tr-TR" sz="16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            = 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δ(s,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u’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)+w(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u’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v’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s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ince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u’.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dis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δ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s,u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’)</a:t>
            </a:r>
          </a:p>
          <a:p>
            <a:endParaRPr lang="tr-TR" altLang="tr-TR" sz="16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Since v’ is in 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shortest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path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from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s 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to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v, v’.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dis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&lt;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δ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s,v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).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From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upper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bound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property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δ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s,v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≤</a:t>
            </a:r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v.dis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. 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So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v’.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dis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&lt; 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v.dis</a:t>
            </a:r>
            <a:endParaRPr lang="tr-TR" altLang="tr-TR" sz="16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Since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the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vertices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extracted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from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priority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queue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Q in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the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order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of (…, v, … , v’, …),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v.dis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&lt; 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v’.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dis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. </a:t>
            </a:r>
            <a:endParaRPr lang="en-US" altLang="tr-TR" sz="16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786413" y="4200207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917859" y="4008079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49364" y="5209480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28042" y="5295372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72785" y="4369280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3"/>
          <p:cNvSpPr/>
          <p:nvPr/>
        </p:nvSpPr>
        <p:spPr>
          <a:xfrm>
            <a:off x="792721" y="3512979"/>
            <a:ext cx="2491606" cy="2535555"/>
          </a:xfrm>
          <a:custGeom>
            <a:avLst/>
            <a:gdLst>
              <a:gd name="connsiteX0" fmla="*/ 1701800 w 1701800"/>
              <a:gd name="connsiteY0" fmla="*/ 482600 h 1905000"/>
              <a:gd name="connsiteX1" fmla="*/ 1701800 w 1701800"/>
              <a:gd name="connsiteY1" fmla="*/ 482600 h 1905000"/>
              <a:gd name="connsiteX2" fmla="*/ 1612900 w 1701800"/>
              <a:gd name="connsiteY2" fmla="*/ 304800 h 1905000"/>
              <a:gd name="connsiteX3" fmla="*/ 1511300 w 1701800"/>
              <a:gd name="connsiteY3" fmla="*/ 177800 h 1905000"/>
              <a:gd name="connsiteX4" fmla="*/ 1460500 w 1701800"/>
              <a:gd name="connsiteY4" fmla="*/ 152400 h 1905000"/>
              <a:gd name="connsiteX5" fmla="*/ 1409700 w 1701800"/>
              <a:gd name="connsiteY5" fmla="*/ 114300 h 1905000"/>
              <a:gd name="connsiteX6" fmla="*/ 1384300 w 1701800"/>
              <a:gd name="connsiteY6" fmla="*/ 63500 h 1905000"/>
              <a:gd name="connsiteX7" fmla="*/ 1231900 w 1701800"/>
              <a:gd name="connsiteY7" fmla="*/ 12700 h 1905000"/>
              <a:gd name="connsiteX8" fmla="*/ 1155700 w 1701800"/>
              <a:gd name="connsiteY8" fmla="*/ 0 h 1905000"/>
              <a:gd name="connsiteX9" fmla="*/ 876300 w 1701800"/>
              <a:gd name="connsiteY9" fmla="*/ 38100 h 1905000"/>
              <a:gd name="connsiteX10" fmla="*/ 838200 w 1701800"/>
              <a:gd name="connsiteY10" fmla="*/ 76200 h 1905000"/>
              <a:gd name="connsiteX11" fmla="*/ 800100 w 1701800"/>
              <a:gd name="connsiteY11" fmla="*/ 101600 h 1905000"/>
              <a:gd name="connsiteX12" fmla="*/ 749300 w 1701800"/>
              <a:gd name="connsiteY12" fmla="*/ 152400 h 1905000"/>
              <a:gd name="connsiteX13" fmla="*/ 685800 w 1701800"/>
              <a:gd name="connsiteY13" fmla="*/ 203200 h 1905000"/>
              <a:gd name="connsiteX14" fmla="*/ 660400 w 1701800"/>
              <a:gd name="connsiteY14" fmla="*/ 241300 h 1905000"/>
              <a:gd name="connsiteX15" fmla="*/ 584200 w 1701800"/>
              <a:gd name="connsiteY15" fmla="*/ 292100 h 1905000"/>
              <a:gd name="connsiteX16" fmla="*/ 546100 w 1701800"/>
              <a:gd name="connsiteY16" fmla="*/ 330200 h 1905000"/>
              <a:gd name="connsiteX17" fmla="*/ 520700 w 1701800"/>
              <a:gd name="connsiteY17" fmla="*/ 368300 h 1905000"/>
              <a:gd name="connsiteX18" fmla="*/ 469900 w 1701800"/>
              <a:gd name="connsiteY18" fmla="*/ 406400 h 1905000"/>
              <a:gd name="connsiteX19" fmla="*/ 381000 w 1701800"/>
              <a:gd name="connsiteY19" fmla="*/ 495300 h 1905000"/>
              <a:gd name="connsiteX20" fmla="*/ 241300 w 1701800"/>
              <a:gd name="connsiteY20" fmla="*/ 622300 h 1905000"/>
              <a:gd name="connsiteX21" fmla="*/ 203200 w 1701800"/>
              <a:gd name="connsiteY21" fmla="*/ 660400 h 1905000"/>
              <a:gd name="connsiteX22" fmla="*/ 177800 w 1701800"/>
              <a:gd name="connsiteY22" fmla="*/ 698500 h 1905000"/>
              <a:gd name="connsiteX23" fmla="*/ 127000 w 1701800"/>
              <a:gd name="connsiteY23" fmla="*/ 762000 h 1905000"/>
              <a:gd name="connsiteX24" fmla="*/ 63500 w 1701800"/>
              <a:gd name="connsiteY24" fmla="*/ 901700 h 1905000"/>
              <a:gd name="connsiteX25" fmla="*/ 38100 w 1701800"/>
              <a:gd name="connsiteY25" fmla="*/ 1041400 h 1905000"/>
              <a:gd name="connsiteX26" fmla="*/ 12700 w 1701800"/>
              <a:gd name="connsiteY26" fmla="*/ 1130300 h 1905000"/>
              <a:gd name="connsiteX27" fmla="*/ 0 w 1701800"/>
              <a:gd name="connsiteY27" fmla="*/ 1231900 h 1905000"/>
              <a:gd name="connsiteX28" fmla="*/ 12700 w 1701800"/>
              <a:gd name="connsiteY28" fmla="*/ 1498600 h 1905000"/>
              <a:gd name="connsiteX29" fmla="*/ 38100 w 1701800"/>
              <a:gd name="connsiteY29" fmla="*/ 1625600 h 1905000"/>
              <a:gd name="connsiteX30" fmla="*/ 50800 w 1701800"/>
              <a:gd name="connsiteY30" fmla="*/ 1701800 h 1905000"/>
              <a:gd name="connsiteX31" fmla="*/ 101600 w 1701800"/>
              <a:gd name="connsiteY31" fmla="*/ 1739900 h 1905000"/>
              <a:gd name="connsiteX32" fmla="*/ 203200 w 1701800"/>
              <a:gd name="connsiteY32" fmla="*/ 1790700 h 1905000"/>
              <a:gd name="connsiteX33" fmla="*/ 241300 w 1701800"/>
              <a:gd name="connsiteY33" fmla="*/ 1816100 h 1905000"/>
              <a:gd name="connsiteX34" fmla="*/ 292100 w 1701800"/>
              <a:gd name="connsiteY34" fmla="*/ 1854200 h 1905000"/>
              <a:gd name="connsiteX35" fmla="*/ 444500 w 1701800"/>
              <a:gd name="connsiteY35" fmla="*/ 1879600 h 1905000"/>
              <a:gd name="connsiteX36" fmla="*/ 558800 w 1701800"/>
              <a:gd name="connsiteY36" fmla="*/ 1905000 h 1905000"/>
              <a:gd name="connsiteX37" fmla="*/ 762000 w 1701800"/>
              <a:gd name="connsiteY37" fmla="*/ 1892300 h 1905000"/>
              <a:gd name="connsiteX38" fmla="*/ 800100 w 1701800"/>
              <a:gd name="connsiteY38" fmla="*/ 1879600 h 1905000"/>
              <a:gd name="connsiteX39" fmla="*/ 850900 w 1701800"/>
              <a:gd name="connsiteY39" fmla="*/ 1841500 h 1905000"/>
              <a:gd name="connsiteX40" fmla="*/ 927100 w 1701800"/>
              <a:gd name="connsiteY40" fmla="*/ 1790700 h 1905000"/>
              <a:gd name="connsiteX41" fmla="*/ 977900 w 1701800"/>
              <a:gd name="connsiteY41" fmla="*/ 1739900 h 1905000"/>
              <a:gd name="connsiteX42" fmla="*/ 1066800 w 1701800"/>
              <a:gd name="connsiteY42" fmla="*/ 1663700 h 1905000"/>
              <a:gd name="connsiteX43" fmla="*/ 1155700 w 1701800"/>
              <a:gd name="connsiteY43" fmla="*/ 1549400 h 1905000"/>
              <a:gd name="connsiteX44" fmla="*/ 1206500 w 1701800"/>
              <a:gd name="connsiteY44" fmla="*/ 1498600 h 1905000"/>
              <a:gd name="connsiteX45" fmla="*/ 1231900 w 1701800"/>
              <a:gd name="connsiteY45" fmla="*/ 1447800 h 1905000"/>
              <a:gd name="connsiteX46" fmla="*/ 1257300 w 1701800"/>
              <a:gd name="connsiteY46" fmla="*/ 1409700 h 1905000"/>
              <a:gd name="connsiteX47" fmla="*/ 1282700 w 1701800"/>
              <a:gd name="connsiteY47" fmla="*/ 1346200 h 1905000"/>
              <a:gd name="connsiteX48" fmla="*/ 1295400 w 1701800"/>
              <a:gd name="connsiteY48" fmla="*/ 1308100 h 1905000"/>
              <a:gd name="connsiteX49" fmla="*/ 1320800 w 1701800"/>
              <a:gd name="connsiteY49" fmla="*/ 1270000 h 1905000"/>
              <a:gd name="connsiteX50" fmla="*/ 1333500 w 1701800"/>
              <a:gd name="connsiteY50" fmla="*/ 1219200 h 1905000"/>
              <a:gd name="connsiteX51" fmla="*/ 1435100 w 1701800"/>
              <a:gd name="connsiteY51" fmla="*/ 1079500 h 1905000"/>
              <a:gd name="connsiteX52" fmla="*/ 1460500 w 1701800"/>
              <a:gd name="connsiteY52" fmla="*/ 1041400 h 1905000"/>
              <a:gd name="connsiteX53" fmla="*/ 1536700 w 1701800"/>
              <a:gd name="connsiteY53" fmla="*/ 965200 h 1905000"/>
              <a:gd name="connsiteX54" fmla="*/ 1600200 w 1701800"/>
              <a:gd name="connsiteY54" fmla="*/ 863600 h 1905000"/>
              <a:gd name="connsiteX55" fmla="*/ 1625600 w 1701800"/>
              <a:gd name="connsiteY55" fmla="*/ 762000 h 1905000"/>
              <a:gd name="connsiteX56" fmla="*/ 1651000 w 1701800"/>
              <a:gd name="connsiteY56" fmla="*/ 685800 h 1905000"/>
              <a:gd name="connsiteX57" fmla="*/ 1663700 w 1701800"/>
              <a:gd name="connsiteY57" fmla="*/ 622300 h 1905000"/>
              <a:gd name="connsiteX58" fmla="*/ 1676400 w 1701800"/>
              <a:gd name="connsiteY58" fmla="*/ 571500 h 1905000"/>
              <a:gd name="connsiteX59" fmla="*/ 1701800 w 1701800"/>
              <a:gd name="connsiteY59" fmla="*/ 495300 h 1905000"/>
              <a:gd name="connsiteX60" fmla="*/ 1663700 w 1701800"/>
              <a:gd name="connsiteY60" fmla="*/ 406400 h 1905000"/>
              <a:gd name="connsiteX61" fmla="*/ 1625600 w 1701800"/>
              <a:gd name="connsiteY61" fmla="*/ 368300 h 1905000"/>
              <a:gd name="connsiteX62" fmla="*/ 1651000 w 1701800"/>
              <a:gd name="connsiteY62" fmla="*/ 3937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701800" h="1905000">
                <a:moveTo>
                  <a:pt x="1701800" y="482600"/>
                </a:moveTo>
                <a:lnTo>
                  <a:pt x="1701800" y="482600"/>
                </a:lnTo>
                <a:cubicBezTo>
                  <a:pt x="1655092" y="377507"/>
                  <a:pt x="1664093" y="385246"/>
                  <a:pt x="1612900" y="304800"/>
                </a:cubicBezTo>
                <a:cubicBezTo>
                  <a:pt x="1582472" y="256985"/>
                  <a:pt x="1557284" y="212288"/>
                  <a:pt x="1511300" y="177800"/>
                </a:cubicBezTo>
                <a:cubicBezTo>
                  <a:pt x="1496154" y="166441"/>
                  <a:pt x="1476554" y="162434"/>
                  <a:pt x="1460500" y="152400"/>
                </a:cubicBezTo>
                <a:cubicBezTo>
                  <a:pt x="1442551" y="141182"/>
                  <a:pt x="1426633" y="127000"/>
                  <a:pt x="1409700" y="114300"/>
                </a:cubicBezTo>
                <a:cubicBezTo>
                  <a:pt x="1401233" y="97367"/>
                  <a:pt x="1396621" y="77874"/>
                  <a:pt x="1384300" y="63500"/>
                </a:cubicBezTo>
                <a:cubicBezTo>
                  <a:pt x="1336656" y="7916"/>
                  <a:pt x="1305387" y="23198"/>
                  <a:pt x="1231900" y="12700"/>
                </a:cubicBezTo>
                <a:cubicBezTo>
                  <a:pt x="1206408" y="9058"/>
                  <a:pt x="1181100" y="4233"/>
                  <a:pt x="1155700" y="0"/>
                </a:cubicBezTo>
                <a:cubicBezTo>
                  <a:pt x="1062567" y="12700"/>
                  <a:pt x="967700" y="16164"/>
                  <a:pt x="876300" y="38100"/>
                </a:cubicBezTo>
                <a:cubicBezTo>
                  <a:pt x="858835" y="42291"/>
                  <a:pt x="851998" y="64702"/>
                  <a:pt x="838200" y="76200"/>
                </a:cubicBezTo>
                <a:cubicBezTo>
                  <a:pt x="826474" y="85971"/>
                  <a:pt x="811689" y="91667"/>
                  <a:pt x="800100" y="101600"/>
                </a:cubicBezTo>
                <a:cubicBezTo>
                  <a:pt x="781918" y="117185"/>
                  <a:pt x="767198" y="136490"/>
                  <a:pt x="749300" y="152400"/>
                </a:cubicBezTo>
                <a:cubicBezTo>
                  <a:pt x="729040" y="170409"/>
                  <a:pt x="704967" y="184033"/>
                  <a:pt x="685800" y="203200"/>
                </a:cubicBezTo>
                <a:cubicBezTo>
                  <a:pt x="675007" y="213993"/>
                  <a:pt x="671887" y="231249"/>
                  <a:pt x="660400" y="241300"/>
                </a:cubicBezTo>
                <a:cubicBezTo>
                  <a:pt x="637426" y="261402"/>
                  <a:pt x="605786" y="270514"/>
                  <a:pt x="584200" y="292100"/>
                </a:cubicBezTo>
                <a:cubicBezTo>
                  <a:pt x="571500" y="304800"/>
                  <a:pt x="557598" y="316402"/>
                  <a:pt x="546100" y="330200"/>
                </a:cubicBezTo>
                <a:cubicBezTo>
                  <a:pt x="536329" y="341926"/>
                  <a:pt x="531493" y="357507"/>
                  <a:pt x="520700" y="368300"/>
                </a:cubicBezTo>
                <a:cubicBezTo>
                  <a:pt x="505733" y="383267"/>
                  <a:pt x="485562" y="392162"/>
                  <a:pt x="469900" y="406400"/>
                </a:cubicBezTo>
                <a:cubicBezTo>
                  <a:pt x="438891" y="434590"/>
                  <a:pt x="415869" y="472054"/>
                  <a:pt x="381000" y="495300"/>
                </a:cubicBezTo>
                <a:cubicBezTo>
                  <a:pt x="303049" y="547267"/>
                  <a:pt x="353693" y="509907"/>
                  <a:pt x="241300" y="622300"/>
                </a:cubicBezTo>
                <a:cubicBezTo>
                  <a:pt x="228600" y="635000"/>
                  <a:pt x="213163" y="645456"/>
                  <a:pt x="203200" y="660400"/>
                </a:cubicBezTo>
                <a:cubicBezTo>
                  <a:pt x="194733" y="673100"/>
                  <a:pt x="186958" y="686289"/>
                  <a:pt x="177800" y="698500"/>
                </a:cubicBezTo>
                <a:cubicBezTo>
                  <a:pt x="161536" y="720185"/>
                  <a:pt x="141206" y="738914"/>
                  <a:pt x="127000" y="762000"/>
                </a:cubicBezTo>
                <a:cubicBezTo>
                  <a:pt x="108564" y="791959"/>
                  <a:pt x="74615" y="857241"/>
                  <a:pt x="63500" y="901700"/>
                </a:cubicBezTo>
                <a:cubicBezTo>
                  <a:pt x="40388" y="994150"/>
                  <a:pt x="60746" y="939494"/>
                  <a:pt x="38100" y="1041400"/>
                </a:cubicBezTo>
                <a:cubicBezTo>
                  <a:pt x="17968" y="1131992"/>
                  <a:pt x="31140" y="1019661"/>
                  <a:pt x="12700" y="1130300"/>
                </a:cubicBezTo>
                <a:cubicBezTo>
                  <a:pt x="7089" y="1163966"/>
                  <a:pt x="4233" y="1198033"/>
                  <a:pt x="0" y="1231900"/>
                </a:cubicBezTo>
                <a:cubicBezTo>
                  <a:pt x="4233" y="1320800"/>
                  <a:pt x="4127" y="1410013"/>
                  <a:pt x="12700" y="1498600"/>
                </a:cubicBezTo>
                <a:cubicBezTo>
                  <a:pt x="16858" y="1541571"/>
                  <a:pt x="30144" y="1583168"/>
                  <a:pt x="38100" y="1625600"/>
                </a:cubicBezTo>
                <a:cubicBezTo>
                  <a:pt x="42845" y="1650909"/>
                  <a:pt x="38295" y="1679290"/>
                  <a:pt x="50800" y="1701800"/>
                </a:cubicBezTo>
                <a:cubicBezTo>
                  <a:pt x="61079" y="1720303"/>
                  <a:pt x="83988" y="1728159"/>
                  <a:pt x="101600" y="1739900"/>
                </a:cubicBezTo>
                <a:cubicBezTo>
                  <a:pt x="260020" y="1845514"/>
                  <a:pt x="96430" y="1737315"/>
                  <a:pt x="203200" y="1790700"/>
                </a:cubicBezTo>
                <a:cubicBezTo>
                  <a:pt x="216852" y="1797526"/>
                  <a:pt x="228880" y="1807228"/>
                  <a:pt x="241300" y="1816100"/>
                </a:cubicBezTo>
                <a:cubicBezTo>
                  <a:pt x="258524" y="1828403"/>
                  <a:pt x="273168" y="1844734"/>
                  <a:pt x="292100" y="1854200"/>
                </a:cubicBezTo>
                <a:cubicBezTo>
                  <a:pt x="320314" y="1868307"/>
                  <a:pt x="434489" y="1878170"/>
                  <a:pt x="444500" y="1879600"/>
                </a:cubicBezTo>
                <a:cubicBezTo>
                  <a:pt x="522729" y="1890776"/>
                  <a:pt x="502081" y="1886094"/>
                  <a:pt x="558800" y="1905000"/>
                </a:cubicBezTo>
                <a:cubicBezTo>
                  <a:pt x="626533" y="1900767"/>
                  <a:pt x="694507" y="1899404"/>
                  <a:pt x="762000" y="1892300"/>
                </a:cubicBezTo>
                <a:cubicBezTo>
                  <a:pt x="775313" y="1890899"/>
                  <a:pt x="788477" y="1886242"/>
                  <a:pt x="800100" y="1879600"/>
                </a:cubicBezTo>
                <a:cubicBezTo>
                  <a:pt x="818478" y="1869098"/>
                  <a:pt x="833560" y="1853638"/>
                  <a:pt x="850900" y="1841500"/>
                </a:cubicBezTo>
                <a:cubicBezTo>
                  <a:pt x="875909" y="1823994"/>
                  <a:pt x="905514" y="1812286"/>
                  <a:pt x="927100" y="1790700"/>
                </a:cubicBezTo>
                <a:cubicBezTo>
                  <a:pt x="944033" y="1773767"/>
                  <a:pt x="959718" y="1755485"/>
                  <a:pt x="977900" y="1739900"/>
                </a:cubicBezTo>
                <a:cubicBezTo>
                  <a:pt x="1047983" y="1679829"/>
                  <a:pt x="986290" y="1758848"/>
                  <a:pt x="1066800" y="1663700"/>
                </a:cubicBezTo>
                <a:cubicBezTo>
                  <a:pt x="1097978" y="1626853"/>
                  <a:pt x="1121570" y="1583530"/>
                  <a:pt x="1155700" y="1549400"/>
                </a:cubicBezTo>
                <a:cubicBezTo>
                  <a:pt x="1172633" y="1532467"/>
                  <a:pt x="1192132" y="1517758"/>
                  <a:pt x="1206500" y="1498600"/>
                </a:cubicBezTo>
                <a:cubicBezTo>
                  <a:pt x="1217859" y="1483454"/>
                  <a:pt x="1222507" y="1464238"/>
                  <a:pt x="1231900" y="1447800"/>
                </a:cubicBezTo>
                <a:cubicBezTo>
                  <a:pt x="1239473" y="1434548"/>
                  <a:pt x="1250474" y="1423352"/>
                  <a:pt x="1257300" y="1409700"/>
                </a:cubicBezTo>
                <a:cubicBezTo>
                  <a:pt x="1267495" y="1389310"/>
                  <a:pt x="1274695" y="1367546"/>
                  <a:pt x="1282700" y="1346200"/>
                </a:cubicBezTo>
                <a:cubicBezTo>
                  <a:pt x="1287400" y="1333665"/>
                  <a:pt x="1289413" y="1320074"/>
                  <a:pt x="1295400" y="1308100"/>
                </a:cubicBezTo>
                <a:cubicBezTo>
                  <a:pt x="1302226" y="1294448"/>
                  <a:pt x="1312333" y="1282700"/>
                  <a:pt x="1320800" y="1270000"/>
                </a:cubicBezTo>
                <a:cubicBezTo>
                  <a:pt x="1325033" y="1253067"/>
                  <a:pt x="1325694" y="1234812"/>
                  <a:pt x="1333500" y="1219200"/>
                </a:cubicBezTo>
                <a:cubicBezTo>
                  <a:pt x="1359795" y="1166610"/>
                  <a:pt x="1400341" y="1125846"/>
                  <a:pt x="1435100" y="1079500"/>
                </a:cubicBezTo>
                <a:cubicBezTo>
                  <a:pt x="1444258" y="1067289"/>
                  <a:pt x="1450359" y="1052808"/>
                  <a:pt x="1460500" y="1041400"/>
                </a:cubicBezTo>
                <a:cubicBezTo>
                  <a:pt x="1484365" y="1014552"/>
                  <a:pt x="1516775" y="995088"/>
                  <a:pt x="1536700" y="965200"/>
                </a:cubicBezTo>
                <a:cubicBezTo>
                  <a:pt x="1575792" y="906561"/>
                  <a:pt x="1554247" y="940188"/>
                  <a:pt x="1600200" y="863600"/>
                </a:cubicBezTo>
                <a:cubicBezTo>
                  <a:pt x="1608667" y="829733"/>
                  <a:pt x="1614561" y="795118"/>
                  <a:pt x="1625600" y="762000"/>
                </a:cubicBezTo>
                <a:cubicBezTo>
                  <a:pt x="1634067" y="736600"/>
                  <a:pt x="1645749" y="712054"/>
                  <a:pt x="1651000" y="685800"/>
                </a:cubicBezTo>
                <a:cubicBezTo>
                  <a:pt x="1655233" y="664633"/>
                  <a:pt x="1659017" y="643372"/>
                  <a:pt x="1663700" y="622300"/>
                </a:cubicBezTo>
                <a:cubicBezTo>
                  <a:pt x="1667486" y="605261"/>
                  <a:pt x="1671384" y="588218"/>
                  <a:pt x="1676400" y="571500"/>
                </a:cubicBezTo>
                <a:cubicBezTo>
                  <a:pt x="1684093" y="545855"/>
                  <a:pt x="1701800" y="495300"/>
                  <a:pt x="1701800" y="495300"/>
                </a:cubicBezTo>
                <a:cubicBezTo>
                  <a:pt x="1674507" y="413420"/>
                  <a:pt x="1695332" y="438032"/>
                  <a:pt x="1663700" y="406400"/>
                </a:cubicBezTo>
                <a:lnTo>
                  <a:pt x="1625600" y="368300"/>
                </a:lnTo>
                <a:lnTo>
                  <a:pt x="1651000" y="393700"/>
                </a:lnTo>
              </a:path>
            </a:pathLst>
          </a:custGeom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6"/>
          <p:cNvSpPr txBox="1"/>
          <p:nvPr/>
        </p:nvSpPr>
        <p:spPr>
          <a:xfrm>
            <a:off x="1480797" y="3417436"/>
            <a:ext cx="3802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16" name="Straight Connector 25"/>
          <p:cNvCxnSpPr>
            <a:endCxn id="5" idx="6"/>
          </p:cNvCxnSpPr>
          <p:nvPr/>
        </p:nvCxnSpPr>
        <p:spPr>
          <a:xfrm flipH="1">
            <a:off x="3002437" y="4130383"/>
            <a:ext cx="937918" cy="177836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5"/>
          <p:cNvCxnSpPr/>
          <p:nvPr/>
        </p:nvCxnSpPr>
        <p:spPr>
          <a:xfrm flipH="1" flipV="1">
            <a:off x="2265389" y="5333310"/>
            <a:ext cx="1256642" cy="61694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Eğri Bağlayıcı 25"/>
          <p:cNvCxnSpPr>
            <a:stCxn id="9" idx="6"/>
            <a:endCxn id="5" idx="2"/>
          </p:cNvCxnSpPr>
          <p:nvPr/>
        </p:nvCxnSpPr>
        <p:spPr>
          <a:xfrm flipV="1">
            <a:off x="1588809" y="4308219"/>
            <a:ext cx="1197604" cy="169073"/>
          </a:xfrm>
          <a:prstGeom prst="curvedConnector3">
            <a:avLst/>
          </a:prstGeom>
          <a:ln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Eğri Bağlayıcı 29"/>
          <p:cNvCxnSpPr>
            <a:endCxn id="7" idx="1"/>
          </p:cNvCxnSpPr>
          <p:nvPr/>
        </p:nvCxnSpPr>
        <p:spPr>
          <a:xfrm rot="16200000" flipH="1">
            <a:off x="1472731" y="4632846"/>
            <a:ext cx="679287" cy="537251"/>
          </a:xfrm>
          <a:prstGeom prst="curved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Eğri Bağlayıcı 31"/>
          <p:cNvCxnSpPr>
            <a:stCxn id="8" idx="0"/>
            <a:endCxn id="6" idx="4"/>
          </p:cNvCxnSpPr>
          <p:nvPr/>
        </p:nvCxnSpPr>
        <p:spPr>
          <a:xfrm rot="5400000" flipH="1" flipV="1">
            <a:off x="3295328" y="4564830"/>
            <a:ext cx="1071269" cy="389817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16"/>
          <p:cNvSpPr txBox="1"/>
          <p:nvPr/>
        </p:nvSpPr>
        <p:spPr>
          <a:xfrm>
            <a:off x="1113213" y="4407461"/>
            <a:ext cx="3225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37" name="TextBox 16"/>
          <p:cNvSpPr txBox="1"/>
          <p:nvPr/>
        </p:nvSpPr>
        <p:spPr>
          <a:xfrm>
            <a:off x="2678401" y="3838964"/>
            <a:ext cx="33214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 smtClean="0">
                <a:latin typeface="Comic Sans MS"/>
                <a:cs typeface="Comic Sans MS"/>
              </a:rPr>
              <a:t>u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38" name="TextBox 16"/>
          <p:cNvSpPr txBox="1"/>
          <p:nvPr/>
        </p:nvSpPr>
        <p:spPr>
          <a:xfrm>
            <a:off x="2125665" y="4871923"/>
            <a:ext cx="3834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>
                <a:latin typeface="Comic Sans MS"/>
                <a:cs typeface="Comic Sans MS"/>
              </a:rPr>
              <a:t>u</a:t>
            </a:r>
            <a:r>
              <a:rPr lang="tr-TR" sz="2200" dirty="0" smtClean="0">
                <a:latin typeface="Comic Sans MS"/>
                <a:cs typeface="Comic Sans MS"/>
              </a:rPr>
              <a:t>’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39" name="TextBox 16"/>
          <p:cNvSpPr txBox="1"/>
          <p:nvPr/>
        </p:nvSpPr>
        <p:spPr>
          <a:xfrm>
            <a:off x="3851920" y="3608830"/>
            <a:ext cx="3225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>
                <a:latin typeface="Comic Sans MS"/>
                <a:cs typeface="Comic Sans MS"/>
              </a:rPr>
              <a:t>v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40" name="TextBox 16"/>
          <p:cNvSpPr txBox="1"/>
          <p:nvPr/>
        </p:nvSpPr>
        <p:spPr>
          <a:xfrm>
            <a:off x="3718898" y="5079928"/>
            <a:ext cx="3738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>
                <a:latin typeface="Comic Sans MS"/>
                <a:cs typeface="Comic Sans MS"/>
              </a:rPr>
              <a:t>v</a:t>
            </a:r>
            <a:r>
              <a:rPr lang="tr-TR" sz="2200" dirty="0" smtClean="0">
                <a:latin typeface="Comic Sans MS"/>
                <a:cs typeface="Comic Sans MS"/>
              </a:rPr>
              <a:t>’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40667382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Greedy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Choice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Property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428" name="Rectangle 4"/>
              <p:cNvSpPr>
                <a:spLocks noChangeArrowheads="1"/>
              </p:cNvSpPr>
              <p:nvPr/>
            </p:nvSpPr>
            <p:spPr bwMode="auto">
              <a:xfrm>
                <a:off x="323528" y="1268760"/>
                <a:ext cx="8640960" cy="4525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>
                  <a:lnSpc>
                    <a:spcPct val="80000"/>
                  </a:lnSpc>
                  <a:spcBef>
                    <a:spcPct val="20000"/>
                  </a:spcBef>
                </a:pPr>
                <a:r>
                  <a:rPr lang="tr-TR" sz="2400" u="sng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Theorem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: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For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each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vertex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v </a:t>
                </a:r>
                <a:r>
                  <a:rPr lang="tr-TR" sz="24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i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n V, </a:t>
                </a:r>
                <a:r>
                  <a:rPr lang="en-US" sz="24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v.dis</a:t>
                </a:r>
                <a:r>
                  <a:rPr lang="en-US" sz="24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= </a:t>
                </a:r>
                <a:r>
                  <a:rPr lang="en-US" sz="2400" dirty="0">
                    <a:solidFill>
                      <a:schemeClr val="tx2">
                        <a:lumMod val="50000"/>
                      </a:schemeClr>
                    </a:solidFill>
                    <a:latin typeface="Lucida Grande"/>
                    <a:ea typeface="Lucida Grande"/>
                    <a:cs typeface="Lucida Grande"/>
                  </a:rPr>
                  <a:t>δ</a:t>
                </a:r>
                <a:r>
                  <a:rPr lang="tr-TR" sz="24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(</a:t>
                </a:r>
                <a:r>
                  <a:rPr lang="tr-TR" sz="24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s,v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 at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time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when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v is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added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4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to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S. (</a:t>
                </a:r>
                <a:r>
                  <a:rPr lang="en-US" sz="24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Dijkstra’s</a:t>
                </a:r>
                <a:r>
                  <a:rPr lang="en-US" sz="24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Algorithm computes all shortest path distances </a:t>
                </a:r>
                <a:r>
                  <a:rPr lang="en-US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correctly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)</a:t>
                </a:r>
                <a:endParaRPr lang="tr-TR" sz="24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algn="just">
                  <a:lnSpc>
                    <a:spcPct val="80000"/>
                  </a:lnSpc>
                  <a:spcBef>
                    <a:spcPct val="20000"/>
                  </a:spcBef>
                </a:pPr>
                <a:endParaRPr lang="tr-TR" sz="2400" dirty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algn="just">
                  <a:lnSpc>
                    <a:spcPct val="80000"/>
                  </a:lnSpc>
                  <a:spcBef>
                    <a:spcPct val="20000"/>
                  </a:spcBef>
                </a:pPr>
                <a:r>
                  <a:rPr lang="tr-TR" sz="2200" i="1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Proof</a:t>
                </a:r>
                <a:r>
                  <a:rPr lang="tr-TR" sz="2200" i="1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2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:</a:t>
                </a:r>
                <a:r>
                  <a:rPr lang="tr-TR" sz="24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Let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v be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first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vertex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that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v.dis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mic Sans MS"/>
                      </a:rPr>
                      <m:t>≠</m:t>
                    </m:r>
                  </m:oMath>
                </a14:m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</a:rPr>
                  <a:t> 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Lucida Grande"/>
                    <a:ea typeface="Lucida Grande"/>
                    <a:cs typeface="Lucida Grande"/>
                  </a:rPr>
                  <a:t>δ</a:t>
                </a:r>
                <a:r>
                  <a:rPr lang="tr-TR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(</a:t>
                </a:r>
                <a:r>
                  <a:rPr lang="tr-TR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s,v</a:t>
                </a:r>
                <a:r>
                  <a:rPr lang="tr-TR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 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at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time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it’s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added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to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S.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Let’s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check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true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shortest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path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from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s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to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v. </a:t>
                </a:r>
              </a:p>
              <a:p>
                <a:pPr algn="just">
                  <a:lnSpc>
                    <a:spcPct val="80000"/>
                  </a:lnSpc>
                  <a:spcBef>
                    <a:spcPct val="20000"/>
                  </a:spcBef>
                </a:pPr>
                <a:endParaRPr lang="tr-TR" sz="2000" u="sng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>
                  <a:lnSpc>
                    <a:spcPct val="80000"/>
                  </a:lnSpc>
                  <a:spcBef>
                    <a:spcPct val="20000"/>
                  </a:spcBef>
                </a:pPr>
                <a:endParaRPr lang="tr-TR" sz="24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marL="342900" indent="-342900">
                  <a:lnSpc>
                    <a:spcPct val="80000"/>
                  </a:lnSpc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endParaRPr lang="tr-TR" sz="2000" dirty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>
                  <a:lnSpc>
                    <a:spcPct val="80000"/>
                  </a:lnSpc>
                  <a:spcBef>
                    <a:spcPct val="20000"/>
                  </a:spcBef>
                </a:pPr>
                <a:endParaRPr lang="tr-TR" sz="24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3428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3528" y="1268760"/>
                <a:ext cx="8640960" cy="4525963"/>
              </a:xfrm>
              <a:prstGeom prst="rect">
                <a:avLst/>
              </a:prstGeom>
              <a:blipFill>
                <a:blip r:embed="rId3"/>
                <a:stretch>
                  <a:fillRect l="-1058" t="-2692" r="-105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Metin kutusu 2"/>
          <p:cNvSpPr txBox="1"/>
          <p:nvPr/>
        </p:nvSpPr>
        <p:spPr>
          <a:xfrm>
            <a:off x="4353279" y="3440858"/>
            <a:ext cx="4611209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v.dis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≤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u.dis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+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w(</a:t>
            </a:r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u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,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)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endParaRPr lang="tr-TR" altLang="tr-TR" sz="16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           = 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δ(s,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)+w(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s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ince 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u.dis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δ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s,u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</a:p>
          <a:p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tr-TR" altLang="tr-TR" sz="16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’.</a:t>
            </a:r>
            <a:r>
              <a:rPr lang="tr-TR" altLang="tr-TR" sz="16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dis</a:t>
            </a:r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≤</a:t>
            </a:r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u’.</a:t>
            </a:r>
            <a:r>
              <a:rPr lang="tr-TR" altLang="tr-TR" sz="16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dis</a:t>
            </a:r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+</a:t>
            </a:r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w(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u’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,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v’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)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endParaRPr lang="tr-TR" altLang="tr-TR" sz="16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            = 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δ(s,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u’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)+w(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u’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v’</a:t>
            </a:r>
            <a:r>
              <a:rPr lang="en-US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s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ince 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u’.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dis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δ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s,u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’)</a:t>
            </a:r>
          </a:p>
          <a:p>
            <a:endParaRPr lang="tr-TR" altLang="tr-TR" sz="16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Since v’ is in 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shortest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path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from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s 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to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v, v’.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dis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&lt;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δ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s,v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).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From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upper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bound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property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δ</a:t>
            </a:r>
            <a:r>
              <a:rPr 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sz="16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s,v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≤</a:t>
            </a:r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v.dis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. 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So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v’.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dis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&lt; 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v.dis</a:t>
            </a:r>
            <a:endParaRPr lang="tr-TR" altLang="tr-TR" sz="16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6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Since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the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vertices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extracted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from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priority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queue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Q in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the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order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of (…, v, … , v’, …),</a:t>
            </a:r>
            <a:r>
              <a:rPr 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v.dis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tr-TR" altLang="tr-TR" sz="1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&lt; 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v’.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dis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. 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Thus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, 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it’s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a </a:t>
            </a:r>
            <a:r>
              <a:rPr lang="tr-TR" altLang="tr-TR" sz="16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contradiction</a:t>
            </a:r>
            <a:r>
              <a:rPr lang="tr-TR" altLang="tr-TR" sz="1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!</a:t>
            </a:r>
            <a:endParaRPr lang="en-US" altLang="tr-TR" sz="16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786413" y="4200207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917859" y="4008079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49364" y="5209480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28042" y="5295372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72785" y="4369280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3"/>
          <p:cNvSpPr/>
          <p:nvPr/>
        </p:nvSpPr>
        <p:spPr>
          <a:xfrm>
            <a:off x="792721" y="3512979"/>
            <a:ext cx="2491606" cy="2535555"/>
          </a:xfrm>
          <a:custGeom>
            <a:avLst/>
            <a:gdLst>
              <a:gd name="connsiteX0" fmla="*/ 1701800 w 1701800"/>
              <a:gd name="connsiteY0" fmla="*/ 482600 h 1905000"/>
              <a:gd name="connsiteX1" fmla="*/ 1701800 w 1701800"/>
              <a:gd name="connsiteY1" fmla="*/ 482600 h 1905000"/>
              <a:gd name="connsiteX2" fmla="*/ 1612900 w 1701800"/>
              <a:gd name="connsiteY2" fmla="*/ 304800 h 1905000"/>
              <a:gd name="connsiteX3" fmla="*/ 1511300 w 1701800"/>
              <a:gd name="connsiteY3" fmla="*/ 177800 h 1905000"/>
              <a:gd name="connsiteX4" fmla="*/ 1460500 w 1701800"/>
              <a:gd name="connsiteY4" fmla="*/ 152400 h 1905000"/>
              <a:gd name="connsiteX5" fmla="*/ 1409700 w 1701800"/>
              <a:gd name="connsiteY5" fmla="*/ 114300 h 1905000"/>
              <a:gd name="connsiteX6" fmla="*/ 1384300 w 1701800"/>
              <a:gd name="connsiteY6" fmla="*/ 63500 h 1905000"/>
              <a:gd name="connsiteX7" fmla="*/ 1231900 w 1701800"/>
              <a:gd name="connsiteY7" fmla="*/ 12700 h 1905000"/>
              <a:gd name="connsiteX8" fmla="*/ 1155700 w 1701800"/>
              <a:gd name="connsiteY8" fmla="*/ 0 h 1905000"/>
              <a:gd name="connsiteX9" fmla="*/ 876300 w 1701800"/>
              <a:gd name="connsiteY9" fmla="*/ 38100 h 1905000"/>
              <a:gd name="connsiteX10" fmla="*/ 838200 w 1701800"/>
              <a:gd name="connsiteY10" fmla="*/ 76200 h 1905000"/>
              <a:gd name="connsiteX11" fmla="*/ 800100 w 1701800"/>
              <a:gd name="connsiteY11" fmla="*/ 101600 h 1905000"/>
              <a:gd name="connsiteX12" fmla="*/ 749300 w 1701800"/>
              <a:gd name="connsiteY12" fmla="*/ 152400 h 1905000"/>
              <a:gd name="connsiteX13" fmla="*/ 685800 w 1701800"/>
              <a:gd name="connsiteY13" fmla="*/ 203200 h 1905000"/>
              <a:gd name="connsiteX14" fmla="*/ 660400 w 1701800"/>
              <a:gd name="connsiteY14" fmla="*/ 241300 h 1905000"/>
              <a:gd name="connsiteX15" fmla="*/ 584200 w 1701800"/>
              <a:gd name="connsiteY15" fmla="*/ 292100 h 1905000"/>
              <a:gd name="connsiteX16" fmla="*/ 546100 w 1701800"/>
              <a:gd name="connsiteY16" fmla="*/ 330200 h 1905000"/>
              <a:gd name="connsiteX17" fmla="*/ 520700 w 1701800"/>
              <a:gd name="connsiteY17" fmla="*/ 368300 h 1905000"/>
              <a:gd name="connsiteX18" fmla="*/ 469900 w 1701800"/>
              <a:gd name="connsiteY18" fmla="*/ 406400 h 1905000"/>
              <a:gd name="connsiteX19" fmla="*/ 381000 w 1701800"/>
              <a:gd name="connsiteY19" fmla="*/ 495300 h 1905000"/>
              <a:gd name="connsiteX20" fmla="*/ 241300 w 1701800"/>
              <a:gd name="connsiteY20" fmla="*/ 622300 h 1905000"/>
              <a:gd name="connsiteX21" fmla="*/ 203200 w 1701800"/>
              <a:gd name="connsiteY21" fmla="*/ 660400 h 1905000"/>
              <a:gd name="connsiteX22" fmla="*/ 177800 w 1701800"/>
              <a:gd name="connsiteY22" fmla="*/ 698500 h 1905000"/>
              <a:gd name="connsiteX23" fmla="*/ 127000 w 1701800"/>
              <a:gd name="connsiteY23" fmla="*/ 762000 h 1905000"/>
              <a:gd name="connsiteX24" fmla="*/ 63500 w 1701800"/>
              <a:gd name="connsiteY24" fmla="*/ 901700 h 1905000"/>
              <a:gd name="connsiteX25" fmla="*/ 38100 w 1701800"/>
              <a:gd name="connsiteY25" fmla="*/ 1041400 h 1905000"/>
              <a:gd name="connsiteX26" fmla="*/ 12700 w 1701800"/>
              <a:gd name="connsiteY26" fmla="*/ 1130300 h 1905000"/>
              <a:gd name="connsiteX27" fmla="*/ 0 w 1701800"/>
              <a:gd name="connsiteY27" fmla="*/ 1231900 h 1905000"/>
              <a:gd name="connsiteX28" fmla="*/ 12700 w 1701800"/>
              <a:gd name="connsiteY28" fmla="*/ 1498600 h 1905000"/>
              <a:gd name="connsiteX29" fmla="*/ 38100 w 1701800"/>
              <a:gd name="connsiteY29" fmla="*/ 1625600 h 1905000"/>
              <a:gd name="connsiteX30" fmla="*/ 50800 w 1701800"/>
              <a:gd name="connsiteY30" fmla="*/ 1701800 h 1905000"/>
              <a:gd name="connsiteX31" fmla="*/ 101600 w 1701800"/>
              <a:gd name="connsiteY31" fmla="*/ 1739900 h 1905000"/>
              <a:gd name="connsiteX32" fmla="*/ 203200 w 1701800"/>
              <a:gd name="connsiteY32" fmla="*/ 1790700 h 1905000"/>
              <a:gd name="connsiteX33" fmla="*/ 241300 w 1701800"/>
              <a:gd name="connsiteY33" fmla="*/ 1816100 h 1905000"/>
              <a:gd name="connsiteX34" fmla="*/ 292100 w 1701800"/>
              <a:gd name="connsiteY34" fmla="*/ 1854200 h 1905000"/>
              <a:gd name="connsiteX35" fmla="*/ 444500 w 1701800"/>
              <a:gd name="connsiteY35" fmla="*/ 1879600 h 1905000"/>
              <a:gd name="connsiteX36" fmla="*/ 558800 w 1701800"/>
              <a:gd name="connsiteY36" fmla="*/ 1905000 h 1905000"/>
              <a:gd name="connsiteX37" fmla="*/ 762000 w 1701800"/>
              <a:gd name="connsiteY37" fmla="*/ 1892300 h 1905000"/>
              <a:gd name="connsiteX38" fmla="*/ 800100 w 1701800"/>
              <a:gd name="connsiteY38" fmla="*/ 1879600 h 1905000"/>
              <a:gd name="connsiteX39" fmla="*/ 850900 w 1701800"/>
              <a:gd name="connsiteY39" fmla="*/ 1841500 h 1905000"/>
              <a:gd name="connsiteX40" fmla="*/ 927100 w 1701800"/>
              <a:gd name="connsiteY40" fmla="*/ 1790700 h 1905000"/>
              <a:gd name="connsiteX41" fmla="*/ 977900 w 1701800"/>
              <a:gd name="connsiteY41" fmla="*/ 1739900 h 1905000"/>
              <a:gd name="connsiteX42" fmla="*/ 1066800 w 1701800"/>
              <a:gd name="connsiteY42" fmla="*/ 1663700 h 1905000"/>
              <a:gd name="connsiteX43" fmla="*/ 1155700 w 1701800"/>
              <a:gd name="connsiteY43" fmla="*/ 1549400 h 1905000"/>
              <a:gd name="connsiteX44" fmla="*/ 1206500 w 1701800"/>
              <a:gd name="connsiteY44" fmla="*/ 1498600 h 1905000"/>
              <a:gd name="connsiteX45" fmla="*/ 1231900 w 1701800"/>
              <a:gd name="connsiteY45" fmla="*/ 1447800 h 1905000"/>
              <a:gd name="connsiteX46" fmla="*/ 1257300 w 1701800"/>
              <a:gd name="connsiteY46" fmla="*/ 1409700 h 1905000"/>
              <a:gd name="connsiteX47" fmla="*/ 1282700 w 1701800"/>
              <a:gd name="connsiteY47" fmla="*/ 1346200 h 1905000"/>
              <a:gd name="connsiteX48" fmla="*/ 1295400 w 1701800"/>
              <a:gd name="connsiteY48" fmla="*/ 1308100 h 1905000"/>
              <a:gd name="connsiteX49" fmla="*/ 1320800 w 1701800"/>
              <a:gd name="connsiteY49" fmla="*/ 1270000 h 1905000"/>
              <a:gd name="connsiteX50" fmla="*/ 1333500 w 1701800"/>
              <a:gd name="connsiteY50" fmla="*/ 1219200 h 1905000"/>
              <a:gd name="connsiteX51" fmla="*/ 1435100 w 1701800"/>
              <a:gd name="connsiteY51" fmla="*/ 1079500 h 1905000"/>
              <a:gd name="connsiteX52" fmla="*/ 1460500 w 1701800"/>
              <a:gd name="connsiteY52" fmla="*/ 1041400 h 1905000"/>
              <a:gd name="connsiteX53" fmla="*/ 1536700 w 1701800"/>
              <a:gd name="connsiteY53" fmla="*/ 965200 h 1905000"/>
              <a:gd name="connsiteX54" fmla="*/ 1600200 w 1701800"/>
              <a:gd name="connsiteY54" fmla="*/ 863600 h 1905000"/>
              <a:gd name="connsiteX55" fmla="*/ 1625600 w 1701800"/>
              <a:gd name="connsiteY55" fmla="*/ 762000 h 1905000"/>
              <a:gd name="connsiteX56" fmla="*/ 1651000 w 1701800"/>
              <a:gd name="connsiteY56" fmla="*/ 685800 h 1905000"/>
              <a:gd name="connsiteX57" fmla="*/ 1663700 w 1701800"/>
              <a:gd name="connsiteY57" fmla="*/ 622300 h 1905000"/>
              <a:gd name="connsiteX58" fmla="*/ 1676400 w 1701800"/>
              <a:gd name="connsiteY58" fmla="*/ 571500 h 1905000"/>
              <a:gd name="connsiteX59" fmla="*/ 1701800 w 1701800"/>
              <a:gd name="connsiteY59" fmla="*/ 495300 h 1905000"/>
              <a:gd name="connsiteX60" fmla="*/ 1663700 w 1701800"/>
              <a:gd name="connsiteY60" fmla="*/ 406400 h 1905000"/>
              <a:gd name="connsiteX61" fmla="*/ 1625600 w 1701800"/>
              <a:gd name="connsiteY61" fmla="*/ 368300 h 1905000"/>
              <a:gd name="connsiteX62" fmla="*/ 1651000 w 1701800"/>
              <a:gd name="connsiteY62" fmla="*/ 3937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701800" h="1905000">
                <a:moveTo>
                  <a:pt x="1701800" y="482600"/>
                </a:moveTo>
                <a:lnTo>
                  <a:pt x="1701800" y="482600"/>
                </a:lnTo>
                <a:cubicBezTo>
                  <a:pt x="1655092" y="377507"/>
                  <a:pt x="1664093" y="385246"/>
                  <a:pt x="1612900" y="304800"/>
                </a:cubicBezTo>
                <a:cubicBezTo>
                  <a:pt x="1582472" y="256985"/>
                  <a:pt x="1557284" y="212288"/>
                  <a:pt x="1511300" y="177800"/>
                </a:cubicBezTo>
                <a:cubicBezTo>
                  <a:pt x="1496154" y="166441"/>
                  <a:pt x="1476554" y="162434"/>
                  <a:pt x="1460500" y="152400"/>
                </a:cubicBezTo>
                <a:cubicBezTo>
                  <a:pt x="1442551" y="141182"/>
                  <a:pt x="1426633" y="127000"/>
                  <a:pt x="1409700" y="114300"/>
                </a:cubicBezTo>
                <a:cubicBezTo>
                  <a:pt x="1401233" y="97367"/>
                  <a:pt x="1396621" y="77874"/>
                  <a:pt x="1384300" y="63500"/>
                </a:cubicBezTo>
                <a:cubicBezTo>
                  <a:pt x="1336656" y="7916"/>
                  <a:pt x="1305387" y="23198"/>
                  <a:pt x="1231900" y="12700"/>
                </a:cubicBezTo>
                <a:cubicBezTo>
                  <a:pt x="1206408" y="9058"/>
                  <a:pt x="1181100" y="4233"/>
                  <a:pt x="1155700" y="0"/>
                </a:cubicBezTo>
                <a:cubicBezTo>
                  <a:pt x="1062567" y="12700"/>
                  <a:pt x="967700" y="16164"/>
                  <a:pt x="876300" y="38100"/>
                </a:cubicBezTo>
                <a:cubicBezTo>
                  <a:pt x="858835" y="42291"/>
                  <a:pt x="851998" y="64702"/>
                  <a:pt x="838200" y="76200"/>
                </a:cubicBezTo>
                <a:cubicBezTo>
                  <a:pt x="826474" y="85971"/>
                  <a:pt x="811689" y="91667"/>
                  <a:pt x="800100" y="101600"/>
                </a:cubicBezTo>
                <a:cubicBezTo>
                  <a:pt x="781918" y="117185"/>
                  <a:pt x="767198" y="136490"/>
                  <a:pt x="749300" y="152400"/>
                </a:cubicBezTo>
                <a:cubicBezTo>
                  <a:pt x="729040" y="170409"/>
                  <a:pt x="704967" y="184033"/>
                  <a:pt x="685800" y="203200"/>
                </a:cubicBezTo>
                <a:cubicBezTo>
                  <a:pt x="675007" y="213993"/>
                  <a:pt x="671887" y="231249"/>
                  <a:pt x="660400" y="241300"/>
                </a:cubicBezTo>
                <a:cubicBezTo>
                  <a:pt x="637426" y="261402"/>
                  <a:pt x="605786" y="270514"/>
                  <a:pt x="584200" y="292100"/>
                </a:cubicBezTo>
                <a:cubicBezTo>
                  <a:pt x="571500" y="304800"/>
                  <a:pt x="557598" y="316402"/>
                  <a:pt x="546100" y="330200"/>
                </a:cubicBezTo>
                <a:cubicBezTo>
                  <a:pt x="536329" y="341926"/>
                  <a:pt x="531493" y="357507"/>
                  <a:pt x="520700" y="368300"/>
                </a:cubicBezTo>
                <a:cubicBezTo>
                  <a:pt x="505733" y="383267"/>
                  <a:pt x="485562" y="392162"/>
                  <a:pt x="469900" y="406400"/>
                </a:cubicBezTo>
                <a:cubicBezTo>
                  <a:pt x="438891" y="434590"/>
                  <a:pt x="415869" y="472054"/>
                  <a:pt x="381000" y="495300"/>
                </a:cubicBezTo>
                <a:cubicBezTo>
                  <a:pt x="303049" y="547267"/>
                  <a:pt x="353693" y="509907"/>
                  <a:pt x="241300" y="622300"/>
                </a:cubicBezTo>
                <a:cubicBezTo>
                  <a:pt x="228600" y="635000"/>
                  <a:pt x="213163" y="645456"/>
                  <a:pt x="203200" y="660400"/>
                </a:cubicBezTo>
                <a:cubicBezTo>
                  <a:pt x="194733" y="673100"/>
                  <a:pt x="186958" y="686289"/>
                  <a:pt x="177800" y="698500"/>
                </a:cubicBezTo>
                <a:cubicBezTo>
                  <a:pt x="161536" y="720185"/>
                  <a:pt x="141206" y="738914"/>
                  <a:pt x="127000" y="762000"/>
                </a:cubicBezTo>
                <a:cubicBezTo>
                  <a:pt x="108564" y="791959"/>
                  <a:pt x="74615" y="857241"/>
                  <a:pt x="63500" y="901700"/>
                </a:cubicBezTo>
                <a:cubicBezTo>
                  <a:pt x="40388" y="994150"/>
                  <a:pt x="60746" y="939494"/>
                  <a:pt x="38100" y="1041400"/>
                </a:cubicBezTo>
                <a:cubicBezTo>
                  <a:pt x="17968" y="1131992"/>
                  <a:pt x="31140" y="1019661"/>
                  <a:pt x="12700" y="1130300"/>
                </a:cubicBezTo>
                <a:cubicBezTo>
                  <a:pt x="7089" y="1163966"/>
                  <a:pt x="4233" y="1198033"/>
                  <a:pt x="0" y="1231900"/>
                </a:cubicBezTo>
                <a:cubicBezTo>
                  <a:pt x="4233" y="1320800"/>
                  <a:pt x="4127" y="1410013"/>
                  <a:pt x="12700" y="1498600"/>
                </a:cubicBezTo>
                <a:cubicBezTo>
                  <a:pt x="16858" y="1541571"/>
                  <a:pt x="30144" y="1583168"/>
                  <a:pt x="38100" y="1625600"/>
                </a:cubicBezTo>
                <a:cubicBezTo>
                  <a:pt x="42845" y="1650909"/>
                  <a:pt x="38295" y="1679290"/>
                  <a:pt x="50800" y="1701800"/>
                </a:cubicBezTo>
                <a:cubicBezTo>
                  <a:pt x="61079" y="1720303"/>
                  <a:pt x="83988" y="1728159"/>
                  <a:pt x="101600" y="1739900"/>
                </a:cubicBezTo>
                <a:cubicBezTo>
                  <a:pt x="260020" y="1845514"/>
                  <a:pt x="96430" y="1737315"/>
                  <a:pt x="203200" y="1790700"/>
                </a:cubicBezTo>
                <a:cubicBezTo>
                  <a:pt x="216852" y="1797526"/>
                  <a:pt x="228880" y="1807228"/>
                  <a:pt x="241300" y="1816100"/>
                </a:cubicBezTo>
                <a:cubicBezTo>
                  <a:pt x="258524" y="1828403"/>
                  <a:pt x="273168" y="1844734"/>
                  <a:pt x="292100" y="1854200"/>
                </a:cubicBezTo>
                <a:cubicBezTo>
                  <a:pt x="320314" y="1868307"/>
                  <a:pt x="434489" y="1878170"/>
                  <a:pt x="444500" y="1879600"/>
                </a:cubicBezTo>
                <a:cubicBezTo>
                  <a:pt x="522729" y="1890776"/>
                  <a:pt x="502081" y="1886094"/>
                  <a:pt x="558800" y="1905000"/>
                </a:cubicBezTo>
                <a:cubicBezTo>
                  <a:pt x="626533" y="1900767"/>
                  <a:pt x="694507" y="1899404"/>
                  <a:pt x="762000" y="1892300"/>
                </a:cubicBezTo>
                <a:cubicBezTo>
                  <a:pt x="775313" y="1890899"/>
                  <a:pt x="788477" y="1886242"/>
                  <a:pt x="800100" y="1879600"/>
                </a:cubicBezTo>
                <a:cubicBezTo>
                  <a:pt x="818478" y="1869098"/>
                  <a:pt x="833560" y="1853638"/>
                  <a:pt x="850900" y="1841500"/>
                </a:cubicBezTo>
                <a:cubicBezTo>
                  <a:pt x="875909" y="1823994"/>
                  <a:pt x="905514" y="1812286"/>
                  <a:pt x="927100" y="1790700"/>
                </a:cubicBezTo>
                <a:cubicBezTo>
                  <a:pt x="944033" y="1773767"/>
                  <a:pt x="959718" y="1755485"/>
                  <a:pt x="977900" y="1739900"/>
                </a:cubicBezTo>
                <a:cubicBezTo>
                  <a:pt x="1047983" y="1679829"/>
                  <a:pt x="986290" y="1758848"/>
                  <a:pt x="1066800" y="1663700"/>
                </a:cubicBezTo>
                <a:cubicBezTo>
                  <a:pt x="1097978" y="1626853"/>
                  <a:pt x="1121570" y="1583530"/>
                  <a:pt x="1155700" y="1549400"/>
                </a:cubicBezTo>
                <a:cubicBezTo>
                  <a:pt x="1172633" y="1532467"/>
                  <a:pt x="1192132" y="1517758"/>
                  <a:pt x="1206500" y="1498600"/>
                </a:cubicBezTo>
                <a:cubicBezTo>
                  <a:pt x="1217859" y="1483454"/>
                  <a:pt x="1222507" y="1464238"/>
                  <a:pt x="1231900" y="1447800"/>
                </a:cubicBezTo>
                <a:cubicBezTo>
                  <a:pt x="1239473" y="1434548"/>
                  <a:pt x="1250474" y="1423352"/>
                  <a:pt x="1257300" y="1409700"/>
                </a:cubicBezTo>
                <a:cubicBezTo>
                  <a:pt x="1267495" y="1389310"/>
                  <a:pt x="1274695" y="1367546"/>
                  <a:pt x="1282700" y="1346200"/>
                </a:cubicBezTo>
                <a:cubicBezTo>
                  <a:pt x="1287400" y="1333665"/>
                  <a:pt x="1289413" y="1320074"/>
                  <a:pt x="1295400" y="1308100"/>
                </a:cubicBezTo>
                <a:cubicBezTo>
                  <a:pt x="1302226" y="1294448"/>
                  <a:pt x="1312333" y="1282700"/>
                  <a:pt x="1320800" y="1270000"/>
                </a:cubicBezTo>
                <a:cubicBezTo>
                  <a:pt x="1325033" y="1253067"/>
                  <a:pt x="1325694" y="1234812"/>
                  <a:pt x="1333500" y="1219200"/>
                </a:cubicBezTo>
                <a:cubicBezTo>
                  <a:pt x="1359795" y="1166610"/>
                  <a:pt x="1400341" y="1125846"/>
                  <a:pt x="1435100" y="1079500"/>
                </a:cubicBezTo>
                <a:cubicBezTo>
                  <a:pt x="1444258" y="1067289"/>
                  <a:pt x="1450359" y="1052808"/>
                  <a:pt x="1460500" y="1041400"/>
                </a:cubicBezTo>
                <a:cubicBezTo>
                  <a:pt x="1484365" y="1014552"/>
                  <a:pt x="1516775" y="995088"/>
                  <a:pt x="1536700" y="965200"/>
                </a:cubicBezTo>
                <a:cubicBezTo>
                  <a:pt x="1575792" y="906561"/>
                  <a:pt x="1554247" y="940188"/>
                  <a:pt x="1600200" y="863600"/>
                </a:cubicBezTo>
                <a:cubicBezTo>
                  <a:pt x="1608667" y="829733"/>
                  <a:pt x="1614561" y="795118"/>
                  <a:pt x="1625600" y="762000"/>
                </a:cubicBezTo>
                <a:cubicBezTo>
                  <a:pt x="1634067" y="736600"/>
                  <a:pt x="1645749" y="712054"/>
                  <a:pt x="1651000" y="685800"/>
                </a:cubicBezTo>
                <a:cubicBezTo>
                  <a:pt x="1655233" y="664633"/>
                  <a:pt x="1659017" y="643372"/>
                  <a:pt x="1663700" y="622300"/>
                </a:cubicBezTo>
                <a:cubicBezTo>
                  <a:pt x="1667486" y="605261"/>
                  <a:pt x="1671384" y="588218"/>
                  <a:pt x="1676400" y="571500"/>
                </a:cubicBezTo>
                <a:cubicBezTo>
                  <a:pt x="1684093" y="545855"/>
                  <a:pt x="1701800" y="495300"/>
                  <a:pt x="1701800" y="495300"/>
                </a:cubicBezTo>
                <a:cubicBezTo>
                  <a:pt x="1674507" y="413420"/>
                  <a:pt x="1695332" y="438032"/>
                  <a:pt x="1663700" y="406400"/>
                </a:cubicBezTo>
                <a:lnTo>
                  <a:pt x="1625600" y="368300"/>
                </a:lnTo>
                <a:lnTo>
                  <a:pt x="1651000" y="393700"/>
                </a:lnTo>
              </a:path>
            </a:pathLst>
          </a:custGeom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6"/>
          <p:cNvSpPr txBox="1"/>
          <p:nvPr/>
        </p:nvSpPr>
        <p:spPr>
          <a:xfrm>
            <a:off x="1480797" y="3417436"/>
            <a:ext cx="3802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16" name="Straight Connector 25"/>
          <p:cNvCxnSpPr>
            <a:endCxn id="5" idx="6"/>
          </p:cNvCxnSpPr>
          <p:nvPr/>
        </p:nvCxnSpPr>
        <p:spPr>
          <a:xfrm flipH="1">
            <a:off x="3002437" y="4130383"/>
            <a:ext cx="937918" cy="177836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5"/>
          <p:cNvCxnSpPr/>
          <p:nvPr/>
        </p:nvCxnSpPr>
        <p:spPr>
          <a:xfrm flipH="1" flipV="1">
            <a:off x="2265389" y="5333310"/>
            <a:ext cx="1256642" cy="61694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Eğri Bağlayıcı 25"/>
          <p:cNvCxnSpPr>
            <a:stCxn id="9" idx="6"/>
            <a:endCxn id="5" idx="2"/>
          </p:cNvCxnSpPr>
          <p:nvPr/>
        </p:nvCxnSpPr>
        <p:spPr>
          <a:xfrm flipV="1">
            <a:off x="1588809" y="4308219"/>
            <a:ext cx="1197604" cy="169073"/>
          </a:xfrm>
          <a:prstGeom prst="curvedConnector3">
            <a:avLst/>
          </a:prstGeom>
          <a:ln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Eğri Bağlayıcı 29"/>
          <p:cNvCxnSpPr>
            <a:endCxn id="7" idx="1"/>
          </p:cNvCxnSpPr>
          <p:nvPr/>
        </p:nvCxnSpPr>
        <p:spPr>
          <a:xfrm rot="16200000" flipH="1">
            <a:off x="1472731" y="4632846"/>
            <a:ext cx="679287" cy="537251"/>
          </a:xfrm>
          <a:prstGeom prst="curved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Eğri Bağlayıcı 31"/>
          <p:cNvCxnSpPr>
            <a:stCxn id="8" idx="0"/>
            <a:endCxn id="6" idx="4"/>
          </p:cNvCxnSpPr>
          <p:nvPr/>
        </p:nvCxnSpPr>
        <p:spPr>
          <a:xfrm rot="5400000" flipH="1" flipV="1">
            <a:off x="3295328" y="4564830"/>
            <a:ext cx="1071269" cy="389817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16"/>
          <p:cNvSpPr txBox="1"/>
          <p:nvPr/>
        </p:nvSpPr>
        <p:spPr>
          <a:xfrm>
            <a:off x="1113213" y="4407461"/>
            <a:ext cx="3225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37" name="TextBox 16"/>
          <p:cNvSpPr txBox="1"/>
          <p:nvPr/>
        </p:nvSpPr>
        <p:spPr>
          <a:xfrm>
            <a:off x="2678401" y="3838964"/>
            <a:ext cx="33214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 smtClean="0">
                <a:latin typeface="Comic Sans MS"/>
                <a:cs typeface="Comic Sans MS"/>
              </a:rPr>
              <a:t>u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38" name="TextBox 16"/>
          <p:cNvSpPr txBox="1"/>
          <p:nvPr/>
        </p:nvSpPr>
        <p:spPr>
          <a:xfrm>
            <a:off x="2125665" y="4871923"/>
            <a:ext cx="3834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>
                <a:latin typeface="Comic Sans MS"/>
                <a:cs typeface="Comic Sans MS"/>
              </a:rPr>
              <a:t>u</a:t>
            </a:r>
            <a:r>
              <a:rPr lang="tr-TR" sz="2200" dirty="0" smtClean="0">
                <a:latin typeface="Comic Sans MS"/>
                <a:cs typeface="Comic Sans MS"/>
              </a:rPr>
              <a:t>’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39" name="TextBox 16"/>
          <p:cNvSpPr txBox="1"/>
          <p:nvPr/>
        </p:nvSpPr>
        <p:spPr>
          <a:xfrm>
            <a:off x="3851920" y="3608830"/>
            <a:ext cx="3225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>
                <a:latin typeface="Comic Sans MS"/>
                <a:cs typeface="Comic Sans MS"/>
              </a:rPr>
              <a:t>v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40" name="TextBox 16"/>
          <p:cNvSpPr txBox="1"/>
          <p:nvPr/>
        </p:nvSpPr>
        <p:spPr>
          <a:xfrm>
            <a:off x="3718898" y="5079928"/>
            <a:ext cx="3738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>
                <a:latin typeface="Comic Sans MS"/>
                <a:cs typeface="Comic Sans MS"/>
              </a:rPr>
              <a:t>v</a:t>
            </a:r>
            <a:r>
              <a:rPr lang="tr-TR" sz="2200" dirty="0" smtClean="0">
                <a:latin typeface="Comic Sans MS"/>
                <a:cs typeface="Comic Sans MS"/>
              </a:rPr>
              <a:t>’</a:t>
            </a:r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42" name="Düz Ok Bağlayıcısı 41"/>
          <p:cNvCxnSpPr/>
          <p:nvPr/>
        </p:nvCxnSpPr>
        <p:spPr>
          <a:xfrm>
            <a:off x="6876256" y="5661248"/>
            <a:ext cx="144016" cy="7920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967363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063" y="3305281"/>
            <a:ext cx="502525" cy="502525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411235"/>
            <a:ext cx="1061873" cy="566333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140" y="3921761"/>
            <a:ext cx="906132" cy="679599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340768"/>
            <a:ext cx="1132665" cy="626826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014104"/>
            <a:ext cx="551810" cy="55181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846" y="2266114"/>
            <a:ext cx="1284866" cy="856577"/>
          </a:xfrm>
          <a:prstGeom prst="rect">
            <a:avLst/>
          </a:prstGeom>
        </p:spPr>
      </p:pic>
      <p:cxnSp>
        <p:nvCxnSpPr>
          <p:cNvPr id="10" name="Düz Ok Bağlayıcısı 9"/>
          <p:cNvCxnSpPr/>
          <p:nvPr/>
        </p:nvCxnSpPr>
        <p:spPr>
          <a:xfrm flipV="1">
            <a:off x="2623332" y="1775706"/>
            <a:ext cx="1068689" cy="708062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Ok Bağlayıcısı 17"/>
          <p:cNvCxnSpPr/>
          <p:nvPr/>
        </p:nvCxnSpPr>
        <p:spPr>
          <a:xfrm>
            <a:off x="2337188" y="2926965"/>
            <a:ext cx="1642989" cy="558814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H="1">
            <a:off x="2690259" y="1919920"/>
            <a:ext cx="1065437" cy="676749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Ok Bağlayıcısı 27"/>
          <p:cNvCxnSpPr/>
          <p:nvPr/>
        </p:nvCxnSpPr>
        <p:spPr>
          <a:xfrm>
            <a:off x="1990965" y="3004725"/>
            <a:ext cx="36564" cy="1009379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Düz Ok Bağlayıcısı 32"/>
          <p:cNvCxnSpPr/>
          <p:nvPr/>
        </p:nvCxnSpPr>
        <p:spPr>
          <a:xfrm>
            <a:off x="4592526" y="1851401"/>
            <a:ext cx="1139560" cy="74526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Düz Ok Bağlayıcısı 34"/>
          <p:cNvCxnSpPr/>
          <p:nvPr/>
        </p:nvCxnSpPr>
        <p:spPr>
          <a:xfrm flipV="1">
            <a:off x="4642650" y="2931786"/>
            <a:ext cx="1049579" cy="47591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Düz Ok Bağlayıcısı 36"/>
          <p:cNvCxnSpPr>
            <a:endCxn id="6" idx="1"/>
          </p:cNvCxnSpPr>
          <p:nvPr/>
        </p:nvCxnSpPr>
        <p:spPr>
          <a:xfrm>
            <a:off x="4612810" y="3717939"/>
            <a:ext cx="1615374" cy="57207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Düz Ok Bağlayıcısı 38"/>
          <p:cNvCxnSpPr/>
          <p:nvPr/>
        </p:nvCxnSpPr>
        <p:spPr>
          <a:xfrm flipV="1">
            <a:off x="2697834" y="3717939"/>
            <a:ext cx="1319347" cy="438023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Düz Ok Bağlayıcısı 40"/>
          <p:cNvCxnSpPr/>
          <p:nvPr/>
        </p:nvCxnSpPr>
        <p:spPr>
          <a:xfrm flipH="1" flipV="1">
            <a:off x="4139952" y="1785900"/>
            <a:ext cx="125950" cy="1437079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Düz Ok Bağlayıcısı 42"/>
          <p:cNvCxnSpPr/>
          <p:nvPr/>
        </p:nvCxnSpPr>
        <p:spPr>
          <a:xfrm flipH="1">
            <a:off x="4665409" y="3080531"/>
            <a:ext cx="1026820" cy="476012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Düz Ok Bağlayıcısı 44"/>
          <p:cNvCxnSpPr/>
          <p:nvPr/>
        </p:nvCxnSpPr>
        <p:spPr>
          <a:xfrm>
            <a:off x="6269701" y="3049797"/>
            <a:ext cx="174507" cy="871964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16"/>
          <p:cNvSpPr txBox="1"/>
          <p:nvPr/>
        </p:nvSpPr>
        <p:spPr>
          <a:xfrm>
            <a:off x="2650766" y="1831620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1,515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48" name="TextBox 16"/>
          <p:cNvSpPr txBox="1"/>
          <p:nvPr/>
        </p:nvSpPr>
        <p:spPr>
          <a:xfrm>
            <a:off x="3109536" y="2204864"/>
            <a:ext cx="6703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0,658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54" name="TextBox 16"/>
          <p:cNvSpPr txBox="1"/>
          <p:nvPr/>
        </p:nvSpPr>
        <p:spPr>
          <a:xfrm>
            <a:off x="2560341" y="3236877"/>
            <a:ext cx="8595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0,00012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55" name="TextBox 16"/>
          <p:cNvSpPr txBox="1"/>
          <p:nvPr/>
        </p:nvSpPr>
        <p:spPr>
          <a:xfrm>
            <a:off x="1309336" y="3286533"/>
            <a:ext cx="6703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4,255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56" name="TextBox 16"/>
          <p:cNvSpPr txBox="1"/>
          <p:nvPr/>
        </p:nvSpPr>
        <p:spPr>
          <a:xfrm>
            <a:off x="3059832" y="4008936"/>
            <a:ext cx="9973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0,000028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57" name="TextBox 16"/>
          <p:cNvSpPr txBox="1"/>
          <p:nvPr/>
        </p:nvSpPr>
        <p:spPr>
          <a:xfrm>
            <a:off x="4179529" y="2401143"/>
            <a:ext cx="700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12345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58" name="TextBox 16"/>
          <p:cNvSpPr txBox="1"/>
          <p:nvPr/>
        </p:nvSpPr>
        <p:spPr>
          <a:xfrm>
            <a:off x="4902233" y="1887996"/>
            <a:ext cx="8595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0,00128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59" name="TextBox 16"/>
          <p:cNvSpPr txBox="1"/>
          <p:nvPr/>
        </p:nvSpPr>
        <p:spPr>
          <a:xfrm>
            <a:off x="4597932" y="2833191"/>
            <a:ext cx="750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15,847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60" name="TextBox 16"/>
          <p:cNvSpPr txBox="1"/>
          <p:nvPr/>
        </p:nvSpPr>
        <p:spPr>
          <a:xfrm>
            <a:off x="5080881" y="3268716"/>
            <a:ext cx="77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0,0629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61" name="TextBox 16"/>
          <p:cNvSpPr txBox="1"/>
          <p:nvPr/>
        </p:nvSpPr>
        <p:spPr>
          <a:xfrm>
            <a:off x="6300192" y="3265239"/>
            <a:ext cx="5613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3,98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62" name="TextBox 16"/>
          <p:cNvSpPr txBox="1"/>
          <p:nvPr/>
        </p:nvSpPr>
        <p:spPr>
          <a:xfrm>
            <a:off x="4926032" y="4053209"/>
            <a:ext cx="77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63,694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63" name="TextBox 16"/>
          <p:cNvSpPr txBox="1"/>
          <p:nvPr/>
        </p:nvSpPr>
        <p:spPr>
          <a:xfrm>
            <a:off x="749762" y="4818814"/>
            <a:ext cx="7165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>
                <a:latin typeface="Comic Sans MS"/>
                <a:cs typeface="Comic Sans MS"/>
              </a:rPr>
              <a:t>f</a:t>
            </a:r>
            <a:r>
              <a:rPr lang="tr-TR" dirty="0" err="1" smtClean="0">
                <a:latin typeface="Comic Sans MS"/>
                <a:cs typeface="Comic Sans MS"/>
              </a:rPr>
              <a:t>ind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the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best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paths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from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tether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to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all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other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crypto</a:t>
            </a:r>
            <a:r>
              <a:rPr lang="tr-TR" dirty="0" err="1" smtClean="0">
                <a:latin typeface="Comic Sans MS"/>
                <a:cs typeface="Comic Sans MS"/>
              </a:rPr>
              <a:t>currencies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Dijkstra’s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96673805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063" y="3305281"/>
            <a:ext cx="502525" cy="502525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411235"/>
            <a:ext cx="1061873" cy="566333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140" y="3921761"/>
            <a:ext cx="906132" cy="679599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340768"/>
            <a:ext cx="1132665" cy="626826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014104"/>
            <a:ext cx="551810" cy="55181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846" y="2266114"/>
            <a:ext cx="1284866" cy="856577"/>
          </a:xfrm>
          <a:prstGeom prst="rect">
            <a:avLst/>
          </a:prstGeom>
        </p:spPr>
      </p:pic>
      <p:cxnSp>
        <p:nvCxnSpPr>
          <p:cNvPr id="10" name="Düz Ok Bağlayıcısı 9"/>
          <p:cNvCxnSpPr/>
          <p:nvPr/>
        </p:nvCxnSpPr>
        <p:spPr>
          <a:xfrm flipV="1">
            <a:off x="2623332" y="1775706"/>
            <a:ext cx="1068689" cy="708062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Ok Bağlayıcısı 17"/>
          <p:cNvCxnSpPr/>
          <p:nvPr/>
        </p:nvCxnSpPr>
        <p:spPr>
          <a:xfrm>
            <a:off x="2337188" y="2926965"/>
            <a:ext cx="1642989" cy="558814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H="1">
            <a:off x="2690259" y="1919920"/>
            <a:ext cx="1065437" cy="676749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Ok Bağlayıcısı 27"/>
          <p:cNvCxnSpPr/>
          <p:nvPr/>
        </p:nvCxnSpPr>
        <p:spPr>
          <a:xfrm>
            <a:off x="1990965" y="3004725"/>
            <a:ext cx="36564" cy="1009379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Düz Ok Bağlayıcısı 32"/>
          <p:cNvCxnSpPr/>
          <p:nvPr/>
        </p:nvCxnSpPr>
        <p:spPr>
          <a:xfrm>
            <a:off x="4592526" y="1851401"/>
            <a:ext cx="1139560" cy="74526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Düz Ok Bağlayıcısı 34"/>
          <p:cNvCxnSpPr/>
          <p:nvPr/>
        </p:nvCxnSpPr>
        <p:spPr>
          <a:xfrm flipV="1">
            <a:off x="4642650" y="2931786"/>
            <a:ext cx="1049579" cy="47591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Düz Ok Bağlayıcısı 36"/>
          <p:cNvCxnSpPr>
            <a:endCxn id="6" idx="1"/>
          </p:cNvCxnSpPr>
          <p:nvPr/>
        </p:nvCxnSpPr>
        <p:spPr>
          <a:xfrm>
            <a:off x="4612810" y="3717939"/>
            <a:ext cx="1615374" cy="572070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Düz Ok Bağlayıcısı 38"/>
          <p:cNvCxnSpPr/>
          <p:nvPr/>
        </p:nvCxnSpPr>
        <p:spPr>
          <a:xfrm flipV="1">
            <a:off x="2697834" y="3717939"/>
            <a:ext cx="1319347" cy="438023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Düz Ok Bağlayıcısı 40"/>
          <p:cNvCxnSpPr/>
          <p:nvPr/>
        </p:nvCxnSpPr>
        <p:spPr>
          <a:xfrm flipH="1" flipV="1">
            <a:off x="4139952" y="1785900"/>
            <a:ext cx="125950" cy="1437079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Düz Ok Bağlayıcısı 42"/>
          <p:cNvCxnSpPr/>
          <p:nvPr/>
        </p:nvCxnSpPr>
        <p:spPr>
          <a:xfrm flipH="1">
            <a:off x="4665409" y="3080531"/>
            <a:ext cx="1026820" cy="476012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Düz Ok Bağlayıcısı 44"/>
          <p:cNvCxnSpPr/>
          <p:nvPr/>
        </p:nvCxnSpPr>
        <p:spPr>
          <a:xfrm>
            <a:off x="6269701" y="3049797"/>
            <a:ext cx="174507" cy="871964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16"/>
          <p:cNvSpPr txBox="1"/>
          <p:nvPr/>
        </p:nvSpPr>
        <p:spPr>
          <a:xfrm>
            <a:off x="2650766" y="1831620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1,515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48" name="TextBox 16"/>
          <p:cNvSpPr txBox="1"/>
          <p:nvPr/>
        </p:nvSpPr>
        <p:spPr>
          <a:xfrm>
            <a:off x="3109536" y="2204864"/>
            <a:ext cx="6703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0,658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54" name="TextBox 16"/>
          <p:cNvSpPr txBox="1"/>
          <p:nvPr/>
        </p:nvSpPr>
        <p:spPr>
          <a:xfrm>
            <a:off x="2560341" y="3236877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0,00011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55" name="TextBox 16"/>
          <p:cNvSpPr txBox="1"/>
          <p:nvPr/>
        </p:nvSpPr>
        <p:spPr>
          <a:xfrm>
            <a:off x="1309336" y="3286533"/>
            <a:ext cx="6703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4,255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56" name="TextBox 16"/>
          <p:cNvSpPr txBox="1"/>
          <p:nvPr/>
        </p:nvSpPr>
        <p:spPr>
          <a:xfrm>
            <a:off x="3059832" y="4008936"/>
            <a:ext cx="9973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0,000028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57" name="TextBox 16"/>
          <p:cNvSpPr txBox="1"/>
          <p:nvPr/>
        </p:nvSpPr>
        <p:spPr>
          <a:xfrm>
            <a:off x="4179529" y="2401143"/>
            <a:ext cx="700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12345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58" name="TextBox 16"/>
          <p:cNvSpPr txBox="1"/>
          <p:nvPr/>
        </p:nvSpPr>
        <p:spPr>
          <a:xfrm>
            <a:off x="4902233" y="1887996"/>
            <a:ext cx="750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0,0013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59" name="TextBox 16"/>
          <p:cNvSpPr txBox="1"/>
          <p:nvPr/>
        </p:nvSpPr>
        <p:spPr>
          <a:xfrm>
            <a:off x="4597932" y="2833191"/>
            <a:ext cx="750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15,847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60" name="TextBox 16"/>
          <p:cNvSpPr txBox="1"/>
          <p:nvPr/>
        </p:nvSpPr>
        <p:spPr>
          <a:xfrm>
            <a:off x="5080881" y="3268716"/>
            <a:ext cx="77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0,0629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61" name="TextBox 16"/>
          <p:cNvSpPr txBox="1"/>
          <p:nvPr/>
        </p:nvSpPr>
        <p:spPr>
          <a:xfrm>
            <a:off x="6300192" y="3265239"/>
            <a:ext cx="5613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3,98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62" name="TextBox 16"/>
          <p:cNvSpPr txBox="1"/>
          <p:nvPr/>
        </p:nvSpPr>
        <p:spPr>
          <a:xfrm>
            <a:off x="4926032" y="4053209"/>
            <a:ext cx="77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63,694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63" name="TextBox 16"/>
          <p:cNvSpPr txBox="1"/>
          <p:nvPr/>
        </p:nvSpPr>
        <p:spPr>
          <a:xfrm>
            <a:off x="749762" y="4818814"/>
            <a:ext cx="7165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>
                <a:latin typeface="Comic Sans MS"/>
                <a:cs typeface="Comic Sans MS"/>
              </a:rPr>
              <a:t>f</a:t>
            </a:r>
            <a:r>
              <a:rPr lang="tr-TR" dirty="0" err="1" smtClean="0">
                <a:latin typeface="Comic Sans MS"/>
                <a:cs typeface="Comic Sans MS"/>
              </a:rPr>
              <a:t>ind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the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best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paths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from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tether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to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all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other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crypto</a:t>
            </a:r>
            <a:r>
              <a:rPr lang="tr-TR" dirty="0" err="1" smtClean="0">
                <a:latin typeface="Comic Sans MS"/>
                <a:cs typeface="Comic Sans MS"/>
              </a:rPr>
              <a:t>currencies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Dijkstra’s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38" name="TextBox 16"/>
          <p:cNvSpPr txBox="1"/>
          <p:nvPr/>
        </p:nvSpPr>
        <p:spPr>
          <a:xfrm>
            <a:off x="2123728" y="5563062"/>
            <a:ext cx="45384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1 </a:t>
            </a:r>
            <a:r>
              <a:rPr lang="tr-TR" sz="1400" dirty="0" err="1" smtClean="0">
                <a:latin typeface="Comic Sans MS"/>
                <a:cs typeface="Comic Sans MS"/>
              </a:rPr>
              <a:t>tether</a:t>
            </a:r>
            <a:r>
              <a:rPr lang="tr-TR" sz="1400" dirty="0" smtClean="0">
                <a:latin typeface="Comic Sans MS"/>
                <a:cs typeface="Comic Sans MS"/>
              </a:rPr>
              <a:t> = 4,255 * 0,000028 * 63,694 = 0,0075 LTC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42" name="TextBox 16"/>
          <p:cNvSpPr txBox="1"/>
          <p:nvPr/>
        </p:nvSpPr>
        <p:spPr>
          <a:xfrm>
            <a:off x="2727729" y="5252060"/>
            <a:ext cx="31870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err="1" smtClean="0">
                <a:latin typeface="Comic Sans MS"/>
                <a:cs typeface="Comic Sans MS"/>
              </a:rPr>
              <a:t>t</a:t>
            </a:r>
            <a:r>
              <a:rPr lang="tr-TR" sz="1400" dirty="0" err="1" smtClean="0">
                <a:latin typeface="Comic Sans MS"/>
                <a:cs typeface="Comic Sans MS"/>
              </a:rPr>
              <a:t>ether</a:t>
            </a:r>
            <a:r>
              <a:rPr lang="tr-TR" sz="1400" dirty="0" smtClean="0">
                <a:latin typeface="Comic Sans MS"/>
                <a:cs typeface="Comic Sans MS"/>
              </a:rPr>
              <a:t> – </a:t>
            </a:r>
            <a:r>
              <a:rPr lang="tr-TR" sz="1400" dirty="0" err="1" smtClean="0">
                <a:latin typeface="Comic Sans MS"/>
                <a:cs typeface="Comic Sans MS"/>
              </a:rPr>
              <a:t>cardano</a:t>
            </a:r>
            <a:r>
              <a:rPr lang="tr-TR" sz="1400" dirty="0" smtClean="0">
                <a:latin typeface="Comic Sans MS"/>
                <a:cs typeface="Comic Sans MS"/>
              </a:rPr>
              <a:t> – </a:t>
            </a:r>
            <a:r>
              <a:rPr lang="tr-TR" sz="1400" dirty="0" err="1" smtClean="0">
                <a:latin typeface="Comic Sans MS"/>
                <a:cs typeface="Comic Sans MS"/>
              </a:rPr>
              <a:t>bitcoin</a:t>
            </a:r>
            <a:r>
              <a:rPr lang="tr-TR" sz="1400" dirty="0" smtClean="0">
                <a:latin typeface="Comic Sans MS"/>
                <a:cs typeface="Comic Sans MS"/>
              </a:rPr>
              <a:t> - </a:t>
            </a:r>
            <a:r>
              <a:rPr lang="tr-TR" sz="1400" dirty="0" err="1" smtClean="0">
                <a:latin typeface="Comic Sans MS"/>
                <a:cs typeface="Comic Sans MS"/>
              </a:rPr>
              <a:t>litecoin</a:t>
            </a:r>
            <a:r>
              <a:rPr lang="tr-TR" sz="1400" dirty="0" smtClean="0">
                <a:latin typeface="Comic Sans MS"/>
                <a:cs typeface="Comic Sans MS"/>
              </a:rPr>
              <a:t> </a:t>
            </a:r>
            <a:endParaRPr lang="en-US" sz="1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2616505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063" y="3305281"/>
            <a:ext cx="502525" cy="502525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411235"/>
            <a:ext cx="1061873" cy="566333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140" y="3921761"/>
            <a:ext cx="906132" cy="679599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340768"/>
            <a:ext cx="1132665" cy="626826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014104"/>
            <a:ext cx="551810" cy="55181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846" y="2266114"/>
            <a:ext cx="1284866" cy="856577"/>
          </a:xfrm>
          <a:prstGeom prst="rect">
            <a:avLst/>
          </a:prstGeom>
        </p:spPr>
      </p:pic>
      <p:cxnSp>
        <p:nvCxnSpPr>
          <p:cNvPr id="10" name="Düz Ok Bağlayıcısı 9"/>
          <p:cNvCxnSpPr/>
          <p:nvPr/>
        </p:nvCxnSpPr>
        <p:spPr>
          <a:xfrm flipV="1">
            <a:off x="2623332" y="1775706"/>
            <a:ext cx="1068689" cy="708062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Ok Bağlayıcısı 17"/>
          <p:cNvCxnSpPr/>
          <p:nvPr/>
        </p:nvCxnSpPr>
        <p:spPr>
          <a:xfrm>
            <a:off x="2337188" y="2926965"/>
            <a:ext cx="1642989" cy="558814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H="1">
            <a:off x="2690259" y="1919920"/>
            <a:ext cx="1065437" cy="676749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Ok Bağlayıcısı 27"/>
          <p:cNvCxnSpPr/>
          <p:nvPr/>
        </p:nvCxnSpPr>
        <p:spPr>
          <a:xfrm>
            <a:off x="1990965" y="3004725"/>
            <a:ext cx="36564" cy="1009379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Düz Ok Bağlayıcısı 32"/>
          <p:cNvCxnSpPr/>
          <p:nvPr/>
        </p:nvCxnSpPr>
        <p:spPr>
          <a:xfrm>
            <a:off x="4592526" y="1851401"/>
            <a:ext cx="1139560" cy="745268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Düz Ok Bağlayıcısı 34"/>
          <p:cNvCxnSpPr/>
          <p:nvPr/>
        </p:nvCxnSpPr>
        <p:spPr>
          <a:xfrm flipV="1">
            <a:off x="4642650" y="2931786"/>
            <a:ext cx="1049579" cy="47591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Düz Ok Bağlayıcısı 36"/>
          <p:cNvCxnSpPr>
            <a:endCxn id="6" idx="1"/>
          </p:cNvCxnSpPr>
          <p:nvPr/>
        </p:nvCxnSpPr>
        <p:spPr>
          <a:xfrm>
            <a:off x="4612810" y="3717939"/>
            <a:ext cx="1615374" cy="57207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Düz Ok Bağlayıcısı 38"/>
          <p:cNvCxnSpPr/>
          <p:nvPr/>
        </p:nvCxnSpPr>
        <p:spPr>
          <a:xfrm flipV="1">
            <a:off x="2697834" y="3717939"/>
            <a:ext cx="1319347" cy="438023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Düz Ok Bağlayıcısı 40"/>
          <p:cNvCxnSpPr/>
          <p:nvPr/>
        </p:nvCxnSpPr>
        <p:spPr>
          <a:xfrm flipH="1" flipV="1">
            <a:off x="4139952" y="1785900"/>
            <a:ext cx="125950" cy="1437079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Düz Ok Bağlayıcısı 42"/>
          <p:cNvCxnSpPr/>
          <p:nvPr/>
        </p:nvCxnSpPr>
        <p:spPr>
          <a:xfrm flipH="1">
            <a:off x="4665409" y="3080531"/>
            <a:ext cx="1026820" cy="476012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Düz Ok Bağlayıcısı 44"/>
          <p:cNvCxnSpPr/>
          <p:nvPr/>
        </p:nvCxnSpPr>
        <p:spPr>
          <a:xfrm>
            <a:off x="6269701" y="3049797"/>
            <a:ext cx="174507" cy="871964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16"/>
          <p:cNvSpPr txBox="1"/>
          <p:nvPr/>
        </p:nvSpPr>
        <p:spPr>
          <a:xfrm>
            <a:off x="2650766" y="1831620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1,515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48" name="TextBox 16"/>
          <p:cNvSpPr txBox="1"/>
          <p:nvPr/>
        </p:nvSpPr>
        <p:spPr>
          <a:xfrm>
            <a:off x="3109536" y="2204864"/>
            <a:ext cx="6703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0,658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54" name="TextBox 16"/>
          <p:cNvSpPr txBox="1"/>
          <p:nvPr/>
        </p:nvSpPr>
        <p:spPr>
          <a:xfrm>
            <a:off x="2560341" y="3236877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0,00011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55" name="TextBox 16"/>
          <p:cNvSpPr txBox="1"/>
          <p:nvPr/>
        </p:nvSpPr>
        <p:spPr>
          <a:xfrm>
            <a:off x="1309336" y="3286533"/>
            <a:ext cx="6703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4,255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56" name="TextBox 16"/>
          <p:cNvSpPr txBox="1"/>
          <p:nvPr/>
        </p:nvSpPr>
        <p:spPr>
          <a:xfrm>
            <a:off x="3059832" y="4008936"/>
            <a:ext cx="9973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0,000028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57" name="TextBox 16"/>
          <p:cNvSpPr txBox="1"/>
          <p:nvPr/>
        </p:nvSpPr>
        <p:spPr>
          <a:xfrm>
            <a:off x="4179529" y="2401143"/>
            <a:ext cx="700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12345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58" name="TextBox 16"/>
          <p:cNvSpPr txBox="1"/>
          <p:nvPr/>
        </p:nvSpPr>
        <p:spPr>
          <a:xfrm>
            <a:off x="4902233" y="1887996"/>
            <a:ext cx="750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0,0013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59" name="TextBox 16"/>
          <p:cNvSpPr txBox="1"/>
          <p:nvPr/>
        </p:nvSpPr>
        <p:spPr>
          <a:xfrm>
            <a:off x="4597932" y="2833191"/>
            <a:ext cx="750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15,847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60" name="TextBox 16"/>
          <p:cNvSpPr txBox="1"/>
          <p:nvPr/>
        </p:nvSpPr>
        <p:spPr>
          <a:xfrm>
            <a:off x="5080881" y="3268716"/>
            <a:ext cx="77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0,0629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61" name="TextBox 16"/>
          <p:cNvSpPr txBox="1"/>
          <p:nvPr/>
        </p:nvSpPr>
        <p:spPr>
          <a:xfrm>
            <a:off x="6300192" y="3265239"/>
            <a:ext cx="5613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3,98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62" name="TextBox 16"/>
          <p:cNvSpPr txBox="1"/>
          <p:nvPr/>
        </p:nvSpPr>
        <p:spPr>
          <a:xfrm>
            <a:off x="4926032" y="4053209"/>
            <a:ext cx="77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63,694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63" name="TextBox 16"/>
          <p:cNvSpPr txBox="1"/>
          <p:nvPr/>
        </p:nvSpPr>
        <p:spPr>
          <a:xfrm>
            <a:off x="749762" y="4818814"/>
            <a:ext cx="7165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>
                <a:latin typeface="Comic Sans MS"/>
                <a:cs typeface="Comic Sans MS"/>
              </a:rPr>
              <a:t>f</a:t>
            </a:r>
            <a:r>
              <a:rPr lang="tr-TR" dirty="0" err="1" smtClean="0">
                <a:latin typeface="Comic Sans MS"/>
                <a:cs typeface="Comic Sans MS"/>
              </a:rPr>
              <a:t>ind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the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best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paths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from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tether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to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all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other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crypto</a:t>
            </a:r>
            <a:r>
              <a:rPr lang="tr-TR" dirty="0" err="1" smtClean="0">
                <a:latin typeface="Comic Sans MS"/>
                <a:cs typeface="Comic Sans MS"/>
              </a:rPr>
              <a:t>currencies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Dijkstra’s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38" name="TextBox 16"/>
          <p:cNvSpPr txBox="1"/>
          <p:nvPr/>
        </p:nvSpPr>
        <p:spPr>
          <a:xfrm>
            <a:off x="2123728" y="5563062"/>
            <a:ext cx="45384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1 </a:t>
            </a:r>
            <a:r>
              <a:rPr lang="tr-TR" sz="1400" dirty="0" err="1" smtClean="0">
                <a:latin typeface="Comic Sans MS"/>
                <a:cs typeface="Comic Sans MS"/>
              </a:rPr>
              <a:t>tether</a:t>
            </a:r>
            <a:r>
              <a:rPr lang="tr-TR" sz="1400" dirty="0" smtClean="0">
                <a:latin typeface="Comic Sans MS"/>
                <a:cs typeface="Comic Sans MS"/>
              </a:rPr>
              <a:t> = 4,255 * 0,000028 * 63,694 = 0,0075 LTC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42" name="TextBox 16"/>
          <p:cNvSpPr txBox="1"/>
          <p:nvPr/>
        </p:nvSpPr>
        <p:spPr>
          <a:xfrm>
            <a:off x="2727729" y="5252060"/>
            <a:ext cx="31870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err="1" smtClean="0">
                <a:latin typeface="Comic Sans MS"/>
                <a:cs typeface="Comic Sans MS"/>
              </a:rPr>
              <a:t>t</a:t>
            </a:r>
            <a:r>
              <a:rPr lang="tr-TR" sz="1400" dirty="0" err="1" smtClean="0">
                <a:latin typeface="Comic Sans MS"/>
                <a:cs typeface="Comic Sans MS"/>
              </a:rPr>
              <a:t>ether</a:t>
            </a:r>
            <a:r>
              <a:rPr lang="tr-TR" sz="1400" dirty="0" smtClean="0">
                <a:latin typeface="Comic Sans MS"/>
                <a:cs typeface="Comic Sans MS"/>
              </a:rPr>
              <a:t> – </a:t>
            </a:r>
            <a:r>
              <a:rPr lang="tr-TR" sz="1400" dirty="0" err="1" smtClean="0">
                <a:latin typeface="Comic Sans MS"/>
                <a:cs typeface="Comic Sans MS"/>
              </a:rPr>
              <a:t>cardano</a:t>
            </a:r>
            <a:r>
              <a:rPr lang="tr-TR" sz="1400" dirty="0" smtClean="0">
                <a:latin typeface="Comic Sans MS"/>
                <a:cs typeface="Comic Sans MS"/>
              </a:rPr>
              <a:t> – </a:t>
            </a:r>
            <a:r>
              <a:rPr lang="tr-TR" sz="1400" dirty="0" err="1" smtClean="0">
                <a:latin typeface="Comic Sans MS"/>
                <a:cs typeface="Comic Sans MS"/>
              </a:rPr>
              <a:t>bitcoin</a:t>
            </a:r>
            <a:r>
              <a:rPr lang="tr-TR" sz="1400" dirty="0" smtClean="0">
                <a:latin typeface="Comic Sans MS"/>
                <a:cs typeface="Comic Sans MS"/>
              </a:rPr>
              <a:t> - </a:t>
            </a:r>
            <a:r>
              <a:rPr lang="tr-TR" sz="1400" dirty="0" err="1" smtClean="0">
                <a:latin typeface="Comic Sans MS"/>
                <a:cs typeface="Comic Sans MS"/>
              </a:rPr>
              <a:t>litecoin</a:t>
            </a:r>
            <a:r>
              <a:rPr lang="tr-TR" sz="1400" dirty="0" smtClean="0">
                <a:latin typeface="Comic Sans MS"/>
                <a:cs typeface="Comic Sans MS"/>
              </a:rPr>
              <a:t> 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36" name="TextBox 16"/>
          <p:cNvSpPr txBox="1"/>
          <p:nvPr/>
        </p:nvSpPr>
        <p:spPr>
          <a:xfrm>
            <a:off x="2123728" y="6251935"/>
            <a:ext cx="40158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1 </a:t>
            </a:r>
            <a:r>
              <a:rPr lang="tr-TR" sz="1400" dirty="0" err="1" smtClean="0">
                <a:latin typeface="Comic Sans MS"/>
                <a:cs typeface="Comic Sans MS"/>
              </a:rPr>
              <a:t>tether</a:t>
            </a:r>
            <a:r>
              <a:rPr lang="tr-TR" sz="1400" dirty="0" smtClean="0">
                <a:latin typeface="Comic Sans MS"/>
                <a:cs typeface="Comic Sans MS"/>
              </a:rPr>
              <a:t> = 1,515 * 0,0013 * 3,98 = 0,0078 LTC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40" name="TextBox 16"/>
          <p:cNvSpPr txBox="1"/>
          <p:nvPr/>
        </p:nvSpPr>
        <p:spPr>
          <a:xfrm>
            <a:off x="2727729" y="5940933"/>
            <a:ext cx="32351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err="1" smtClean="0">
                <a:latin typeface="Comic Sans MS"/>
                <a:cs typeface="Comic Sans MS"/>
              </a:rPr>
              <a:t>t</a:t>
            </a:r>
            <a:r>
              <a:rPr lang="tr-TR" sz="1400" dirty="0" err="1" smtClean="0">
                <a:latin typeface="Comic Sans MS"/>
                <a:cs typeface="Comic Sans MS"/>
              </a:rPr>
              <a:t>ether</a:t>
            </a:r>
            <a:r>
              <a:rPr lang="tr-TR" sz="1400" dirty="0" smtClean="0">
                <a:latin typeface="Comic Sans MS"/>
                <a:cs typeface="Comic Sans MS"/>
              </a:rPr>
              <a:t> – </a:t>
            </a:r>
            <a:r>
              <a:rPr lang="tr-TR" sz="1400" dirty="0" err="1" smtClean="0">
                <a:latin typeface="Comic Sans MS"/>
                <a:cs typeface="Comic Sans MS"/>
              </a:rPr>
              <a:t>ripple</a:t>
            </a:r>
            <a:r>
              <a:rPr lang="tr-TR" sz="1400" dirty="0" smtClean="0">
                <a:latin typeface="Comic Sans MS"/>
                <a:cs typeface="Comic Sans MS"/>
              </a:rPr>
              <a:t> – </a:t>
            </a:r>
            <a:r>
              <a:rPr lang="tr-TR" sz="1400" dirty="0" err="1" smtClean="0">
                <a:latin typeface="Comic Sans MS"/>
                <a:cs typeface="Comic Sans MS"/>
              </a:rPr>
              <a:t>ethereum</a:t>
            </a:r>
            <a:r>
              <a:rPr lang="tr-TR" sz="1400" dirty="0" smtClean="0">
                <a:latin typeface="Comic Sans MS"/>
                <a:cs typeface="Comic Sans MS"/>
              </a:rPr>
              <a:t> - </a:t>
            </a:r>
            <a:r>
              <a:rPr lang="tr-TR" sz="1400" dirty="0" err="1" smtClean="0">
                <a:latin typeface="Comic Sans MS"/>
                <a:cs typeface="Comic Sans MS"/>
              </a:rPr>
              <a:t>litecoin</a:t>
            </a:r>
            <a:r>
              <a:rPr lang="tr-TR" sz="1400" dirty="0" smtClean="0">
                <a:latin typeface="Comic Sans MS"/>
                <a:cs typeface="Comic Sans MS"/>
              </a:rPr>
              <a:t> </a:t>
            </a:r>
            <a:endParaRPr lang="en-US" sz="1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99505778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063" y="3305281"/>
            <a:ext cx="502525" cy="502525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411235"/>
            <a:ext cx="1061873" cy="566333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140" y="3921761"/>
            <a:ext cx="906132" cy="679599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340768"/>
            <a:ext cx="1132665" cy="626826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014104"/>
            <a:ext cx="551810" cy="55181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846" y="2266114"/>
            <a:ext cx="1284866" cy="856577"/>
          </a:xfrm>
          <a:prstGeom prst="rect">
            <a:avLst/>
          </a:prstGeom>
        </p:spPr>
      </p:pic>
      <p:cxnSp>
        <p:nvCxnSpPr>
          <p:cNvPr id="10" name="Düz Ok Bağlayıcısı 9"/>
          <p:cNvCxnSpPr/>
          <p:nvPr/>
        </p:nvCxnSpPr>
        <p:spPr>
          <a:xfrm flipV="1">
            <a:off x="2623332" y="1775706"/>
            <a:ext cx="1068689" cy="708062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Ok Bağlayıcısı 17"/>
          <p:cNvCxnSpPr/>
          <p:nvPr/>
        </p:nvCxnSpPr>
        <p:spPr>
          <a:xfrm>
            <a:off x="2337188" y="2926965"/>
            <a:ext cx="1642989" cy="558814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H="1">
            <a:off x="2690259" y="1919920"/>
            <a:ext cx="1065437" cy="676749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Ok Bağlayıcısı 27"/>
          <p:cNvCxnSpPr/>
          <p:nvPr/>
        </p:nvCxnSpPr>
        <p:spPr>
          <a:xfrm>
            <a:off x="1990965" y="3004725"/>
            <a:ext cx="36564" cy="1009379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Düz Ok Bağlayıcısı 32"/>
          <p:cNvCxnSpPr/>
          <p:nvPr/>
        </p:nvCxnSpPr>
        <p:spPr>
          <a:xfrm>
            <a:off x="4592526" y="1851401"/>
            <a:ext cx="1139560" cy="745268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Düz Ok Bağlayıcısı 34"/>
          <p:cNvCxnSpPr/>
          <p:nvPr/>
        </p:nvCxnSpPr>
        <p:spPr>
          <a:xfrm flipV="1">
            <a:off x="4642650" y="2931786"/>
            <a:ext cx="1049579" cy="47591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Düz Ok Bağlayıcısı 36"/>
          <p:cNvCxnSpPr>
            <a:endCxn id="6" idx="1"/>
          </p:cNvCxnSpPr>
          <p:nvPr/>
        </p:nvCxnSpPr>
        <p:spPr>
          <a:xfrm>
            <a:off x="4612810" y="3717939"/>
            <a:ext cx="1615374" cy="57207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Düz Ok Bağlayıcısı 38"/>
          <p:cNvCxnSpPr/>
          <p:nvPr/>
        </p:nvCxnSpPr>
        <p:spPr>
          <a:xfrm flipV="1">
            <a:off x="2697834" y="3717939"/>
            <a:ext cx="1319347" cy="438023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Düz Ok Bağlayıcısı 40"/>
          <p:cNvCxnSpPr/>
          <p:nvPr/>
        </p:nvCxnSpPr>
        <p:spPr>
          <a:xfrm flipH="1" flipV="1">
            <a:off x="4139952" y="1785900"/>
            <a:ext cx="125950" cy="1437079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Düz Ok Bağlayıcısı 42"/>
          <p:cNvCxnSpPr/>
          <p:nvPr/>
        </p:nvCxnSpPr>
        <p:spPr>
          <a:xfrm flipH="1">
            <a:off x="4665409" y="3080531"/>
            <a:ext cx="1026820" cy="476012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Düz Ok Bağlayıcısı 44"/>
          <p:cNvCxnSpPr/>
          <p:nvPr/>
        </p:nvCxnSpPr>
        <p:spPr>
          <a:xfrm>
            <a:off x="6269701" y="3049797"/>
            <a:ext cx="174507" cy="871964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16"/>
          <p:cNvSpPr txBox="1"/>
          <p:nvPr/>
        </p:nvSpPr>
        <p:spPr>
          <a:xfrm>
            <a:off x="2650766" y="1831620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1,515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48" name="TextBox 16"/>
          <p:cNvSpPr txBox="1"/>
          <p:nvPr/>
        </p:nvSpPr>
        <p:spPr>
          <a:xfrm>
            <a:off x="3109536" y="2204864"/>
            <a:ext cx="6703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0,658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54" name="TextBox 16"/>
          <p:cNvSpPr txBox="1"/>
          <p:nvPr/>
        </p:nvSpPr>
        <p:spPr>
          <a:xfrm>
            <a:off x="2560341" y="3236877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0,00011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55" name="TextBox 16"/>
          <p:cNvSpPr txBox="1"/>
          <p:nvPr/>
        </p:nvSpPr>
        <p:spPr>
          <a:xfrm>
            <a:off x="1309336" y="3286533"/>
            <a:ext cx="6703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4,255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56" name="TextBox 16"/>
          <p:cNvSpPr txBox="1"/>
          <p:nvPr/>
        </p:nvSpPr>
        <p:spPr>
          <a:xfrm>
            <a:off x="3059832" y="4008936"/>
            <a:ext cx="9973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0,000028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57" name="TextBox 16"/>
          <p:cNvSpPr txBox="1"/>
          <p:nvPr/>
        </p:nvSpPr>
        <p:spPr>
          <a:xfrm>
            <a:off x="4179529" y="2401143"/>
            <a:ext cx="700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12345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58" name="TextBox 16"/>
          <p:cNvSpPr txBox="1"/>
          <p:nvPr/>
        </p:nvSpPr>
        <p:spPr>
          <a:xfrm>
            <a:off x="4902233" y="1887996"/>
            <a:ext cx="750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0,0013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59" name="TextBox 16"/>
          <p:cNvSpPr txBox="1"/>
          <p:nvPr/>
        </p:nvSpPr>
        <p:spPr>
          <a:xfrm>
            <a:off x="4597932" y="2833191"/>
            <a:ext cx="750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15,847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60" name="TextBox 16"/>
          <p:cNvSpPr txBox="1"/>
          <p:nvPr/>
        </p:nvSpPr>
        <p:spPr>
          <a:xfrm>
            <a:off x="5080881" y="3268716"/>
            <a:ext cx="77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0,0629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61" name="TextBox 16"/>
          <p:cNvSpPr txBox="1"/>
          <p:nvPr/>
        </p:nvSpPr>
        <p:spPr>
          <a:xfrm>
            <a:off x="6300192" y="3265239"/>
            <a:ext cx="5613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3,98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62" name="TextBox 16"/>
          <p:cNvSpPr txBox="1"/>
          <p:nvPr/>
        </p:nvSpPr>
        <p:spPr>
          <a:xfrm>
            <a:off x="4926032" y="4053209"/>
            <a:ext cx="77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63,694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63" name="TextBox 16"/>
          <p:cNvSpPr txBox="1"/>
          <p:nvPr/>
        </p:nvSpPr>
        <p:spPr>
          <a:xfrm>
            <a:off x="749762" y="4818814"/>
            <a:ext cx="7165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>
                <a:latin typeface="Comic Sans MS"/>
                <a:cs typeface="Comic Sans MS"/>
              </a:rPr>
              <a:t>f</a:t>
            </a:r>
            <a:r>
              <a:rPr lang="tr-TR" dirty="0" err="1" smtClean="0">
                <a:latin typeface="Comic Sans MS"/>
                <a:cs typeface="Comic Sans MS"/>
              </a:rPr>
              <a:t>ind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the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u="sng" dirty="0" err="1" smtClean="0">
                <a:latin typeface="Comic Sans MS"/>
                <a:cs typeface="Comic Sans MS"/>
              </a:rPr>
              <a:t>best</a:t>
            </a:r>
            <a:r>
              <a:rPr lang="tr-TR" u="sng" dirty="0" smtClean="0">
                <a:latin typeface="Comic Sans MS"/>
                <a:cs typeface="Comic Sans MS"/>
              </a:rPr>
              <a:t> </a:t>
            </a:r>
            <a:r>
              <a:rPr lang="tr-TR" u="sng" dirty="0" err="1" smtClean="0">
                <a:latin typeface="Comic Sans MS"/>
                <a:cs typeface="Comic Sans MS"/>
              </a:rPr>
              <a:t>paths</a:t>
            </a:r>
            <a:r>
              <a:rPr lang="tr-TR" u="sng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from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tether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to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all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other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crypto</a:t>
            </a:r>
            <a:r>
              <a:rPr lang="tr-TR" dirty="0" err="1" smtClean="0">
                <a:latin typeface="Comic Sans MS"/>
                <a:cs typeface="Comic Sans MS"/>
              </a:rPr>
              <a:t>currencies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Dijkstra’s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16"/>
              <p:cNvSpPr txBox="1"/>
              <p:nvPr/>
            </p:nvSpPr>
            <p:spPr>
              <a:xfrm>
                <a:off x="2727729" y="5940933"/>
                <a:ext cx="3090974" cy="4301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𝑚𝑎𝑥</m:t>
                        </m:r>
                      </m:e>
                      <m:sub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 ∈{ 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→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}</m:t>
                        </m:r>
                      </m:sub>
                    </m:sSub>
                  </m:oMath>
                </a14:m>
                <a:r>
                  <a:rPr lang="tr-TR" sz="2000" dirty="0" smtClean="0">
                    <a:latin typeface="Comic Sans MS"/>
                    <a:cs typeface="Comic Sans MS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tr-TR" sz="2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∏"/>
                            <m:limLoc m:val="subSup"/>
                            <m:supHide m:val="on"/>
                            <m:ctrlPr>
                              <a:rPr lang="tr-TR" sz="2000" i="1" dirty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9"/>
                              </m:rPr>
                              <a:rPr lang="tr-TR" sz="2000" i="1" dirty="0">
                                <a:latin typeface="Cambria Math" panose="02040503050406030204" pitchFamily="18" charset="0"/>
                              </a:rPr>
                              <m:t>𝑒</m:t>
                            </m:r>
                            <m:r>
                              <a:rPr lang="tr-TR" sz="2000" i="1" dirty="0">
                                <a:latin typeface="Cambria Math" panose="02040503050406030204" pitchFamily="18" charset="0"/>
                              </a:rPr>
                              <m:t> ∈</m:t>
                            </m:r>
                            <m:r>
                              <a:rPr lang="tr-T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sub>
                          <m:sup/>
                          <m:e>
                            <m:r>
                              <a:rPr lang="tr-TR" sz="2000" i="1" dirty="0">
                                <a:latin typeface="Cambria Math" panose="02040503050406030204" pitchFamily="18" charset="0"/>
                              </a:rPr>
                              <m:t>𝑤</m:t>
                            </m:r>
                            <m:r>
                              <a:rPr lang="tr-TR" sz="2000" i="1" dirty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tr-TR" sz="2000" i="1" dirty="0">
                                <a:latin typeface="Cambria Math" panose="02040503050406030204" pitchFamily="18" charset="0"/>
                              </a:rPr>
                              <m:t>𝑒</m:t>
                            </m:r>
                            <m:r>
                              <a:rPr lang="tr-TR" sz="2000" i="1" dirty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e>
                    </m:d>
                  </m:oMath>
                </a14:m>
                <a:endParaRPr lang="en-US" sz="2000" dirty="0">
                  <a:latin typeface="Comic Sans MS"/>
                  <a:cs typeface="Comic Sans MS"/>
                </a:endParaRPr>
              </a:p>
            </p:txBody>
          </p:sp>
        </mc:Choice>
        <mc:Fallback>
          <p:sp>
            <p:nvSpPr>
              <p:cNvPr id="40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7729" y="5940933"/>
                <a:ext cx="3090974" cy="430182"/>
              </a:xfrm>
              <a:prstGeom prst="rect">
                <a:avLst/>
              </a:prstGeom>
              <a:blipFill>
                <a:blip r:embed="rId9"/>
                <a:stretch>
                  <a:fillRect t="-114286" b="-16714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Düz Ok Bağlayıcısı 43"/>
          <p:cNvCxnSpPr/>
          <p:nvPr/>
        </p:nvCxnSpPr>
        <p:spPr>
          <a:xfrm flipH="1" flipV="1">
            <a:off x="2573030" y="5160472"/>
            <a:ext cx="584646" cy="74583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691882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063" y="3305281"/>
            <a:ext cx="502525" cy="502525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411235"/>
            <a:ext cx="1061873" cy="566333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140" y="3921761"/>
            <a:ext cx="906132" cy="679599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340768"/>
            <a:ext cx="1132665" cy="626826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014104"/>
            <a:ext cx="551810" cy="55181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846" y="2266114"/>
            <a:ext cx="1284866" cy="856577"/>
          </a:xfrm>
          <a:prstGeom prst="rect">
            <a:avLst/>
          </a:prstGeom>
        </p:spPr>
      </p:pic>
      <p:cxnSp>
        <p:nvCxnSpPr>
          <p:cNvPr id="10" name="Düz Ok Bağlayıcısı 9"/>
          <p:cNvCxnSpPr/>
          <p:nvPr/>
        </p:nvCxnSpPr>
        <p:spPr>
          <a:xfrm flipV="1">
            <a:off x="2623332" y="1775706"/>
            <a:ext cx="1068689" cy="708062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Ok Bağlayıcısı 17"/>
          <p:cNvCxnSpPr/>
          <p:nvPr/>
        </p:nvCxnSpPr>
        <p:spPr>
          <a:xfrm>
            <a:off x="2337188" y="2926965"/>
            <a:ext cx="1642989" cy="558814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H="1">
            <a:off x="2690259" y="1919920"/>
            <a:ext cx="1065437" cy="676749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Ok Bağlayıcısı 27"/>
          <p:cNvCxnSpPr/>
          <p:nvPr/>
        </p:nvCxnSpPr>
        <p:spPr>
          <a:xfrm>
            <a:off x="1990965" y="3004725"/>
            <a:ext cx="36564" cy="1009379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Düz Ok Bağlayıcısı 32"/>
          <p:cNvCxnSpPr/>
          <p:nvPr/>
        </p:nvCxnSpPr>
        <p:spPr>
          <a:xfrm>
            <a:off x="4592526" y="1851401"/>
            <a:ext cx="1139560" cy="745268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Düz Ok Bağlayıcısı 34"/>
          <p:cNvCxnSpPr/>
          <p:nvPr/>
        </p:nvCxnSpPr>
        <p:spPr>
          <a:xfrm flipV="1">
            <a:off x="4642650" y="2931786"/>
            <a:ext cx="1049579" cy="47591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Düz Ok Bağlayıcısı 36"/>
          <p:cNvCxnSpPr>
            <a:endCxn id="6" idx="1"/>
          </p:cNvCxnSpPr>
          <p:nvPr/>
        </p:nvCxnSpPr>
        <p:spPr>
          <a:xfrm>
            <a:off x="4612810" y="3717939"/>
            <a:ext cx="1615374" cy="57207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Düz Ok Bağlayıcısı 38"/>
          <p:cNvCxnSpPr/>
          <p:nvPr/>
        </p:nvCxnSpPr>
        <p:spPr>
          <a:xfrm flipV="1">
            <a:off x="2697834" y="3717939"/>
            <a:ext cx="1319347" cy="438023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Düz Ok Bağlayıcısı 40"/>
          <p:cNvCxnSpPr/>
          <p:nvPr/>
        </p:nvCxnSpPr>
        <p:spPr>
          <a:xfrm flipH="1" flipV="1">
            <a:off x="4139952" y="1785900"/>
            <a:ext cx="125950" cy="1437079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Düz Ok Bağlayıcısı 42"/>
          <p:cNvCxnSpPr/>
          <p:nvPr/>
        </p:nvCxnSpPr>
        <p:spPr>
          <a:xfrm flipH="1">
            <a:off x="4665409" y="3080531"/>
            <a:ext cx="1026820" cy="476012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Düz Ok Bağlayıcısı 44"/>
          <p:cNvCxnSpPr/>
          <p:nvPr/>
        </p:nvCxnSpPr>
        <p:spPr>
          <a:xfrm>
            <a:off x="6269701" y="3049797"/>
            <a:ext cx="174507" cy="871964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16"/>
          <p:cNvSpPr txBox="1"/>
          <p:nvPr/>
        </p:nvSpPr>
        <p:spPr>
          <a:xfrm>
            <a:off x="2650766" y="1831620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1,515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48" name="TextBox 16"/>
          <p:cNvSpPr txBox="1"/>
          <p:nvPr/>
        </p:nvSpPr>
        <p:spPr>
          <a:xfrm>
            <a:off x="3109536" y="2204864"/>
            <a:ext cx="6703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0,658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54" name="TextBox 16"/>
          <p:cNvSpPr txBox="1"/>
          <p:nvPr/>
        </p:nvSpPr>
        <p:spPr>
          <a:xfrm>
            <a:off x="2560341" y="3236877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0,00011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55" name="TextBox 16"/>
          <p:cNvSpPr txBox="1"/>
          <p:nvPr/>
        </p:nvSpPr>
        <p:spPr>
          <a:xfrm>
            <a:off x="1309336" y="3286533"/>
            <a:ext cx="6703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4,255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56" name="TextBox 16"/>
          <p:cNvSpPr txBox="1"/>
          <p:nvPr/>
        </p:nvSpPr>
        <p:spPr>
          <a:xfrm>
            <a:off x="3059832" y="4008936"/>
            <a:ext cx="9973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0,000028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57" name="TextBox 16"/>
          <p:cNvSpPr txBox="1"/>
          <p:nvPr/>
        </p:nvSpPr>
        <p:spPr>
          <a:xfrm>
            <a:off x="4179529" y="2401143"/>
            <a:ext cx="700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12345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58" name="TextBox 16"/>
          <p:cNvSpPr txBox="1"/>
          <p:nvPr/>
        </p:nvSpPr>
        <p:spPr>
          <a:xfrm>
            <a:off x="4902233" y="1887996"/>
            <a:ext cx="750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0,0013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59" name="TextBox 16"/>
          <p:cNvSpPr txBox="1"/>
          <p:nvPr/>
        </p:nvSpPr>
        <p:spPr>
          <a:xfrm>
            <a:off x="4597932" y="2833191"/>
            <a:ext cx="750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15,847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60" name="TextBox 16"/>
          <p:cNvSpPr txBox="1"/>
          <p:nvPr/>
        </p:nvSpPr>
        <p:spPr>
          <a:xfrm>
            <a:off x="5080881" y="3268716"/>
            <a:ext cx="77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0,0629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61" name="TextBox 16"/>
          <p:cNvSpPr txBox="1"/>
          <p:nvPr/>
        </p:nvSpPr>
        <p:spPr>
          <a:xfrm>
            <a:off x="6300192" y="3265239"/>
            <a:ext cx="5613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3,98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62" name="TextBox 16"/>
          <p:cNvSpPr txBox="1"/>
          <p:nvPr/>
        </p:nvSpPr>
        <p:spPr>
          <a:xfrm>
            <a:off x="4926032" y="4053209"/>
            <a:ext cx="77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63,694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63" name="TextBox 16"/>
          <p:cNvSpPr txBox="1"/>
          <p:nvPr/>
        </p:nvSpPr>
        <p:spPr>
          <a:xfrm>
            <a:off x="749762" y="4818814"/>
            <a:ext cx="7165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>
                <a:latin typeface="Comic Sans MS"/>
                <a:cs typeface="Comic Sans MS"/>
              </a:rPr>
              <a:t>f</a:t>
            </a:r>
            <a:r>
              <a:rPr lang="tr-TR" dirty="0" err="1" smtClean="0">
                <a:latin typeface="Comic Sans MS"/>
                <a:cs typeface="Comic Sans MS"/>
              </a:rPr>
              <a:t>ind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the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u="sng" dirty="0" err="1" smtClean="0">
                <a:latin typeface="Comic Sans MS"/>
                <a:cs typeface="Comic Sans MS"/>
              </a:rPr>
              <a:t>best</a:t>
            </a:r>
            <a:r>
              <a:rPr lang="tr-TR" u="sng" dirty="0" smtClean="0">
                <a:latin typeface="Comic Sans MS"/>
                <a:cs typeface="Comic Sans MS"/>
              </a:rPr>
              <a:t> </a:t>
            </a:r>
            <a:r>
              <a:rPr lang="tr-TR" u="sng" dirty="0" err="1" smtClean="0">
                <a:latin typeface="Comic Sans MS"/>
                <a:cs typeface="Comic Sans MS"/>
              </a:rPr>
              <a:t>paths</a:t>
            </a:r>
            <a:r>
              <a:rPr lang="tr-TR" u="sng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from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tether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to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all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other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crypto</a:t>
            </a:r>
            <a:r>
              <a:rPr lang="tr-TR" dirty="0" err="1" smtClean="0">
                <a:latin typeface="Comic Sans MS"/>
                <a:cs typeface="Comic Sans MS"/>
              </a:rPr>
              <a:t>currencies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Dijkstra’s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16"/>
              <p:cNvSpPr txBox="1"/>
              <p:nvPr/>
            </p:nvSpPr>
            <p:spPr>
              <a:xfrm>
                <a:off x="899592" y="5299422"/>
                <a:ext cx="3538213" cy="7379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sz="2000" dirty="0" smtClean="0">
                    <a:latin typeface="Comic Sans MS" panose="030F0702030302020204" pitchFamily="66" charset="0"/>
                  </a:rPr>
                  <a:t>K</a:t>
                </a:r>
                <a:r>
                  <a:rPr lang="tr-TR" sz="2000" dirty="0" smtClean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𝑚𝑎𝑥</m:t>
                        </m:r>
                      </m:e>
                      <m:sub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 ∈{ 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→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}</m:t>
                        </m:r>
                      </m:sub>
                    </m:sSub>
                  </m:oMath>
                </a14:m>
                <a:r>
                  <a:rPr lang="tr-TR" sz="2000" dirty="0" smtClean="0">
                    <a:latin typeface="Comic Sans MS"/>
                    <a:cs typeface="Comic Sans MS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tr-TR" sz="2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∏"/>
                            <m:limLoc m:val="subSup"/>
                            <m:supHide m:val="on"/>
                            <m:ctrlPr>
                              <a:rPr lang="tr-TR" sz="2000" i="1" dirty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9"/>
                              </m:rPr>
                              <a:rPr lang="tr-TR" sz="2000" i="1" dirty="0">
                                <a:latin typeface="Cambria Math" panose="02040503050406030204" pitchFamily="18" charset="0"/>
                              </a:rPr>
                              <m:t>𝑒</m:t>
                            </m:r>
                            <m:r>
                              <a:rPr lang="tr-TR" sz="2000" i="1" dirty="0">
                                <a:latin typeface="Cambria Math" panose="02040503050406030204" pitchFamily="18" charset="0"/>
                              </a:rPr>
                              <m:t> ∈</m:t>
                            </m:r>
                            <m:r>
                              <a:rPr lang="tr-T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sub>
                          <m:sup/>
                          <m:e>
                            <m:r>
                              <a:rPr lang="tr-TR" sz="2000" i="1" dirty="0">
                                <a:latin typeface="Cambria Math" panose="02040503050406030204" pitchFamily="18" charset="0"/>
                              </a:rPr>
                              <m:t>𝑤</m:t>
                            </m:r>
                            <m:r>
                              <a:rPr lang="tr-TR" sz="2000" i="1" dirty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tr-TR" sz="2000" i="1" dirty="0">
                                <a:latin typeface="Cambria Math" panose="02040503050406030204" pitchFamily="18" charset="0"/>
                              </a:rPr>
                              <m:t>𝑒</m:t>
                            </m:r>
                            <m:r>
                              <a:rPr lang="tr-TR" sz="2000" i="1" dirty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e>
                    </m:d>
                  </m:oMath>
                </a14:m>
                <a:endParaRPr lang="tr-TR" sz="2000" dirty="0" smtClean="0">
                  <a:latin typeface="Comic Sans MS"/>
                  <a:cs typeface="Comic Sans MS"/>
                </a:endParaRPr>
              </a:p>
              <a:p>
                <a:endParaRPr lang="tr-TR" sz="2000" dirty="0">
                  <a:latin typeface="Comic Sans MS"/>
                  <a:cs typeface="Comic Sans MS"/>
                </a:endParaRPr>
              </a:p>
            </p:txBody>
          </p:sp>
        </mc:Choice>
        <mc:Fallback>
          <p:sp>
            <p:nvSpPr>
              <p:cNvPr id="40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5299422"/>
                <a:ext cx="3538213" cy="737959"/>
              </a:xfrm>
              <a:prstGeom prst="rect">
                <a:avLst/>
              </a:prstGeom>
              <a:blipFill>
                <a:blip r:embed="rId9"/>
                <a:stretch>
                  <a:fillRect l="-1897" t="-66116" b="-5454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242783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063" y="3305281"/>
            <a:ext cx="502525" cy="502525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411235"/>
            <a:ext cx="1061873" cy="566333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140" y="3921761"/>
            <a:ext cx="906132" cy="679599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340768"/>
            <a:ext cx="1132665" cy="626826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014104"/>
            <a:ext cx="551810" cy="55181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846" y="2266114"/>
            <a:ext cx="1284866" cy="856577"/>
          </a:xfrm>
          <a:prstGeom prst="rect">
            <a:avLst/>
          </a:prstGeom>
        </p:spPr>
      </p:pic>
      <p:cxnSp>
        <p:nvCxnSpPr>
          <p:cNvPr id="10" name="Düz Ok Bağlayıcısı 9"/>
          <p:cNvCxnSpPr/>
          <p:nvPr/>
        </p:nvCxnSpPr>
        <p:spPr>
          <a:xfrm flipV="1">
            <a:off x="2623332" y="1775706"/>
            <a:ext cx="1068689" cy="708062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Ok Bağlayıcısı 17"/>
          <p:cNvCxnSpPr/>
          <p:nvPr/>
        </p:nvCxnSpPr>
        <p:spPr>
          <a:xfrm>
            <a:off x="2337188" y="2926965"/>
            <a:ext cx="1642989" cy="558814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H="1">
            <a:off x="2690259" y="1919920"/>
            <a:ext cx="1065437" cy="676749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Ok Bağlayıcısı 27"/>
          <p:cNvCxnSpPr/>
          <p:nvPr/>
        </p:nvCxnSpPr>
        <p:spPr>
          <a:xfrm>
            <a:off x="1990965" y="3004725"/>
            <a:ext cx="36564" cy="1009379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Düz Ok Bağlayıcısı 32"/>
          <p:cNvCxnSpPr/>
          <p:nvPr/>
        </p:nvCxnSpPr>
        <p:spPr>
          <a:xfrm>
            <a:off x="4592526" y="1851401"/>
            <a:ext cx="1139560" cy="745268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Düz Ok Bağlayıcısı 34"/>
          <p:cNvCxnSpPr/>
          <p:nvPr/>
        </p:nvCxnSpPr>
        <p:spPr>
          <a:xfrm flipV="1">
            <a:off x="4642650" y="2931786"/>
            <a:ext cx="1049579" cy="47591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Düz Ok Bağlayıcısı 36"/>
          <p:cNvCxnSpPr>
            <a:endCxn id="6" idx="1"/>
          </p:cNvCxnSpPr>
          <p:nvPr/>
        </p:nvCxnSpPr>
        <p:spPr>
          <a:xfrm>
            <a:off x="4612810" y="3717939"/>
            <a:ext cx="1615374" cy="57207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Düz Ok Bağlayıcısı 38"/>
          <p:cNvCxnSpPr/>
          <p:nvPr/>
        </p:nvCxnSpPr>
        <p:spPr>
          <a:xfrm flipV="1">
            <a:off x="2697834" y="3717939"/>
            <a:ext cx="1319347" cy="438023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Düz Ok Bağlayıcısı 40"/>
          <p:cNvCxnSpPr/>
          <p:nvPr/>
        </p:nvCxnSpPr>
        <p:spPr>
          <a:xfrm flipH="1" flipV="1">
            <a:off x="4139952" y="1785900"/>
            <a:ext cx="125950" cy="1437079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Düz Ok Bağlayıcısı 42"/>
          <p:cNvCxnSpPr/>
          <p:nvPr/>
        </p:nvCxnSpPr>
        <p:spPr>
          <a:xfrm flipH="1">
            <a:off x="4665409" y="3080531"/>
            <a:ext cx="1026820" cy="476012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Düz Ok Bağlayıcısı 44"/>
          <p:cNvCxnSpPr/>
          <p:nvPr/>
        </p:nvCxnSpPr>
        <p:spPr>
          <a:xfrm>
            <a:off x="6269701" y="3049797"/>
            <a:ext cx="174507" cy="871964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16"/>
          <p:cNvSpPr txBox="1"/>
          <p:nvPr/>
        </p:nvSpPr>
        <p:spPr>
          <a:xfrm>
            <a:off x="2650766" y="1831620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1,515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48" name="TextBox 16"/>
          <p:cNvSpPr txBox="1"/>
          <p:nvPr/>
        </p:nvSpPr>
        <p:spPr>
          <a:xfrm>
            <a:off x="3109536" y="2204864"/>
            <a:ext cx="6703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0,658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54" name="TextBox 16"/>
          <p:cNvSpPr txBox="1"/>
          <p:nvPr/>
        </p:nvSpPr>
        <p:spPr>
          <a:xfrm>
            <a:off x="2560341" y="3236877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0,00011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55" name="TextBox 16"/>
          <p:cNvSpPr txBox="1"/>
          <p:nvPr/>
        </p:nvSpPr>
        <p:spPr>
          <a:xfrm>
            <a:off x="1309336" y="3286533"/>
            <a:ext cx="6703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4,255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56" name="TextBox 16"/>
          <p:cNvSpPr txBox="1"/>
          <p:nvPr/>
        </p:nvSpPr>
        <p:spPr>
          <a:xfrm>
            <a:off x="3059832" y="4008936"/>
            <a:ext cx="9973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0,000028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57" name="TextBox 16"/>
          <p:cNvSpPr txBox="1"/>
          <p:nvPr/>
        </p:nvSpPr>
        <p:spPr>
          <a:xfrm>
            <a:off x="4179529" y="2401143"/>
            <a:ext cx="700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12345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58" name="TextBox 16"/>
          <p:cNvSpPr txBox="1"/>
          <p:nvPr/>
        </p:nvSpPr>
        <p:spPr>
          <a:xfrm>
            <a:off x="4902233" y="1887996"/>
            <a:ext cx="750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0,0013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59" name="TextBox 16"/>
          <p:cNvSpPr txBox="1"/>
          <p:nvPr/>
        </p:nvSpPr>
        <p:spPr>
          <a:xfrm>
            <a:off x="4597932" y="2833191"/>
            <a:ext cx="750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15,847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60" name="TextBox 16"/>
          <p:cNvSpPr txBox="1"/>
          <p:nvPr/>
        </p:nvSpPr>
        <p:spPr>
          <a:xfrm>
            <a:off x="5080881" y="3268716"/>
            <a:ext cx="77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0,0629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61" name="TextBox 16"/>
          <p:cNvSpPr txBox="1"/>
          <p:nvPr/>
        </p:nvSpPr>
        <p:spPr>
          <a:xfrm>
            <a:off x="6300192" y="3265239"/>
            <a:ext cx="5613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3,98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62" name="TextBox 16"/>
          <p:cNvSpPr txBox="1"/>
          <p:nvPr/>
        </p:nvSpPr>
        <p:spPr>
          <a:xfrm>
            <a:off x="4926032" y="4053209"/>
            <a:ext cx="77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63,694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63" name="TextBox 16"/>
          <p:cNvSpPr txBox="1"/>
          <p:nvPr/>
        </p:nvSpPr>
        <p:spPr>
          <a:xfrm>
            <a:off x="749762" y="4818814"/>
            <a:ext cx="7165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>
                <a:latin typeface="Comic Sans MS"/>
                <a:cs typeface="Comic Sans MS"/>
              </a:rPr>
              <a:t>f</a:t>
            </a:r>
            <a:r>
              <a:rPr lang="tr-TR" dirty="0" err="1" smtClean="0">
                <a:latin typeface="Comic Sans MS"/>
                <a:cs typeface="Comic Sans MS"/>
              </a:rPr>
              <a:t>ind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the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u="sng" dirty="0" err="1" smtClean="0">
                <a:latin typeface="Comic Sans MS"/>
                <a:cs typeface="Comic Sans MS"/>
              </a:rPr>
              <a:t>best</a:t>
            </a:r>
            <a:r>
              <a:rPr lang="tr-TR" u="sng" dirty="0" smtClean="0">
                <a:latin typeface="Comic Sans MS"/>
                <a:cs typeface="Comic Sans MS"/>
              </a:rPr>
              <a:t> </a:t>
            </a:r>
            <a:r>
              <a:rPr lang="tr-TR" u="sng" dirty="0" err="1" smtClean="0">
                <a:latin typeface="Comic Sans MS"/>
                <a:cs typeface="Comic Sans MS"/>
              </a:rPr>
              <a:t>paths</a:t>
            </a:r>
            <a:r>
              <a:rPr lang="tr-TR" u="sng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from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tether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to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all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other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crypto</a:t>
            </a:r>
            <a:r>
              <a:rPr lang="tr-TR" dirty="0" err="1" smtClean="0">
                <a:latin typeface="Comic Sans MS"/>
                <a:cs typeface="Comic Sans MS"/>
              </a:rPr>
              <a:t>currencies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Dijkstra’s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16"/>
              <p:cNvSpPr txBox="1"/>
              <p:nvPr/>
            </p:nvSpPr>
            <p:spPr>
              <a:xfrm>
                <a:off x="899592" y="5299422"/>
                <a:ext cx="4319901" cy="10758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sz="2000" dirty="0" smtClean="0">
                    <a:latin typeface="Comic Sans MS" panose="030F0702030302020204" pitchFamily="66" charset="0"/>
                  </a:rPr>
                  <a:t>K</a:t>
                </a:r>
                <a:r>
                  <a:rPr lang="tr-TR" sz="2000" dirty="0" smtClean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𝑚𝑎𝑥</m:t>
                        </m:r>
                      </m:e>
                      <m:sub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 ∈{ 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→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}</m:t>
                        </m:r>
                      </m:sub>
                    </m:sSub>
                  </m:oMath>
                </a14:m>
                <a:r>
                  <a:rPr lang="tr-TR" sz="2000" dirty="0" smtClean="0">
                    <a:latin typeface="Comic Sans MS"/>
                    <a:cs typeface="Comic Sans MS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tr-TR" sz="2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∏"/>
                            <m:limLoc m:val="subSup"/>
                            <m:supHide m:val="on"/>
                            <m:ctrlPr>
                              <a:rPr lang="tr-TR" sz="2000" i="1" dirty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9"/>
                              </m:rPr>
                              <a:rPr lang="tr-TR" sz="2000" i="1" dirty="0">
                                <a:latin typeface="Cambria Math" panose="02040503050406030204" pitchFamily="18" charset="0"/>
                              </a:rPr>
                              <m:t>𝑒</m:t>
                            </m:r>
                            <m:r>
                              <a:rPr lang="tr-TR" sz="2000" i="1" dirty="0">
                                <a:latin typeface="Cambria Math" panose="02040503050406030204" pitchFamily="18" charset="0"/>
                              </a:rPr>
                              <m:t> ∈</m:t>
                            </m:r>
                            <m:r>
                              <a:rPr lang="tr-T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sub>
                          <m:sup/>
                          <m:e>
                            <m:r>
                              <a:rPr lang="tr-TR" sz="2000" i="1" dirty="0">
                                <a:latin typeface="Cambria Math" panose="02040503050406030204" pitchFamily="18" charset="0"/>
                              </a:rPr>
                              <m:t>𝑤</m:t>
                            </m:r>
                            <m:r>
                              <a:rPr lang="tr-TR" sz="2000" i="1" dirty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tr-TR" sz="2000" i="1" dirty="0">
                                <a:latin typeface="Cambria Math" panose="02040503050406030204" pitchFamily="18" charset="0"/>
                              </a:rPr>
                              <m:t>𝑒</m:t>
                            </m:r>
                            <m:r>
                              <a:rPr lang="tr-TR" sz="2000" i="1" dirty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e>
                    </m:d>
                  </m:oMath>
                </a14:m>
                <a:endParaRPr lang="tr-TR" sz="2000" dirty="0" smtClean="0">
                  <a:latin typeface="Comic Sans MS"/>
                  <a:cs typeface="Comic Sans MS"/>
                </a:endParaRPr>
              </a:p>
              <a:p>
                <a:endParaRPr lang="tr-TR" sz="2000" dirty="0">
                  <a:latin typeface="Comic Sans MS"/>
                  <a:cs typeface="Comic Sans MS"/>
                </a:endParaRPr>
              </a:p>
              <a:p>
                <a:r>
                  <a:rPr lang="tr-TR" sz="2000" dirty="0" err="1">
                    <a:latin typeface="Comic Sans MS"/>
                    <a:cs typeface="Comic Sans MS"/>
                  </a:rPr>
                  <a:t>l</a:t>
                </a:r>
                <a:r>
                  <a:rPr lang="tr-TR" sz="2000" dirty="0" err="1" smtClean="0">
                    <a:latin typeface="Comic Sans MS"/>
                    <a:cs typeface="Comic Sans MS"/>
                  </a:rPr>
                  <a:t>og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K = </a:t>
                </a:r>
                <a:r>
                  <a:rPr lang="tr-TR" sz="2000" dirty="0" err="1" smtClean="0">
                    <a:latin typeface="Comic Sans MS"/>
                    <a:cs typeface="Comic Sans MS"/>
                  </a:rPr>
                  <a:t>log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000" i="1">
                            <a:latin typeface="Cambria Math" panose="02040503050406030204" pitchFamily="18" charset="0"/>
                          </a:rPr>
                          <m:t>𝑚𝑎𝑥</m:t>
                        </m:r>
                      </m:e>
                      <m:sub>
                        <m:r>
                          <a:rPr lang="tr-TR" sz="20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tr-TR" sz="2000" i="1">
                            <a:latin typeface="Cambria Math" panose="02040503050406030204" pitchFamily="18" charset="0"/>
                          </a:rPr>
                          <m:t> ∈{ </m:t>
                        </m:r>
                        <m:r>
                          <a:rPr lang="tr-T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tr-T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→</m:t>
                        </m:r>
                        <m:r>
                          <a:rPr lang="tr-T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  <m:r>
                          <a:rPr lang="tr-T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}</m:t>
                        </m:r>
                      </m:sub>
                    </m:sSub>
                  </m:oMath>
                </a14:m>
                <a:r>
                  <a:rPr lang="tr-TR" sz="2000" dirty="0" smtClean="0">
                    <a:latin typeface="Comic Sans MS"/>
                    <a:cs typeface="Comic Sans MS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tr-TR" sz="200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tr-TR" sz="2000" i="1" dirty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tr-TR" sz="2000" i="1" dirty="0">
                            <a:latin typeface="Cambria Math" panose="02040503050406030204" pitchFamily="18" charset="0"/>
                          </a:rPr>
                          <m:t> ∈</m:t>
                        </m:r>
                        <m:r>
                          <a:rPr lang="tr-TR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sub>
                      <m:sup/>
                      <m:e>
                        <m:r>
                          <a:rPr lang="tr-TR" sz="2000" b="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tr-TR" sz="2000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tr-TR" sz="2000" b="0" i="1" dirty="0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tr-TR" sz="20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tr-TR" sz="2000" dirty="0" smtClean="0">
                    <a:latin typeface="Comic Sans MS"/>
                    <a:cs typeface="Comic Sans MS"/>
                  </a:rPr>
                  <a:t>)</a:t>
                </a:r>
              </a:p>
            </p:txBody>
          </p:sp>
        </mc:Choice>
        <mc:Fallback>
          <p:sp>
            <p:nvSpPr>
              <p:cNvPr id="40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5299422"/>
                <a:ext cx="4319901" cy="1075807"/>
              </a:xfrm>
              <a:prstGeom prst="rect">
                <a:avLst/>
              </a:prstGeom>
              <a:blipFill>
                <a:blip r:embed="rId9"/>
                <a:stretch>
                  <a:fillRect l="-1554" t="-45198" r="-565" b="-6440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351730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063" y="3305281"/>
            <a:ext cx="502525" cy="502525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411235"/>
            <a:ext cx="1061873" cy="566333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140" y="3921761"/>
            <a:ext cx="906132" cy="679599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340768"/>
            <a:ext cx="1132665" cy="626826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014104"/>
            <a:ext cx="551810" cy="55181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846" y="2266114"/>
            <a:ext cx="1284866" cy="856577"/>
          </a:xfrm>
          <a:prstGeom prst="rect">
            <a:avLst/>
          </a:prstGeom>
        </p:spPr>
      </p:pic>
      <p:cxnSp>
        <p:nvCxnSpPr>
          <p:cNvPr id="10" name="Düz Ok Bağlayıcısı 9"/>
          <p:cNvCxnSpPr/>
          <p:nvPr/>
        </p:nvCxnSpPr>
        <p:spPr>
          <a:xfrm flipV="1">
            <a:off x="2623332" y="1775706"/>
            <a:ext cx="1068689" cy="708062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Ok Bağlayıcısı 17"/>
          <p:cNvCxnSpPr/>
          <p:nvPr/>
        </p:nvCxnSpPr>
        <p:spPr>
          <a:xfrm>
            <a:off x="2337188" y="2926965"/>
            <a:ext cx="1642989" cy="558814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H="1">
            <a:off x="2690259" y="1919920"/>
            <a:ext cx="1065437" cy="676749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Ok Bağlayıcısı 27"/>
          <p:cNvCxnSpPr/>
          <p:nvPr/>
        </p:nvCxnSpPr>
        <p:spPr>
          <a:xfrm>
            <a:off x="1990965" y="3004725"/>
            <a:ext cx="36564" cy="1009379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Düz Ok Bağlayıcısı 32"/>
          <p:cNvCxnSpPr/>
          <p:nvPr/>
        </p:nvCxnSpPr>
        <p:spPr>
          <a:xfrm>
            <a:off x="4592526" y="1851401"/>
            <a:ext cx="1139560" cy="745268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Düz Ok Bağlayıcısı 34"/>
          <p:cNvCxnSpPr/>
          <p:nvPr/>
        </p:nvCxnSpPr>
        <p:spPr>
          <a:xfrm flipV="1">
            <a:off x="4642650" y="2931786"/>
            <a:ext cx="1049579" cy="47591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Düz Ok Bağlayıcısı 36"/>
          <p:cNvCxnSpPr>
            <a:endCxn id="6" idx="1"/>
          </p:cNvCxnSpPr>
          <p:nvPr/>
        </p:nvCxnSpPr>
        <p:spPr>
          <a:xfrm>
            <a:off x="4612810" y="3717939"/>
            <a:ext cx="1615374" cy="57207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Düz Ok Bağlayıcısı 38"/>
          <p:cNvCxnSpPr/>
          <p:nvPr/>
        </p:nvCxnSpPr>
        <p:spPr>
          <a:xfrm flipV="1">
            <a:off x="2697834" y="3717939"/>
            <a:ext cx="1319347" cy="438023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Düz Ok Bağlayıcısı 40"/>
          <p:cNvCxnSpPr/>
          <p:nvPr/>
        </p:nvCxnSpPr>
        <p:spPr>
          <a:xfrm flipH="1" flipV="1">
            <a:off x="4139952" y="1785900"/>
            <a:ext cx="125950" cy="1437079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Düz Ok Bağlayıcısı 42"/>
          <p:cNvCxnSpPr/>
          <p:nvPr/>
        </p:nvCxnSpPr>
        <p:spPr>
          <a:xfrm flipH="1">
            <a:off x="4665409" y="3080531"/>
            <a:ext cx="1026820" cy="476012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Düz Ok Bağlayıcısı 44"/>
          <p:cNvCxnSpPr/>
          <p:nvPr/>
        </p:nvCxnSpPr>
        <p:spPr>
          <a:xfrm>
            <a:off x="6269701" y="3049797"/>
            <a:ext cx="174507" cy="871964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16"/>
          <p:cNvSpPr txBox="1"/>
          <p:nvPr/>
        </p:nvSpPr>
        <p:spPr>
          <a:xfrm>
            <a:off x="2650766" y="1831620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1,515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48" name="TextBox 16"/>
          <p:cNvSpPr txBox="1"/>
          <p:nvPr/>
        </p:nvSpPr>
        <p:spPr>
          <a:xfrm>
            <a:off x="3109536" y="2204864"/>
            <a:ext cx="6703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0,658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54" name="TextBox 16"/>
          <p:cNvSpPr txBox="1"/>
          <p:nvPr/>
        </p:nvSpPr>
        <p:spPr>
          <a:xfrm>
            <a:off x="2560341" y="3236877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0,00011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55" name="TextBox 16"/>
          <p:cNvSpPr txBox="1"/>
          <p:nvPr/>
        </p:nvSpPr>
        <p:spPr>
          <a:xfrm>
            <a:off x="1309336" y="3286533"/>
            <a:ext cx="6703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4,255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56" name="TextBox 16"/>
          <p:cNvSpPr txBox="1"/>
          <p:nvPr/>
        </p:nvSpPr>
        <p:spPr>
          <a:xfrm>
            <a:off x="3059832" y="4008936"/>
            <a:ext cx="9973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0,000028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57" name="TextBox 16"/>
          <p:cNvSpPr txBox="1"/>
          <p:nvPr/>
        </p:nvSpPr>
        <p:spPr>
          <a:xfrm>
            <a:off x="4179529" y="2401143"/>
            <a:ext cx="700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12345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58" name="TextBox 16"/>
          <p:cNvSpPr txBox="1"/>
          <p:nvPr/>
        </p:nvSpPr>
        <p:spPr>
          <a:xfrm>
            <a:off x="4902233" y="1887996"/>
            <a:ext cx="750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0,0013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59" name="TextBox 16"/>
          <p:cNvSpPr txBox="1"/>
          <p:nvPr/>
        </p:nvSpPr>
        <p:spPr>
          <a:xfrm>
            <a:off x="4597932" y="2833191"/>
            <a:ext cx="750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15,847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60" name="TextBox 16"/>
          <p:cNvSpPr txBox="1"/>
          <p:nvPr/>
        </p:nvSpPr>
        <p:spPr>
          <a:xfrm>
            <a:off x="5080881" y="3268716"/>
            <a:ext cx="77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0,0629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61" name="TextBox 16"/>
          <p:cNvSpPr txBox="1"/>
          <p:nvPr/>
        </p:nvSpPr>
        <p:spPr>
          <a:xfrm>
            <a:off x="6300192" y="3265239"/>
            <a:ext cx="5613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3,98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62" name="TextBox 16"/>
          <p:cNvSpPr txBox="1"/>
          <p:nvPr/>
        </p:nvSpPr>
        <p:spPr>
          <a:xfrm>
            <a:off x="4926032" y="4053209"/>
            <a:ext cx="77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63,694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63" name="TextBox 16"/>
          <p:cNvSpPr txBox="1"/>
          <p:nvPr/>
        </p:nvSpPr>
        <p:spPr>
          <a:xfrm>
            <a:off x="749762" y="4818814"/>
            <a:ext cx="7165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>
                <a:latin typeface="Comic Sans MS"/>
                <a:cs typeface="Comic Sans MS"/>
              </a:rPr>
              <a:t>f</a:t>
            </a:r>
            <a:r>
              <a:rPr lang="tr-TR" dirty="0" err="1" smtClean="0">
                <a:latin typeface="Comic Sans MS"/>
                <a:cs typeface="Comic Sans MS"/>
              </a:rPr>
              <a:t>ind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the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u="sng" dirty="0" err="1" smtClean="0">
                <a:latin typeface="Comic Sans MS"/>
                <a:cs typeface="Comic Sans MS"/>
              </a:rPr>
              <a:t>best</a:t>
            </a:r>
            <a:r>
              <a:rPr lang="tr-TR" u="sng" dirty="0" smtClean="0">
                <a:latin typeface="Comic Sans MS"/>
                <a:cs typeface="Comic Sans MS"/>
              </a:rPr>
              <a:t> </a:t>
            </a:r>
            <a:r>
              <a:rPr lang="tr-TR" u="sng" dirty="0" err="1" smtClean="0">
                <a:latin typeface="Comic Sans MS"/>
                <a:cs typeface="Comic Sans MS"/>
              </a:rPr>
              <a:t>paths</a:t>
            </a:r>
            <a:r>
              <a:rPr lang="tr-TR" u="sng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from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tether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to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all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other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crypto</a:t>
            </a:r>
            <a:r>
              <a:rPr lang="tr-TR" dirty="0" err="1" smtClean="0">
                <a:latin typeface="Comic Sans MS"/>
                <a:cs typeface="Comic Sans MS"/>
              </a:rPr>
              <a:t>currencies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Dijkstra’s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16"/>
              <p:cNvSpPr txBox="1"/>
              <p:nvPr/>
            </p:nvSpPr>
            <p:spPr>
              <a:xfrm>
                <a:off x="899592" y="5299422"/>
                <a:ext cx="4319901" cy="14136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sz="2000" dirty="0" smtClean="0">
                    <a:latin typeface="Comic Sans MS" panose="030F0702030302020204" pitchFamily="66" charset="0"/>
                  </a:rPr>
                  <a:t>K</a:t>
                </a:r>
                <a:r>
                  <a:rPr lang="tr-TR" sz="2000" dirty="0" smtClean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𝑚𝑎𝑥</m:t>
                        </m:r>
                      </m:e>
                      <m:sub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 ∈{ 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→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}</m:t>
                        </m:r>
                      </m:sub>
                    </m:sSub>
                  </m:oMath>
                </a14:m>
                <a:r>
                  <a:rPr lang="tr-TR" sz="2000" dirty="0" smtClean="0">
                    <a:latin typeface="Comic Sans MS"/>
                    <a:cs typeface="Comic Sans MS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tr-TR" sz="2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∏"/>
                            <m:limLoc m:val="subSup"/>
                            <m:supHide m:val="on"/>
                            <m:ctrlPr>
                              <a:rPr lang="tr-TR" sz="2000" i="1" dirty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9"/>
                              </m:rPr>
                              <a:rPr lang="tr-TR" sz="2000" i="1" dirty="0">
                                <a:latin typeface="Cambria Math" panose="02040503050406030204" pitchFamily="18" charset="0"/>
                              </a:rPr>
                              <m:t>𝑒</m:t>
                            </m:r>
                            <m:r>
                              <a:rPr lang="tr-TR" sz="2000" i="1" dirty="0">
                                <a:latin typeface="Cambria Math" panose="02040503050406030204" pitchFamily="18" charset="0"/>
                              </a:rPr>
                              <m:t> ∈</m:t>
                            </m:r>
                            <m:r>
                              <a:rPr lang="tr-T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sub>
                          <m:sup/>
                          <m:e>
                            <m:r>
                              <a:rPr lang="tr-TR" sz="2000" i="1" dirty="0">
                                <a:latin typeface="Cambria Math" panose="02040503050406030204" pitchFamily="18" charset="0"/>
                              </a:rPr>
                              <m:t>𝑤</m:t>
                            </m:r>
                            <m:r>
                              <a:rPr lang="tr-TR" sz="2000" i="1" dirty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tr-TR" sz="2000" i="1" dirty="0">
                                <a:latin typeface="Cambria Math" panose="02040503050406030204" pitchFamily="18" charset="0"/>
                              </a:rPr>
                              <m:t>𝑒</m:t>
                            </m:r>
                            <m:r>
                              <a:rPr lang="tr-TR" sz="2000" i="1" dirty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e>
                    </m:d>
                  </m:oMath>
                </a14:m>
                <a:endParaRPr lang="tr-TR" sz="2000" dirty="0" smtClean="0">
                  <a:latin typeface="Comic Sans MS"/>
                  <a:cs typeface="Comic Sans MS"/>
                </a:endParaRPr>
              </a:p>
              <a:p>
                <a:endParaRPr lang="tr-TR" sz="2000" dirty="0">
                  <a:latin typeface="Comic Sans MS"/>
                  <a:cs typeface="Comic Sans MS"/>
                </a:endParaRPr>
              </a:p>
              <a:p>
                <a:r>
                  <a:rPr lang="tr-TR" sz="2000" dirty="0" err="1">
                    <a:latin typeface="Comic Sans MS"/>
                    <a:cs typeface="Comic Sans MS"/>
                  </a:rPr>
                  <a:t>l</a:t>
                </a:r>
                <a:r>
                  <a:rPr lang="tr-TR" sz="2000" dirty="0" err="1" smtClean="0">
                    <a:latin typeface="Comic Sans MS"/>
                    <a:cs typeface="Comic Sans MS"/>
                  </a:rPr>
                  <a:t>og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K = </a:t>
                </a:r>
                <a:r>
                  <a:rPr lang="tr-TR" sz="2000" dirty="0" err="1" smtClean="0">
                    <a:latin typeface="Comic Sans MS"/>
                    <a:cs typeface="Comic Sans MS"/>
                  </a:rPr>
                  <a:t>log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000" i="1">
                            <a:latin typeface="Cambria Math" panose="02040503050406030204" pitchFamily="18" charset="0"/>
                          </a:rPr>
                          <m:t>𝑚𝑎𝑥</m:t>
                        </m:r>
                      </m:e>
                      <m:sub>
                        <m:r>
                          <a:rPr lang="tr-TR" sz="20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tr-TR" sz="2000" i="1">
                            <a:latin typeface="Cambria Math" panose="02040503050406030204" pitchFamily="18" charset="0"/>
                          </a:rPr>
                          <m:t> ∈{ </m:t>
                        </m:r>
                        <m:r>
                          <a:rPr lang="tr-T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tr-T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→</m:t>
                        </m:r>
                        <m:r>
                          <a:rPr lang="tr-T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  <m:r>
                          <a:rPr lang="tr-T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}</m:t>
                        </m:r>
                      </m:sub>
                    </m:sSub>
                  </m:oMath>
                </a14:m>
                <a:r>
                  <a:rPr lang="tr-TR" sz="2000" dirty="0" smtClean="0">
                    <a:latin typeface="Comic Sans MS"/>
                    <a:cs typeface="Comic Sans MS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tr-TR" sz="200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tr-TR" sz="2000" i="1" dirty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tr-TR" sz="2000" i="1" dirty="0">
                            <a:latin typeface="Cambria Math" panose="02040503050406030204" pitchFamily="18" charset="0"/>
                          </a:rPr>
                          <m:t> ∈</m:t>
                        </m:r>
                        <m:r>
                          <a:rPr lang="tr-TR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sub>
                      <m:sup/>
                      <m:e>
                        <m:r>
                          <a:rPr lang="tr-TR" sz="2000" b="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tr-TR" sz="2000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tr-TR" sz="2000" b="0" i="1" dirty="0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tr-TR" sz="20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tr-TR" sz="2000" dirty="0" smtClean="0">
                    <a:latin typeface="Comic Sans MS"/>
                    <a:cs typeface="Comic Sans MS"/>
                  </a:rPr>
                  <a:t>)</a:t>
                </a:r>
              </a:p>
              <a:p>
                <a:r>
                  <a:rPr lang="tr-TR" sz="2000" dirty="0" err="1">
                    <a:latin typeface="Comic Sans MS"/>
                    <a:cs typeface="Comic Sans MS"/>
                  </a:rPr>
                  <a:t>l</a:t>
                </a:r>
                <a:r>
                  <a:rPr lang="tr-TR" sz="2000" dirty="0" err="1" smtClean="0">
                    <a:latin typeface="Comic Sans MS"/>
                    <a:cs typeface="Comic Sans MS"/>
                  </a:rPr>
                  <a:t>og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K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000" i="1">
                            <a:latin typeface="Cambria Math" panose="02040503050406030204" pitchFamily="18" charset="0"/>
                          </a:rPr>
                          <m:t>𝑚𝑎𝑥</m:t>
                        </m:r>
                      </m:e>
                      <m:sub>
                        <m:r>
                          <a:rPr lang="tr-TR" sz="20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tr-TR" sz="2000" i="1">
                            <a:latin typeface="Cambria Math" panose="02040503050406030204" pitchFamily="18" charset="0"/>
                          </a:rPr>
                          <m:t> ∈{ </m:t>
                        </m:r>
                        <m:r>
                          <a:rPr lang="tr-T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tr-T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→</m:t>
                        </m:r>
                        <m:r>
                          <a:rPr lang="tr-T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  <m:r>
                          <a:rPr lang="tr-T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}</m:t>
                        </m:r>
                      </m:sub>
                    </m:sSub>
                  </m:oMath>
                </a14:m>
                <a:r>
                  <a:rPr lang="tr-TR" sz="2000" dirty="0">
                    <a:latin typeface="Comic Sans MS"/>
                    <a:cs typeface="Comic Sans MS"/>
                  </a:rPr>
                  <a:t> </a:t>
                </a:r>
                <a:r>
                  <a:rPr lang="tr-TR" sz="2000" dirty="0" err="1" smtClean="0">
                    <a:latin typeface="Comic Sans MS"/>
                    <a:cs typeface="Comic Sans MS"/>
                  </a:rPr>
                  <a:t>log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(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tr-TR" sz="2000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tr-TR" sz="2000" i="1" dirty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tr-TR" sz="2000" i="1" dirty="0">
                            <a:latin typeface="Cambria Math" panose="02040503050406030204" pitchFamily="18" charset="0"/>
                          </a:rPr>
                          <m:t> ∈</m:t>
                        </m:r>
                        <m:r>
                          <a:rPr lang="tr-TR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sub>
                      <m:sup/>
                      <m:e>
                        <m:r>
                          <a:rPr lang="tr-TR" sz="2000" i="1" dirty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tr-TR" sz="2000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tr-TR" sz="2000" i="1" dirty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tr-TR" sz="2000" i="1" dirty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tr-TR" sz="2000" dirty="0" smtClean="0">
                    <a:latin typeface="Comic Sans MS"/>
                    <a:cs typeface="Comic Sans MS"/>
                  </a:rPr>
                  <a:t>)</a:t>
                </a:r>
              </a:p>
            </p:txBody>
          </p:sp>
        </mc:Choice>
        <mc:Fallback>
          <p:sp>
            <p:nvSpPr>
              <p:cNvPr id="40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5299422"/>
                <a:ext cx="4319901" cy="1413657"/>
              </a:xfrm>
              <a:prstGeom prst="rect">
                <a:avLst/>
              </a:prstGeom>
              <a:blipFill>
                <a:blip r:embed="rId9"/>
                <a:stretch>
                  <a:fillRect l="-1554" t="-34483" r="-565" b="-4913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816698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195736" y="3501008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0" name="Düz Bağlayıcı 29"/>
          <p:cNvCxnSpPr>
            <a:endCxn id="27" idx="1"/>
          </p:cNvCxnSpPr>
          <p:nvPr/>
        </p:nvCxnSpPr>
        <p:spPr>
          <a:xfrm>
            <a:off x="2339752" y="3645024"/>
            <a:ext cx="531763" cy="10520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058253" y="3140968"/>
            <a:ext cx="35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A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139952" y="3299454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2841645" y="4667606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55055" y="4787860"/>
            <a:ext cx="429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mic Sans MS"/>
                <a:cs typeface="Comic Sans MS"/>
              </a:rPr>
              <a:t>D</a:t>
            </a:r>
          </a:p>
          <a:p>
            <a:pPr algn="ctr"/>
            <a:r>
              <a:rPr lang="en-US" dirty="0" smtClean="0">
                <a:latin typeface="Comic Sans MS"/>
                <a:cs typeface="Comic Sans MS"/>
              </a:rPr>
              <a:t>18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4798608" y="5026623"/>
            <a:ext cx="203966" cy="151431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40928" y="5167739"/>
            <a:ext cx="4664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mic Sans MS"/>
                <a:cs typeface="Comic Sans MS"/>
              </a:rPr>
              <a:t>E</a:t>
            </a:r>
          </a:p>
          <a:p>
            <a:pPr algn="ctr"/>
            <a:r>
              <a:rPr lang="en-US" dirty="0" smtClean="0">
                <a:latin typeface="Comic Sans MS"/>
                <a:cs typeface="Comic Sans MS"/>
              </a:rPr>
              <a:t>34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6092043" y="4077072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302901" y="4005064"/>
            <a:ext cx="323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C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5" name="Düz Bağlayıcı 29"/>
          <p:cNvCxnSpPr>
            <a:endCxn id="23" idx="2"/>
          </p:cNvCxnSpPr>
          <p:nvPr/>
        </p:nvCxnSpPr>
        <p:spPr>
          <a:xfrm flipV="1">
            <a:off x="2399780" y="3400231"/>
            <a:ext cx="1740172" cy="220829"/>
          </a:xfrm>
          <a:prstGeom prst="line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Düz Bağlayıcı 29"/>
          <p:cNvCxnSpPr>
            <a:endCxn id="33" idx="2"/>
          </p:cNvCxnSpPr>
          <p:nvPr/>
        </p:nvCxnSpPr>
        <p:spPr>
          <a:xfrm flipV="1">
            <a:off x="2987824" y="4177849"/>
            <a:ext cx="3104219" cy="52900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Düz Bağlayıcı 29"/>
          <p:cNvCxnSpPr>
            <a:endCxn id="31" idx="1"/>
          </p:cNvCxnSpPr>
          <p:nvPr/>
        </p:nvCxnSpPr>
        <p:spPr>
          <a:xfrm>
            <a:off x="2987824" y="4811250"/>
            <a:ext cx="1840654" cy="237550"/>
          </a:xfrm>
          <a:prstGeom prst="line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Düz Bağlayıcı 29"/>
          <p:cNvCxnSpPr>
            <a:endCxn id="33" idx="3"/>
          </p:cNvCxnSpPr>
          <p:nvPr/>
        </p:nvCxnSpPr>
        <p:spPr>
          <a:xfrm flipV="1">
            <a:off x="4932040" y="4249109"/>
            <a:ext cx="1189873" cy="83089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Düz Bağlayıcı 29"/>
          <p:cNvCxnSpPr>
            <a:endCxn id="33" idx="1"/>
          </p:cNvCxnSpPr>
          <p:nvPr/>
        </p:nvCxnSpPr>
        <p:spPr>
          <a:xfrm>
            <a:off x="4283968" y="3433806"/>
            <a:ext cx="1837945" cy="67278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Düz Bağlayıcı 29"/>
          <p:cNvCxnSpPr>
            <a:stCxn id="27" idx="0"/>
            <a:endCxn id="23" idx="3"/>
          </p:cNvCxnSpPr>
          <p:nvPr/>
        </p:nvCxnSpPr>
        <p:spPr>
          <a:xfrm flipV="1">
            <a:off x="2943628" y="3471491"/>
            <a:ext cx="1226194" cy="1196115"/>
          </a:xfrm>
          <a:prstGeom prst="line">
            <a:avLst/>
          </a:prstGeom>
          <a:ln>
            <a:solidFill>
              <a:srgbClr val="FF0000"/>
            </a:solidFill>
            <a:head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41" name="TextBox 14340"/>
          <p:cNvSpPr txBox="1"/>
          <p:nvPr/>
        </p:nvSpPr>
        <p:spPr>
          <a:xfrm>
            <a:off x="3059832" y="3779748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161340" y="4077072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22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491880" y="4931876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16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358549" y="4077072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14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508104" y="4581128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915816" y="3140968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10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044787" y="3419708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9" name="Metin kutusu 8"/>
          <p:cNvSpPr txBox="1"/>
          <p:nvPr/>
        </p:nvSpPr>
        <p:spPr>
          <a:xfrm>
            <a:off x="611560" y="1490588"/>
            <a:ext cx="79208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/>
              <a:buChar char="•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iven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weighted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 G=(V,E) and a source vertex s in V, find the shortest path from s to every other vertex in V</a:t>
            </a:r>
            <a:endParaRPr lang="en-US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just"/>
            <a:endParaRPr lang="tr-TR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995936" y="2636912"/>
            <a:ext cx="429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 smtClean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SSSP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00317698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063" y="3305281"/>
            <a:ext cx="502525" cy="502525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411235"/>
            <a:ext cx="1061873" cy="566333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140" y="3921761"/>
            <a:ext cx="906132" cy="679599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340768"/>
            <a:ext cx="1132665" cy="626826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014104"/>
            <a:ext cx="551810" cy="55181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846" y="2266114"/>
            <a:ext cx="1284866" cy="856577"/>
          </a:xfrm>
          <a:prstGeom prst="rect">
            <a:avLst/>
          </a:prstGeom>
        </p:spPr>
      </p:pic>
      <p:cxnSp>
        <p:nvCxnSpPr>
          <p:cNvPr id="10" name="Düz Ok Bağlayıcısı 9"/>
          <p:cNvCxnSpPr/>
          <p:nvPr/>
        </p:nvCxnSpPr>
        <p:spPr>
          <a:xfrm flipV="1">
            <a:off x="2623332" y="1775706"/>
            <a:ext cx="1068689" cy="708062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Ok Bağlayıcısı 17"/>
          <p:cNvCxnSpPr/>
          <p:nvPr/>
        </p:nvCxnSpPr>
        <p:spPr>
          <a:xfrm>
            <a:off x="2337188" y="2926965"/>
            <a:ext cx="1642989" cy="558814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H="1">
            <a:off x="2690259" y="1919920"/>
            <a:ext cx="1065437" cy="676749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Ok Bağlayıcısı 27"/>
          <p:cNvCxnSpPr/>
          <p:nvPr/>
        </p:nvCxnSpPr>
        <p:spPr>
          <a:xfrm>
            <a:off x="1990965" y="3004725"/>
            <a:ext cx="36564" cy="1009379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Düz Ok Bağlayıcısı 32"/>
          <p:cNvCxnSpPr/>
          <p:nvPr/>
        </p:nvCxnSpPr>
        <p:spPr>
          <a:xfrm>
            <a:off x="4592526" y="1851401"/>
            <a:ext cx="1139560" cy="745268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Düz Ok Bağlayıcısı 34"/>
          <p:cNvCxnSpPr/>
          <p:nvPr/>
        </p:nvCxnSpPr>
        <p:spPr>
          <a:xfrm flipV="1">
            <a:off x="4642650" y="2931786"/>
            <a:ext cx="1049579" cy="47591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Düz Ok Bağlayıcısı 36"/>
          <p:cNvCxnSpPr>
            <a:endCxn id="6" idx="1"/>
          </p:cNvCxnSpPr>
          <p:nvPr/>
        </p:nvCxnSpPr>
        <p:spPr>
          <a:xfrm>
            <a:off x="4612810" y="3717939"/>
            <a:ext cx="1615374" cy="57207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Düz Ok Bağlayıcısı 38"/>
          <p:cNvCxnSpPr/>
          <p:nvPr/>
        </p:nvCxnSpPr>
        <p:spPr>
          <a:xfrm flipV="1">
            <a:off x="2697834" y="3717939"/>
            <a:ext cx="1319347" cy="438023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Düz Ok Bağlayıcısı 40"/>
          <p:cNvCxnSpPr/>
          <p:nvPr/>
        </p:nvCxnSpPr>
        <p:spPr>
          <a:xfrm flipH="1" flipV="1">
            <a:off x="4139952" y="1785900"/>
            <a:ext cx="125950" cy="1437079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Düz Ok Bağlayıcısı 42"/>
          <p:cNvCxnSpPr/>
          <p:nvPr/>
        </p:nvCxnSpPr>
        <p:spPr>
          <a:xfrm flipH="1">
            <a:off x="4665409" y="3080531"/>
            <a:ext cx="1026820" cy="476012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Düz Ok Bağlayıcısı 44"/>
          <p:cNvCxnSpPr/>
          <p:nvPr/>
        </p:nvCxnSpPr>
        <p:spPr>
          <a:xfrm>
            <a:off x="6269701" y="3049797"/>
            <a:ext cx="174507" cy="871964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16"/>
          <p:cNvSpPr txBox="1"/>
          <p:nvPr/>
        </p:nvSpPr>
        <p:spPr>
          <a:xfrm>
            <a:off x="2650766" y="1831620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1,515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48" name="TextBox 16"/>
          <p:cNvSpPr txBox="1"/>
          <p:nvPr/>
        </p:nvSpPr>
        <p:spPr>
          <a:xfrm>
            <a:off x="3109536" y="2204864"/>
            <a:ext cx="6703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0,658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54" name="TextBox 16"/>
          <p:cNvSpPr txBox="1"/>
          <p:nvPr/>
        </p:nvSpPr>
        <p:spPr>
          <a:xfrm>
            <a:off x="2560341" y="3236877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0,00011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55" name="TextBox 16"/>
          <p:cNvSpPr txBox="1"/>
          <p:nvPr/>
        </p:nvSpPr>
        <p:spPr>
          <a:xfrm>
            <a:off x="1309336" y="3286533"/>
            <a:ext cx="6703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4,255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56" name="TextBox 16"/>
          <p:cNvSpPr txBox="1"/>
          <p:nvPr/>
        </p:nvSpPr>
        <p:spPr>
          <a:xfrm>
            <a:off x="3059832" y="4008936"/>
            <a:ext cx="9973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0,000028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57" name="TextBox 16"/>
          <p:cNvSpPr txBox="1"/>
          <p:nvPr/>
        </p:nvSpPr>
        <p:spPr>
          <a:xfrm>
            <a:off x="4179529" y="2401143"/>
            <a:ext cx="700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12345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58" name="TextBox 16"/>
          <p:cNvSpPr txBox="1"/>
          <p:nvPr/>
        </p:nvSpPr>
        <p:spPr>
          <a:xfrm>
            <a:off x="4902233" y="1887996"/>
            <a:ext cx="750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0,0013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59" name="TextBox 16"/>
          <p:cNvSpPr txBox="1"/>
          <p:nvPr/>
        </p:nvSpPr>
        <p:spPr>
          <a:xfrm>
            <a:off x="4597932" y="2833191"/>
            <a:ext cx="750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15,847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60" name="TextBox 16"/>
          <p:cNvSpPr txBox="1"/>
          <p:nvPr/>
        </p:nvSpPr>
        <p:spPr>
          <a:xfrm>
            <a:off x="5080881" y="3268716"/>
            <a:ext cx="77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0,0629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61" name="TextBox 16"/>
          <p:cNvSpPr txBox="1"/>
          <p:nvPr/>
        </p:nvSpPr>
        <p:spPr>
          <a:xfrm>
            <a:off x="6300192" y="3265239"/>
            <a:ext cx="5613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3,98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62" name="TextBox 16"/>
          <p:cNvSpPr txBox="1"/>
          <p:nvPr/>
        </p:nvSpPr>
        <p:spPr>
          <a:xfrm>
            <a:off x="4926032" y="4053209"/>
            <a:ext cx="77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latin typeface="Comic Sans MS"/>
                <a:cs typeface="Comic Sans MS"/>
              </a:rPr>
              <a:t>63,694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63" name="TextBox 16"/>
          <p:cNvSpPr txBox="1"/>
          <p:nvPr/>
        </p:nvSpPr>
        <p:spPr>
          <a:xfrm>
            <a:off x="749762" y="4818814"/>
            <a:ext cx="7165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>
                <a:latin typeface="Comic Sans MS"/>
                <a:cs typeface="Comic Sans MS"/>
              </a:rPr>
              <a:t>f</a:t>
            </a:r>
            <a:r>
              <a:rPr lang="tr-TR" dirty="0" err="1" smtClean="0">
                <a:latin typeface="Comic Sans MS"/>
                <a:cs typeface="Comic Sans MS"/>
              </a:rPr>
              <a:t>ind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the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u="sng" dirty="0" err="1" smtClean="0">
                <a:latin typeface="Comic Sans MS"/>
                <a:cs typeface="Comic Sans MS"/>
              </a:rPr>
              <a:t>best</a:t>
            </a:r>
            <a:r>
              <a:rPr lang="tr-TR" u="sng" dirty="0" smtClean="0">
                <a:latin typeface="Comic Sans MS"/>
                <a:cs typeface="Comic Sans MS"/>
              </a:rPr>
              <a:t> </a:t>
            </a:r>
            <a:r>
              <a:rPr lang="tr-TR" u="sng" dirty="0" err="1" smtClean="0">
                <a:latin typeface="Comic Sans MS"/>
                <a:cs typeface="Comic Sans MS"/>
              </a:rPr>
              <a:t>paths</a:t>
            </a:r>
            <a:r>
              <a:rPr lang="tr-TR" u="sng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from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tether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to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all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other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crypto</a:t>
            </a:r>
            <a:r>
              <a:rPr lang="tr-TR" dirty="0" err="1" smtClean="0">
                <a:latin typeface="Comic Sans MS"/>
                <a:cs typeface="Comic Sans MS"/>
              </a:rPr>
              <a:t>currencies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Dijkstra’s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16"/>
              <p:cNvSpPr txBox="1"/>
              <p:nvPr/>
            </p:nvSpPr>
            <p:spPr>
              <a:xfrm>
                <a:off x="899592" y="5299422"/>
                <a:ext cx="4319901" cy="14136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sz="2000" dirty="0" smtClean="0">
                    <a:latin typeface="Comic Sans MS" panose="030F0702030302020204" pitchFamily="66" charset="0"/>
                  </a:rPr>
                  <a:t>K</a:t>
                </a:r>
                <a:r>
                  <a:rPr lang="tr-TR" sz="2000" dirty="0" smtClean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𝑚𝑎𝑥</m:t>
                        </m:r>
                      </m:e>
                      <m:sub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 ∈{ 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→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}</m:t>
                        </m:r>
                      </m:sub>
                    </m:sSub>
                  </m:oMath>
                </a14:m>
                <a:r>
                  <a:rPr lang="tr-TR" sz="2000" dirty="0" smtClean="0">
                    <a:latin typeface="Comic Sans MS"/>
                    <a:cs typeface="Comic Sans MS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tr-TR" sz="2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∏"/>
                            <m:limLoc m:val="subSup"/>
                            <m:supHide m:val="on"/>
                            <m:ctrlPr>
                              <a:rPr lang="tr-TR" sz="2000" i="1" dirty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9"/>
                              </m:rPr>
                              <a:rPr lang="tr-TR" sz="2000" i="1" dirty="0">
                                <a:latin typeface="Cambria Math" panose="02040503050406030204" pitchFamily="18" charset="0"/>
                              </a:rPr>
                              <m:t>𝑒</m:t>
                            </m:r>
                            <m:r>
                              <a:rPr lang="tr-TR" sz="2000" i="1" dirty="0">
                                <a:latin typeface="Cambria Math" panose="02040503050406030204" pitchFamily="18" charset="0"/>
                              </a:rPr>
                              <m:t> ∈</m:t>
                            </m:r>
                            <m:r>
                              <a:rPr lang="tr-TR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sub>
                          <m:sup/>
                          <m:e>
                            <m:r>
                              <a:rPr lang="tr-TR" sz="2000" i="1" dirty="0">
                                <a:latin typeface="Cambria Math" panose="02040503050406030204" pitchFamily="18" charset="0"/>
                              </a:rPr>
                              <m:t>𝑤</m:t>
                            </m:r>
                            <m:r>
                              <a:rPr lang="tr-TR" sz="2000" i="1" dirty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tr-TR" sz="2000" i="1" dirty="0">
                                <a:latin typeface="Cambria Math" panose="02040503050406030204" pitchFamily="18" charset="0"/>
                              </a:rPr>
                              <m:t>𝑒</m:t>
                            </m:r>
                            <m:r>
                              <a:rPr lang="tr-TR" sz="2000" i="1" dirty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e>
                    </m:d>
                  </m:oMath>
                </a14:m>
                <a:endParaRPr lang="tr-TR" sz="2000" dirty="0" smtClean="0">
                  <a:latin typeface="Comic Sans MS"/>
                  <a:cs typeface="Comic Sans MS"/>
                </a:endParaRPr>
              </a:p>
              <a:p>
                <a:endParaRPr lang="tr-TR" sz="2000" dirty="0">
                  <a:latin typeface="Comic Sans MS"/>
                  <a:cs typeface="Comic Sans MS"/>
                </a:endParaRPr>
              </a:p>
              <a:p>
                <a:r>
                  <a:rPr lang="tr-TR" sz="2000" dirty="0" err="1">
                    <a:latin typeface="Comic Sans MS"/>
                    <a:cs typeface="Comic Sans MS"/>
                  </a:rPr>
                  <a:t>l</a:t>
                </a:r>
                <a:r>
                  <a:rPr lang="tr-TR" sz="2000" dirty="0" err="1" smtClean="0">
                    <a:latin typeface="Comic Sans MS"/>
                    <a:cs typeface="Comic Sans MS"/>
                  </a:rPr>
                  <a:t>og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K = </a:t>
                </a:r>
                <a:r>
                  <a:rPr lang="tr-TR" sz="2000" dirty="0" err="1" smtClean="0">
                    <a:latin typeface="Comic Sans MS"/>
                    <a:cs typeface="Comic Sans MS"/>
                  </a:rPr>
                  <a:t>log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000" i="1">
                            <a:latin typeface="Cambria Math" panose="02040503050406030204" pitchFamily="18" charset="0"/>
                          </a:rPr>
                          <m:t>𝑚𝑎𝑥</m:t>
                        </m:r>
                      </m:e>
                      <m:sub>
                        <m:r>
                          <a:rPr lang="tr-TR" sz="20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tr-TR" sz="2000" i="1">
                            <a:latin typeface="Cambria Math" panose="02040503050406030204" pitchFamily="18" charset="0"/>
                          </a:rPr>
                          <m:t> ∈{ </m:t>
                        </m:r>
                        <m:r>
                          <a:rPr lang="tr-T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tr-T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→</m:t>
                        </m:r>
                        <m:r>
                          <a:rPr lang="tr-T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  <m:r>
                          <a:rPr lang="tr-T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}</m:t>
                        </m:r>
                      </m:sub>
                    </m:sSub>
                  </m:oMath>
                </a14:m>
                <a:r>
                  <a:rPr lang="tr-TR" sz="2000" dirty="0" smtClean="0">
                    <a:latin typeface="Comic Sans MS"/>
                    <a:cs typeface="Comic Sans MS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tr-TR" sz="200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tr-TR" sz="2000" i="1" dirty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tr-TR" sz="2000" i="1" dirty="0">
                            <a:latin typeface="Cambria Math" panose="02040503050406030204" pitchFamily="18" charset="0"/>
                          </a:rPr>
                          <m:t> ∈</m:t>
                        </m:r>
                        <m:r>
                          <a:rPr lang="tr-TR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sub>
                      <m:sup/>
                      <m:e>
                        <m:r>
                          <a:rPr lang="tr-TR" sz="2000" b="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tr-TR" sz="2000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tr-TR" sz="2000" b="0" i="1" dirty="0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tr-TR" sz="20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tr-TR" sz="2000" dirty="0" smtClean="0">
                    <a:latin typeface="Comic Sans MS"/>
                    <a:cs typeface="Comic Sans MS"/>
                  </a:rPr>
                  <a:t>)</a:t>
                </a:r>
              </a:p>
              <a:p>
                <a:r>
                  <a:rPr lang="tr-TR" sz="2000" dirty="0" err="1">
                    <a:latin typeface="Comic Sans MS"/>
                    <a:cs typeface="Comic Sans MS"/>
                  </a:rPr>
                  <a:t>l</a:t>
                </a:r>
                <a:r>
                  <a:rPr lang="tr-TR" sz="2000" dirty="0" err="1" smtClean="0">
                    <a:latin typeface="Comic Sans MS"/>
                    <a:cs typeface="Comic Sans MS"/>
                  </a:rPr>
                  <a:t>og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K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000" i="1">
                            <a:latin typeface="Cambria Math" panose="02040503050406030204" pitchFamily="18" charset="0"/>
                          </a:rPr>
                          <m:t>𝑚𝑎𝑥</m:t>
                        </m:r>
                      </m:e>
                      <m:sub>
                        <m:r>
                          <a:rPr lang="tr-TR" sz="20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tr-TR" sz="2000" i="1">
                            <a:latin typeface="Cambria Math" panose="02040503050406030204" pitchFamily="18" charset="0"/>
                          </a:rPr>
                          <m:t> ∈{ </m:t>
                        </m:r>
                        <m:r>
                          <a:rPr lang="tr-T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tr-T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→</m:t>
                        </m:r>
                        <m:r>
                          <a:rPr lang="tr-T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  <m:r>
                          <a:rPr lang="tr-T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}</m:t>
                        </m:r>
                      </m:sub>
                    </m:sSub>
                  </m:oMath>
                </a14:m>
                <a:r>
                  <a:rPr lang="tr-TR" sz="2000" dirty="0">
                    <a:latin typeface="Comic Sans MS"/>
                    <a:cs typeface="Comic Sans MS"/>
                  </a:rPr>
                  <a:t> </a:t>
                </a:r>
                <a:r>
                  <a:rPr lang="tr-TR" sz="2000" dirty="0" err="1" smtClean="0">
                    <a:latin typeface="Comic Sans MS"/>
                    <a:cs typeface="Comic Sans MS"/>
                  </a:rPr>
                  <a:t>log</a:t>
                </a:r>
                <a:r>
                  <a:rPr lang="tr-TR" sz="2000" dirty="0" smtClean="0">
                    <a:latin typeface="Comic Sans MS"/>
                    <a:cs typeface="Comic Sans MS"/>
                  </a:rPr>
                  <a:t> (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tr-TR" sz="2000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tr-TR" sz="2000" i="1" dirty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tr-TR" sz="2000" i="1" dirty="0">
                            <a:latin typeface="Cambria Math" panose="02040503050406030204" pitchFamily="18" charset="0"/>
                          </a:rPr>
                          <m:t> ∈</m:t>
                        </m:r>
                        <m:r>
                          <a:rPr lang="tr-TR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sub>
                      <m:sup/>
                      <m:e>
                        <m:r>
                          <a:rPr lang="tr-TR" sz="2000" i="1" dirty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tr-TR" sz="2000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tr-TR" sz="2000" i="1" dirty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tr-TR" sz="2000" i="1" dirty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tr-TR" sz="2000" dirty="0" smtClean="0">
                    <a:latin typeface="Comic Sans MS"/>
                    <a:cs typeface="Comic Sans MS"/>
                  </a:rPr>
                  <a:t>)</a:t>
                </a:r>
              </a:p>
            </p:txBody>
          </p:sp>
        </mc:Choice>
        <mc:Fallback>
          <p:sp>
            <p:nvSpPr>
              <p:cNvPr id="40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5299422"/>
                <a:ext cx="4319901" cy="1413657"/>
              </a:xfrm>
              <a:prstGeom prst="rect">
                <a:avLst/>
              </a:prstGeom>
              <a:blipFill>
                <a:blip r:embed="rId9"/>
                <a:stretch>
                  <a:fillRect l="-1554" t="-34483" r="-565" b="-4913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16"/>
          <p:cNvSpPr txBox="1"/>
          <p:nvPr/>
        </p:nvSpPr>
        <p:spPr>
          <a:xfrm>
            <a:off x="5572246" y="5437673"/>
            <a:ext cx="27334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err="1">
                <a:latin typeface="Comic Sans MS"/>
                <a:cs typeface="Comic Sans MS"/>
              </a:rPr>
              <a:t>l</a:t>
            </a:r>
            <a:r>
              <a:rPr lang="tr-TR" sz="2000" dirty="0" err="1" smtClean="0">
                <a:latin typeface="Comic Sans MS"/>
                <a:cs typeface="Comic Sans MS"/>
              </a:rPr>
              <a:t>og</a:t>
            </a:r>
            <a:r>
              <a:rPr lang="tr-TR" sz="2000" dirty="0" smtClean="0">
                <a:latin typeface="Comic Sans MS"/>
                <a:cs typeface="Comic Sans MS"/>
              </a:rPr>
              <a:t> (0,00011) = - 3,95</a:t>
            </a:r>
          </a:p>
          <a:p>
            <a:r>
              <a:rPr lang="tr-TR" sz="2000" dirty="0" err="1">
                <a:latin typeface="Comic Sans MS"/>
                <a:cs typeface="Comic Sans MS"/>
              </a:rPr>
              <a:t>log</a:t>
            </a:r>
            <a:r>
              <a:rPr lang="tr-TR" sz="2000" dirty="0">
                <a:latin typeface="Comic Sans MS"/>
                <a:cs typeface="Comic Sans MS"/>
              </a:rPr>
              <a:t> (</a:t>
            </a:r>
            <a:r>
              <a:rPr lang="tr-TR" sz="2000" dirty="0" smtClean="0">
                <a:latin typeface="Comic Sans MS"/>
                <a:cs typeface="Comic Sans MS"/>
              </a:rPr>
              <a:t>0,0629) </a:t>
            </a:r>
            <a:r>
              <a:rPr lang="tr-TR" sz="2000" dirty="0">
                <a:latin typeface="Comic Sans MS"/>
                <a:cs typeface="Comic Sans MS"/>
              </a:rPr>
              <a:t>= - </a:t>
            </a:r>
            <a:r>
              <a:rPr lang="tr-TR" sz="2000" dirty="0" smtClean="0">
                <a:latin typeface="Comic Sans MS"/>
                <a:cs typeface="Comic Sans MS"/>
              </a:rPr>
              <a:t>1,201</a:t>
            </a:r>
          </a:p>
          <a:p>
            <a:r>
              <a:rPr lang="tr-TR" sz="2000" dirty="0" err="1">
                <a:latin typeface="Comic Sans MS"/>
                <a:cs typeface="Comic Sans MS"/>
              </a:rPr>
              <a:t>log</a:t>
            </a:r>
            <a:r>
              <a:rPr lang="tr-TR" sz="2000" dirty="0">
                <a:latin typeface="Comic Sans MS"/>
                <a:cs typeface="Comic Sans MS"/>
              </a:rPr>
              <a:t> (</a:t>
            </a:r>
            <a:r>
              <a:rPr lang="tr-TR" sz="2000" dirty="0" smtClean="0">
                <a:latin typeface="Comic Sans MS"/>
                <a:cs typeface="Comic Sans MS"/>
              </a:rPr>
              <a:t>0,658) </a:t>
            </a:r>
            <a:r>
              <a:rPr lang="tr-TR" sz="2000" dirty="0">
                <a:latin typeface="Comic Sans MS"/>
                <a:cs typeface="Comic Sans MS"/>
              </a:rPr>
              <a:t>= - </a:t>
            </a:r>
            <a:r>
              <a:rPr lang="tr-TR" sz="2000" dirty="0" smtClean="0">
                <a:latin typeface="Comic Sans MS"/>
                <a:cs typeface="Comic Sans MS"/>
              </a:rPr>
              <a:t>0,181</a:t>
            </a:r>
            <a:endParaRPr lang="tr-TR"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88315220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Dijkstra’s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547664" y="2532864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4427984" y="2532864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8" name="Freeform 7"/>
          <p:cNvSpPr/>
          <p:nvPr/>
        </p:nvSpPr>
        <p:spPr>
          <a:xfrm>
            <a:off x="3203848" y="1344571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9" name="Freeform 8"/>
          <p:cNvSpPr/>
          <p:nvPr/>
        </p:nvSpPr>
        <p:spPr>
          <a:xfrm>
            <a:off x="5148064" y="407707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3" name="Düz Ok Bağlayıcısı 2"/>
          <p:cNvCxnSpPr>
            <a:stCxn id="6" idx="18"/>
            <a:endCxn id="8" idx="11"/>
          </p:cNvCxnSpPr>
          <p:nvPr/>
        </p:nvCxnSpPr>
        <p:spPr>
          <a:xfrm flipV="1">
            <a:off x="1983313" y="1840044"/>
            <a:ext cx="1231426" cy="960542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Düz Ok Bağlayıcısı 11"/>
          <p:cNvCxnSpPr>
            <a:stCxn id="6" idx="16"/>
            <a:endCxn id="7" idx="12"/>
          </p:cNvCxnSpPr>
          <p:nvPr/>
        </p:nvCxnSpPr>
        <p:spPr>
          <a:xfrm>
            <a:off x="2005096" y="2959021"/>
            <a:ext cx="2466453" cy="8912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Ok Bağlayıcısı 14"/>
          <p:cNvCxnSpPr>
            <a:stCxn id="8" idx="14"/>
            <a:endCxn id="7" idx="5"/>
          </p:cNvCxnSpPr>
          <p:nvPr/>
        </p:nvCxnSpPr>
        <p:spPr>
          <a:xfrm>
            <a:off x="3617715" y="1869751"/>
            <a:ext cx="897399" cy="79220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Ok Bağlayıcısı 17"/>
          <p:cNvCxnSpPr>
            <a:stCxn id="7" idx="14"/>
            <a:endCxn id="9" idx="2"/>
          </p:cNvCxnSpPr>
          <p:nvPr/>
        </p:nvCxnSpPr>
        <p:spPr>
          <a:xfrm>
            <a:off x="4841851" y="3058044"/>
            <a:ext cx="524038" cy="103919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16"/>
          <p:cNvSpPr txBox="1"/>
          <p:nvPr/>
        </p:nvSpPr>
        <p:spPr>
          <a:xfrm>
            <a:off x="2374062" y="198884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2" name="TextBox 16"/>
          <p:cNvSpPr txBox="1"/>
          <p:nvPr/>
        </p:nvSpPr>
        <p:spPr>
          <a:xfrm>
            <a:off x="3187847" y="300358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/>
                <a:cs typeface="Comic Sans MS"/>
              </a:rPr>
              <a:t>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3" name="TextBox 16"/>
          <p:cNvSpPr txBox="1"/>
          <p:nvPr/>
        </p:nvSpPr>
        <p:spPr>
          <a:xfrm>
            <a:off x="4006074" y="1979548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-4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4" name="TextBox 16"/>
          <p:cNvSpPr txBox="1"/>
          <p:nvPr/>
        </p:nvSpPr>
        <p:spPr>
          <a:xfrm>
            <a:off x="5147234" y="3359341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86168296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Dijkstra’s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547664" y="2532864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4427984" y="2532864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8" name="Freeform 7"/>
          <p:cNvSpPr/>
          <p:nvPr/>
        </p:nvSpPr>
        <p:spPr>
          <a:xfrm>
            <a:off x="3203848" y="1344571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9" name="Freeform 8"/>
          <p:cNvSpPr/>
          <p:nvPr/>
        </p:nvSpPr>
        <p:spPr>
          <a:xfrm>
            <a:off x="5148064" y="407707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3" name="Düz Ok Bağlayıcısı 2"/>
          <p:cNvCxnSpPr>
            <a:stCxn id="6" idx="18"/>
            <a:endCxn id="8" idx="11"/>
          </p:cNvCxnSpPr>
          <p:nvPr/>
        </p:nvCxnSpPr>
        <p:spPr>
          <a:xfrm flipV="1">
            <a:off x="1983313" y="1840044"/>
            <a:ext cx="1231426" cy="960542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Düz Ok Bağlayıcısı 11"/>
          <p:cNvCxnSpPr>
            <a:stCxn id="6" idx="16"/>
            <a:endCxn id="7" idx="12"/>
          </p:cNvCxnSpPr>
          <p:nvPr/>
        </p:nvCxnSpPr>
        <p:spPr>
          <a:xfrm>
            <a:off x="2005096" y="2959021"/>
            <a:ext cx="2466453" cy="8912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Ok Bağlayıcısı 14"/>
          <p:cNvCxnSpPr>
            <a:stCxn id="8" idx="14"/>
            <a:endCxn id="7" idx="5"/>
          </p:cNvCxnSpPr>
          <p:nvPr/>
        </p:nvCxnSpPr>
        <p:spPr>
          <a:xfrm>
            <a:off x="3617715" y="1869751"/>
            <a:ext cx="897399" cy="79220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Ok Bağlayıcısı 17"/>
          <p:cNvCxnSpPr>
            <a:stCxn id="7" idx="14"/>
            <a:endCxn id="9" idx="2"/>
          </p:cNvCxnSpPr>
          <p:nvPr/>
        </p:nvCxnSpPr>
        <p:spPr>
          <a:xfrm>
            <a:off x="4841851" y="3058044"/>
            <a:ext cx="524038" cy="103919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16"/>
          <p:cNvSpPr txBox="1"/>
          <p:nvPr/>
        </p:nvSpPr>
        <p:spPr>
          <a:xfrm>
            <a:off x="2374062" y="198884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2" name="TextBox 16"/>
          <p:cNvSpPr txBox="1"/>
          <p:nvPr/>
        </p:nvSpPr>
        <p:spPr>
          <a:xfrm>
            <a:off x="3187847" y="300358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/>
                <a:cs typeface="Comic Sans MS"/>
              </a:rPr>
              <a:t>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3" name="TextBox 16"/>
          <p:cNvSpPr txBox="1"/>
          <p:nvPr/>
        </p:nvSpPr>
        <p:spPr>
          <a:xfrm>
            <a:off x="4006074" y="1979548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-4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4" name="TextBox 16"/>
          <p:cNvSpPr txBox="1"/>
          <p:nvPr/>
        </p:nvSpPr>
        <p:spPr>
          <a:xfrm>
            <a:off x="5147234" y="3359341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5" name="TextBox 1"/>
          <p:cNvSpPr txBox="1"/>
          <p:nvPr/>
        </p:nvSpPr>
        <p:spPr>
          <a:xfrm>
            <a:off x="1217346" y="2600531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0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26" name="Rectangle 38"/>
          <p:cNvSpPr/>
          <p:nvPr/>
        </p:nvSpPr>
        <p:spPr>
          <a:xfrm>
            <a:off x="3606756" y="1230851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27" name="Rectangle 38"/>
          <p:cNvSpPr/>
          <p:nvPr/>
        </p:nvSpPr>
        <p:spPr>
          <a:xfrm>
            <a:off x="4901264" y="2507286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28" name="Rectangle 38"/>
          <p:cNvSpPr/>
          <p:nvPr/>
        </p:nvSpPr>
        <p:spPr>
          <a:xfrm>
            <a:off x="5528501" y="4074934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29" name="TextBox 51"/>
          <p:cNvSpPr txBox="1"/>
          <p:nvPr/>
        </p:nvSpPr>
        <p:spPr>
          <a:xfrm>
            <a:off x="5876636" y="1813945"/>
            <a:ext cx="119776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 smtClean="0">
                <a:latin typeface="Comic Sans MS"/>
                <a:cs typeface="Comic Sans MS"/>
              </a:rPr>
              <a:t>A</a:t>
            </a:r>
            <a:r>
              <a:rPr lang="en-US" sz="2200" dirty="0" smtClean="0">
                <a:latin typeface="Comic Sans MS"/>
                <a:cs typeface="Comic Sans MS"/>
              </a:rPr>
              <a:t> </a:t>
            </a:r>
            <a:r>
              <a:rPr lang="tr-TR" sz="2200" dirty="0" smtClean="0">
                <a:latin typeface="Comic Sans MS"/>
                <a:cs typeface="Comic Sans MS"/>
              </a:rPr>
              <a:t>B</a:t>
            </a:r>
            <a:r>
              <a:rPr lang="en-US" sz="2200" dirty="0" smtClean="0">
                <a:latin typeface="Comic Sans MS"/>
                <a:cs typeface="Comic Sans MS"/>
              </a:rPr>
              <a:t> </a:t>
            </a:r>
            <a:r>
              <a:rPr lang="tr-TR" sz="2200" dirty="0" smtClean="0">
                <a:latin typeface="Comic Sans MS"/>
                <a:cs typeface="Comic Sans MS"/>
              </a:rPr>
              <a:t>C</a:t>
            </a:r>
            <a:r>
              <a:rPr lang="en-US" sz="2200" dirty="0" smtClean="0">
                <a:latin typeface="Comic Sans MS"/>
                <a:cs typeface="Comic Sans MS"/>
              </a:rPr>
              <a:t> </a:t>
            </a:r>
            <a:r>
              <a:rPr lang="tr-TR" sz="2200" dirty="0" smtClean="0">
                <a:latin typeface="Comic Sans MS"/>
                <a:cs typeface="Comic Sans MS"/>
              </a:rPr>
              <a:t>D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30" name="TextBox 51"/>
          <p:cNvSpPr txBox="1"/>
          <p:nvPr/>
        </p:nvSpPr>
        <p:spPr>
          <a:xfrm>
            <a:off x="5876636" y="2101977"/>
            <a:ext cx="9845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 smtClean="0">
                <a:latin typeface="Comic Sans MS"/>
                <a:cs typeface="Comic Sans MS"/>
              </a:rPr>
              <a:t>S = </a:t>
            </a:r>
            <a:r>
              <a:rPr lang="tr-TR" sz="2200" dirty="0" smtClean="0">
                <a:latin typeface="Comic Sans MS"/>
                <a:cs typeface="Comic Sans MS"/>
              </a:rPr>
              <a:t>{ }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07273893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Dijkstra’s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547664" y="2532864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4427984" y="2532864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8" name="Freeform 7"/>
          <p:cNvSpPr/>
          <p:nvPr/>
        </p:nvSpPr>
        <p:spPr>
          <a:xfrm>
            <a:off x="3203848" y="1344571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9" name="Freeform 8"/>
          <p:cNvSpPr/>
          <p:nvPr/>
        </p:nvSpPr>
        <p:spPr>
          <a:xfrm>
            <a:off x="5148064" y="407707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3" name="Düz Ok Bağlayıcısı 2"/>
          <p:cNvCxnSpPr>
            <a:stCxn id="6" idx="18"/>
            <a:endCxn id="8" idx="11"/>
          </p:cNvCxnSpPr>
          <p:nvPr/>
        </p:nvCxnSpPr>
        <p:spPr>
          <a:xfrm flipV="1">
            <a:off x="1983313" y="1840044"/>
            <a:ext cx="1231426" cy="960542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Düz Ok Bağlayıcısı 11"/>
          <p:cNvCxnSpPr>
            <a:stCxn id="6" idx="16"/>
            <a:endCxn id="7" idx="12"/>
          </p:cNvCxnSpPr>
          <p:nvPr/>
        </p:nvCxnSpPr>
        <p:spPr>
          <a:xfrm>
            <a:off x="2005096" y="2959021"/>
            <a:ext cx="2466453" cy="89120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Ok Bağlayıcısı 14"/>
          <p:cNvCxnSpPr>
            <a:stCxn id="8" idx="14"/>
            <a:endCxn id="7" idx="5"/>
          </p:cNvCxnSpPr>
          <p:nvPr/>
        </p:nvCxnSpPr>
        <p:spPr>
          <a:xfrm>
            <a:off x="3617715" y="1869751"/>
            <a:ext cx="897399" cy="79220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Ok Bağlayıcısı 17"/>
          <p:cNvCxnSpPr>
            <a:stCxn id="7" idx="14"/>
            <a:endCxn id="9" idx="2"/>
          </p:cNvCxnSpPr>
          <p:nvPr/>
        </p:nvCxnSpPr>
        <p:spPr>
          <a:xfrm>
            <a:off x="4841851" y="3058044"/>
            <a:ext cx="524038" cy="103919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16"/>
          <p:cNvSpPr txBox="1"/>
          <p:nvPr/>
        </p:nvSpPr>
        <p:spPr>
          <a:xfrm>
            <a:off x="2374062" y="198884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2" name="TextBox 16"/>
          <p:cNvSpPr txBox="1"/>
          <p:nvPr/>
        </p:nvSpPr>
        <p:spPr>
          <a:xfrm>
            <a:off x="3187847" y="300358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/>
                <a:cs typeface="Comic Sans MS"/>
              </a:rPr>
              <a:t>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3" name="TextBox 16"/>
          <p:cNvSpPr txBox="1"/>
          <p:nvPr/>
        </p:nvSpPr>
        <p:spPr>
          <a:xfrm>
            <a:off x="4006074" y="1979548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-4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4" name="TextBox 16"/>
          <p:cNvSpPr txBox="1"/>
          <p:nvPr/>
        </p:nvSpPr>
        <p:spPr>
          <a:xfrm>
            <a:off x="5147234" y="3359341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5" name="TextBox 1"/>
          <p:cNvSpPr txBox="1"/>
          <p:nvPr/>
        </p:nvSpPr>
        <p:spPr>
          <a:xfrm>
            <a:off x="1217346" y="2600531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0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26" name="Rectangle 38"/>
          <p:cNvSpPr/>
          <p:nvPr/>
        </p:nvSpPr>
        <p:spPr>
          <a:xfrm>
            <a:off x="3606756" y="1230851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 smtClean="0">
                <a:latin typeface="Comic Sans MS"/>
              </a:rPr>
              <a:t>5</a:t>
            </a:r>
            <a:endParaRPr lang="en-US" sz="2000" dirty="0"/>
          </a:p>
        </p:txBody>
      </p:sp>
      <p:sp>
        <p:nvSpPr>
          <p:cNvPr id="27" name="Rectangle 38"/>
          <p:cNvSpPr/>
          <p:nvPr/>
        </p:nvSpPr>
        <p:spPr>
          <a:xfrm>
            <a:off x="4901264" y="2507286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latin typeface="Comic Sans MS"/>
              </a:rPr>
              <a:t>3</a:t>
            </a:r>
            <a:endParaRPr lang="en-US" sz="2000" dirty="0"/>
          </a:p>
        </p:txBody>
      </p:sp>
      <p:sp>
        <p:nvSpPr>
          <p:cNvPr id="28" name="Rectangle 38"/>
          <p:cNvSpPr/>
          <p:nvPr/>
        </p:nvSpPr>
        <p:spPr>
          <a:xfrm>
            <a:off x="5528501" y="4074934"/>
            <a:ext cx="39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∞</a:t>
            </a:r>
            <a:endParaRPr lang="en-US" sz="2000" dirty="0"/>
          </a:p>
        </p:txBody>
      </p:sp>
      <p:sp>
        <p:nvSpPr>
          <p:cNvPr id="29" name="TextBox 51"/>
          <p:cNvSpPr txBox="1"/>
          <p:nvPr/>
        </p:nvSpPr>
        <p:spPr>
          <a:xfrm>
            <a:off x="5876636" y="1813945"/>
            <a:ext cx="90601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 smtClean="0">
                <a:latin typeface="Comic Sans MS"/>
                <a:cs typeface="Comic Sans MS"/>
              </a:rPr>
              <a:t>B</a:t>
            </a:r>
            <a:r>
              <a:rPr lang="en-US" sz="2200" dirty="0" smtClean="0">
                <a:latin typeface="Comic Sans MS"/>
                <a:cs typeface="Comic Sans MS"/>
              </a:rPr>
              <a:t> </a:t>
            </a:r>
            <a:r>
              <a:rPr lang="tr-TR" sz="2200" dirty="0" smtClean="0">
                <a:latin typeface="Comic Sans MS"/>
                <a:cs typeface="Comic Sans MS"/>
              </a:rPr>
              <a:t>C</a:t>
            </a:r>
            <a:r>
              <a:rPr lang="en-US" sz="2200" dirty="0" smtClean="0">
                <a:latin typeface="Comic Sans MS"/>
                <a:cs typeface="Comic Sans MS"/>
              </a:rPr>
              <a:t> </a:t>
            </a:r>
            <a:r>
              <a:rPr lang="tr-TR" sz="2200" dirty="0" smtClean="0">
                <a:latin typeface="Comic Sans MS"/>
                <a:cs typeface="Comic Sans MS"/>
              </a:rPr>
              <a:t>D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30" name="TextBox 51"/>
          <p:cNvSpPr txBox="1"/>
          <p:nvPr/>
        </p:nvSpPr>
        <p:spPr>
          <a:xfrm>
            <a:off x="5876636" y="2101977"/>
            <a:ext cx="110639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 smtClean="0">
                <a:latin typeface="Comic Sans MS"/>
                <a:cs typeface="Comic Sans MS"/>
              </a:rPr>
              <a:t>S = </a:t>
            </a:r>
            <a:r>
              <a:rPr lang="tr-TR" sz="2200" dirty="0" smtClean="0">
                <a:latin typeface="Comic Sans MS"/>
                <a:cs typeface="Comic Sans MS"/>
              </a:rPr>
              <a:t>{A}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07068118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Dijkstra’s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547664" y="2532864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4427984" y="2532864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8" name="Freeform 7"/>
          <p:cNvSpPr/>
          <p:nvPr/>
        </p:nvSpPr>
        <p:spPr>
          <a:xfrm>
            <a:off x="3203848" y="1344571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9" name="Freeform 8"/>
          <p:cNvSpPr/>
          <p:nvPr/>
        </p:nvSpPr>
        <p:spPr>
          <a:xfrm>
            <a:off x="5148064" y="407707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3" name="Düz Ok Bağlayıcısı 2"/>
          <p:cNvCxnSpPr>
            <a:stCxn id="6" idx="18"/>
            <a:endCxn id="8" idx="11"/>
          </p:cNvCxnSpPr>
          <p:nvPr/>
        </p:nvCxnSpPr>
        <p:spPr>
          <a:xfrm flipV="1">
            <a:off x="1983313" y="1840044"/>
            <a:ext cx="1231426" cy="960542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Düz Ok Bağlayıcısı 11"/>
          <p:cNvCxnSpPr>
            <a:stCxn id="6" idx="16"/>
            <a:endCxn id="7" idx="12"/>
          </p:cNvCxnSpPr>
          <p:nvPr/>
        </p:nvCxnSpPr>
        <p:spPr>
          <a:xfrm>
            <a:off x="2005096" y="2959021"/>
            <a:ext cx="2466453" cy="89120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Ok Bağlayıcısı 14"/>
          <p:cNvCxnSpPr>
            <a:stCxn id="8" idx="14"/>
            <a:endCxn id="7" idx="5"/>
          </p:cNvCxnSpPr>
          <p:nvPr/>
        </p:nvCxnSpPr>
        <p:spPr>
          <a:xfrm>
            <a:off x="3617715" y="1869751"/>
            <a:ext cx="897399" cy="79220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Ok Bağlayıcısı 17"/>
          <p:cNvCxnSpPr>
            <a:stCxn id="7" idx="14"/>
            <a:endCxn id="9" idx="2"/>
          </p:cNvCxnSpPr>
          <p:nvPr/>
        </p:nvCxnSpPr>
        <p:spPr>
          <a:xfrm>
            <a:off x="4841851" y="3058044"/>
            <a:ext cx="524038" cy="1039195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16"/>
          <p:cNvSpPr txBox="1"/>
          <p:nvPr/>
        </p:nvSpPr>
        <p:spPr>
          <a:xfrm>
            <a:off x="2374062" y="198884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2" name="TextBox 16"/>
          <p:cNvSpPr txBox="1"/>
          <p:nvPr/>
        </p:nvSpPr>
        <p:spPr>
          <a:xfrm>
            <a:off x="3187847" y="300358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/>
                <a:cs typeface="Comic Sans MS"/>
              </a:rPr>
              <a:t>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3" name="TextBox 16"/>
          <p:cNvSpPr txBox="1"/>
          <p:nvPr/>
        </p:nvSpPr>
        <p:spPr>
          <a:xfrm>
            <a:off x="4006074" y="1979548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-4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4" name="TextBox 16"/>
          <p:cNvSpPr txBox="1"/>
          <p:nvPr/>
        </p:nvSpPr>
        <p:spPr>
          <a:xfrm>
            <a:off x="5147234" y="3359341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5" name="TextBox 1"/>
          <p:cNvSpPr txBox="1"/>
          <p:nvPr/>
        </p:nvSpPr>
        <p:spPr>
          <a:xfrm>
            <a:off x="1217346" y="2600531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0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26" name="Rectangle 38"/>
          <p:cNvSpPr/>
          <p:nvPr/>
        </p:nvSpPr>
        <p:spPr>
          <a:xfrm>
            <a:off x="3606756" y="1230851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 smtClean="0">
                <a:latin typeface="Comic Sans MS"/>
              </a:rPr>
              <a:t>5</a:t>
            </a:r>
            <a:endParaRPr lang="en-US" sz="2000" dirty="0"/>
          </a:p>
        </p:txBody>
      </p:sp>
      <p:sp>
        <p:nvSpPr>
          <p:cNvPr id="27" name="Rectangle 38"/>
          <p:cNvSpPr/>
          <p:nvPr/>
        </p:nvSpPr>
        <p:spPr>
          <a:xfrm>
            <a:off x="4901264" y="2507286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latin typeface="Comic Sans MS"/>
              </a:rPr>
              <a:t>3</a:t>
            </a:r>
            <a:endParaRPr lang="en-US" sz="2000" dirty="0"/>
          </a:p>
        </p:txBody>
      </p:sp>
      <p:sp>
        <p:nvSpPr>
          <p:cNvPr id="28" name="Rectangle 38"/>
          <p:cNvSpPr/>
          <p:nvPr/>
        </p:nvSpPr>
        <p:spPr>
          <a:xfrm>
            <a:off x="5528501" y="4074934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latin typeface="Comic Sans MS"/>
              </a:rPr>
              <a:t>4</a:t>
            </a:r>
            <a:endParaRPr lang="en-US" sz="2000" dirty="0"/>
          </a:p>
        </p:txBody>
      </p:sp>
      <p:sp>
        <p:nvSpPr>
          <p:cNvPr id="29" name="TextBox 51"/>
          <p:cNvSpPr txBox="1"/>
          <p:nvPr/>
        </p:nvSpPr>
        <p:spPr>
          <a:xfrm>
            <a:off x="5876636" y="1813945"/>
            <a:ext cx="6431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 smtClean="0">
                <a:latin typeface="Comic Sans MS"/>
                <a:cs typeface="Comic Sans MS"/>
              </a:rPr>
              <a:t>C</a:t>
            </a:r>
            <a:r>
              <a:rPr lang="en-US" sz="2200" dirty="0" smtClean="0">
                <a:latin typeface="Comic Sans MS"/>
                <a:cs typeface="Comic Sans MS"/>
              </a:rPr>
              <a:t> </a:t>
            </a:r>
            <a:r>
              <a:rPr lang="tr-TR" sz="2200" dirty="0" smtClean="0">
                <a:latin typeface="Comic Sans MS"/>
                <a:cs typeface="Comic Sans MS"/>
              </a:rPr>
              <a:t>D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30" name="TextBox 51"/>
          <p:cNvSpPr txBox="1"/>
          <p:nvPr/>
        </p:nvSpPr>
        <p:spPr>
          <a:xfrm>
            <a:off x="5876636" y="2101977"/>
            <a:ext cx="136928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 smtClean="0">
                <a:latin typeface="Comic Sans MS"/>
                <a:cs typeface="Comic Sans MS"/>
              </a:rPr>
              <a:t>S = </a:t>
            </a:r>
            <a:r>
              <a:rPr lang="tr-TR" sz="2200" dirty="0" smtClean="0">
                <a:latin typeface="Comic Sans MS"/>
                <a:cs typeface="Comic Sans MS"/>
              </a:rPr>
              <a:t>{A B}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40915142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Dijkstra’s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547664" y="2532864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4427984" y="2532864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8" name="Freeform 7"/>
          <p:cNvSpPr/>
          <p:nvPr/>
        </p:nvSpPr>
        <p:spPr>
          <a:xfrm>
            <a:off x="3203848" y="1344571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9" name="Freeform 8"/>
          <p:cNvSpPr/>
          <p:nvPr/>
        </p:nvSpPr>
        <p:spPr>
          <a:xfrm>
            <a:off x="5148064" y="407707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3" name="Düz Ok Bağlayıcısı 2"/>
          <p:cNvCxnSpPr>
            <a:stCxn id="6" idx="18"/>
            <a:endCxn id="8" idx="11"/>
          </p:cNvCxnSpPr>
          <p:nvPr/>
        </p:nvCxnSpPr>
        <p:spPr>
          <a:xfrm flipV="1">
            <a:off x="1983313" y="1840044"/>
            <a:ext cx="1231426" cy="960542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Düz Ok Bağlayıcısı 11"/>
          <p:cNvCxnSpPr>
            <a:stCxn id="6" idx="16"/>
            <a:endCxn id="7" idx="12"/>
          </p:cNvCxnSpPr>
          <p:nvPr/>
        </p:nvCxnSpPr>
        <p:spPr>
          <a:xfrm>
            <a:off x="2005096" y="2959021"/>
            <a:ext cx="2466453" cy="89120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Ok Bağlayıcısı 14"/>
          <p:cNvCxnSpPr>
            <a:stCxn id="8" idx="14"/>
            <a:endCxn id="7" idx="5"/>
          </p:cNvCxnSpPr>
          <p:nvPr/>
        </p:nvCxnSpPr>
        <p:spPr>
          <a:xfrm>
            <a:off x="3617715" y="1869751"/>
            <a:ext cx="897399" cy="79220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Ok Bağlayıcısı 17"/>
          <p:cNvCxnSpPr>
            <a:stCxn id="7" idx="14"/>
            <a:endCxn id="9" idx="2"/>
          </p:cNvCxnSpPr>
          <p:nvPr/>
        </p:nvCxnSpPr>
        <p:spPr>
          <a:xfrm>
            <a:off x="4841851" y="3058044"/>
            <a:ext cx="524038" cy="1039195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16"/>
          <p:cNvSpPr txBox="1"/>
          <p:nvPr/>
        </p:nvSpPr>
        <p:spPr>
          <a:xfrm>
            <a:off x="2374062" y="198884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2" name="TextBox 16"/>
          <p:cNvSpPr txBox="1"/>
          <p:nvPr/>
        </p:nvSpPr>
        <p:spPr>
          <a:xfrm>
            <a:off x="3187847" y="300358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/>
                <a:cs typeface="Comic Sans MS"/>
              </a:rPr>
              <a:t>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3" name="TextBox 16"/>
          <p:cNvSpPr txBox="1"/>
          <p:nvPr/>
        </p:nvSpPr>
        <p:spPr>
          <a:xfrm>
            <a:off x="4006074" y="1979548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-4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4" name="TextBox 16"/>
          <p:cNvSpPr txBox="1"/>
          <p:nvPr/>
        </p:nvSpPr>
        <p:spPr>
          <a:xfrm>
            <a:off x="5147234" y="3359341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5" name="TextBox 1"/>
          <p:cNvSpPr txBox="1"/>
          <p:nvPr/>
        </p:nvSpPr>
        <p:spPr>
          <a:xfrm>
            <a:off x="1217346" y="2600531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0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26" name="Rectangle 38"/>
          <p:cNvSpPr/>
          <p:nvPr/>
        </p:nvSpPr>
        <p:spPr>
          <a:xfrm>
            <a:off x="3606756" y="1230851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 smtClean="0">
                <a:latin typeface="Comic Sans MS"/>
              </a:rPr>
              <a:t>5</a:t>
            </a:r>
            <a:endParaRPr lang="en-US" sz="2000" dirty="0"/>
          </a:p>
        </p:txBody>
      </p:sp>
      <p:sp>
        <p:nvSpPr>
          <p:cNvPr id="27" name="Rectangle 38"/>
          <p:cNvSpPr/>
          <p:nvPr/>
        </p:nvSpPr>
        <p:spPr>
          <a:xfrm>
            <a:off x="4901264" y="2507286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latin typeface="Comic Sans MS"/>
              </a:rPr>
              <a:t>3</a:t>
            </a:r>
            <a:endParaRPr lang="en-US" sz="2000" dirty="0"/>
          </a:p>
        </p:txBody>
      </p:sp>
      <p:sp>
        <p:nvSpPr>
          <p:cNvPr id="28" name="Rectangle 38"/>
          <p:cNvSpPr/>
          <p:nvPr/>
        </p:nvSpPr>
        <p:spPr>
          <a:xfrm>
            <a:off x="5528501" y="4074934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latin typeface="Comic Sans MS"/>
              </a:rPr>
              <a:t>4</a:t>
            </a:r>
            <a:endParaRPr lang="en-US" sz="2000" dirty="0"/>
          </a:p>
        </p:txBody>
      </p:sp>
      <p:sp>
        <p:nvSpPr>
          <p:cNvPr id="29" name="TextBox 51"/>
          <p:cNvSpPr txBox="1"/>
          <p:nvPr/>
        </p:nvSpPr>
        <p:spPr>
          <a:xfrm>
            <a:off x="5876636" y="1813945"/>
            <a:ext cx="43954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 smtClean="0">
                <a:latin typeface="Comic Sans MS"/>
                <a:cs typeface="Comic Sans MS"/>
              </a:rPr>
              <a:t>C</a:t>
            </a:r>
            <a:r>
              <a:rPr lang="en-US" sz="2200" dirty="0" smtClean="0">
                <a:latin typeface="Comic Sans MS"/>
                <a:cs typeface="Comic Sans MS"/>
              </a:rPr>
              <a:t> 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30" name="TextBox 51"/>
          <p:cNvSpPr txBox="1"/>
          <p:nvPr/>
        </p:nvSpPr>
        <p:spPr>
          <a:xfrm>
            <a:off x="5876636" y="2101977"/>
            <a:ext cx="16578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 smtClean="0">
                <a:latin typeface="Comic Sans MS"/>
                <a:cs typeface="Comic Sans MS"/>
              </a:rPr>
              <a:t>S = </a:t>
            </a:r>
            <a:r>
              <a:rPr lang="tr-TR" sz="2200" dirty="0" smtClean="0">
                <a:latin typeface="Comic Sans MS"/>
                <a:cs typeface="Comic Sans MS"/>
              </a:rPr>
              <a:t>{A B D}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335444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Dijkstra’s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547664" y="2532864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4427984" y="2532864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8" name="Freeform 7"/>
          <p:cNvSpPr/>
          <p:nvPr/>
        </p:nvSpPr>
        <p:spPr>
          <a:xfrm>
            <a:off x="3203848" y="1344571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9" name="Freeform 8"/>
          <p:cNvSpPr/>
          <p:nvPr/>
        </p:nvSpPr>
        <p:spPr>
          <a:xfrm>
            <a:off x="5148064" y="407707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3" name="Düz Ok Bağlayıcısı 2"/>
          <p:cNvCxnSpPr>
            <a:stCxn id="6" idx="18"/>
            <a:endCxn id="8" idx="11"/>
          </p:cNvCxnSpPr>
          <p:nvPr/>
        </p:nvCxnSpPr>
        <p:spPr>
          <a:xfrm flipV="1">
            <a:off x="1983313" y="1840044"/>
            <a:ext cx="1231426" cy="960542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Düz Ok Bağlayıcısı 11"/>
          <p:cNvCxnSpPr>
            <a:stCxn id="6" idx="16"/>
            <a:endCxn id="7" idx="12"/>
          </p:cNvCxnSpPr>
          <p:nvPr/>
        </p:nvCxnSpPr>
        <p:spPr>
          <a:xfrm>
            <a:off x="2005096" y="2959021"/>
            <a:ext cx="2466453" cy="8912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Ok Bağlayıcısı 14"/>
          <p:cNvCxnSpPr>
            <a:stCxn id="8" idx="14"/>
            <a:endCxn id="7" idx="5"/>
          </p:cNvCxnSpPr>
          <p:nvPr/>
        </p:nvCxnSpPr>
        <p:spPr>
          <a:xfrm>
            <a:off x="3617715" y="1869751"/>
            <a:ext cx="897399" cy="792205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Ok Bağlayıcısı 17"/>
          <p:cNvCxnSpPr>
            <a:stCxn id="7" idx="14"/>
            <a:endCxn id="9" idx="2"/>
          </p:cNvCxnSpPr>
          <p:nvPr/>
        </p:nvCxnSpPr>
        <p:spPr>
          <a:xfrm>
            <a:off x="4841851" y="3058044"/>
            <a:ext cx="524038" cy="1039195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16"/>
          <p:cNvSpPr txBox="1"/>
          <p:nvPr/>
        </p:nvSpPr>
        <p:spPr>
          <a:xfrm>
            <a:off x="2374062" y="198884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2" name="TextBox 16"/>
          <p:cNvSpPr txBox="1"/>
          <p:nvPr/>
        </p:nvSpPr>
        <p:spPr>
          <a:xfrm>
            <a:off x="3187847" y="300358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/>
                <a:cs typeface="Comic Sans MS"/>
              </a:rPr>
              <a:t>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3" name="TextBox 16"/>
          <p:cNvSpPr txBox="1"/>
          <p:nvPr/>
        </p:nvSpPr>
        <p:spPr>
          <a:xfrm>
            <a:off x="4006074" y="1979548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-4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4" name="TextBox 16"/>
          <p:cNvSpPr txBox="1"/>
          <p:nvPr/>
        </p:nvSpPr>
        <p:spPr>
          <a:xfrm>
            <a:off x="5147234" y="3359341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5" name="TextBox 1"/>
          <p:cNvSpPr txBox="1"/>
          <p:nvPr/>
        </p:nvSpPr>
        <p:spPr>
          <a:xfrm>
            <a:off x="1217346" y="2600531"/>
            <a:ext cx="34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0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26" name="Rectangle 38"/>
          <p:cNvSpPr/>
          <p:nvPr/>
        </p:nvSpPr>
        <p:spPr>
          <a:xfrm>
            <a:off x="3606756" y="1230851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 smtClean="0">
                <a:latin typeface="Comic Sans MS"/>
              </a:rPr>
              <a:t>5</a:t>
            </a:r>
            <a:endParaRPr lang="en-US" sz="2000" dirty="0"/>
          </a:p>
        </p:txBody>
      </p:sp>
      <p:sp>
        <p:nvSpPr>
          <p:cNvPr id="27" name="Rectangle 38"/>
          <p:cNvSpPr/>
          <p:nvPr/>
        </p:nvSpPr>
        <p:spPr>
          <a:xfrm>
            <a:off x="4901264" y="2507286"/>
            <a:ext cx="3000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 smtClean="0">
                <a:latin typeface="Comic Sans MS"/>
              </a:rPr>
              <a:t>1</a:t>
            </a:r>
            <a:endParaRPr lang="en-US" sz="2000" dirty="0"/>
          </a:p>
        </p:txBody>
      </p:sp>
      <p:sp>
        <p:nvSpPr>
          <p:cNvPr id="28" name="Rectangle 38"/>
          <p:cNvSpPr/>
          <p:nvPr/>
        </p:nvSpPr>
        <p:spPr>
          <a:xfrm>
            <a:off x="5528501" y="4074934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latin typeface="Comic Sans MS"/>
              </a:rPr>
              <a:t>4</a:t>
            </a:r>
            <a:endParaRPr lang="en-US" sz="2000" dirty="0"/>
          </a:p>
        </p:txBody>
      </p:sp>
      <p:sp>
        <p:nvSpPr>
          <p:cNvPr id="29" name="TextBox 51"/>
          <p:cNvSpPr txBox="1"/>
          <p:nvPr/>
        </p:nvSpPr>
        <p:spPr>
          <a:xfrm>
            <a:off x="5876636" y="1813945"/>
            <a:ext cx="2696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30" name="TextBox 51"/>
          <p:cNvSpPr txBox="1"/>
          <p:nvPr/>
        </p:nvSpPr>
        <p:spPr>
          <a:xfrm>
            <a:off x="5876636" y="2101977"/>
            <a:ext cx="19127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 smtClean="0">
                <a:latin typeface="Comic Sans MS"/>
                <a:cs typeface="Comic Sans MS"/>
              </a:rPr>
              <a:t>S = </a:t>
            </a:r>
            <a:r>
              <a:rPr lang="tr-TR" sz="2200" dirty="0" smtClean="0">
                <a:latin typeface="Comic Sans MS"/>
                <a:cs typeface="Comic Sans MS"/>
              </a:rPr>
              <a:t>{A B D C}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31" name="TextBox 16"/>
          <p:cNvSpPr txBox="1"/>
          <p:nvPr/>
        </p:nvSpPr>
        <p:spPr>
          <a:xfrm>
            <a:off x="908196" y="5079509"/>
            <a:ext cx="7039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>
                <a:latin typeface="Comic Sans MS"/>
                <a:cs typeface="Comic Sans MS"/>
              </a:rPr>
              <a:t>The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algorithm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outputs</a:t>
            </a:r>
            <a:r>
              <a:rPr lang="tr-TR" dirty="0" smtClean="0">
                <a:latin typeface="Comic Sans MS"/>
                <a:cs typeface="Comic Sans MS"/>
              </a:rPr>
              <a:t> 4 as </a:t>
            </a:r>
            <a:r>
              <a:rPr lang="tr-TR" dirty="0" err="1" smtClean="0">
                <a:latin typeface="Comic Sans MS"/>
                <a:cs typeface="Comic Sans MS"/>
              </a:rPr>
              <a:t>the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weight</a:t>
            </a:r>
            <a:r>
              <a:rPr lang="tr-TR" dirty="0" smtClean="0">
                <a:latin typeface="Comic Sans MS"/>
                <a:cs typeface="Comic Sans MS"/>
              </a:rPr>
              <a:t> of </a:t>
            </a:r>
            <a:r>
              <a:rPr lang="tr-TR" dirty="0" err="1" smtClean="0">
                <a:latin typeface="Comic Sans MS"/>
                <a:cs typeface="Comic Sans MS"/>
              </a:rPr>
              <a:t>the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shortest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path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from</a:t>
            </a:r>
            <a:r>
              <a:rPr lang="tr-TR" dirty="0" smtClean="0">
                <a:latin typeface="Comic Sans MS"/>
                <a:cs typeface="Comic Sans MS"/>
              </a:rPr>
              <a:t> A </a:t>
            </a:r>
            <a:r>
              <a:rPr lang="tr-TR" dirty="0" err="1" smtClean="0">
                <a:latin typeface="Comic Sans MS"/>
                <a:cs typeface="Comic Sans MS"/>
              </a:rPr>
              <a:t>to</a:t>
            </a:r>
            <a:r>
              <a:rPr lang="tr-TR" dirty="0" smtClean="0">
                <a:latin typeface="Comic Sans MS"/>
                <a:cs typeface="Comic Sans MS"/>
              </a:rPr>
              <a:t> D. </a:t>
            </a:r>
            <a:r>
              <a:rPr lang="tr-TR" dirty="0" err="1" smtClean="0">
                <a:latin typeface="Comic Sans MS"/>
                <a:cs typeface="Comic Sans MS"/>
              </a:rPr>
              <a:t>However</a:t>
            </a:r>
            <a:r>
              <a:rPr lang="tr-TR" dirty="0" smtClean="0">
                <a:latin typeface="Comic Sans MS"/>
                <a:cs typeface="Comic Sans MS"/>
              </a:rPr>
              <a:t>, </a:t>
            </a:r>
            <a:r>
              <a:rPr lang="tr-TR" dirty="0" err="1" smtClean="0">
                <a:latin typeface="Comic Sans MS"/>
                <a:cs typeface="Comic Sans MS"/>
              </a:rPr>
              <a:t>the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weight</a:t>
            </a:r>
            <a:r>
              <a:rPr lang="tr-TR" dirty="0" smtClean="0">
                <a:latin typeface="Comic Sans MS"/>
                <a:cs typeface="Comic Sans MS"/>
              </a:rPr>
              <a:t> of </a:t>
            </a:r>
            <a:r>
              <a:rPr lang="tr-TR" dirty="0" err="1" smtClean="0">
                <a:latin typeface="Comic Sans MS"/>
                <a:cs typeface="Comic Sans MS"/>
              </a:rPr>
              <a:t>the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shortest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path</a:t>
            </a:r>
            <a:r>
              <a:rPr lang="tr-TR" dirty="0" smtClean="0">
                <a:latin typeface="Comic Sans MS"/>
                <a:cs typeface="Comic Sans MS"/>
              </a:rPr>
              <a:t> is 2.</a:t>
            </a:r>
          </a:p>
          <a:p>
            <a:endParaRPr lang="tr-TR" dirty="0">
              <a:latin typeface="Comic Sans MS"/>
              <a:cs typeface="Comic Sans MS"/>
            </a:endParaRPr>
          </a:p>
          <a:p>
            <a:r>
              <a:rPr lang="tr-TR" dirty="0" err="1" smtClean="0">
                <a:latin typeface="Comic Sans MS"/>
                <a:cs typeface="Comic Sans MS"/>
              </a:rPr>
              <a:t>Dijkstra’s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Algorithm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fails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for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this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type</a:t>
            </a:r>
            <a:r>
              <a:rPr lang="tr-TR" dirty="0" smtClean="0">
                <a:latin typeface="Comic Sans MS"/>
                <a:cs typeface="Comic Sans MS"/>
              </a:rPr>
              <a:t> of problem</a:t>
            </a:r>
            <a:r>
              <a:rPr lang="tr-TR" dirty="0">
                <a:latin typeface="Comic Sans MS"/>
                <a:cs typeface="Comic Sans MS"/>
              </a:rPr>
              <a:t>!</a:t>
            </a:r>
            <a:endParaRPr lang="tr-TR" dirty="0" smtClean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34917426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Dijkstra’s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29" name="TextBox 51"/>
          <p:cNvSpPr txBox="1"/>
          <p:nvPr/>
        </p:nvSpPr>
        <p:spPr>
          <a:xfrm>
            <a:off x="5876636" y="1813945"/>
            <a:ext cx="2696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41" name="TextBox 16"/>
          <p:cNvSpPr txBox="1"/>
          <p:nvPr/>
        </p:nvSpPr>
        <p:spPr>
          <a:xfrm>
            <a:off x="199082" y="1219003"/>
            <a:ext cx="70395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smtClean="0">
                <a:latin typeface="Comic Sans MS"/>
                <a:cs typeface="Comic Sans MS"/>
              </a:rPr>
              <a:t>A </a:t>
            </a:r>
            <a:r>
              <a:rPr lang="tr-TR" u="sng" dirty="0" err="1" smtClean="0">
                <a:latin typeface="Comic Sans MS"/>
                <a:cs typeface="Comic Sans MS"/>
              </a:rPr>
              <a:t>Naive</a:t>
            </a:r>
            <a:r>
              <a:rPr lang="tr-TR" u="sng" dirty="0" smtClean="0">
                <a:latin typeface="Comic Sans MS"/>
                <a:cs typeface="Comic Sans MS"/>
              </a:rPr>
              <a:t> </a:t>
            </a:r>
            <a:r>
              <a:rPr lang="tr-TR" u="sng" dirty="0" err="1" smtClean="0">
                <a:latin typeface="Comic Sans MS"/>
                <a:cs typeface="Comic Sans MS"/>
              </a:rPr>
              <a:t>Approach</a:t>
            </a:r>
            <a:endParaRPr lang="tr-TR" u="sng" dirty="0" smtClean="0">
              <a:latin typeface="Comic Sans MS"/>
              <a:cs typeface="Comic Sans MS"/>
            </a:endParaRPr>
          </a:p>
          <a:p>
            <a:endParaRPr lang="tr-TR" u="sng" dirty="0">
              <a:latin typeface="Comic Sans MS"/>
              <a:cs typeface="Comic Sans M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 smtClean="0">
                <a:latin typeface="Comic Sans MS"/>
                <a:cs typeface="Comic Sans MS"/>
              </a:rPr>
              <a:t>find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the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lightest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edge</a:t>
            </a:r>
            <a:r>
              <a:rPr lang="tr-TR" dirty="0" smtClean="0">
                <a:latin typeface="Comic Sans MS"/>
                <a:cs typeface="Comic Sans MS"/>
              </a:rPr>
              <a:t> of </a:t>
            </a:r>
            <a:r>
              <a:rPr lang="tr-TR" dirty="0" err="1" smtClean="0">
                <a:latin typeface="Comic Sans MS"/>
                <a:cs typeface="Comic Sans MS"/>
              </a:rPr>
              <a:t>the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graph</a:t>
            </a:r>
            <a:endParaRPr lang="tr-TR" dirty="0" smtClean="0">
              <a:latin typeface="Comic Sans MS"/>
              <a:cs typeface="Comic Sans M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>
                <a:latin typeface="Comic Sans MS"/>
                <a:cs typeface="Comic Sans MS"/>
              </a:rPr>
              <a:t>a</a:t>
            </a:r>
            <a:r>
              <a:rPr lang="tr-TR" dirty="0" err="1" smtClean="0">
                <a:latin typeface="Comic Sans MS"/>
                <a:cs typeface="Comic Sans MS"/>
              </a:rPr>
              <a:t>dd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the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weight</a:t>
            </a:r>
            <a:r>
              <a:rPr lang="tr-TR" dirty="0" smtClean="0">
                <a:latin typeface="Comic Sans MS"/>
                <a:cs typeface="Comic Sans MS"/>
              </a:rPr>
              <a:t> of </a:t>
            </a:r>
            <a:r>
              <a:rPr lang="tr-TR" dirty="0" err="1" smtClean="0">
                <a:latin typeface="Comic Sans MS"/>
                <a:cs typeface="Comic Sans MS"/>
              </a:rPr>
              <a:t>that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edge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to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all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edges</a:t>
            </a:r>
            <a:r>
              <a:rPr lang="tr-TR" dirty="0" smtClean="0">
                <a:latin typeface="Comic Sans MS"/>
                <a:cs typeface="Comic Sans MS"/>
              </a:rPr>
              <a:t> of </a:t>
            </a:r>
            <a:r>
              <a:rPr lang="tr-TR" dirty="0" err="1" smtClean="0">
                <a:latin typeface="Comic Sans MS"/>
                <a:cs typeface="Comic Sans MS"/>
              </a:rPr>
              <a:t>the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graph</a:t>
            </a:r>
            <a:r>
              <a:rPr lang="tr-TR" dirty="0" smtClean="0">
                <a:latin typeface="Comic Sans MS"/>
                <a:cs typeface="Comic Sans MS"/>
              </a:rPr>
              <a:t> in </a:t>
            </a:r>
            <a:r>
              <a:rPr lang="tr-TR" dirty="0" err="1" smtClean="0">
                <a:latin typeface="Comic Sans MS"/>
                <a:cs typeface="Comic Sans MS"/>
              </a:rPr>
              <a:t>order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to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make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them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non-negative</a:t>
            </a:r>
            <a:endParaRPr lang="tr-TR" dirty="0" smtClean="0">
              <a:latin typeface="Comic Sans MS"/>
              <a:cs typeface="Comic Sans M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 smtClean="0">
                <a:latin typeface="Comic Sans MS"/>
                <a:cs typeface="Comic Sans MS"/>
              </a:rPr>
              <a:t>apply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Dijkstra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to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find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the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shortest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paths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4090571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Dijkstra’s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845618" y="407117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593354" y="3498293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8" name="Freeform 7"/>
          <p:cNvSpPr/>
          <p:nvPr/>
        </p:nvSpPr>
        <p:spPr>
          <a:xfrm>
            <a:off x="1727097" y="5229200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9" name="Freeform 8"/>
          <p:cNvSpPr/>
          <p:nvPr/>
        </p:nvSpPr>
        <p:spPr>
          <a:xfrm>
            <a:off x="3484709" y="51373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12" name="Düz Ok Bağlayıcısı 11"/>
          <p:cNvCxnSpPr>
            <a:stCxn id="6" idx="17"/>
            <a:endCxn id="7" idx="11"/>
          </p:cNvCxnSpPr>
          <p:nvPr/>
        </p:nvCxnSpPr>
        <p:spPr>
          <a:xfrm flipV="1">
            <a:off x="1313941" y="3993766"/>
            <a:ext cx="1290304" cy="473863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51"/>
          <p:cNvSpPr txBox="1"/>
          <p:nvPr/>
        </p:nvSpPr>
        <p:spPr>
          <a:xfrm>
            <a:off x="5876636" y="1813945"/>
            <a:ext cx="2696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36" name="TextBox 16"/>
          <p:cNvSpPr txBox="1"/>
          <p:nvPr/>
        </p:nvSpPr>
        <p:spPr>
          <a:xfrm>
            <a:off x="1815087" y="3853630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Comic Sans MS"/>
                <a:cs typeface="Comic Sans MS"/>
              </a:rPr>
              <a:t>1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18" name="Freeform 8"/>
          <p:cNvSpPr/>
          <p:nvPr/>
        </p:nvSpPr>
        <p:spPr>
          <a:xfrm>
            <a:off x="4780147" y="4253740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/>
                <a:cs typeface="Comic Sans MS"/>
              </a:rPr>
              <a:t>E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23" name="Düz Ok Bağlayıcısı 22"/>
          <p:cNvCxnSpPr>
            <a:stCxn id="7" idx="16"/>
            <a:endCxn id="18" idx="8"/>
          </p:cNvCxnSpPr>
          <p:nvPr/>
        </p:nvCxnSpPr>
        <p:spPr>
          <a:xfrm>
            <a:off x="3050786" y="3924450"/>
            <a:ext cx="1772926" cy="686132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Ok Bağlayıcısı 24"/>
          <p:cNvCxnSpPr>
            <a:stCxn id="6" idx="14"/>
            <a:endCxn id="8" idx="5"/>
          </p:cNvCxnSpPr>
          <p:nvPr/>
        </p:nvCxnSpPr>
        <p:spPr>
          <a:xfrm>
            <a:off x="1259485" y="4596358"/>
            <a:ext cx="554742" cy="761934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Ok Bağlayıcısı 27"/>
          <p:cNvCxnSpPr>
            <a:stCxn id="8" idx="17"/>
            <a:endCxn id="9" idx="11"/>
          </p:cNvCxnSpPr>
          <p:nvPr/>
        </p:nvCxnSpPr>
        <p:spPr>
          <a:xfrm>
            <a:off x="2195420" y="5625651"/>
            <a:ext cx="1300180" cy="713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Düz Ok Bağlayıcısı 30"/>
          <p:cNvCxnSpPr>
            <a:stCxn id="9" idx="17"/>
            <a:endCxn id="18" idx="12"/>
          </p:cNvCxnSpPr>
          <p:nvPr/>
        </p:nvCxnSpPr>
        <p:spPr>
          <a:xfrm flipV="1">
            <a:off x="3953032" y="4769017"/>
            <a:ext cx="870680" cy="764742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16"/>
          <p:cNvSpPr txBox="1"/>
          <p:nvPr/>
        </p:nvSpPr>
        <p:spPr>
          <a:xfrm>
            <a:off x="3861786" y="3939808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latin typeface="Comic Sans MS"/>
                <a:cs typeface="Comic Sans MS"/>
              </a:rPr>
              <a:t>2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35" name="TextBox 16"/>
          <p:cNvSpPr txBox="1"/>
          <p:nvPr/>
        </p:nvSpPr>
        <p:spPr>
          <a:xfrm>
            <a:off x="1259485" y="4921714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latin typeface="Comic Sans MS"/>
                <a:cs typeface="Comic Sans MS"/>
              </a:rPr>
              <a:t>2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39" name="TextBox 16"/>
          <p:cNvSpPr txBox="1"/>
          <p:nvPr/>
        </p:nvSpPr>
        <p:spPr>
          <a:xfrm>
            <a:off x="2674630" y="5622873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latin typeface="Comic Sans MS"/>
                <a:cs typeface="Comic Sans MS"/>
              </a:rPr>
              <a:t>2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0" name="TextBox 16"/>
          <p:cNvSpPr txBox="1"/>
          <p:nvPr/>
        </p:nvSpPr>
        <p:spPr>
          <a:xfrm>
            <a:off x="4438387" y="5005053"/>
            <a:ext cx="449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Comic Sans MS"/>
                <a:cs typeface="Comic Sans MS"/>
              </a:rPr>
              <a:t>-5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1" name="TextBox 16"/>
          <p:cNvSpPr txBox="1"/>
          <p:nvPr/>
        </p:nvSpPr>
        <p:spPr>
          <a:xfrm>
            <a:off x="199082" y="1219003"/>
            <a:ext cx="70395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smtClean="0">
                <a:latin typeface="Comic Sans MS"/>
                <a:cs typeface="Comic Sans MS"/>
              </a:rPr>
              <a:t>A </a:t>
            </a:r>
            <a:r>
              <a:rPr lang="tr-TR" u="sng" dirty="0" err="1" smtClean="0">
                <a:latin typeface="Comic Sans MS"/>
                <a:cs typeface="Comic Sans MS"/>
              </a:rPr>
              <a:t>Naive</a:t>
            </a:r>
            <a:r>
              <a:rPr lang="tr-TR" u="sng" dirty="0" smtClean="0">
                <a:latin typeface="Comic Sans MS"/>
                <a:cs typeface="Comic Sans MS"/>
              </a:rPr>
              <a:t> </a:t>
            </a:r>
            <a:r>
              <a:rPr lang="tr-TR" u="sng" dirty="0" err="1" smtClean="0">
                <a:latin typeface="Comic Sans MS"/>
                <a:cs typeface="Comic Sans MS"/>
              </a:rPr>
              <a:t>Approach</a:t>
            </a:r>
            <a:endParaRPr lang="tr-TR" u="sng" dirty="0" smtClean="0">
              <a:latin typeface="Comic Sans MS"/>
              <a:cs typeface="Comic Sans MS"/>
            </a:endParaRPr>
          </a:p>
          <a:p>
            <a:endParaRPr lang="tr-TR" u="sng" dirty="0">
              <a:latin typeface="Comic Sans MS"/>
              <a:cs typeface="Comic Sans M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 smtClean="0">
                <a:latin typeface="Comic Sans MS"/>
                <a:cs typeface="Comic Sans MS"/>
              </a:rPr>
              <a:t>find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the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lightest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edge</a:t>
            </a:r>
            <a:r>
              <a:rPr lang="tr-TR" dirty="0" smtClean="0">
                <a:latin typeface="Comic Sans MS"/>
                <a:cs typeface="Comic Sans MS"/>
              </a:rPr>
              <a:t> of </a:t>
            </a:r>
            <a:r>
              <a:rPr lang="tr-TR" dirty="0" err="1" smtClean="0">
                <a:latin typeface="Comic Sans MS"/>
                <a:cs typeface="Comic Sans MS"/>
              </a:rPr>
              <a:t>the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graph</a:t>
            </a:r>
            <a:endParaRPr lang="tr-TR" dirty="0" smtClean="0">
              <a:latin typeface="Comic Sans MS"/>
              <a:cs typeface="Comic Sans M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>
                <a:latin typeface="Comic Sans MS"/>
                <a:cs typeface="Comic Sans MS"/>
              </a:rPr>
              <a:t>a</a:t>
            </a:r>
            <a:r>
              <a:rPr lang="tr-TR" dirty="0" err="1" smtClean="0">
                <a:latin typeface="Comic Sans MS"/>
                <a:cs typeface="Comic Sans MS"/>
              </a:rPr>
              <a:t>dd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the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weight</a:t>
            </a:r>
            <a:r>
              <a:rPr lang="tr-TR" dirty="0" smtClean="0">
                <a:latin typeface="Comic Sans MS"/>
                <a:cs typeface="Comic Sans MS"/>
              </a:rPr>
              <a:t> of </a:t>
            </a:r>
            <a:r>
              <a:rPr lang="tr-TR" dirty="0" err="1" smtClean="0">
                <a:latin typeface="Comic Sans MS"/>
                <a:cs typeface="Comic Sans MS"/>
              </a:rPr>
              <a:t>that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edge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to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all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edges</a:t>
            </a:r>
            <a:r>
              <a:rPr lang="tr-TR" dirty="0" smtClean="0">
                <a:latin typeface="Comic Sans MS"/>
                <a:cs typeface="Comic Sans MS"/>
              </a:rPr>
              <a:t> of </a:t>
            </a:r>
            <a:r>
              <a:rPr lang="tr-TR" dirty="0" err="1" smtClean="0">
                <a:latin typeface="Comic Sans MS"/>
                <a:cs typeface="Comic Sans MS"/>
              </a:rPr>
              <a:t>the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graph</a:t>
            </a:r>
            <a:r>
              <a:rPr lang="tr-TR" dirty="0" smtClean="0">
                <a:latin typeface="Comic Sans MS"/>
                <a:cs typeface="Comic Sans MS"/>
              </a:rPr>
              <a:t> in </a:t>
            </a:r>
            <a:r>
              <a:rPr lang="tr-TR" dirty="0" err="1" smtClean="0">
                <a:latin typeface="Comic Sans MS"/>
                <a:cs typeface="Comic Sans MS"/>
              </a:rPr>
              <a:t>order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to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make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them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non-negative</a:t>
            </a:r>
            <a:endParaRPr lang="tr-TR" dirty="0" smtClean="0">
              <a:latin typeface="Comic Sans MS"/>
              <a:cs typeface="Comic Sans M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 smtClean="0">
                <a:latin typeface="Comic Sans MS"/>
                <a:cs typeface="Comic Sans MS"/>
              </a:rPr>
              <a:t>apply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Dijkstra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to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find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the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shortest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paths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9577302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Dijkstra’s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845618" y="407117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593354" y="3498293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8" name="Freeform 7"/>
          <p:cNvSpPr/>
          <p:nvPr/>
        </p:nvSpPr>
        <p:spPr>
          <a:xfrm>
            <a:off x="1727097" y="5229200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9" name="Freeform 8"/>
          <p:cNvSpPr/>
          <p:nvPr/>
        </p:nvSpPr>
        <p:spPr>
          <a:xfrm>
            <a:off x="3484709" y="51373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12" name="Düz Ok Bağlayıcısı 11"/>
          <p:cNvCxnSpPr>
            <a:stCxn id="6" idx="17"/>
            <a:endCxn id="7" idx="11"/>
          </p:cNvCxnSpPr>
          <p:nvPr/>
        </p:nvCxnSpPr>
        <p:spPr>
          <a:xfrm flipV="1">
            <a:off x="1313941" y="3993766"/>
            <a:ext cx="1290304" cy="473863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51"/>
          <p:cNvSpPr txBox="1"/>
          <p:nvPr/>
        </p:nvSpPr>
        <p:spPr>
          <a:xfrm>
            <a:off x="5876636" y="1813945"/>
            <a:ext cx="2696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36" name="TextBox 16"/>
          <p:cNvSpPr txBox="1"/>
          <p:nvPr/>
        </p:nvSpPr>
        <p:spPr>
          <a:xfrm>
            <a:off x="1815087" y="3853630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Comic Sans MS"/>
                <a:cs typeface="Comic Sans MS"/>
              </a:rPr>
              <a:t>1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18" name="Freeform 8"/>
          <p:cNvSpPr/>
          <p:nvPr/>
        </p:nvSpPr>
        <p:spPr>
          <a:xfrm>
            <a:off x="4780147" y="4253740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/>
                <a:cs typeface="Comic Sans MS"/>
              </a:rPr>
              <a:t>E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23" name="Düz Ok Bağlayıcısı 22"/>
          <p:cNvCxnSpPr>
            <a:stCxn id="7" idx="16"/>
            <a:endCxn id="18" idx="8"/>
          </p:cNvCxnSpPr>
          <p:nvPr/>
        </p:nvCxnSpPr>
        <p:spPr>
          <a:xfrm>
            <a:off x="3050786" y="3924450"/>
            <a:ext cx="1772926" cy="686132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Ok Bağlayıcısı 24"/>
          <p:cNvCxnSpPr>
            <a:stCxn id="6" idx="14"/>
            <a:endCxn id="8" idx="5"/>
          </p:cNvCxnSpPr>
          <p:nvPr/>
        </p:nvCxnSpPr>
        <p:spPr>
          <a:xfrm>
            <a:off x="1259485" y="4596358"/>
            <a:ext cx="554742" cy="761934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Ok Bağlayıcısı 27"/>
          <p:cNvCxnSpPr>
            <a:stCxn id="8" idx="17"/>
            <a:endCxn id="9" idx="11"/>
          </p:cNvCxnSpPr>
          <p:nvPr/>
        </p:nvCxnSpPr>
        <p:spPr>
          <a:xfrm>
            <a:off x="2195420" y="5625651"/>
            <a:ext cx="1300180" cy="713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Düz Ok Bağlayıcısı 30"/>
          <p:cNvCxnSpPr>
            <a:stCxn id="9" idx="17"/>
            <a:endCxn id="18" idx="12"/>
          </p:cNvCxnSpPr>
          <p:nvPr/>
        </p:nvCxnSpPr>
        <p:spPr>
          <a:xfrm flipV="1">
            <a:off x="3953032" y="4769017"/>
            <a:ext cx="870680" cy="764742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16"/>
          <p:cNvSpPr txBox="1"/>
          <p:nvPr/>
        </p:nvSpPr>
        <p:spPr>
          <a:xfrm>
            <a:off x="3861786" y="3939808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latin typeface="Comic Sans MS"/>
                <a:cs typeface="Comic Sans MS"/>
              </a:rPr>
              <a:t>2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35" name="TextBox 16"/>
          <p:cNvSpPr txBox="1"/>
          <p:nvPr/>
        </p:nvSpPr>
        <p:spPr>
          <a:xfrm>
            <a:off x="1259485" y="4921714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latin typeface="Comic Sans MS"/>
                <a:cs typeface="Comic Sans MS"/>
              </a:rPr>
              <a:t>2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39" name="TextBox 16"/>
          <p:cNvSpPr txBox="1"/>
          <p:nvPr/>
        </p:nvSpPr>
        <p:spPr>
          <a:xfrm>
            <a:off x="2674630" y="5622873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latin typeface="Comic Sans MS"/>
                <a:cs typeface="Comic Sans MS"/>
              </a:rPr>
              <a:t>2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0" name="TextBox 16"/>
          <p:cNvSpPr txBox="1"/>
          <p:nvPr/>
        </p:nvSpPr>
        <p:spPr>
          <a:xfrm>
            <a:off x="4438387" y="5005053"/>
            <a:ext cx="449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Comic Sans MS"/>
                <a:cs typeface="Comic Sans MS"/>
              </a:rPr>
              <a:t>-5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1" name="TextBox 16"/>
          <p:cNvSpPr txBox="1"/>
          <p:nvPr/>
        </p:nvSpPr>
        <p:spPr>
          <a:xfrm>
            <a:off x="199082" y="1219003"/>
            <a:ext cx="70395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smtClean="0">
                <a:latin typeface="Comic Sans MS"/>
                <a:cs typeface="Comic Sans MS"/>
              </a:rPr>
              <a:t>A </a:t>
            </a:r>
            <a:r>
              <a:rPr lang="tr-TR" u="sng" dirty="0" err="1" smtClean="0">
                <a:latin typeface="Comic Sans MS"/>
                <a:cs typeface="Comic Sans MS"/>
              </a:rPr>
              <a:t>Naive</a:t>
            </a:r>
            <a:r>
              <a:rPr lang="tr-TR" u="sng" dirty="0" smtClean="0">
                <a:latin typeface="Comic Sans MS"/>
                <a:cs typeface="Comic Sans MS"/>
              </a:rPr>
              <a:t> </a:t>
            </a:r>
            <a:r>
              <a:rPr lang="tr-TR" u="sng" dirty="0" err="1" smtClean="0">
                <a:latin typeface="Comic Sans MS"/>
                <a:cs typeface="Comic Sans MS"/>
              </a:rPr>
              <a:t>Approach</a:t>
            </a:r>
            <a:endParaRPr lang="tr-TR" u="sng" dirty="0" smtClean="0">
              <a:latin typeface="Comic Sans MS"/>
              <a:cs typeface="Comic Sans MS"/>
            </a:endParaRPr>
          </a:p>
          <a:p>
            <a:endParaRPr lang="tr-TR" u="sng" dirty="0">
              <a:latin typeface="Comic Sans MS"/>
              <a:cs typeface="Comic Sans M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 smtClean="0">
                <a:latin typeface="Comic Sans MS"/>
                <a:cs typeface="Comic Sans MS"/>
              </a:rPr>
              <a:t>find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the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lightest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edge</a:t>
            </a:r>
            <a:r>
              <a:rPr lang="tr-TR" dirty="0" smtClean="0">
                <a:latin typeface="Comic Sans MS"/>
                <a:cs typeface="Comic Sans MS"/>
              </a:rPr>
              <a:t> of </a:t>
            </a:r>
            <a:r>
              <a:rPr lang="tr-TR" dirty="0" err="1" smtClean="0">
                <a:latin typeface="Comic Sans MS"/>
                <a:cs typeface="Comic Sans MS"/>
              </a:rPr>
              <a:t>the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graph</a:t>
            </a:r>
            <a:endParaRPr lang="tr-TR" dirty="0" smtClean="0">
              <a:latin typeface="Comic Sans MS"/>
              <a:cs typeface="Comic Sans M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>
                <a:latin typeface="Comic Sans MS"/>
                <a:cs typeface="Comic Sans MS"/>
              </a:rPr>
              <a:t>a</a:t>
            </a:r>
            <a:r>
              <a:rPr lang="tr-TR" dirty="0" err="1" smtClean="0">
                <a:latin typeface="Comic Sans MS"/>
                <a:cs typeface="Comic Sans MS"/>
              </a:rPr>
              <a:t>dd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the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weight</a:t>
            </a:r>
            <a:r>
              <a:rPr lang="tr-TR" dirty="0" smtClean="0">
                <a:latin typeface="Comic Sans MS"/>
                <a:cs typeface="Comic Sans MS"/>
              </a:rPr>
              <a:t> of </a:t>
            </a:r>
            <a:r>
              <a:rPr lang="tr-TR" dirty="0" err="1" smtClean="0">
                <a:latin typeface="Comic Sans MS"/>
                <a:cs typeface="Comic Sans MS"/>
              </a:rPr>
              <a:t>that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edge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to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all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edges</a:t>
            </a:r>
            <a:r>
              <a:rPr lang="tr-TR" dirty="0" smtClean="0">
                <a:latin typeface="Comic Sans MS"/>
                <a:cs typeface="Comic Sans MS"/>
              </a:rPr>
              <a:t> of </a:t>
            </a:r>
            <a:r>
              <a:rPr lang="tr-TR" dirty="0" err="1" smtClean="0">
                <a:latin typeface="Comic Sans MS"/>
                <a:cs typeface="Comic Sans MS"/>
              </a:rPr>
              <a:t>the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graph</a:t>
            </a:r>
            <a:r>
              <a:rPr lang="tr-TR" dirty="0" smtClean="0">
                <a:latin typeface="Comic Sans MS"/>
                <a:cs typeface="Comic Sans MS"/>
              </a:rPr>
              <a:t> in </a:t>
            </a:r>
            <a:r>
              <a:rPr lang="tr-TR" dirty="0" err="1" smtClean="0">
                <a:latin typeface="Comic Sans MS"/>
                <a:cs typeface="Comic Sans MS"/>
              </a:rPr>
              <a:t>order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to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make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them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non-negative</a:t>
            </a:r>
            <a:endParaRPr lang="tr-TR" dirty="0" smtClean="0">
              <a:latin typeface="Comic Sans MS"/>
              <a:cs typeface="Comic Sans M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 smtClean="0">
                <a:latin typeface="Comic Sans MS"/>
                <a:cs typeface="Comic Sans MS"/>
              </a:rPr>
              <a:t>apply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Dijkstra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to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find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the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shortest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paths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</a:p>
        </p:txBody>
      </p:sp>
      <p:sp>
        <p:nvSpPr>
          <p:cNvPr id="22" name="TextBox 16"/>
          <p:cNvSpPr txBox="1"/>
          <p:nvPr/>
        </p:nvSpPr>
        <p:spPr>
          <a:xfrm>
            <a:off x="4590787" y="5333146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Comic Sans MS"/>
                <a:cs typeface="Comic Sans MS"/>
              </a:rPr>
              <a:t>0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24" name="TextBox 16"/>
          <p:cNvSpPr txBox="1"/>
          <p:nvPr/>
        </p:nvSpPr>
        <p:spPr>
          <a:xfrm>
            <a:off x="2799076" y="5844029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latin typeface="Comic Sans MS"/>
                <a:cs typeface="Comic Sans MS"/>
              </a:rPr>
              <a:t>7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26" name="TextBox 16"/>
          <p:cNvSpPr txBox="1"/>
          <p:nvPr/>
        </p:nvSpPr>
        <p:spPr>
          <a:xfrm>
            <a:off x="1021769" y="5150782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latin typeface="Comic Sans MS"/>
                <a:cs typeface="Comic Sans MS"/>
              </a:rPr>
              <a:t>7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27" name="TextBox 16"/>
          <p:cNvSpPr txBox="1"/>
          <p:nvPr/>
        </p:nvSpPr>
        <p:spPr>
          <a:xfrm>
            <a:off x="4096627" y="3724395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latin typeface="Comic Sans MS"/>
                <a:cs typeface="Comic Sans MS"/>
              </a:rPr>
              <a:t>7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30" name="TextBox 16"/>
          <p:cNvSpPr txBox="1"/>
          <p:nvPr/>
        </p:nvSpPr>
        <p:spPr>
          <a:xfrm>
            <a:off x="1841621" y="3483999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Comic Sans MS"/>
                <a:cs typeface="Comic Sans MS"/>
              </a:rPr>
              <a:t>6</a:t>
            </a:r>
            <a:endParaRPr lang="en-US" sz="2000" dirty="0">
              <a:latin typeface="Comic Sans MS"/>
              <a:cs typeface="Comic Sans MS"/>
            </a:endParaRPr>
          </a:p>
        </p:txBody>
      </p:sp>
      <p:cxnSp>
        <p:nvCxnSpPr>
          <p:cNvPr id="3" name="Düz Bağlayıcı 2"/>
          <p:cNvCxnSpPr/>
          <p:nvPr/>
        </p:nvCxnSpPr>
        <p:spPr>
          <a:xfrm flipH="1">
            <a:off x="3947978" y="3877527"/>
            <a:ext cx="159378" cy="54317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/>
          <p:cNvCxnSpPr/>
          <p:nvPr/>
        </p:nvCxnSpPr>
        <p:spPr>
          <a:xfrm flipH="1">
            <a:off x="2778548" y="5474981"/>
            <a:ext cx="159378" cy="54317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Düz Bağlayıcı 32"/>
          <p:cNvCxnSpPr/>
          <p:nvPr/>
        </p:nvCxnSpPr>
        <p:spPr>
          <a:xfrm flipH="1">
            <a:off x="1345904" y="4807658"/>
            <a:ext cx="159378" cy="54317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Düz Bağlayıcı 36"/>
          <p:cNvCxnSpPr/>
          <p:nvPr/>
        </p:nvCxnSpPr>
        <p:spPr>
          <a:xfrm flipH="1">
            <a:off x="1893499" y="3780232"/>
            <a:ext cx="159378" cy="54317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Düz Bağlayıcı 37"/>
          <p:cNvCxnSpPr/>
          <p:nvPr/>
        </p:nvCxnSpPr>
        <p:spPr>
          <a:xfrm flipH="1">
            <a:off x="4615477" y="4913143"/>
            <a:ext cx="159378" cy="54317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732259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195736" y="3501008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0" name="Düz Bağlayıcı 29"/>
          <p:cNvCxnSpPr>
            <a:endCxn id="27" idx="1"/>
          </p:cNvCxnSpPr>
          <p:nvPr/>
        </p:nvCxnSpPr>
        <p:spPr>
          <a:xfrm>
            <a:off x="2339752" y="3645024"/>
            <a:ext cx="531763" cy="10520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058253" y="3140968"/>
            <a:ext cx="35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A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139952" y="3299454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2841645" y="4667606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55055" y="4787860"/>
            <a:ext cx="429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mic Sans MS"/>
                <a:cs typeface="Comic Sans MS"/>
              </a:rPr>
              <a:t>D</a:t>
            </a:r>
          </a:p>
          <a:p>
            <a:pPr algn="ctr"/>
            <a:r>
              <a:rPr lang="en-US" dirty="0" smtClean="0">
                <a:latin typeface="Comic Sans MS"/>
                <a:cs typeface="Comic Sans MS"/>
              </a:rPr>
              <a:t>18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4798608" y="5026623"/>
            <a:ext cx="203966" cy="151431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59412" y="5167739"/>
            <a:ext cx="429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mic Sans MS"/>
                <a:cs typeface="Comic Sans MS"/>
              </a:rPr>
              <a:t>E</a:t>
            </a:r>
          </a:p>
          <a:p>
            <a:pPr algn="ctr"/>
            <a:r>
              <a:rPr lang="en-US" dirty="0" smtClean="0">
                <a:latin typeface="Comic Sans MS"/>
                <a:cs typeface="Comic Sans MS"/>
              </a:rPr>
              <a:t>19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6092043" y="4077072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302901" y="4005064"/>
            <a:ext cx="323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C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5" name="Düz Bağlayıcı 29"/>
          <p:cNvCxnSpPr>
            <a:endCxn id="23" idx="2"/>
          </p:cNvCxnSpPr>
          <p:nvPr/>
        </p:nvCxnSpPr>
        <p:spPr>
          <a:xfrm flipV="1">
            <a:off x="2399780" y="3400231"/>
            <a:ext cx="1740172" cy="220829"/>
          </a:xfrm>
          <a:prstGeom prst="line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Düz Bağlayıcı 29"/>
          <p:cNvCxnSpPr>
            <a:endCxn id="33" idx="2"/>
          </p:cNvCxnSpPr>
          <p:nvPr/>
        </p:nvCxnSpPr>
        <p:spPr>
          <a:xfrm flipV="1">
            <a:off x="2987824" y="4177849"/>
            <a:ext cx="3104219" cy="52900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Düz Bağlayıcı 29"/>
          <p:cNvCxnSpPr>
            <a:endCxn id="31" idx="1"/>
          </p:cNvCxnSpPr>
          <p:nvPr/>
        </p:nvCxnSpPr>
        <p:spPr>
          <a:xfrm>
            <a:off x="2987824" y="4811250"/>
            <a:ext cx="1840654" cy="2375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Düz Bağlayıcı 29"/>
          <p:cNvCxnSpPr>
            <a:endCxn id="33" idx="3"/>
          </p:cNvCxnSpPr>
          <p:nvPr/>
        </p:nvCxnSpPr>
        <p:spPr>
          <a:xfrm flipV="1">
            <a:off x="4932040" y="4249109"/>
            <a:ext cx="1189873" cy="830897"/>
          </a:xfrm>
          <a:prstGeom prst="line">
            <a:avLst/>
          </a:prstGeom>
          <a:ln>
            <a:solidFill>
              <a:srgbClr val="FF0000"/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Düz Bağlayıcı 29"/>
          <p:cNvCxnSpPr>
            <a:endCxn id="33" idx="1"/>
          </p:cNvCxnSpPr>
          <p:nvPr/>
        </p:nvCxnSpPr>
        <p:spPr>
          <a:xfrm>
            <a:off x="4283968" y="3433806"/>
            <a:ext cx="1837945" cy="672783"/>
          </a:xfrm>
          <a:prstGeom prst="line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Düz Bağlayıcı 29"/>
          <p:cNvCxnSpPr>
            <a:stCxn id="27" idx="0"/>
            <a:endCxn id="23" idx="3"/>
          </p:cNvCxnSpPr>
          <p:nvPr/>
        </p:nvCxnSpPr>
        <p:spPr>
          <a:xfrm flipV="1">
            <a:off x="2943628" y="3471491"/>
            <a:ext cx="1226194" cy="1196115"/>
          </a:xfrm>
          <a:prstGeom prst="line">
            <a:avLst/>
          </a:prstGeom>
          <a:ln>
            <a:solidFill>
              <a:schemeClr val="tx1"/>
            </a:solidFill>
            <a:head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41" name="TextBox 14340"/>
          <p:cNvSpPr txBox="1"/>
          <p:nvPr/>
        </p:nvSpPr>
        <p:spPr>
          <a:xfrm>
            <a:off x="3059832" y="3779748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161340" y="4077072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22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491880" y="4931876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16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358549" y="4077072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14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508104" y="4581128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915816" y="3140968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10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044787" y="3419708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9" name="Metin kutusu 8"/>
          <p:cNvSpPr txBox="1"/>
          <p:nvPr/>
        </p:nvSpPr>
        <p:spPr>
          <a:xfrm>
            <a:off x="611560" y="1490588"/>
            <a:ext cx="79208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/>
              <a:buChar char="•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iven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weighted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 G=(V,E) and a source vertex s in V, find the shortest path from s to every other vertex in V</a:t>
            </a:r>
            <a:endParaRPr lang="en-US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just"/>
            <a:endParaRPr lang="tr-TR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995936" y="2636912"/>
            <a:ext cx="429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 smtClean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SSSP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98911710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Dijkstra’s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845618" y="407117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593354" y="3498293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8" name="Freeform 7"/>
          <p:cNvSpPr/>
          <p:nvPr/>
        </p:nvSpPr>
        <p:spPr>
          <a:xfrm>
            <a:off x="1727097" y="5229200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9" name="Freeform 8"/>
          <p:cNvSpPr/>
          <p:nvPr/>
        </p:nvSpPr>
        <p:spPr>
          <a:xfrm>
            <a:off x="3484709" y="513730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12" name="Düz Ok Bağlayıcısı 11"/>
          <p:cNvCxnSpPr>
            <a:stCxn id="6" idx="17"/>
            <a:endCxn id="7" idx="11"/>
          </p:cNvCxnSpPr>
          <p:nvPr/>
        </p:nvCxnSpPr>
        <p:spPr>
          <a:xfrm flipV="1">
            <a:off x="1313941" y="3993766"/>
            <a:ext cx="1290304" cy="473863"/>
          </a:xfrm>
          <a:prstGeom prst="straightConnector1">
            <a:avLst/>
          </a:prstGeom>
          <a:ln>
            <a:solidFill>
              <a:srgbClr val="FF0000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51"/>
          <p:cNvSpPr txBox="1"/>
          <p:nvPr/>
        </p:nvSpPr>
        <p:spPr>
          <a:xfrm>
            <a:off x="5876636" y="1813945"/>
            <a:ext cx="2696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36" name="TextBox 16"/>
          <p:cNvSpPr txBox="1"/>
          <p:nvPr/>
        </p:nvSpPr>
        <p:spPr>
          <a:xfrm>
            <a:off x="1815087" y="3853630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Comic Sans MS"/>
                <a:cs typeface="Comic Sans MS"/>
              </a:rPr>
              <a:t>1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18" name="Freeform 8"/>
          <p:cNvSpPr/>
          <p:nvPr/>
        </p:nvSpPr>
        <p:spPr>
          <a:xfrm>
            <a:off x="4780147" y="4253740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/>
                <a:cs typeface="Comic Sans MS"/>
              </a:rPr>
              <a:t>E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23" name="Düz Ok Bağlayıcısı 22"/>
          <p:cNvCxnSpPr>
            <a:stCxn id="7" idx="16"/>
            <a:endCxn id="18" idx="8"/>
          </p:cNvCxnSpPr>
          <p:nvPr/>
        </p:nvCxnSpPr>
        <p:spPr>
          <a:xfrm>
            <a:off x="3050786" y="3924450"/>
            <a:ext cx="1772926" cy="686132"/>
          </a:xfrm>
          <a:prstGeom prst="straightConnector1">
            <a:avLst/>
          </a:prstGeom>
          <a:ln>
            <a:solidFill>
              <a:srgbClr val="FF0000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Ok Bağlayıcısı 24"/>
          <p:cNvCxnSpPr>
            <a:stCxn id="6" idx="14"/>
            <a:endCxn id="8" idx="5"/>
          </p:cNvCxnSpPr>
          <p:nvPr/>
        </p:nvCxnSpPr>
        <p:spPr>
          <a:xfrm>
            <a:off x="1259485" y="4596358"/>
            <a:ext cx="554742" cy="761934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Ok Bağlayıcısı 27"/>
          <p:cNvCxnSpPr>
            <a:stCxn id="8" idx="17"/>
            <a:endCxn id="9" idx="11"/>
          </p:cNvCxnSpPr>
          <p:nvPr/>
        </p:nvCxnSpPr>
        <p:spPr>
          <a:xfrm>
            <a:off x="2195420" y="5625651"/>
            <a:ext cx="1300180" cy="713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Düz Ok Bağlayıcısı 30"/>
          <p:cNvCxnSpPr>
            <a:stCxn id="9" idx="17"/>
            <a:endCxn id="18" idx="12"/>
          </p:cNvCxnSpPr>
          <p:nvPr/>
        </p:nvCxnSpPr>
        <p:spPr>
          <a:xfrm flipV="1">
            <a:off x="3953032" y="4769017"/>
            <a:ext cx="870680" cy="764742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16"/>
          <p:cNvSpPr txBox="1"/>
          <p:nvPr/>
        </p:nvSpPr>
        <p:spPr>
          <a:xfrm>
            <a:off x="3861786" y="3939808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latin typeface="Comic Sans MS"/>
                <a:cs typeface="Comic Sans MS"/>
              </a:rPr>
              <a:t>2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35" name="TextBox 16"/>
          <p:cNvSpPr txBox="1"/>
          <p:nvPr/>
        </p:nvSpPr>
        <p:spPr>
          <a:xfrm>
            <a:off x="1259485" y="4921714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latin typeface="Comic Sans MS"/>
                <a:cs typeface="Comic Sans MS"/>
              </a:rPr>
              <a:t>2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39" name="TextBox 16"/>
          <p:cNvSpPr txBox="1"/>
          <p:nvPr/>
        </p:nvSpPr>
        <p:spPr>
          <a:xfrm>
            <a:off x="2674630" y="5622873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latin typeface="Comic Sans MS"/>
                <a:cs typeface="Comic Sans MS"/>
              </a:rPr>
              <a:t>2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0" name="TextBox 16"/>
          <p:cNvSpPr txBox="1"/>
          <p:nvPr/>
        </p:nvSpPr>
        <p:spPr>
          <a:xfrm>
            <a:off x="4438387" y="5005053"/>
            <a:ext cx="449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Comic Sans MS"/>
                <a:cs typeface="Comic Sans MS"/>
              </a:rPr>
              <a:t>-5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1" name="TextBox 16"/>
          <p:cNvSpPr txBox="1"/>
          <p:nvPr/>
        </p:nvSpPr>
        <p:spPr>
          <a:xfrm>
            <a:off x="199082" y="1219003"/>
            <a:ext cx="70395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smtClean="0">
                <a:latin typeface="Comic Sans MS"/>
                <a:cs typeface="Comic Sans MS"/>
              </a:rPr>
              <a:t>A </a:t>
            </a:r>
            <a:r>
              <a:rPr lang="tr-TR" u="sng" dirty="0" err="1" smtClean="0">
                <a:latin typeface="Comic Sans MS"/>
                <a:cs typeface="Comic Sans MS"/>
              </a:rPr>
              <a:t>Naive</a:t>
            </a:r>
            <a:r>
              <a:rPr lang="tr-TR" u="sng" dirty="0" smtClean="0">
                <a:latin typeface="Comic Sans MS"/>
                <a:cs typeface="Comic Sans MS"/>
              </a:rPr>
              <a:t> </a:t>
            </a:r>
            <a:r>
              <a:rPr lang="tr-TR" u="sng" dirty="0" err="1" smtClean="0">
                <a:latin typeface="Comic Sans MS"/>
                <a:cs typeface="Comic Sans MS"/>
              </a:rPr>
              <a:t>Approach</a:t>
            </a:r>
            <a:endParaRPr lang="tr-TR" u="sng" dirty="0" smtClean="0">
              <a:latin typeface="Comic Sans MS"/>
              <a:cs typeface="Comic Sans MS"/>
            </a:endParaRPr>
          </a:p>
          <a:p>
            <a:endParaRPr lang="tr-TR" u="sng" dirty="0">
              <a:latin typeface="Comic Sans MS"/>
              <a:cs typeface="Comic Sans M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 smtClean="0">
                <a:latin typeface="Comic Sans MS"/>
                <a:cs typeface="Comic Sans MS"/>
              </a:rPr>
              <a:t>find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the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lightest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edge</a:t>
            </a:r>
            <a:r>
              <a:rPr lang="tr-TR" dirty="0" smtClean="0">
                <a:latin typeface="Comic Sans MS"/>
                <a:cs typeface="Comic Sans MS"/>
              </a:rPr>
              <a:t> of </a:t>
            </a:r>
            <a:r>
              <a:rPr lang="tr-TR" dirty="0" err="1" smtClean="0">
                <a:latin typeface="Comic Sans MS"/>
                <a:cs typeface="Comic Sans MS"/>
              </a:rPr>
              <a:t>the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graph</a:t>
            </a:r>
            <a:endParaRPr lang="tr-TR" dirty="0" smtClean="0">
              <a:latin typeface="Comic Sans MS"/>
              <a:cs typeface="Comic Sans M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>
                <a:latin typeface="Comic Sans MS"/>
                <a:cs typeface="Comic Sans MS"/>
              </a:rPr>
              <a:t>a</a:t>
            </a:r>
            <a:r>
              <a:rPr lang="tr-TR" dirty="0" err="1" smtClean="0">
                <a:latin typeface="Comic Sans MS"/>
                <a:cs typeface="Comic Sans MS"/>
              </a:rPr>
              <a:t>dd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the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weight</a:t>
            </a:r>
            <a:r>
              <a:rPr lang="tr-TR" dirty="0" smtClean="0">
                <a:latin typeface="Comic Sans MS"/>
                <a:cs typeface="Comic Sans MS"/>
              </a:rPr>
              <a:t> of </a:t>
            </a:r>
            <a:r>
              <a:rPr lang="tr-TR" dirty="0" err="1" smtClean="0">
                <a:latin typeface="Comic Sans MS"/>
                <a:cs typeface="Comic Sans MS"/>
              </a:rPr>
              <a:t>that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edge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to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all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edges</a:t>
            </a:r>
            <a:r>
              <a:rPr lang="tr-TR" dirty="0" smtClean="0">
                <a:latin typeface="Comic Sans MS"/>
                <a:cs typeface="Comic Sans MS"/>
              </a:rPr>
              <a:t> of </a:t>
            </a:r>
            <a:r>
              <a:rPr lang="tr-TR" dirty="0" err="1" smtClean="0">
                <a:latin typeface="Comic Sans MS"/>
                <a:cs typeface="Comic Sans MS"/>
              </a:rPr>
              <a:t>the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graph</a:t>
            </a:r>
            <a:r>
              <a:rPr lang="tr-TR" dirty="0" smtClean="0">
                <a:latin typeface="Comic Sans MS"/>
                <a:cs typeface="Comic Sans MS"/>
              </a:rPr>
              <a:t> in </a:t>
            </a:r>
            <a:r>
              <a:rPr lang="tr-TR" dirty="0" err="1" smtClean="0">
                <a:latin typeface="Comic Sans MS"/>
                <a:cs typeface="Comic Sans MS"/>
              </a:rPr>
              <a:t>order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to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make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them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non-negative</a:t>
            </a:r>
            <a:endParaRPr lang="tr-TR" dirty="0" smtClean="0">
              <a:latin typeface="Comic Sans MS"/>
              <a:cs typeface="Comic Sans M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 smtClean="0">
                <a:latin typeface="Comic Sans MS"/>
                <a:cs typeface="Comic Sans MS"/>
              </a:rPr>
              <a:t>apply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Dijkstra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to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find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the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shortest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paths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</a:p>
        </p:txBody>
      </p:sp>
      <p:sp>
        <p:nvSpPr>
          <p:cNvPr id="22" name="TextBox 16"/>
          <p:cNvSpPr txBox="1"/>
          <p:nvPr/>
        </p:nvSpPr>
        <p:spPr>
          <a:xfrm>
            <a:off x="4590787" y="5333146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Comic Sans MS"/>
                <a:cs typeface="Comic Sans MS"/>
              </a:rPr>
              <a:t>0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24" name="TextBox 16"/>
          <p:cNvSpPr txBox="1"/>
          <p:nvPr/>
        </p:nvSpPr>
        <p:spPr>
          <a:xfrm>
            <a:off x="2799076" y="5844029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latin typeface="Comic Sans MS"/>
                <a:cs typeface="Comic Sans MS"/>
              </a:rPr>
              <a:t>7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26" name="TextBox 16"/>
          <p:cNvSpPr txBox="1"/>
          <p:nvPr/>
        </p:nvSpPr>
        <p:spPr>
          <a:xfrm>
            <a:off x="1021769" y="5150782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latin typeface="Comic Sans MS"/>
                <a:cs typeface="Comic Sans MS"/>
              </a:rPr>
              <a:t>7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27" name="TextBox 16"/>
          <p:cNvSpPr txBox="1"/>
          <p:nvPr/>
        </p:nvSpPr>
        <p:spPr>
          <a:xfrm>
            <a:off x="4096627" y="3724395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latin typeface="Comic Sans MS"/>
                <a:cs typeface="Comic Sans MS"/>
              </a:rPr>
              <a:t>7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30" name="TextBox 16"/>
          <p:cNvSpPr txBox="1"/>
          <p:nvPr/>
        </p:nvSpPr>
        <p:spPr>
          <a:xfrm>
            <a:off x="1841621" y="3483999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Comic Sans MS"/>
                <a:cs typeface="Comic Sans MS"/>
              </a:rPr>
              <a:t>6</a:t>
            </a:r>
            <a:endParaRPr lang="en-US" sz="2000" dirty="0">
              <a:latin typeface="Comic Sans MS"/>
              <a:cs typeface="Comic Sans MS"/>
            </a:endParaRPr>
          </a:p>
        </p:txBody>
      </p:sp>
      <p:cxnSp>
        <p:nvCxnSpPr>
          <p:cNvPr id="3" name="Düz Bağlayıcı 2"/>
          <p:cNvCxnSpPr/>
          <p:nvPr/>
        </p:nvCxnSpPr>
        <p:spPr>
          <a:xfrm flipH="1">
            <a:off x="3947978" y="3877527"/>
            <a:ext cx="159378" cy="54317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/>
          <p:cNvCxnSpPr/>
          <p:nvPr/>
        </p:nvCxnSpPr>
        <p:spPr>
          <a:xfrm flipH="1">
            <a:off x="2778548" y="5474981"/>
            <a:ext cx="159378" cy="54317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Düz Bağlayıcı 32"/>
          <p:cNvCxnSpPr/>
          <p:nvPr/>
        </p:nvCxnSpPr>
        <p:spPr>
          <a:xfrm flipH="1">
            <a:off x="1345904" y="4807658"/>
            <a:ext cx="159378" cy="54317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Düz Bağlayıcı 36"/>
          <p:cNvCxnSpPr/>
          <p:nvPr/>
        </p:nvCxnSpPr>
        <p:spPr>
          <a:xfrm flipH="1">
            <a:off x="1893499" y="3780232"/>
            <a:ext cx="159378" cy="54317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Düz Bağlayıcı 37"/>
          <p:cNvCxnSpPr/>
          <p:nvPr/>
        </p:nvCxnSpPr>
        <p:spPr>
          <a:xfrm flipH="1">
            <a:off x="4615477" y="4913143"/>
            <a:ext cx="159378" cy="54317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035906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Dijkstra’s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971600" y="2405785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3116550" y="2405785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8" name="Freeform 7"/>
          <p:cNvSpPr/>
          <p:nvPr/>
        </p:nvSpPr>
        <p:spPr>
          <a:xfrm>
            <a:off x="5003418" y="2405785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9" name="Freeform 8"/>
          <p:cNvSpPr/>
          <p:nvPr/>
        </p:nvSpPr>
        <p:spPr>
          <a:xfrm>
            <a:off x="7020272" y="2405785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12" name="Düz Ok Bağlayıcısı 11"/>
          <p:cNvCxnSpPr>
            <a:stCxn id="6" idx="16"/>
            <a:endCxn id="7" idx="10"/>
          </p:cNvCxnSpPr>
          <p:nvPr/>
        </p:nvCxnSpPr>
        <p:spPr>
          <a:xfrm>
            <a:off x="1429032" y="2831942"/>
            <a:ext cx="1687518" cy="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16"/>
          <p:cNvSpPr txBox="1"/>
          <p:nvPr/>
        </p:nvSpPr>
        <p:spPr>
          <a:xfrm>
            <a:off x="4242441" y="1715173"/>
            <a:ext cx="449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Comic Sans MS"/>
                <a:cs typeface="Comic Sans MS"/>
              </a:rPr>
              <a:t>-3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29" name="TextBox 51"/>
          <p:cNvSpPr txBox="1"/>
          <p:nvPr/>
        </p:nvSpPr>
        <p:spPr>
          <a:xfrm>
            <a:off x="5876636" y="1813945"/>
            <a:ext cx="2696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</a:t>
            </a:r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32" name="Düz Ok Bağlayıcısı 31"/>
          <p:cNvCxnSpPr>
            <a:stCxn id="7" idx="17"/>
            <a:endCxn id="8" idx="9"/>
          </p:cNvCxnSpPr>
          <p:nvPr/>
        </p:nvCxnSpPr>
        <p:spPr>
          <a:xfrm>
            <a:off x="3584873" y="2802236"/>
            <a:ext cx="1429436" cy="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Düz Ok Bağlayıcısı 32"/>
          <p:cNvCxnSpPr>
            <a:stCxn id="8" idx="17"/>
            <a:endCxn id="9" idx="10"/>
          </p:cNvCxnSpPr>
          <p:nvPr/>
        </p:nvCxnSpPr>
        <p:spPr>
          <a:xfrm>
            <a:off x="5471741" y="2802236"/>
            <a:ext cx="1548531" cy="29706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Yay 18"/>
          <p:cNvSpPr/>
          <p:nvPr/>
        </p:nvSpPr>
        <p:spPr>
          <a:xfrm rot="19815056">
            <a:off x="2864111" y="2189722"/>
            <a:ext cx="2542037" cy="1627718"/>
          </a:xfrm>
          <a:prstGeom prst="arc">
            <a:avLst>
              <a:gd name="adj1" fmla="val 15130919"/>
              <a:gd name="adj2" fmla="val 107485"/>
            </a:avLst>
          </a:prstGeom>
          <a:ln>
            <a:head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TextBox 16"/>
          <p:cNvSpPr txBox="1"/>
          <p:nvPr/>
        </p:nvSpPr>
        <p:spPr>
          <a:xfrm>
            <a:off x="1987655" y="2827506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Comic Sans MS"/>
                <a:cs typeface="Comic Sans MS"/>
              </a:rPr>
              <a:t>1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37" name="TextBox 16"/>
          <p:cNvSpPr txBox="1"/>
          <p:nvPr/>
        </p:nvSpPr>
        <p:spPr>
          <a:xfrm>
            <a:off x="6104892" y="2803526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Comic Sans MS"/>
                <a:cs typeface="Comic Sans MS"/>
              </a:rPr>
              <a:t>1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38" name="TextBox 16"/>
          <p:cNvSpPr txBox="1"/>
          <p:nvPr/>
        </p:nvSpPr>
        <p:spPr>
          <a:xfrm>
            <a:off x="4086368" y="2827506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Comic Sans MS"/>
                <a:cs typeface="Comic Sans MS"/>
              </a:rPr>
              <a:t>1</a:t>
            </a:r>
            <a:endParaRPr lang="en-US"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61585274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Dijkstra’s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971600" y="2405785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3116550" y="2405785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8" name="Freeform 7"/>
          <p:cNvSpPr/>
          <p:nvPr/>
        </p:nvSpPr>
        <p:spPr>
          <a:xfrm>
            <a:off x="5003418" y="2405785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9" name="Freeform 8"/>
          <p:cNvSpPr/>
          <p:nvPr/>
        </p:nvSpPr>
        <p:spPr>
          <a:xfrm>
            <a:off x="7020272" y="2405785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12" name="Düz Ok Bağlayıcısı 11"/>
          <p:cNvCxnSpPr>
            <a:stCxn id="6" idx="16"/>
            <a:endCxn id="7" idx="10"/>
          </p:cNvCxnSpPr>
          <p:nvPr/>
        </p:nvCxnSpPr>
        <p:spPr>
          <a:xfrm>
            <a:off x="1429032" y="2831942"/>
            <a:ext cx="1687518" cy="0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16"/>
          <p:cNvSpPr txBox="1"/>
          <p:nvPr/>
        </p:nvSpPr>
        <p:spPr>
          <a:xfrm>
            <a:off x="4242441" y="1715173"/>
            <a:ext cx="449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Comic Sans MS"/>
                <a:cs typeface="Comic Sans MS"/>
              </a:rPr>
              <a:t>-3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29" name="TextBox 51"/>
          <p:cNvSpPr txBox="1"/>
          <p:nvPr/>
        </p:nvSpPr>
        <p:spPr>
          <a:xfrm>
            <a:off x="5876636" y="1813945"/>
            <a:ext cx="2696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</a:t>
            </a:r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32" name="Düz Ok Bağlayıcısı 31"/>
          <p:cNvCxnSpPr>
            <a:stCxn id="7" idx="17"/>
            <a:endCxn id="8" idx="9"/>
          </p:cNvCxnSpPr>
          <p:nvPr/>
        </p:nvCxnSpPr>
        <p:spPr>
          <a:xfrm>
            <a:off x="3584873" y="2802236"/>
            <a:ext cx="1429436" cy="0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Düz Ok Bağlayıcısı 32"/>
          <p:cNvCxnSpPr>
            <a:stCxn id="8" idx="17"/>
            <a:endCxn id="9" idx="10"/>
          </p:cNvCxnSpPr>
          <p:nvPr/>
        </p:nvCxnSpPr>
        <p:spPr>
          <a:xfrm>
            <a:off x="5471741" y="2802236"/>
            <a:ext cx="1548531" cy="29706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Yay 18"/>
          <p:cNvSpPr/>
          <p:nvPr/>
        </p:nvSpPr>
        <p:spPr>
          <a:xfrm rot="19815056">
            <a:off x="2864111" y="2189722"/>
            <a:ext cx="2542037" cy="1627718"/>
          </a:xfrm>
          <a:prstGeom prst="arc">
            <a:avLst>
              <a:gd name="adj1" fmla="val 15130919"/>
              <a:gd name="adj2" fmla="val 107485"/>
            </a:avLst>
          </a:prstGeom>
          <a:ln>
            <a:head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TextBox 16"/>
          <p:cNvSpPr txBox="1"/>
          <p:nvPr/>
        </p:nvSpPr>
        <p:spPr>
          <a:xfrm>
            <a:off x="1987655" y="2827506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Comic Sans MS"/>
                <a:cs typeface="Comic Sans MS"/>
              </a:rPr>
              <a:t>1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37" name="TextBox 16"/>
          <p:cNvSpPr txBox="1"/>
          <p:nvPr/>
        </p:nvSpPr>
        <p:spPr>
          <a:xfrm>
            <a:off x="6104892" y="2803526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Comic Sans MS"/>
                <a:cs typeface="Comic Sans MS"/>
              </a:rPr>
              <a:t>1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38" name="TextBox 16"/>
          <p:cNvSpPr txBox="1"/>
          <p:nvPr/>
        </p:nvSpPr>
        <p:spPr>
          <a:xfrm>
            <a:off x="4086368" y="2827506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Comic Sans MS"/>
                <a:cs typeface="Comic Sans MS"/>
              </a:rPr>
              <a:t>1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21" name="TextBox 16"/>
          <p:cNvSpPr txBox="1"/>
          <p:nvPr/>
        </p:nvSpPr>
        <p:spPr>
          <a:xfrm>
            <a:off x="3207516" y="2979332"/>
            <a:ext cx="31130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 smtClean="0">
                <a:latin typeface="Comic Sans MS"/>
                <a:cs typeface="Comic Sans MS"/>
              </a:rPr>
              <a:t>1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23" name="TextBox 16"/>
          <p:cNvSpPr txBox="1"/>
          <p:nvPr/>
        </p:nvSpPr>
        <p:spPr>
          <a:xfrm>
            <a:off x="5121865" y="2946752"/>
            <a:ext cx="35618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>
                <a:latin typeface="Comic Sans MS"/>
                <a:cs typeface="Comic Sans MS"/>
              </a:rPr>
              <a:t>2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24" name="TextBox 16"/>
          <p:cNvSpPr txBox="1"/>
          <p:nvPr/>
        </p:nvSpPr>
        <p:spPr>
          <a:xfrm>
            <a:off x="7104105" y="2950130"/>
            <a:ext cx="35618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 smtClean="0">
                <a:latin typeface="Comic Sans MS"/>
                <a:cs typeface="Comic Sans MS"/>
              </a:rPr>
              <a:t>3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25" name="TextBox 16"/>
          <p:cNvSpPr txBox="1"/>
          <p:nvPr/>
        </p:nvSpPr>
        <p:spPr>
          <a:xfrm>
            <a:off x="1045088" y="2956201"/>
            <a:ext cx="35618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 smtClean="0">
                <a:latin typeface="Comic Sans MS"/>
                <a:cs typeface="Comic Sans MS"/>
              </a:rPr>
              <a:t>0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3856856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Dijkstra’s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971600" y="2405785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3116550" y="2405785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8" name="Freeform 7"/>
          <p:cNvSpPr/>
          <p:nvPr/>
        </p:nvSpPr>
        <p:spPr>
          <a:xfrm>
            <a:off x="5003418" y="2405785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9" name="Freeform 8"/>
          <p:cNvSpPr/>
          <p:nvPr/>
        </p:nvSpPr>
        <p:spPr>
          <a:xfrm>
            <a:off x="7020272" y="2405785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12" name="Düz Ok Bağlayıcısı 11"/>
          <p:cNvCxnSpPr>
            <a:stCxn id="6" idx="16"/>
            <a:endCxn id="7" idx="10"/>
          </p:cNvCxnSpPr>
          <p:nvPr/>
        </p:nvCxnSpPr>
        <p:spPr>
          <a:xfrm>
            <a:off x="1429032" y="2831942"/>
            <a:ext cx="1687518" cy="0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16"/>
          <p:cNvSpPr txBox="1"/>
          <p:nvPr/>
        </p:nvSpPr>
        <p:spPr>
          <a:xfrm>
            <a:off x="4242441" y="1715173"/>
            <a:ext cx="449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Comic Sans MS"/>
                <a:cs typeface="Comic Sans MS"/>
              </a:rPr>
              <a:t>-3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29" name="TextBox 51"/>
          <p:cNvSpPr txBox="1"/>
          <p:nvPr/>
        </p:nvSpPr>
        <p:spPr>
          <a:xfrm>
            <a:off x="5876636" y="1813945"/>
            <a:ext cx="2696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</a:t>
            </a:r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32" name="Düz Ok Bağlayıcısı 31"/>
          <p:cNvCxnSpPr>
            <a:stCxn id="7" idx="17"/>
            <a:endCxn id="8" idx="9"/>
          </p:cNvCxnSpPr>
          <p:nvPr/>
        </p:nvCxnSpPr>
        <p:spPr>
          <a:xfrm>
            <a:off x="3584873" y="2802236"/>
            <a:ext cx="1429436" cy="0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Düz Ok Bağlayıcısı 32"/>
          <p:cNvCxnSpPr>
            <a:stCxn id="8" idx="17"/>
            <a:endCxn id="9" idx="10"/>
          </p:cNvCxnSpPr>
          <p:nvPr/>
        </p:nvCxnSpPr>
        <p:spPr>
          <a:xfrm>
            <a:off x="5471741" y="2802236"/>
            <a:ext cx="1548531" cy="29706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Yay 18"/>
          <p:cNvSpPr/>
          <p:nvPr/>
        </p:nvSpPr>
        <p:spPr>
          <a:xfrm rot="19815056">
            <a:off x="2864111" y="2189722"/>
            <a:ext cx="2542037" cy="1627718"/>
          </a:xfrm>
          <a:prstGeom prst="arc">
            <a:avLst>
              <a:gd name="adj1" fmla="val 15130919"/>
              <a:gd name="adj2" fmla="val 107485"/>
            </a:avLst>
          </a:prstGeom>
          <a:ln>
            <a:solidFill>
              <a:srgbClr val="FF0000"/>
            </a:solidFill>
            <a:head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TextBox 16"/>
          <p:cNvSpPr txBox="1"/>
          <p:nvPr/>
        </p:nvSpPr>
        <p:spPr>
          <a:xfrm>
            <a:off x="1987655" y="2827506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Comic Sans MS"/>
                <a:cs typeface="Comic Sans MS"/>
              </a:rPr>
              <a:t>1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37" name="TextBox 16"/>
          <p:cNvSpPr txBox="1"/>
          <p:nvPr/>
        </p:nvSpPr>
        <p:spPr>
          <a:xfrm>
            <a:off x="6104892" y="2803526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Comic Sans MS"/>
                <a:cs typeface="Comic Sans MS"/>
              </a:rPr>
              <a:t>1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38" name="TextBox 16"/>
          <p:cNvSpPr txBox="1"/>
          <p:nvPr/>
        </p:nvSpPr>
        <p:spPr>
          <a:xfrm>
            <a:off x="4086368" y="2827506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Comic Sans MS"/>
                <a:cs typeface="Comic Sans MS"/>
              </a:rPr>
              <a:t>1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21" name="TextBox 16"/>
          <p:cNvSpPr txBox="1"/>
          <p:nvPr/>
        </p:nvSpPr>
        <p:spPr>
          <a:xfrm>
            <a:off x="3131840" y="2979332"/>
            <a:ext cx="4283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 smtClean="0">
                <a:latin typeface="Comic Sans MS"/>
                <a:cs typeface="Comic Sans MS"/>
              </a:rPr>
              <a:t>-1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23" name="TextBox 16"/>
          <p:cNvSpPr txBox="1"/>
          <p:nvPr/>
        </p:nvSpPr>
        <p:spPr>
          <a:xfrm>
            <a:off x="5121865" y="2946752"/>
            <a:ext cx="35618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 smtClean="0">
                <a:latin typeface="Comic Sans MS"/>
                <a:cs typeface="Comic Sans MS"/>
              </a:rPr>
              <a:t>0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24" name="TextBox 16"/>
          <p:cNvSpPr txBox="1"/>
          <p:nvPr/>
        </p:nvSpPr>
        <p:spPr>
          <a:xfrm>
            <a:off x="7104105" y="2950130"/>
            <a:ext cx="31130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>
                <a:latin typeface="Comic Sans MS"/>
                <a:cs typeface="Comic Sans MS"/>
              </a:rPr>
              <a:t>1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25" name="TextBox 16"/>
          <p:cNvSpPr txBox="1"/>
          <p:nvPr/>
        </p:nvSpPr>
        <p:spPr>
          <a:xfrm>
            <a:off x="1045088" y="2956201"/>
            <a:ext cx="35618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 smtClean="0">
                <a:latin typeface="Comic Sans MS"/>
                <a:cs typeface="Comic Sans MS"/>
              </a:rPr>
              <a:t>0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54089214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Dijkstra’s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Algorithm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971600" y="2405785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3116550" y="2405785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8" name="Freeform 7"/>
          <p:cNvSpPr/>
          <p:nvPr/>
        </p:nvSpPr>
        <p:spPr>
          <a:xfrm>
            <a:off x="5003418" y="2405785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9" name="Freeform 8"/>
          <p:cNvSpPr/>
          <p:nvPr/>
        </p:nvSpPr>
        <p:spPr>
          <a:xfrm>
            <a:off x="7020272" y="2405785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12" name="Düz Ok Bağlayıcısı 11"/>
          <p:cNvCxnSpPr>
            <a:stCxn id="6" idx="16"/>
            <a:endCxn id="7" idx="10"/>
          </p:cNvCxnSpPr>
          <p:nvPr/>
        </p:nvCxnSpPr>
        <p:spPr>
          <a:xfrm>
            <a:off x="1429032" y="2831942"/>
            <a:ext cx="1687518" cy="0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16"/>
          <p:cNvSpPr txBox="1"/>
          <p:nvPr/>
        </p:nvSpPr>
        <p:spPr>
          <a:xfrm>
            <a:off x="4242441" y="1715173"/>
            <a:ext cx="449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Comic Sans MS"/>
                <a:cs typeface="Comic Sans MS"/>
              </a:rPr>
              <a:t>-3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29" name="TextBox 51"/>
          <p:cNvSpPr txBox="1"/>
          <p:nvPr/>
        </p:nvSpPr>
        <p:spPr>
          <a:xfrm>
            <a:off x="5876636" y="1813945"/>
            <a:ext cx="2696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</a:t>
            </a:r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32" name="Düz Ok Bağlayıcısı 31"/>
          <p:cNvCxnSpPr>
            <a:stCxn id="7" idx="17"/>
            <a:endCxn id="8" idx="9"/>
          </p:cNvCxnSpPr>
          <p:nvPr/>
        </p:nvCxnSpPr>
        <p:spPr>
          <a:xfrm>
            <a:off x="3584873" y="2802236"/>
            <a:ext cx="1429436" cy="0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Düz Ok Bağlayıcısı 32"/>
          <p:cNvCxnSpPr>
            <a:stCxn id="8" idx="17"/>
            <a:endCxn id="9" idx="10"/>
          </p:cNvCxnSpPr>
          <p:nvPr/>
        </p:nvCxnSpPr>
        <p:spPr>
          <a:xfrm>
            <a:off x="5471741" y="2802236"/>
            <a:ext cx="1548531" cy="29706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Yay 18"/>
          <p:cNvSpPr/>
          <p:nvPr/>
        </p:nvSpPr>
        <p:spPr>
          <a:xfrm rot="19815056">
            <a:off x="2864111" y="2189722"/>
            <a:ext cx="2542037" cy="1627718"/>
          </a:xfrm>
          <a:prstGeom prst="arc">
            <a:avLst>
              <a:gd name="adj1" fmla="val 15130919"/>
              <a:gd name="adj2" fmla="val 107485"/>
            </a:avLst>
          </a:prstGeom>
          <a:ln>
            <a:solidFill>
              <a:srgbClr val="FF0000"/>
            </a:solidFill>
            <a:head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TextBox 16"/>
          <p:cNvSpPr txBox="1"/>
          <p:nvPr/>
        </p:nvSpPr>
        <p:spPr>
          <a:xfrm>
            <a:off x="1987655" y="2827506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Comic Sans MS"/>
                <a:cs typeface="Comic Sans MS"/>
              </a:rPr>
              <a:t>1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37" name="TextBox 16"/>
          <p:cNvSpPr txBox="1"/>
          <p:nvPr/>
        </p:nvSpPr>
        <p:spPr>
          <a:xfrm>
            <a:off x="6104892" y="2803526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Comic Sans MS"/>
                <a:cs typeface="Comic Sans MS"/>
              </a:rPr>
              <a:t>1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38" name="TextBox 16"/>
          <p:cNvSpPr txBox="1"/>
          <p:nvPr/>
        </p:nvSpPr>
        <p:spPr>
          <a:xfrm>
            <a:off x="4086368" y="2827506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Comic Sans MS"/>
                <a:cs typeface="Comic Sans MS"/>
              </a:rPr>
              <a:t>1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21" name="TextBox 16"/>
          <p:cNvSpPr txBox="1"/>
          <p:nvPr/>
        </p:nvSpPr>
        <p:spPr>
          <a:xfrm>
            <a:off x="3131840" y="2979332"/>
            <a:ext cx="4732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 smtClean="0">
                <a:latin typeface="Comic Sans MS"/>
                <a:cs typeface="Comic Sans MS"/>
              </a:rPr>
              <a:t>-3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23" name="TextBox 16"/>
          <p:cNvSpPr txBox="1"/>
          <p:nvPr/>
        </p:nvSpPr>
        <p:spPr>
          <a:xfrm>
            <a:off x="5046189" y="2946752"/>
            <a:ext cx="4732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 smtClean="0">
                <a:latin typeface="Comic Sans MS"/>
                <a:cs typeface="Comic Sans MS"/>
              </a:rPr>
              <a:t>-2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24" name="TextBox 16"/>
          <p:cNvSpPr txBox="1"/>
          <p:nvPr/>
        </p:nvSpPr>
        <p:spPr>
          <a:xfrm>
            <a:off x="7104105" y="2950130"/>
            <a:ext cx="4283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 smtClean="0">
                <a:latin typeface="Comic Sans MS"/>
                <a:cs typeface="Comic Sans MS"/>
              </a:rPr>
              <a:t>-1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25" name="TextBox 16"/>
          <p:cNvSpPr txBox="1"/>
          <p:nvPr/>
        </p:nvSpPr>
        <p:spPr>
          <a:xfrm>
            <a:off x="1045088" y="2956201"/>
            <a:ext cx="35618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 smtClean="0">
                <a:latin typeface="Comic Sans MS"/>
                <a:cs typeface="Comic Sans MS"/>
              </a:rPr>
              <a:t>0</a:t>
            </a:r>
            <a:endParaRPr lang="en-US" sz="2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37711412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Bellman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-Ford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29" name="TextBox 51"/>
          <p:cNvSpPr txBox="1"/>
          <p:nvPr/>
        </p:nvSpPr>
        <p:spPr>
          <a:xfrm>
            <a:off x="5876636" y="1813945"/>
            <a:ext cx="2696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26" name="TextBox 16"/>
          <p:cNvSpPr txBox="1"/>
          <p:nvPr/>
        </p:nvSpPr>
        <p:spPr>
          <a:xfrm>
            <a:off x="323528" y="1196752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latin typeface="Comic Sans MS"/>
                <a:cs typeface="Comic Sans MS"/>
              </a:rPr>
              <a:t>define a </a:t>
            </a:r>
            <a:r>
              <a:rPr lang="tr-TR" dirty="0" err="1" smtClean="0">
                <a:latin typeface="Comic Sans MS"/>
                <a:cs typeface="Comic Sans MS"/>
              </a:rPr>
              <a:t>subproblem</a:t>
            </a:r>
            <a:endParaRPr lang="tr-TR" dirty="0" smtClean="0">
              <a:latin typeface="Comic Sans MS"/>
              <a:cs typeface="Comic Sans MS"/>
            </a:endParaRPr>
          </a:p>
          <a:p>
            <a:endParaRPr lang="tr-TR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2416259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Bellman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-Ford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29" name="TextBox 51"/>
          <p:cNvSpPr txBox="1"/>
          <p:nvPr/>
        </p:nvSpPr>
        <p:spPr>
          <a:xfrm>
            <a:off x="5876636" y="1813945"/>
            <a:ext cx="2696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</a:t>
            </a:r>
            <a:endParaRPr lang="en-US" sz="2200" dirty="0">
              <a:latin typeface="Comic Sans MS"/>
              <a:cs typeface="Comic Sans M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16"/>
              <p:cNvSpPr txBox="1"/>
              <p:nvPr/>
            </p:nvSpPr>
            <p:spPr>
              <a:xfrm>
                <a:off x="323528" y="1196752"/>
                <a:ext cx="8208912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dirty="0" smtClean="0">
                    <a:latin typeface="Comic Sans MS"/>
                    <a:cs typeface="Comic Sans MS"/>
                  </a:rPr>
                  <a:t>define a 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subproblem</a:t>
                </a:r>
                <a:endParaRPr lang="tr-TR" dirty="0" smtClean="0">
                  <a:latin typeface="Comic Sans MS"/>
                  <a:cs typeface="Comic Sans MS"/>
                </a:endParaRPr>
              </a:p>
              <a:p>
                <a:endParaRPr lang="tr-TR" dirty="0">
                  <a:latin typeface="Comic Sans MS"/>
                  <a:cs typeface="Comic Sans MS"/>
                </a:endParaRPr>
              </a:p>
              <a:p>
                <a:r>
                  <a:rPr lang="tr-TR" dirty="0" smtClean="0">
                    <a:latin typeface="Comic Sans MS"/>
                    <a:cs typeface="Comic Sans MS"/>
                  </a:rPr>
                  <a:t>               PATH(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i,v</a:t>
                </a:r>
                <a:r>
                  <a:rPr lang="tr-TR" dirty="0" smtClean="0">
                    <a:latin typeface="Comic Sans MS"/>
                    <a:cs typeface="Comic Sans MS"/>
                  </a:rPr>
                  <a:t>) : 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the</a:t>
                </a:r>
                <a:r>
                  <a:rPr lang="tr-TR" dirty="0" smtClean="0">
                    <a:latin typeface="Comic Sans MS"/>
                    <a:cs typeface="Comic Sans MS"/>
                  </a:rPr>
                  <a:t> 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weight</a:t>
                </a:r>
                <a:r>
                  <a:rPr lang="tr-TR" dirty="0" smtClean="0">
                    <a:latin typeface="Comic Sans MS"/>
                    <a:cs typeface="Comic Sans MS"/>
                  </a:rPr>
                  <a:t> of 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the</a:t>
                </a:r>
                <a:r>
                  <a:rPr lang="tr-TR" dirty="0" smtClean="0">
                    <a:latin typeface="Comic Sans MS"/>
                    <a:cs typeface="Comic Sans MS"/>
                  </a:rPr>
                  <a:t> 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shortest</a:t>
                </a:r>
                <a:r>
                  <a:rPr lang="tr-TR" dirty="0" smtClean="0">
                    <a:latin typeface="Comic Sans MS"/>
                    <a:cs typeface="Comic Sans MS"/>
                  </a:rPr>
                  <a:t> 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path</a:t>
                </a:r>
                <a:r>
                  <a:rPr lang="tr-TR" dirty="0" smtClean="0">
                    <a:latin typeface="Comic Sans MS"/>
                    <a:cs typeface="Comic Sans MS"/>
                  </a:rPr>
                  <a:t> 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to</a:t>
                </a:r>
                <a:r>
                  <a:rPr lang="tr-TR" dirty="0" smtClean="0">
                    <a:latin typeface="Comic Sans MS"/>
                    <a:cs typeface="Comic Sans MS"/>
                  </a:rPr>
                  <a:t> v 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that</a:t>
                </a:r>
                <a:r>
                  <a:rPr lang="tr-TR" dirty="0" smtClean="0">
                    <a:latin typeface="Comic Sans MS"/>
                    <a:cs typeface="Comic Sans MS"/>
                  </a:rPr>
                  <a:t> 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contains</a:t>
                </a:r>
                <a:r>
                  <a:rPr lang="tr-TR" dirty="0" smtClean="0">
                    <a:latin typeface="Comic Sans MS"/>
                    <a:cs typeface="Comic Sans MS"/>
                  </a:rPr>
                  <a:t> </a:t>
                </a:r>
              </a:p>
              <a:p>
                <a:r>
                  <a:rPr lang="tr-TR" dirty="0">
                    <a:latin typeface="Comic Sans MS"/>
                    <a:cs typeface="Comic Sans MS"/>
                  </a:rPr>
                  <a:t> </a:t>
                </a:r>
                <a:r>
                  <a:rPr lang="tr-TR" dirty="0" smtClean="0">
                    <a:latin typeface="Comic Sans MS"/>
                    <a:cs typeface="Comic Sans MS"/>
                  </a:rPr>
                  <a:t>                                </a:t>
                </a:r>
                <a14:m>
                  <m:oMath xmlns:m="http://schemas.openxmlformats.org/officeDocument/2006/math">
                    <m:r>
                      <a:rPr lang="tr-TR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mic Sans MS"/>
                      </a:rPr>
                      <m:t>≤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mic Sans MS"/>
                      </a:rPr>
                      <m:t>𝑖</m:t>
                    </m:r>
                  </m:oMath>
                </a14:m>
                <a:r>
                  <a:rPr lang="tr-TR" dirty="0" smtClean="0">
                    <a:latin typeface="Comic Sans MS"/>
                    <a:cs typeface="Comic Sans MS"/>
                  </a:rPr>
                  <a:t> edges  </a:t>
                </a:r>
              </a:p>
            </p:txBody>
          </p:sp>
        </mc:Choice>
        <mc:Fallback>
          <p:sp>
            <p:nvSpPr>
              <p:cNvPr id="26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196752"/>
                <a:ext cx="8208912" cy="1200329"/>
              </a:xfrm>
              <a:prstGeom prst="rect">
                <a:avLst/>
              </a:prstGeom>
              <a:blipFill>
                <a:blip r:embed="rId3"/>
                <a:stretch>
                  <a:fillRect l="-445" t="-2030" b="-761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939003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Bellman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-Ford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29" name="TextBox 51"/>
          <p:cNvSpPr txBox="1"/>
          <p:nvPr/>
        </p:nvSpPr>
        <p:spPr>
          <a:xfrm>
            <a:off x="5876636" y="1813945"/>
            <a:ext cx="2696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</a:t>
            </a:r>
            <a:endParaRPr lang="en-US" sz="2200" dirty="0">
              <a:latin typeface="Comic Sans MS"/>
              <a:cs typeface="Comic Sans M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16"/>
              <p:cNvSpPr txBox="1"/>
              <p:nvPr/>
            </p:nvSpPr>
            <p:spPr>
              <a:xfrm>
                <a:off x="323528" y="1196752"/>
                <a:ext cx="8208912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dirty="0" smtClean="0">
                    <a:latin typeface="Comic Sans MS"/>
                    <a:cs typeface="Comic Sans MS"/>
                  </a:rPr>
                  <a:t>define a 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subproblem</a:t>
                </a:r>
                <a:endParaRPr lang="tr-TR" dirty="0" smtClean="0">
                  <a:latin typeface="Comic Sans MS"/>
                  <a:cs typeface="Comic Sans MS"/>
                </a:endParaRPr>
              </a:p>
              <a:p>
                <a:endParaRPr lang="tr-TR" dirty="0">
                  <a:latin typeface="Comic Sans MS"/>
                  <a:cs typeface="Comic Sans MS"/>
                </a:endParaRPr>
              </a:p>
              <a:p>
                <a:r>
                  <a:rPr lang="tr-TR" dirty="0" smtClean="0">
                    <a:latin typeface="Comic Sans MS"/>
                    <a:cs typeface="Comic Sans MS"/>
                  </a:rPr>
                  <a:t>               PATH(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i,v</a:t>
                </a:r>
                <a:r>
                  <a:rPr lang="tr-TR" dirty="0" smtClean="0">
                    <a:latin typeface="Comic Sans MS"/>
                    <a:cs typeface="Comic Sans MS"/>
                  </a:rPr>
                  <a:t>) : 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the</a:t>
                </a:r>
                <a:r>
                  <a:rPr lang="tr-TR" dirty="0" smtClean="0">
                    <a:latin typeface="Comic Sans MS"/>
                    <a:cs typeface="Comic Sans MS"/>
                  </a:rPr>
                  <a:t> 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weight</a:t>
                </a:r>
                <a:r>
                  <a:rPr lang="tr-TR" dirty="0" smtClean="0">
                    <a:latin typeface="Comic Sans MS"/>
                    <a:cs typeface="Comic Sans MS"/>
                  </a:rPr>
                  <a:t> of 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the</a:t>
                </a:r>
                <a:r>
                  <a:rPr lang="tr-TR" dirty="0" smtClean="0">
                    <a:latin typeface="Comic Sans MS"/>
                    <a:cs typeface="Comic Sans MS"/>
                  </a:rPr>
                  <a:t> 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shortest</a:t>
                </a:r>
                <a:r>
                  <a:rPr lang="tr-TR" dirty="0" smtClean="0">
                    <a:latin typeface="Comic Sans MS"/>
                    <a:cs typeface="Comic Sans MS"/>
                  </a:rPr>
                  <a:t> 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path</a:t>
                </a:r>
                <a:r>
                  <a:rPr lang="tr-TR" dirty="0" smtClean="0">
                    <a:latin typeface="Comic Sans MS"/>
                    <a:cs typeface="Comic Sans MS"/>
                  </a:rPr>
                  <a:t> 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to</a:t>
                </a:r>
                <a:r>
                  <a:rPr lang="tr-TR" dirty="0" smtClean="0">
                    <a:latin typeface="Comic Sans MS"/>
                    <a:cs typeface="Comic Sans MS"/>
                  </a:rPr>
                  <a:t> v 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that</a:t>
                </a:r>
                <a:r>
                  <a:rPr lang="tr-TR" dirty="0" smtClean="0">
                    <a:latin typeface="Comic Sans MS"/>
                    <a:cs typeface="Comic Sans MS"/>
                  </a:rPr>
                  <a:t> 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contains</a:t>
                </a:r>
                <a:r>
                  <a:rPr lang="tr-TR" dirty="0" smtClean="0">
                    <a:latin typeface="Comic Sans MS"/>
                    <a:cs typeface="Comic Sans MS"/>
                  </a:rPr>
                  <a:t> </a:t>
                </a:r>
              </a:p>
              <a:p>
                <a:r>
                  <a:rPr lang="tr-TR" dirty="0">
                    <a:latin typeface="Comic Sans MS"/>
                    <a:cs typeface="Comic Sans MS"/>
                  </a:rPr>
                  <a:t> </a:t>
                </a:r>
                <a:r>
                  <a:rPr lang="tr-TR" dirty="0" smtClean="0">
                    <a:latin typeface="Comic Sans MS"/>
                    <a:cs typeface="Comic Sans MS"/>
                  </a:rPr>
                  <a:t>                                </a:t>
                </a:r>
                <a14:m>
                  <m:oMath xmlns:m="http://schemas.openxmlformats.org/officeDocument/2006/math">
                    <m:r>
                      <a:rPr lang="tr-TR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mic Sans MS"/>
                      </a:rPr>
                      <m:t>≤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mic Sans MS"/>
                      </a:rPr>
                      <m:t>𝑖</m:t>
                    </m:r>
                  </m:oMath>
                </a14:m>
                <a:r>
                  <a:rPr lang="tr-TR" dirty="0" smtClean="0">
                    <a:latin typeface="Comic Sans MS"/>
                    <a:cs typeface="Comic Sans MS"/>
                  </a:rPr>
                  <a:t> edges</a:t>
                </a:r>
              </a:p>
              <a:p>
                <a:endParaRPr lang="tr-TR" dirty="0">
                  <a:latin typeface="Comic Sans MS"/>
                  <a:cs typeface="Comic Sans MS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dirty="0" err="1">
                    <a:latin typeface="Comic Sans MS"/>
                    <a:cs typeface="Comic Sans MS"/>
                  </a:rPr>
                  <a:t>c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onstruct</a:t>
                </a:r>
                <a:r>
                  <a:rPr lang="tr-TR" dirty="0" smtClean="0">
                    <a:latin typeface="Comic Sans MS"/>
                    <a:cs typeface="Comic Sans MS"/>
                  </a:rPr>
                  <a:t> 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recurrence</a:t>
                </a:r>
                <a:r>
                  <a:rPr lang="tr-TR" dirty="0" smtClean="0">
                    <a:latin typeface="Comic Sans MS"/>
                    <a:cs typeface="Comic Sans MS"/>
                  </a:rPr>
                  <a:t> 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relation</a:t>
                </a:r>
                <a:r>
                  <a:rPr lang="tr-TR" dirty="0" smtClean="0">
                    <a:latin typeface="Comic Sans MS"/>
                    <a:cs typeface="Comic Sans MS"/>
                  </a:rPr>
                  <a:t>  </a:t>
                </a:r>
              </a:p>
            </p:txBody>
          </p:sp>
        </mc:Choice>
        <mc:Fallback>
          <p:sp>
            <p:nvSpPr>
              <p:cNvPr id="26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196752"/>
                <a:ext cx="8208912" cy="1754326"/>
              </a:xfrm>
              <a:prstGeom prst="rect">
                <a:avLst/>
              </a:prstGeom>
              <a:blipFill>
                <a:blip r:embed="rId3"/>
                <a:stretch>
                  <a:fillRect l="-445" t="-1389" b="-486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16"/>
          <p:cNvSpPr txBox="1"/>
          <p:nvPr/>
        </p:nvSpPr>
        <p:spPr>
          <a:xfrm>
            <a:off x="4641146" y="3380606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 smtClean="0">
                <a:latin typeface="Comic Sans MS"/>
                <a:cs typeface="Comic Sans MS"/>
              </a:rPr>
              <a:t>Two</a:t>
            </a:r>
            <a:r>
              <a:rPr lang="tr-TR" u="sng" dirty="0" smtClean="0">
                <a:latin typeface="Comic Sans MS"/>
                <a:cs typeface="Comic Sans MS"/>
              </a:rPr>
              <a:t> </a:t>
            </a:r>
            <a:r>
              <a:rPr lang="tr-TR" u="sng" dirty="0" err="1" smtClean="0">
                <a:latin typeface="Comic Sans MS"/>
                <a:cs typeface="Comic Sans MS"/>
              </a:rPr>
              <a:t>Cases</a:t>
            </a:r>
            <a:endParaRPr lang="tr-TR" u="sng" dirty="0" smtClean="0">
              <a:latin typeface="Comic Sans MS"/>
              <a:cs typeface="Comic Sans MS"/>
            </a:endParaRPr>
          </a:p>
          <a:p>
            <a:endParaRPr lang="tr-TR" u="sng" dirty="0">
              <a:latin typeface="Comic Sans MS"/>
              <a:cs typeface="Comic Sans MS"/>
            </a:endParaRPr>
          </a:p>
          <a:p>
            <a:r>
              <a:rPr lang="tr-TR" dirty="0" smtClean="0">
                <a:latin typeface="Comic Sans MS"/>
                <a:cs typeface="Comic Sans MS"/>
              </a:rPr>
              <a:t>1) </a:t>
            </a:r>
          </a:p>
        </p:txBody>
      </p:sp>
      <p:sp>
        <p:nvSpPr>
          <p:cNvPr id="2" name="Oval 1"/>
          <p:cNvSpPr/>
          <p:nvPr/>
        </p:nvSpPr>
        <p:spPr>
          <a:xfrm>
            <a:off x="611560" y="3863181"/>
            <a:ext cx="216024" cy="259941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3419872" y="3847969"/>
            <a:ext cx="216024" cy="259941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2483768" y="4797152"/>
            <a:ext cx="216024" cy="259941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Serbest Form 2"/>
          <p:cNvSpPr/>
          <p:nvPr/>
        </p:nvSpPr>
        <p:spPr>
          <a:xfrm>
            <a:off x="765810" y="3749040"/>
            <a:ext cx="2654062" cy="268168"/>
          </a:xfrm>
          <a:custGeom>
            <a:avLst/>
            <a:gdLst>
              <a:gd name="connsiteX0" fmla="*/ 0 w 2686050"/>
              <a:gd name="connsiteY0" fmla="*/ 217170 h 228600"/>
              <a:gd name="connsiteX1" fmla="*/ 354330 w 2686050"/>
              <a:gd name="connsiteY1" fmla="*/ 34290 h 228600"/>
              <a:gd name="connsiteX2" fmla="*/ 457200 w 2686050"/>
              <a:gd name="connsiteY2" fmla="*/ 45720 h 228600"/>
              <a:gd name="connsiteX3" fmla="*/ 548640 w 2686050"/>
              <a:gd name="connsiteY3" fmla="*/ 68580 h 228600"/>
              <a:gd name="connsiteX4" fmla="*/ 640080 w 2686050"/>
              <a:gd name="connsiteY4" fmla="*/ 102870 h 228600"/>
              <a:gd name="connsiteX5" fmla="*/ 674370 w 2686050"/>
              <a:gd name="connsiteY5" fmla="*/ 125730 h 228600"/>
              <a:gd name="connsiteX6" fmla="*/ 857250 w 2686050"/>
              <a:gd name="connsiteY6" fmla="*/ 125730 h 228600"/>
              <a:gd name="connsiteX7" fmla="*/ 914400 w 2686050"/>
              <a:gd name="connsiteY7" fmla="*/ 114300 h 228600"/>
              <a:gd name="connsiteX8" fmla="*/ 982980 w 2686050"/>
              <a:gd name="connsiteY8" fmla="*/ 91440 h 228600"/>
              <a:gd name="connsiteX9" fmla="*/ 1017270 w 2686050"/>
              <a:gd name="connsiteY9" fmla="*/ 80010 h 228600"/>
              <a:gd name="connsiteX10" fmla="*/ 1062990 w 2686050"/>
              <a:gd name="connsiteY10" fmla="*/ 68580 h 228600"/>
              <a:gd name="connsiteX11" fmla="*/ 1097280 w 2686050"/>
              <a:gd name="connsiteY11" fmla="*/ 45720 h 228600"/>
              <a:gd name="connsiteX12" fmla="*/ 1143000 w 2686050"/>
              <a:gd name="connsiteY12" fmla="*/ 34290 h 228600"/>
              <a:gd name="connsiteX13" fmla="*/ 1177290 w 2686050"/>
              <a:gd name="connsiteY13" fmla="*/ 22860 h 228600"/>
              <a:gd name="connsiteX14" fmla="*/ 1257300 w 2686050"/>
              <a:gd name="connsiteY14" fmla="*/ 0 h 228600"/>
              <a:gd name="connsiteX15" fmla="*/ 1463040 w 2686050"/>
              <a:gd name="connsiteY15" fmla="*/ 34290 h 228600"/>
              <a:gd name="connsiteX16" fmla="*/ 1531620 w 2686050"/>
              <a:gd name="connsiteY16" fmla="*/ 80010 h 228600"/>
              <a:gd name="connsiteX17" fmla="*/ 1565910 w 2686050"/>
              <a:gd name="connsiteY17" fmla="*/ 102870 h 228600"/>
              <a:gd name="connsiteX18" fmla="*/ 1600200 w 2686050"/>
              <a:gd name="connsiteY18" fmla="*/ 137160 h 228600"/>
              <a:gd name="connsiteX19" fmla="*/ 1645920 w 2686050"/>
              <a:gd name="connsiteY19" fmla="*/ 160020 h 228600"/>
              <a:gd name="connsiteX20" fmla="*/ 1760220 w 2686050"/>
              <a:gd name="connsiteY20" fmla="*/ 194310 h 228600"/>
              <a:gd name="connsiteX21" fmla="*/ 1874520 w 2686050"/>
              <a:gd name="connsiteY21" fmla="*/ 182880 h 228600"/>
              <a:gd name="connsiteX22" fmla="*/ 1908810 w 2686050"/>
              <a:gd name="connsiteY22" fmla="*/ 160020 h 228600"/>
              <a:gd name="connsiteX23" fmla="*/ 1943100 w 2686050"/>
              <a:gd name="connsiteY23" fmla="*/ 148590 h 228600"/>
              <a:gd name="connsiteX24" fmla="*/ 1977390 w 2686050"/>
              <a:gd name="connsiteY24" fmla="*/ 125730 h 228600"/>
              <a:gd name="connsiteX25" fmla="*/ 2125980 w 2686050"/>
              <a:gd name="connsiteY25" fmla="*/ 91440 h 228600"/>
              <a:gd name="connsiteX26" fmla="*/ 2411730 w 2686050"/>
              <a:gd name="connsiteY26" fmla="*/ 114300 h 228600"/>
              <a:gd name="connsiteX27" fmla="*/ 2446020 w 2686050"/>
              <a:gd name="connsiteY27" fmla="*/ 125730 h 228600"/>
              <a:gd name="connsiteX28" fmla="*/ 2514600 w 2686050"/>
              <a:gd name="connsiteY28" fmla="*/ 171450 h 228600"/>
              <a:gd name="connsiteX29" fmla="*/ 2548890 w 2686050"/>
              <a:gd name="connsiteY29" fmla="*/ 194310 h 228600"/>
              <a:gd name="connsiteX30" fmla="*/ 2583180 w 2686050"/>
              <a:gd name="connsiteY30" fmla="*/ 205740 h 228600"/>
              <a:gd name="connsiteX31" fmla="*/ 2686050 w 2686050"/>
              <a:gd name="connsiteY31" fmla="*/ 22860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686050" h="228600">
                <a:moveTo>
                  <a:pt x="0" y="217170"/>
                </a:moveTo>
                <a:cubicBezTo>
                  <a:pt x="118110" y="156210"/>
                  <a:pt x="229879" y="80959"/>
                  <a:pt x="354330" y="34290"/>
                </a:cubicBezTo>
                <a:cubicBezTo>
                  <a:pt x="386634" y="22176"/>
                  <a:pt x="423046" y="40841"/>
                  <a:pt x="457200" y="45720"/>
                </a:cubicBezTo>
                <a:cubicBezTo>
                  <a:pt x="484035" y="49554"/>
                  <a:pt x="522047" y="57183"/>
                  <a:pt x="548640" y="68580"/>
                </a:cubicBezTo>
                <a:cubicBezTo>
                  <a:pt x="632319" y="104442"/>
                  <a:pt x="555788" y="81797"/>
                  <a:pt x="640080" y="102870"/>
                </a:cubicBezTo>
                <a:cubicBezTo>
                  <a:pt x="651510" y="110490"/>
                  <a:pt x="661338" y="121386"/>
                  <a:pt x="674370" y="125730"/>
                </a:cubicBezTo>
                <a:cubicBezTo>
                  <a:pt x="736799" y="146540"/>
                  <a:pt x="792454" y="134369"/>
                  <a:pt x="857250" y="125730"/>
                </a:cubicBezTo>
                <a:cubicBezTo>
                  <a:pt x="876507" y="123162"/>
                  <a:pt x="895657" y="119412"/>
                  <a:pt x="914400" y="114300"/>
                </a:cubicBezTo>
                <a:cubicBezTo>
                  <a:pt x="937647" y="107960"/>
                  <a:pt x="960120" y="99060"/>
                  <a:pt x="982980" y="91440"/>
                </a:cubicBezTo>
                <a:cubicBezTo>
                  <a:pt x="994410" y="87630"/>
                  <a:pt x="1005581" y="82932"/>
                  <a:pt x="1017270" y="80010"/>
                </a:cubicBezTo>
                <a:lnTo>
                  <a:pt x="1062990" y="68580"/>
                </a:lnTo>
                <a:cubicBezTo>
                  <a:pt x="1074420" y="60960"/>
                  <a:pt x="1084654" y="51131"/>
                  <a:pt x="1097280" y="45720"/>
                </a:cubicBezTo>
                <a:cubicBezTo>
                  <a:pt x="1111719" y="39532"/>
                  <a:pt x="1127895" y="38606"/>
                  <a:pt x="1143000" y="34290"/>
                </a:cubicBezTo>
                <a:cubicBezTo>
                  <a:pt x="1154585" y="30980"/>
                  <a:pt x="1165705" y="26170"/>
                  <a:pt x="1177290" y="22860"/>
                </a:cubicBezTo>
                <a:cubicBezTo>
                  <a:pt x="1277755" y="-5844"/>
                  <a:pt x="1175084" y="27405"/>
                  <a:pt x="1257300" y="0"/>
                </a:cubicBezTo>
                <a:cubicBezTo>
                  <a:pt x="1296508" y="3267"/>
                  <a:pt x="1414995" y="2260"/>
                  <a:pt x="1463040" y="34290"/>
                </a:cubicBezTo>
                <a:lnTo>
                  <a:pt x="1531620" y="80010"/>
                </a:lnTo>
                <a:cubicBezTo>
                  <a:pt x="1543050" y="87630"/>
                  <a:pt x="1556196" y="93156"/>
                  <a:pt x="1565910" y="102870"/>
                </a:cubicBezTo>
                <a:cubicBezTo>
                  <a:pt x="1577340" y="114300"/>
                  <a:pt x="1587046" y="127765"/>
                  <a:pt x="1600200" y="137160"/>
                </a:cubicBezTo>
                <a:cubicBezTo>
                  <a:pt x="1614065" y="147064"/>
                  <a:pt x="1630100" y="153692"/>
                  <a:pt x="1645920" y="160020"/>
                </a:cubicBezTo>
                <a:cubicBezTo>
                  <a:pt x="1692299" y="178572"/>
                  <a:pt x="1715311" y="183083"/>
                  <a:pt x="1760220" y="194310"/>
                </a:cubicBezTo>
                <a:cubicBezTo>
                  <a:pt x="1798320" y="190500"/>
                  <a:pt x="1837211" y="191490"/>
                  <a:pt x="1874520" y="182880"/>
                </a:cubicBezTo>
                <a:cubicBezTo>
                  <a:pt x="1887905" y="179791"/>
                  <a:pt x="1896523" y="166163"/>
                  <a:pt x="1908810" y="160020"/>
                </a:cubicBezTo>
                <a:cubicBezTo>
                  <a:pt x="1919586" y="154632"/>
                  <a:pt x="1932324" y="153978"/>
                  <a:pt x="1943100" y="148590"/>
                </a:cubicBezTo>
                <a:cubicBezTo>
                  <a:pt x="1955387" y="142447"/>
                  <a:pt x="1964837" y="131309"/>
                  <a:pt x="1977390" y="125730"/>
                </a:cubicBezTo>
                <a:cubicBezTo>
                  <a:pt x="2036846" y="99305"/>
                  <a:pt x="2060892" y="100738"/>
                  <a:pt x="2125980" y="91440"/>
                </a:cubicBezTo>
                <a:cubicBezTo>
                  <a:pt x="2287296" y="99122"/>
                  <a:pt x="2306815" y="84324"/>
                  <a:pt x="2411730" y="114300"/>
                </a:cubicBezTo>
                <a:cubicBezTo>
                  <a:pt x="2423315" y="117610"/>
                  <a:pt x="2435488" y="119879"/>
                  <a:pt x="2446020" y="125730"/>
                </a:cubicBezTo>
                <a:cubicBezTo>
                  <a:pt x="2470037" y="139073"/>
                  <a:pt x="2491740" y="156210"/>
                  <a:pt x="2514600" y="171450"/>
                </a:cubicBezTo>
                <a:cubicBezTo>
                  <a:pt x="2526030" y="179070"/>
                  <a:pt x="2535858" y="189966"/>
                  <a:pt x="2548890" y="194310"/>
                </a:cubicBezTo>
                <a:cubicBezTo>
                  <a:pt x="2560320" y="198120"/>
                  <a:pt x="2571326" y="203585"/>
                  <a:pt x="2583180" y="205740"/>
                </a:cubicBezTo>
                <a:cubicBezTo>
                  <a:pt x="2686688" y="224560"/>
                  <a:pt x="2651721" y="194271"/>
                  <a:pt x="2686050" y="228600"/>
                </a:cubicBezTo>
              </a:path>
            </a:pathLst>
          </a:custGeom>
          <a:noFill/>
          <a:ln w="25400">
            <a:solidFill>
              <a:schemeClr val="tx2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Serbest Form 3"/>
          <p:cNvSpPr/>
          <p:nvPr/>
        </p:nvSpPr>
        <p:spPr>
          <a:xfrm>
            <a:off x="777240" y="4103370"/>
            <a:ext cx="1691640" cy="811574"/>
          </a:xfrm>
          <a:custGeom>
            <a:avLst/>
            <a:gdLst>
              <a:gd name="connsiteX0" fmla="*/ 0 w 1691640"/>
              <a:gd name="connsiteY0" fmla="*/ 0 h 811574"/>
              <a:gd name="connsiteX1" fmla="*/ 57150 w 1691640"/>
              <a:gd name="connsiteY1" fmla="*/ 57150 h 811574"/>
              <a:gd name="connsiteX2" fmla="*/ 194310 w 1691640"/>
              <a:gd name="connsiteY2" fmla="*/ 34290 h 811574"/>
              <a:gd name="connsiteX3" fmla="*/ 308610 w 1691640"/>
              <a:gd name="connsiteY3" fmla="*/ 45720 h 811574"/>
              <a:gd name="connsiteX4" fmla="*/ 342900 w 1691640"/>
              <a:gd name="connsiteY4" fmla="*/ 57150 h 811574"/>
              <a:gd name="connsiteX5" fmla="*/ 377190 w 1691640"/>
              <a:gd name="connsiteY5" fmla="*/ 91440 h 811574"/>
              <a:gd name="connsiteX6" fmla="*/ 400050 w 1691640"/>
              <a:gd name="connsiteY6" fmla="*/ 251460 h 811574"/>
              <a:gd name="connsiteX7" fmla="*/ 445770 w 1691640"/>
              <a:gd name="connsiteY7" fmla="*/ 320040 h 811574"/>
              <a:gd name="connsiteX8" fmla="*/ 480060 w 1691640"/>
              <a:gd name="connsiteY8" fmla="*/ 342900 h 811574"/>
              <a:gd name="connsiteX9" fmla="*/ 514350 w 1691640"/>
              <a:gd name="connsiteY9" fmla="*/ 377190 h 811574"/>
              <a:gd name="connsiteX10" fmla="*/ 868680 w 1691640"/>
              <a:gd name="connsiteY10" fmla="*/ 411480 h 811574"/>
              <a:gd name="connsiteX11" fmla="*/ 902970 w 1691640"/>
              <a:gd name="connsiteY11" fmla="*/ 434340 h 811574"/>
              <a:gd name="connsiteX12" fmla="*/ 937260 w 1691640"/>
              <a:gd name="connsiteY12" fmla="*/ 445770 h 811574"/>
              <a:gd name="connsiteX13" fmla="*/ 1017270 w 1691640"/>
              <a:gd name="connsiteY13" fmla="*/ 514350 h 811574"/>
              <a:gd name="connsiteX14" fmla="*/ 1051560 w 1691640"/>
              <a:gd name="connsiteY14" fmla="*/ 628650 h 811574"/>
              <a:gd name="connsiteX15" fmla="*/ 1074420 w 1691640"/>
              <a:gd name="connsiteY15" fmla="*/ 674370 h 811574"/>
              <a:gd name="connsiteX16" fmla="*/ 1154430 w 1691640"/>
              <a:gd name="connsiteY16" fmla="*/ 708660 h 811574"/>
              <a:gd name="connsiteX17" fmla="*/ 1291590 w 1691640"/>
              <a:gd name="connsiteY17" fmla="*/ 697230 h 811574"/>
              <a:gd name="connsiteX18" fmla="*/ 1360170 w 1691640"/>
              <a:gd name="connsiteY18" fmla="*/ 674370 h 811574"/>
              <a:gd name="connsiteX19" fmla="*/ 1508760 w 1691640"/>
              <a:gd name="connsiteY19" fmla="*/ 685800 h 811574"/>
              <a:gd name="connsiteX20" fmla="*/ 1577340 w 1691640"/>
              <a:gd name="connsiteY20" fmla="*/ 742950 h 811574"/>
              <a:gd name="connsiteX21" fmla="*/ 1645920 w 1691640"/>
              <a:gd name="connsiteY21" fmla="*/ 788670 h 811574"/>
              <a:gd name="connsiteX22" fmla="*/ 1691640 w 1691640"/>
              <a:gd name="connsiteY22" fmla="*/ 811530 h 811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691640" h="811574">
                <a:moveTo>
                  <a:pt x="0" y="0"/>
                </a:moveTo>
                <a:cubicBezTo>
                  <a:pt x="19050" y="19050"/>
                  <a:pt x="31246" y="49749"/>
                  <a:pt x="57150" y="57150"/>
                </a:cubicBezTo>
                <a:cubicBezTo>
                  <a:pt x="98376" y="68929"/>
                  <a:pt x="152998" y="48061"/>
                  <a:pt x="194310" y="34290"/>
                </a:cubicBezTo>
                <a:cubicBezTo>
                  <a:pt x="232410" y="38100"/>
                  <a:pt x="270765" y="39898"/>
                  <a:pt x="308610" y="45720"/>
                </a:cubicBezTo>
                <a:cubicBezTo>
                  <a:pt x="320518" y="47552"/>
                  <a:pt x="332875" y="50467"/>
                  <a:pt x="342900" y="57150"/>
                </a:cubicBezTo>
                <a:cubicBezTo>
                  <a:pt x="356350" y="66116"/>
                  <a:pt x="365760" y="80010"/>
                  <a:pt x="377190" y="91440"/>
                </a:cubicBezTo>
                <a:cubicBezTo>
                  <a:pt x="384810" y="144780"/>
                  <a:pt x="370162" y="206628"/>
                  <a:pt x="400050" y="251460"/>
                </a:cubicBezTo>
                <a:cubicBezTo>
                  <a:pt x="415290" y="274320"/>
                  <a:pt x="422910" y="304800"/>
                  <a:pt x="445770" y="320040"/>
                </a:cubicBezTo>
                <a:cubicBezTo>
                  <a:pt x="457200" y="327660"/>
                  <a:pt x="469507" y="334106"/>
                  <a:pt x="480060" y="342900"/>
                </a:cubicBezTo>
                <a:cubicBezTo>
                  <a:pt x="492478" y="353248"/>
                  <a:pt x="500220" y="369340"/>
                  <a:pt x="514350" y="377190"/>
                </a:cubicBezTo>
                <a:cubicBezTo>
                  <a:pt x="604824" y="427453"/>
                  <a:pt x="830000" y="409933"/>
                  <a:pt x="868680" y="411480"/>
                </a:cubicBezTo>
                <a:cubicBezTo>
                  <a:pt x="880110" y="419100"/>
                  <a:pt x="890683" y="428197"/>
                  <a:pt x="902970" y="434340"/>
                </a:cubicBezTo>
                <a:cubicBezTo>
                  <a:pt x="913746" y="439728"/>
                  <a:pt x="926799" y="439792"/>
                  <a:pt x="937260" y="445770"/>
                </a:cubicBezTo>
                <a:cubicBezTo>
                  <a:pt x="971473" y="465321"/>
                  <a:pt x="990246" y="487326"/>
                  <a:pt x="1017270" y="514350"/>
                </a:cubicBezTo>
                <a:cubicBezTo>
                  <a:pt x="1025474" y="547164"/>
                  <a:pt x="1037646" y="600822"/>
                  <a:pt x="1051560" y="628650"/>
                </a:cubicBezTo>
                <a:cubicBezTo>
                  <a:pt x="1059180" y="643890"/>
                  <a:pt x="1062372" y="662322"/>
                  <a:pt x="1074420" y="674370"/>
                </a:cubicBezTo>
                <a:cubicBezTo>
                  <a:pt x="1088544" y="688494"/>
                  <a:pt x="1133937" y="701829"/>
                  <a:pt x="1154430" y="708660"/>
                </a:cubicBezTo>
                <a:cubicBezTo>
                  <a:pt x="1200150" y="704850"/>
                  <a:pt x="1246336" y="704772"/>
                  <a:pt x="1291590" y="697230"/>
                </a:cubicBezTo>
                <a:cubicBezTo>
                  <a:pt x="1315359" y="693269"/>
                  <a:pt x="1360170" y="674370"/>
                  <a:pt x="1360170" y="674370"/>
                </a:cubicBezTo>
                <a:cubicBezTo>
                  <a:pt x="1409700" y="678180"/>
                  <a:pt x="1459935" y="676645"/>
                  <a:pt x="1508760" y="685800"/>
                </a:cubicBezTo>
                <a:cubicBezTo>
                  <a:pt x="1531825" y="690125"/>
                  <a:pt x="1562371" y="731308"/>
                  <a:pt x="1577340" y="742950"/>
                </a:cubicBezTo>
                <a:cubicBezTo>
                  <a:pt x="1599027" y="759818"/>
                  <a:pt x="1623060" y="773430"/>
                  <a:pt x="1645920" y="788670"/>
                </a:cubicBezTo>
                <a:cubicBezTo>
                  <a:pt x="1683380" y="813643"/>
                  <a:pt x="1666473" y="811530"/>
                  <a:pt x="1691640" y="811530"/>
                </a:cubicBezTo>
              </a:path>
            </a:pathLst>
          </a:custGeom>
          <a:noFill/>
          <a:ln w="19050">
            <a:solidFill>
              <a:schemeClr val="tx2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6" name="Düz Ok Bağlayıcısı 5"/>
          <p:cNvCxnSpPr>
            <a:stCxn id="10" idx="7"/>
            <a:endCxn id="9" idx="3"/>
          </p:cNvCxnSpPr>
          <p:nvPr/>
        </p:nvCxnSpPr>
        <p:spPr>
          <a:xfrm flipV="1">
            <a:off x="2668156" y="4069843"/>
            <a:ext cx="783352" cy="765376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6"/>
          <p:cNvSpPr txBox="1"/>
          <p:nvPr/>
        </p:nvSpPr>
        <p:spPr>
          <a:xfrm>
            <a:off x="386448" y="3657605"/>
            <a:ext cx="28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17440" y="5012576"/>
            <a:ext cx="28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latin typeface="Comic Sans MS"/>
                <a:cs typeface="Comic Sans MS"/>
              </a:rPr>
              <a:t>x</a:t>
            </a:r>
            <a:endParaRPr lang="tr-TR" dirty="0" smtClean="0">
              <a:latin typeface="Comic Sans MS"/>
              <a:cs typeface="Comic Sans MS"/>
            </a:endParaRPr>
          </a:p>
        </p:txBody>
      </p:sp>
      <p:sp>
        <p:nvSpPr>
          <p:cNvPr id="18" name="TextBox 16"/>
          <p:cNvSpPr txBox="1"/>
          <p:nvPr/>
        </p:nvSpPr>
        <p:spPr>
          <a:xfrm>
            <a:off x="3628392" y="3745932"/>
            <a:ext cx="28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v</a:t>
            </a:r>
          </a:p>
        </p:txBody>
      </p:sp>
      <p:sp>
        <p:nvSpPr>
          <p:cNvPr id="8" name="Dikdörtgen 7"/>
          <p:cNvSpPr/>
          <p:nvPr/>
        </p:nvSpPr>
        <p:spPr>
          <a:xfrm>
            <a:off x="1528187" y="3437643"/>
            <a:ext cx="13420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 smtClean="0">
                <a:latin typeface="Comic Sans MS"/>
                <a:cs typeface="Comic Sans MS"/>
              </a:rPr>
              <a:t>PATH(i-1,v</a:t>
            </a:r>
            <a:r>
              <a:rPr lang="tr-TR" sz="1600" dirty="0">
                <a:latin typeface="Comic Sans MS"/>
                <a:cs typeface="Comic Sans MS"/>
              </a:rPr>
              <a:t>) </a:t>
            </a:r>
            <a:endParaRPr lang="tr-TR" sz="1600" dirty="0"/>
          </a:p>
        </p:txBody>
      </p:sp>
      <p:sp>
        <p:nvSpPr>
          <p:cNvPr id="21" name="Dikdörtgen 20"/>
          <p:cNvSpPr/>
          <p:nvPr/>
        </p:nvSpPr>
        <p:spPr>
          <a:xfrm rot="1268130">
            <a:off x="679803" y="4586861"/>
            <a:ext cx="13644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 smtClean="0">
                <a:latin typeface="Comic Sans MS"/>
                <a:cs typeface="Comic Sans MS"/>
              </a:rPr>
              <a:t>PATH(i-1,x) </a:t>
            </a:r>
            <a:endParaRPr lang="tr-TR" sz="1600" dirty="0"/>
          </a:p>
        </p:txBody>
      </p:sp>
      <p:sp>
        <p:nvSpPr>
          <p:cNvPr id="22" name="Dikdörtgen 21"/>
          <p:cNvSpPr/>
          <p:nvPr/>
        </p:nvSpPr>
        <p:spPr>
          <a:xfrm rot="18912010">
            <a:off x="2798745" y="4424291"/>
            <a:ext cx="7537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 smtClean="0">
                <a:latin typeface="Comic Sans MS"/>
                <a:cs typeface="Comic Sans MS"/>
              </a:rPr>
              <a:t>w(</a:t>
            </a:r>
            <a:r>
              <a:rPr lang="tr-TR" sz="1600" dirty="0" err="1" smtClean="0">
                <a:latin typeface="Comic Sans MS"/>
                <a:cs typeface="Comic Sans MS"/>
              </a:rPr>
              <a:t>x,v</a:t>
            </a:r>
            <a:r>
              <a:rPr lang="tr-TR" sz="1600" dirty="0" smtClean="0">
                <a:latin typeface="Comic Sans MS"/>
                <a:cs typeface="Comic Sans MS"/>
              </a:rPr>
              <a:t>)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51302722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Bellman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-Ford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29" name="TextBox 51"/>
          <p:cNvSpPr txBox="1"/>
          <p:nvPr/>
        </p:nvSpPr>
        <p:spPr>
          <a:xfrm>
            <a:off x="5876636" y="1813945"/>
            <a:ext cx="2696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</a:t>
            </a:r>
            <a:endParaRPr lang="en-US" sz="2200" dirty="0">
              <a:latin typeface="Comic Sans MS"/>
              <a:cs typeface="Comic Sans M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16"/>
              <p:cNvSpPr txBox="1"/>
              <p:nvPr/>
            </p:nvSpPr>
            <p:spPr>
              <a:xfrm>
                <a:off x="323528" y="1196752"/>
                <a:ext cx="8208912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dirty="0" smtClean="0">
                    <a:latin typeface="Comic Sans MS"/>
                    <a:cs typeface="Comic Sans MS"/>
                  </a:rPr>
                  <a:t>define a 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subproblem</a:t>
                </a:r>
                <a:endParaRPr lang="tr-TR" dirty="0" smtClean="0">
                  <a:latin typeface="Comic Sans MS"/>
                  <a:cs typeface="Comic Sans MS"/>
                </a:endParaRPr>
              </a:p>
              <a:p>
                <a:endParaRPr lang="tr-TR" dirty="0">
                  <a:latin typeface="Comic Sans MS"/>
                  <a:cs typeface="Comic Sans MS"/>
                </a:endParaRPr>
              </a:p>
              <a:p>
                <a:r>
                  <a:rPr lang="tr-TR" dirty="0" smtClean="0">
                    <a:latin typeface="Comic Sans MS"/>
                    <a:cs typeface="Comic Sans MS"/>
                  </a:rPr>
                  <a:t>               PATH(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i,v</a:t>
                </a:r>
                <a:r>
                  <a:rPr lang="tr-TR" dirty="0" smtClean="0">
                    <a:latin typeface="Comic Sans MS"/>
                    <a:cs typeface="Comic Sans MS"/>
                  </a:rPr>
                  <a:t>) : 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the</a:t>
                </a:r>
                <a:r>
                  <a:rPr lang="tr-TR" dirty="0" smtClean="0">
                    <a:latin typeface="Comic Sans MS"/>
                    <a:cs typeface="Comic Sans MS"/>
                  </a:rPr>
                  <a:t> 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weight</a:t>
                </a:r>
                <a:r>
                  <a:rPr lang="tr-TR" dirty="0" smtClean="0">
                    <a:latin typeface="Comic Sans MS"/>
                    <a:cs typeface="Comic Sans MS"/>
                  </a:rPr>
                  <a:t> of 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the</a:t>
                </a:r>
                <a:r>
                  <a:rPr lang="tr-TR" dirty="0" smtClean="0">
                    <a:latin typeface="Comic Sans MS"/>
                    <a:cs typeface="Comic Sans MS"/>
                  </a:rPr>
                  <a:t> 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shortest</a:t>
                </a:r>
                <a:r>
                  <a:rPr lang="tr-TR" dirty="0" smtClean="0">
                    <a:latin typeface="Comic Sans MS"/>
                    <a:cs typeface="Comic Sans MS"/>
                  </a:rPr>
                  <a:t> 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path</a:t>
                </a:r>
                <a:r>
                  <a:rPr lang="tr-TR" dirty="0" smtClean="0">
                    <a:latin typeface="Comic Sans MS"/>
                    <a:cs typeface="Comic Sans MS"/>
                  </a:rPr>
                  <a:t> 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to</a:t>
                </a:r>
                <a:r>
                  <a:rPr lang="tr-TR" dirty="0" smtClean="0">
                    <a:latin typeface="Comic Sans MS"/>
                    <a:cs typeface="Comic Sans MS"/>
                  </a:rPr>
                  <a:t> v 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that</a:t>
                </a:r>
                <a:r>
                  <a:rPr lang="tr-TR" dirty="0" smtClean="0">
                    <a:latin typeface="Comic Sans MS"/>
                    <a:cs typeface="Comic Sans MS"/>
                  </a:rPr>
                  <a:t> 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contains</a:t>
                </a:r>
                <a:r>
                  <a:rPr lang="tr-TR" dirty="0" smtClean="0">
                    <a:latin typeface="Comic Sans MS"/>
                    <a:cs typeface="Comic Sans MS"/>
                  </a:rPr>
                  <a:t> </a:t>
                </a:r>
              </a:p>
              <a:p>
                <a:r>
                  <a:rPr lang="tr-TR" dirty="0">
                    <a:latin typeface="Comic Sans MS"/>
                    <a:cs typeface="Comic Sans MS"/>
                  </a:rPr>
                  <a:t> </a:t>
                </a:r>
                <a:r>
                  <a:rPr lang="tr-TR" dirty="0" smtClean="0">
                    <a:latin typeface="Comic Sans MS"/>
                    <a:cs typeface="Comic Sans MS"/>
                  </a:rPr>
                  <a:t>                                </a:t>
                </a:r>
                <a14:m>
                  <m:oMath xmlns:m="http://schemas.openxmlformats.org/officeDocument/2006/math">
                    <m:r>
                      <a:rPr lang="tr-TR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mic Sans MS"/>
                      </a:rPr>
                      <m:t>≤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mic Sans MS"/>
                      </a:rPr>
                      <m:t>𝑖</m:t>
                    </m:r>
                  </m:oMath>
                </a14:m>
                <a:r>
                  <a:rPr lang="tr-TR" dirty="0" smtClean="0">
                    <a:latin typeface="Comic Sans MS"/>
                    <a:cs typeface="Comic Sans MS"/>
                  </a:rPr>
                  <a:t> edges</a:t>
                </a:r>
              </a:p>
              <a:p>
                <a:endParaRPr lang="tr-TR" dirty="0">
                  <a:latin typeface="Comic Sans MS"/>
                  <a:cs typeface="Comic Sans MS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dirty="0" err="1">
                    <a:latin typeface="Comic Sans MS"/>
                    <a:cs typeface="Comic Sans MS"/>
                  </a:rPr>
                  <a:t>c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onstruct</a:t>
                </a:r>
                <a:r>
                  <a:rPr lang="tr-TR" dirty="0" smtClean="0">
                    <a:latin typeface="Comic Sans MS"/>
                    <a:cs typeface="Comic Sans MS"/>
                  </a:rPr>
                  <a:t> 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recurrence</a:t>
                </a:r>
                <a:r>
                  <a:rPr lang="tr-TR" dirty="0" smtClean="0">
                    <a:latin typeface="Comic Sans MS"/>
                    <a:cs typeface="Comic Sans MS"/>
                  </a:rPr>
                  <a:t> 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relation</a:t>
                </a:r>
                <a:r>
                  <a:rPr lang="tr-TR" dirty="0" smtClean="0">
                    <a:latin typeface="Comic Sans MS"/>
                    <a:cs typeface="Comic Sans MS"/>
                  </a:rPr>
                  <a:t>  </a:t>
                </a:r>
              </a:p>
            </p:txBody>
          </p:sp>
        </mc:Choice>
        <mc:Fallback>
          <p:sp>
            <p:nvSpPr>
              <p:cNvPr id="26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196752"/>
                <a:ext cx="8208912" cy="1754326"/>
              </a:xfrm>
              <a:prstGeom prst="rect">
                <a:avLst/>
              </a:prstGeom>
              <a:blipFill>
                <a:blip r:embed="rId3"/>
                <a:stretch>
                  <a:fillRect l="-445" t="-1389" b="-486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16"/>
          <p:cNvSpPr txBox="1"/>
          <p:nvPr/>
        </p:nvSpPr>
        <p:spPr>
          <a:xfrm>
            <a:off x="4641146" y="3380606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 smtClean="0">
                <a:latin typeface="Comic Sans MS"/>
                <a:cs typeface="Comic Sans MS"/>
              </a:rPr>
              <a:t>Two</a:t>
            </a:r>
            <a:r>
              <a:rPr lang="tr-TR" u="sng" dirty="0" smtClean="0">
                <a:latin typeface="Comic Sans MS"/>
                <a:cs typeface="Comic Sans MS"/>
              </a:rPr>
              <a:t> </a:t>
            </a:r>
            <a:r>
              <a:rPr lang="tr-TR" u="sng" dirty="0" err="1" smtClean="0">
                <a:latin typeface="Comic Sans MS"/>
                <a:cs typeface="Comic Sans MS"/>
              </a:rPr>
              <a:t>Cases</a:t>
            </a:r>
            <a:endParaRPr lang="tr-TR" u="sng" dirty="0" smtClean="0">
              <a:latin typeface="Comic Sans MS"/>
              <a:cs typeface="Comic Sans MS"/>
            </a:endParaRPr>
          </a:p>
          <a:p>
            <a:endParaRPr lang="tr-TR" u="sng" dirty="0">
              <a:latin typeface="Comic Sans MS"/>
              <a:cs typeface="Comic Sans MS"/>
            </a:endParaRPr>
          </a:p>
          <a:p>
            <a:pPr marL="342900" indent="-342900">
              <a:buAutoNum type="arabicParenR"/>
            </a:pPr>
            <a:r>
              <a:rPr lang="tr-TR" dirty="0" smtClean="0">
                <a:latin typeface="Comic Sans MS"/>
                <a:cs typeface="Comic Sans MS"/>
              </a:rPr>
              <a:t>PATH(i-1,v)</a:t>
            </a:r>
          </a:p>
        </p:txBody>
      </p:sp>
      <p:sp>
        <p:nvSpPr>
          <p:cNvPr id="2" name="Oval 1"/>
          <p:cNvSpPr/>
          <p:nvPr/>
        </p:nvSpPr>
        <p:spPr>
          <a:xfrm>
            <a:off x="611560" y="3863181"/>
            <a:ext cx="216024" cy="259941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3419872" y="3847969"/>
            <a:ext cx="216024" cy="259941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2483768" y="4797152"/>
            <a:ext cx="216024" cy="259941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Serbest Form 2"/>
          <p:cNvSpPr/>
          <p:nvPr/>
        </p:nvSpPr>
        <p:spPr>
          <a:xfrm>
            <a:off x="765810" y="3749040"/>
            <a:ext cx="2654062" cy="268168"/>
          </a:xfrm>
          <a:custGeom>
            <a:avLst/>
            <a:gdLst>
              <a:gd name="connsiteX0" fmla="*/ 0 w 2686050"/>
              <a:gd name="connsiteY0" fmla="*/ 217170 h 228600"/>
              <a:gd name="connsiteX1" fmla="*/ 354330 w 2686050"/>
              <a:gd name="connsiteY1" fmla="*/ 34290 h 228600"/>
              <a:gd name="connsiteX2" fmla="*/ 457200 w 2686050"/>
              <a:gd name="connsiteY2" fmla="*/ 45720 h 228600"/>
              <a:gd name="connsiteX3" fmla="*/ 548640 w 2686050"/>
              <a:gd name="connsiteY3" fmla="*/ 68580 h 228600"/>
              <a:gd name="connsiteX4" fmla="*/ 640080 w 2686050"/>
              <a:gd name="connsiteY4" fmla="*/ 102870 h 228600"/>
              <a:gd name="connsiteX5" fmla="*/ 674370 w 2686050"/>
              <a:gd name="connsiteY5" fmla="*/ 125730 h 228600"/>
              <a:gd name="connsiteX6" fmla="*/ 857250 w 2686050"/>
              <a:gd name="connsiteY6" fmla="*/ 125730 h 228600"/>
              <a:gd name="connsiteX7" fmla="*/ 914400 w 2686050"/>
              <a:gd name="connsiteY7" fmla="*/ 114300 h 228600"/>
              <a:gd name="connsiteX8" fmla="*/ 982980 w 2686050"/>
              <a:gd name="connsiteY8" fmla="*/ 91440 h 228600"/>
              <a:gd name="connsiteX9" fmla="*/ 1017270 w 2686050"/>
              <a:gd name="connsiteY9" fmla="*/ 80010 h 228600"/>
              <a:gd name="connsiteX10" fmla="*/ 1062990 w 2686050"/>
              <a:gd name="connsiteY10" fmla="*/ 68580 h 228600"/>
              <a:gd name="connsiteX11" fmla="*/ 1097280 w 2686050"/>
              <a:gd name="connsiteY11" fmla="*/ 45720 h 228600"/>
              <a:gd name="connsiteX12" fmla="*/ 1143000 w 2686050"/>
              <a:gd name="connsiteY12" fmla="*/ 34290 h 228600"/>
              <a:gd name="connsiteX13" fmla="*/ 1177290 w 2686050"/>
              <a:gd name="connsiteY13" fmla="*/ 22860 h 228600"/>
              <a:gd name="connsiteX14" fmla="*/ 1257300 w 2686050"/>
              <a:gd name="connsiteY14" fmla="*/ 0 h 228600"/>
              <a:gd name="connsiteX15" fmla="*/ 1463040 w 2686050"/>
              <a:gd name="connsiteY15" fmla="*/ 34290 h 228600"/>
              <a:gd name="connsiteX16" fmla="*/ 1531620 w 2686050"/>
              <a:gd name="connsiteY16" fmla="*/ 80010 h 228600"/>
              <a:gd name="connsiteX17" fmla="*/ 1565910 w 2686050"/>
              <a:gd name="connsiteY17" fmla="*/ 102870 h 228600"/>
              <a:gd name="connsiteX18" fmla="*/ 1600200 w 2686050"/>
              <a:gd name="connsiteY18" fmla="*/ 137160 h 228600"/>
              <a:gd name="connsiteX19" fmla="*/ 1645920 w 2686050"/>
              <a:gd name="connsiteY19" fmla="*/ 160020 h 228600"/>
              <a:gd name="connsiteX20" fmla="*/ 1760220 w 2686050"/>
              <a:gd name="connsiteY20" fmla="*/ 194310 h 228600"/>
              <a:gd name="connsiteX21" fmla="*/ 1874520 w 2686050"/>
              <a:gd name="connsiteY21" fmla="*/ 182880 h 228600"/>
              <a:gd name="connsiteX22" fmla="*/ 1908810 w 2686050"/>
              <a:gd name="connsiteY22" fmla="*/ 160020 h 228600"/>
              <a:gd name="connsiteX23" fmla="*/ 1943100 w 2686050"/>
              <a:gd name="connsiteY23" fmla="*/ 148590 h 228600"/>
              <a:gd name="connsiteX24" fmla="*/ 1977390 w 2686050"/>
              <a:gd name="connsiteY24" fmla="*/ 125730 h 228600"/>
              <a:gd name="connsiteX25" fmla="*/ 2125980 w 2686050"/>
              <a:gd name="connsiteY25" fmla="*/ 91440 h 228600"/>
              <a:gd name="connsiteX26" fmla="*/ 2411730 w 2686050"/>
              <a:gd name="connsiteY26" fmla="*/ 114300 h 228600"/>
              <a:gd name="connsiteX27" fmla="*/ 2446020 w 2686050"/>
              <a:gd name="connsiteY27" fmla="*/ 125730 h 228600"/>
              <a:gd name="connsiteX28" fmla="*/ 2514600 w 2686050"/>
              <a:gd name="connsiteY28" fmla="*/ 171450 h 228600"/>
              <a:gd name="connsiteX29" fmla="*/ 2548890 w 2686050"/>
              <a:gd name="connsiteY29" fmla="*/ 194310 h 228600"/>
              <a:gd name="connsiteX30" fmla="*/ 2583180 w 2686050"/>
              <a:gd name="connsiteY30" fmla="*/ 205740 h 228600"/>
              <a:gd name="connsiteX31" fmla="*/ 2686050 w 2686050"/>
              <a:gd name="connsiteY31" fmla="*/ 22860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686050" h="228600">
                <a:moveTo>
                  <a:pt x="0" y="217170"/>
                </a:moveTo>
                <a:cubicBezTo>
                  <a:pt x="118110" y="156210"/>
                  <a:pt x="229879" y="80959"/>
                  <a:pt x="354330" y="34290"/>
                </a:cubicBezTo>
                <a:cubicBezTo>
                  <a:pt x="386634" y="22176"/>
                  <a:pt x="423046" y="40841"/>
                  <a:pt x="457200" y="45720"/>
                </a:cubicBezTo>
                <a:cubicBezTo>
                  <a:pt x="484035" y="49554"/>
                  <a:pt x="522047" y="57183"/>
                  <a:pt x="548640" y="68580"/>
                </a:cubicBezTo>
                <a:cubicBezTo>
                  <a:pt x="632319" y="104442"/>
                  <a:pt x="555788" y="81797"/>
                  <a:pt x="640080" y="102870"/>
                </a:cubicBezTo>
                <a:cubicBezTo>
                  <a:pt x="651510" y="110490"/>
                  <a:pt x="661338" y="121386"/>
                  <a:pt x="674370" y="125730"/>
                </a:cubicBezTo>
                <a:cubicBezTo>
                  <a:pt x="736799" y="146540"/>
                  <a:pt x="792454" y="134369"/>
                  <a:pt x="857250" y="125730"/>
                </a:cubicBezTo>
                <a:cubicBezTo>
                  <a:pt x="876507" y="123162"/>
                  <a:pt x="895657" y="119412"/>
                  <a:pt x="914400" y="114300"/>
                </a:cubicBezTo>
                <a:cubicBezTo>
                  <a:pt x="937647" y="107960"/>
                  <a:pt x="960120" y="99060"/>
                  <a:pt x="982980" y="91440"/>
                </a:cubicBezTo>
                <a:cubicBezTo>
                  <a:pt x="994410" y="87630"/>
                  <a:pt x="1005581" y="82932"/>
                  <a:pt x="1017270" y="80010"/>
                </a:cubicBezTo>
                <a:lnTo>
                  <a:pt x="1062990" y="68580"/>
                </a:lnTo>
                <a:cubicBezTo>
                  <a:pt x="1074420" y="60960"/>
                  <a:pt x="1084654" y="51131"/>
                  <a:pt x="1097280" y="45720"/>
                </a:cubicBezTo>
                <a:cubicBezTo>
                  <a:pt x="1111719" y="39532"/>
                  <a:pt x="1127895" y="38606"/>
                  <a:pt x="1143000" y="34290"/>
                </a:cubicBezTo>
                <a:cubicBezTo>
                  <a:pt x="1154585" y="30980"/>
                  <a:pt x="1165705" y="26170"/>
                  <a:pt x="1177290" y="22860"/>
                </a:cubicBezTo>
                <a:cubicBezTo>
                  <a:pt x="1277755" y="-5844"/>
                  <a:pt x="1175084" y="27405"/>
                  <a:pt x="1257300" y="0"/>
                </a:cubicBezTo>
                <a:cubicBezTo>
                  <a:pt x="1296508" y="3267"/>
                  <a:pt x="1414995" y="2260"/>
                  <a:pt x="1463040" y="34290"/>
                </a:cubicBezTo>
                <a:lnTo>
                  <a:pt x="1531620" y="80010"/>
                </a:lnTo>
                <a:cubicBezTo>
                  <a:pt x="1543050" y="87630"/>
                  <a:pt x="1556196" y="93156"/>
                  <a:pt x="1565910" y="102870"/>
                </a:cubicBezTo>
                <a:cubicBezTo>
                  <a:pt x="1577340" y="114300"/>
                  <a:pt x="1587046" y="127765"/>
                  <a:pt x="1600200" y="137160"/>
                </a:cubicBezTo>
                <a:cubicBezTo>
                  <a:pt x="1614065" y="147064"/>
                  <a:pt x="1630100" y="153692"/>
                  <a:pt x="1645920" y="160020"/>
                </a:cubicBezTo>
                <a:cubicBezTo>
                  <a:pt x="1692299" y="178572"/>
                  <a:pt x="1715311" y="183083"/>
                  <a:pt x="1760220" y="194310"/>
                </a:cubicBezTo>
                <a:cubicBezTo>
                  <a:pt x="1798320" y="190500"/>
                  <a:pt x="1837211" y="191490"/>
                  <a:pt x="1874520" y="182880"/>
                </a:cubicBezTo>
                <a:cubicBezTo>
                  <a:pt x="1887905" y="179791"/>
                  <a:pt x="1896523" y="166163"/>
                  <a:pt x="1908810" y="160020"/>
                </a:cubicBezTo>
                <a:cubicBezTo>
                  <a:pt x="1919586" y="154632"/>
                  <a:pt x="1932324" y="153978"/>
                  <a:pt x="1943100" y="148590"/>
                </a:cubicBezTo>
                <a:cubicBezTo>
                  <a:pt x="1955387" y="142447"/>
                  <a:pt x="1964837" y="131309"/>
                  <a:pt x="1977390" y="125730"/>
                </a:cubicBezTo>
                <a:cubicBezTo>
                  <a:pt x="2036846" y="99305"/>
                  <a:pt x="2060892" y="100738"/>
                  <a:pt x="2125980" y="91440"/>
                </a:cubicBezTo>
                <a:cubicBezTo>
                  <a:pt x="2287296" y="99122"/>
                  <a:pt x="2306815" y="84324"/>
                  <a:pt x="2411730" y="114300"/>
                </a:cubicBezTo>
                <a:cubicBezTo>
                  <a:pt x="2423315" y="117610"/>
                  <a:pt x="2435488" y="119879"/>
                  <a:pt x="2446020" y="125730"/>
                </a:cubicBezTo>
                <a:cubicBezTo>
                  <a:pt x="2470037" y="139073"/>
                  <a:pt x="2491740" y="156210"/>
                  <a:pt x="2514600" y="171450"/>
                </a:cubicBezTo>
                <a:cubicBezTo>
                  <a:pt x="2526030" y="179070"/>
                  <a:pt x="2535858" y="189966"/>
                  <a:pt x="2548890" y="194310"/>
                </a:cubicBezTo>
                <a:cubicBezTo>
                  <a:pt x="2560320" y="198120"/>
                  <a:pt x="2571326" y="203585"/>
                  <a:pt x="2583180" y="205740"/>
                </a:cubicBezTo>
                <a:cubicBezTo>
                  <a:pt x="2686688" y="224560"/>
                  <a:pt x="2651721" y="194271"/>
                  <a:pt x="2686050" y="228600"/>
                </a:cubicBezTo>
              </a:path>
            </a:pathLst>
          </a:custGeom>
          <a:noFill/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Serbest Form 3"/>
          <p:cNvSpPr/>
          <p:nvPr/>
        </p:nvSpPr>
        <p:spPr>
          <a:xfrm>
            <a:off x="777240" y="4103370"/>
            <a:ext cx="1691640" cy="811574"/>
          </a:xfrm>
          <a:custGeom>
            <a:avLst/>
            <a:gdLst>
              <a:gd name="connsiteX0" fmla="*/ 0 w 1691640"/>
              <a:gd name="connsiteY0" fmla="*/ 0 h 811574"/>
              <a:gd name="connsiteX1" fmla="*/ 57150 w 1691640"/>
              <a:gd name="connsiteY1" fmla="*/ 57150 h 811574"/>
              <a:gd name="connsiteX2" fmla="*/ 194310 w 1691640"/>
              <a:gd name="connsiteY2" fmla="*/ 34290 h 811574"/>
              <a:gd name="connsiteX3" fmla="*/ 308610 w 1691640"/>
              <a:gd name="connsiteY3" fmla="*/ 45720 h 811574"/>
              <a:gd name="connsiteX4" fmla="*/ 342900 w 1691640"/>
              <a:gd name="connsiteY4" fmla="*/ 57150 h 811574"/>
              <a:gd name="connsiteX5" fmla="*/ 377190 w 1691640"/>
              <a:gd name="connsiteY5" fmla="*/ 91440 h 811574"/>
              <a:gd name="connsiteX6" fmla="*/ 400050 w 1691640"/>
              <a:gd name="connsiteY6" fmla="*/ 251460 h 811574"/>
              <a:gd name="connsiteX7" fmla="*/ 445770 w 1691640"/>
              <a:gd name="connsiteY7" fmla="*/ 320040 h 811574"/>
              <a:gd name="connsiteX8" fmla="*/ 480060 w 1691640"/>
              <a:gd name="connsiteY8" fmla="*/ 342900 h 811574"/>
              <a:gd name="connsiteX9" fmla="*/ 514350 w 1691640"/>
              <a:gd name="connsiteY9" fmla="*/ 377190 h 811574"/>
              <a:gd name="connsiteX10" fmla="*/ 868680 w 1691640"/>
              <a:gd name="connsiteY10" fmla="*/ 411480 h 811574"/>
              <a:gd name="connsiteX11" fmla="*/ 902970 w 1691640"/>
              <a:gd name="connsiteY11" fmla="*/ 434340 h 811574"/>
              <a:gd name="connsiteX12" fmla="*/ 937260 w 1691640"/>
              <a:gd name="connsiteY12" fmla="*/ 445770 h 811574"/>
              <a:gd name="connsiteX13" fmla="*/ 1017270 w 1691640"/>
              <a:gd name="connsiteY13" fmla="*/ 514350 h 811574"/>
              <a:gd name="connsiteX14" fmla="*/ 1051560 w 1691640"/>
              <a:gd name="connsiteY14" fmla="*/ 628650 h 811574"/>
              <a:gd name="connsiteX15" fmla="*/ 1074420 w 1691640"/>
              <a:gd name="connsiteY15" fmla="*/ 674370 h 811574"/>
              <a:gd name="connsiteX16" fmla="*/ 1154430 w 1691640"/>
              <a:gd name="connsiteY16" fmla="*/ 708660 h 811574"/>
              <a:gd name="connsiteX17" fmla="*/ 1291590 w 1691640"/>
              <a:gd name="connsiteY17" fmla="*/ 697230 h 811574"/>
              <a:gd name="connsiteX18" fmla="*/ 1360170 w 1691640"/>
              <a:gd name="connsiteY18" fmla="*/ 674370 h 811574"/>
              <a:gd name="connsiteX19" fmla="*/ 1508760 w 1691640"/>
              <a:gd name="connsiteY19" fmla="*/ 685800 h 811574"/>
              <a:gd name="connsiteX20" fmla="*/ 1577340 w 1691640"/>
              <a:gd name="connsiteY20" fmla="*/ 742950 h 811574"/>
              <a:gd name="connsiteX21" fmla="*/ 1645920 w 1691640"/>
              <a:gd name="connsiteY21" fmla="*/ 788670 h 811574"/>
              <a:gd name="connsiteX22" fmla="*/ 1691640 w 1691640"/>
              <a:gd name="connsiteY22" fmla="*/ 811530 h 811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691640" h="811574">
                <a:moveTo>
                  <a:pt x="0" y="0"/>
                </a:moveTo>
                <a:cubicBezTo>
                  <a:pt x="19050" y="19050"/>
                  <a:pt x="31246" y="49749"/>
                  <a:pt x="57150" y="57150"/>
                </a:cubicBezTo>
                <a:cubicBezTo>
                  <a:pt x="98376" y="68929"/>
                  <a:pt x="152998" y="48061"/>
                  <a:pt x="194310" y="34290"/>
                </a:cubicBezTo>
                <a:cubicBezTo>
                  <a:pt x="232410" y="38100"/>
                  <a:pt x="270765" y="39898"/>
                  <a:pt x="308610" y="45720"/>
                </a:cubicBezTo>
                <a:cubicBezTo>
                  <a:pt x="320518" y="47552"/>
                  <a:pt x="332875" y="50467"/>
                  <a:pt x="342900" y="57150"/>
                </a:cubicBezTo>
                <a:cubicBezTo>
                  <a:pt x="356350" y="66116"/>
                  <a:pt x="365760" y="80010"/>
                  <a:pt x="377190" y="91440"/>
                </a:cubicBezTo>
                <a:cubicBezTo>
                  <a:pt x="384810" y="144780"/>
                  <a:pt x="370162" y="206628"/>
                  <a:pt x="400050" y="251460"/>
                </a:cubicBezTo>
                <a:cubicBezTo>
                  <a:pt x="415290" y="274320"/>
                  <a:pt x="422910" y="304800"/>
                  <a:pt x="445770" y="320040"/>
                </a:cubicBezTo>
                <a:cubicBezTo>
                  <a:pt x="457200" y="327660"/>
                  <a:pt x="469507" y="334106"/>
                  <a:pt x="480060" y="342900"/>
                </a:cubicBezTo>
                <a:cubicBezTo>
                  <a:pt x="492478" y="353248"/>
                  <a:pt x="500220" y="369340"/>
                  <a:pt x="514350" y="377190"/>
                </a:cubicBezTo>
                <a:cubicBezTo>
                  <a:pt x="604824" y="427453"/>
                  <a:pt x="830000" y="409933"/>
                  <a:pt x="868680" y="411480"/>
                </a:cubicBezTo>
                <a:cubicBezTo>
                  <a:pt x="880110" y="419100"/>
                  <a:pt x="890683" y="428197"/>
                  <a:pt x="902970" y="434340"/>
                </a:cubicBezTo>
                <a:cubicBezTo>
                  <a:pt x="913746" y="439728"/>
                  <a:pt x="926799" y="439792"/>
                  <a:pt x="937260" y="445770"/>
                </a:cubicBezTo>
                <a:cubicBezTo>
                  <a:pt x="971473" y="465321"/>
                  <a:pt x="990246" y="487326"/>
                  <a:pt x="1017270" y="514350"/>
                </a:cubicBezTo>
                <a:cubicBezTo>
                  <a:pt x="1025474" y="547164"/>
                  <a:pt x="1037646" y="600822"/>
                  <a:pt x="1051560" y="628650"/>
                </a:cubicBezTo>
                <a:cubicBezTo>
                  <a:pt x="1059180" y="643890"/>
                  <a:pt x="1062372" y="662322"/>
                  <a:pt x="1074420" y="674370"/>
                </a:cubicBezTo>
                <a:cubicBezTo>
                  <a:pt x="1088544" y="688494"/>
                  <a:pt x="1133937" y="701829"/>
                  <a:pt x="1154430" y="708660"/>
                </a:cubicBezTo>
                <a:cubicBezTo>
                  <a:pt x="1200150" y="704850"/>
                  <a:pt x="1246336" y="704772"/>
                  <a:pt x="1291590" y="697230"/>
                </a:cubicBezTo>
                <a:cubicBezTo>
                  <a:pt x="1315359" y="693269"/>
                  <a:pt x="1360170" y="674370"/>
                  <a:pt x="1360170" y="674370"/>
                </a:cubicBezTo>
                <a:cubicBezTo>
                  <a:pt x="1409700" y="678180"/>
                  <a:pt x="1459935" y="676645"/>
                  <a:pt x="1508760" y="685800"/>
                </a:cubicBezTo>
                <a:cubicBezTo>
                  <a:pt x="1531825" y="690125"/>
                  <a:pt x="1562371" y="731308"/>
                  <a:pt x="1577340" y="742950"/>
                </a:cubicBezTo>
                <a:cubicBezTo>
                  <a:pt x="1599027" y="759818"/>
                  <a:pt x="1623060" y="773430"/>
                  <a:pt x="1645920" y="788670"/>
                </a:cubicBezTo>
                <a:cubicBezTo>
                  <a:pt x="1683380" y="813643"/>
                  <a:pt x="1666473" y="811530"/>
                  <a:pt x="1691640" y="811530"/>
                </a:cubicBezTo>
              </a:path>
            </a:pathLst>
          </a:custGeom>
          <a:noFill/>
          <a:ln w="19050">
            <a:solidFill>
              <a:schemeClr val="tx2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6" name="Düz Ok Bağlayıcısı 5"/>
          <p:cNvCxnSpPr>
            <a:stCxn id="10" idx="7"/>
            <a:endCxn id="9" idx="3"/>
          </p:cNvCxnSpPr>
          <p:nvPr/>
        </p:nvCxnSpPr>
        <p:spPr>
          <a:xfrm flipV="1">
            <a:off x="2668156" y="4069843"/>
            <a:ext cx="783352" cy="765376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6"/>
          <p:cNvSpPr txBox="1"/>
          <p:nvPr/>
        </p:nvSpPr>
        <p:spPr>
          <a:xfrm>
            <a:off x="386448" y="3657605"/>
            <a:ext cx="28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17440" y="5012576"/>
            <a:ext cx="28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latin typeface="Comic Sans MS"/>
                <a:cs typeface="Comic Sans MS"/>
              </a:rPr>
              <a:t>x</a:t>
            </a:r>
            <a:endParaRPr lang="tr-TR" dirty="0" smtClean="0">
              <a:latin typeface="Comic Sans MS"/>
              <a:cs typeface="Comic Sans MS"/>
            </a:endParaRPr>
          </a:p>
        </p:txBody>
      </p:sp>
      <p:sp>
        <p:nvSpPr>
          <p:cNvPr id="18" name="TextBox 16"/>
          <p:cNvSpPr txBox="1"/>
          <p:nvPr/>
        </p:nvSpPr>
        <p:spPr>
          <a:xfrm>
            <a:off x="3628392" y="3745932"/>
            <a:ext cx="28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v</a:t>
            </a:r>
          </a:p>
        </p:txBody>
      </p:sp>
      <p:sp>
        <p:nvSpPr>
          <p:cNvPr id="8" name="Dikdörtgen 7"/>
          <p:cNvSpPr/>
          <p:nvPr/>
        </p:nvSpPr>
        <p:spPr>
          <a:xfrm>
            <a:off x="1528187" y="3437643"/>
            <a:ext cx="13420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 smtClean="0">
                <a:latin typeface="Comic Sans MS"/>
                <a:cs typeface="Comic Sans MS"/>
              </a:rPr>
              <a:t>PATH(i-1,v</a:t>
            </a:r>
            <a:r>
              <a:rPr lang="tr-TR" sz="1600" dirty="0">
                <a:latin typeface="Comic Sans MS"/>
                <a:cs typeface="Comic Sans MS"/>
              </a:rPr>
              <a:t>) </a:t>
            </a:r>
            <a:endParaRPr lang="tr-TR" sz="1600" dirty="0"/>
          </a:p>
        </p:txBody>
      </p:sp>
      <p:sp>
        <p:nvSpPr>
          <p:cNvPr id="21" name="Dikdörtgen 20"/>
          <p:cNvSpPr/>
          <p:nvPr/>
        </p:nvSpPr>
        <p:spPr>
          <a:xfrm rot="1268130">
            <a:off x="679803" y="4586861"/>
            <a:ext cx="13644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 smtClean="0">
                <a:latin typeface="Comic Sans MS"/>
                <a:cs typeface="Comic Sans MS"/>
              </a:rPr>
              <a:t>PATH(i-1,x) </a:t>
            </a:r>
            <a:endParaRPr lang="tr-TR" sz="1600" dirty="0"/>
          </a:p>
        </p:txBody>
      </p:sp>
      <p:sp>
        <p:nvSpPr>
          <p:cNvPr id="22" name="Dikdörtgen 21"/>
          <p:cNvSpPr/>
          <p:nvPr/>
        </p:nvSpPr>
        <p:spPr>
          <a:xfrm rot="18912010">
            <a:off x="2798745" y="4424291"/>
            <a:ext cx="7537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 smtClean="0">
                <a:latin typeface="Comic Sans MS"/>
                <a:cs typeface="Comic Sans MS"/>
              </a:rPr>
              <a:t>w(</a:t>
            </a:r>
            <a:r>
              <a:rPr lang="tr-TR" sz="1600" dirty="0" err="1" smtClean="0">
                <a:latin typeface="Comic Sans MS"/>
                <a:cs typeface="Comic Sans MS"/>
              </a:rPr>
              <a:t>x,v</a:t>
            </a:r>
            <a:r>
              <a:rPr lang="tr-TR" sz="1600" dirty="0" smtClean="0">
                <a:latin typeface="Comic Sans MS"/>
                <a:cs typeface="Comic Sans MS"/>
              </a:rPr>
              <a:t>)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190702173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Bellman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-Ford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29" name="TextBox 51"/>
          <p:cNvSpPr txBox="1"/>
          <p:nvPr/>
        </p:nvSpPr>
        <p:spPr>
          <a:xfrm>
            <a:off x="5876636" y="1813945"/>
            <a:ext cx="2696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</a:t>
            </a:r>
            <a:endParaRPr lang="en-US" sz="2200" dirty="0">
              <a:latin typeface="Comic Sans MS"/>
              <a:cs typeface="Comic Sans M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16"/>
              <p:cNvSpPr txBox="1"/>
              <p:nvPr/>
            </p:nvSpPr>
            <p:spPr>
              <a:xfrm>
                <a:off x="323528" y="1196752"/>
                <a:ext cx="8208912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dirty="0" smtClean="0">
                    <a:latin typeface="Comic Sans MS"/>
                    <a:cs typeface="Comic Sans MS"/>
                  </a:rPr>
                  <a:t>define a 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subproblem</a:t>
                </a:r>
                <a:endParaRPr lang="tr-TR" dirty="0" smtClean="0">
                  <a:latin typeface="Comic Sans MS"/>
                  <a:cs typeface="Comic Sans MS"/>
                </a:endParaRPr>
              </a:p>
              <a:p>
                <a:endParaRPr lang="tr-TR" dirty="0">
                  <a:latin typeface="Comic Sans MS"/>
                  <a:cs typeface="Comic Sans MS"/>
                </a:endParaRPr>
              </a:p>
              <a:p>
                <a:r>
                  <a:rPr lang="tr-TR" dirty="0" smtClean="0">
                    <a:latin typeface="Comic Sans MS"/>
                    <a:cs typeface="Comic Sans MS"/>
                  </a:rPr>
                  <a:t>               PATH(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i,v</a:t>
                </a:r>
                <a:r>
                  <a:rPr lang="tr-TR" dirty="0" smtClean="0">
                    <a:latin typeface="Comic Sans MS"/>
                    <a:cs typeface="Comic Sans MS"/>
                  </a:rPr>
                  <a:t>) : 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the</a:t>
                </a:r>
                <a:r>
                  <a:rPr lang="tr-TR" dirty="0" smtClean="0">
                    <a:latin typeface="Comic Sans MS"/>
                    <a:cs typeface="Comic Sans MS"/>
                  </a:rPr>
                  <a:t> 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weight</a:t>
                </a:r>
                <a:r>
                  <a:rPr lang="tr-TR" dirty="0" smtClean="0">
                    <a:latin typeface="Comic Sans MS"/>
                    <a:cs typeface="Comic Sans MS"/>
                  </a:rPr>
                  <a:t> of 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the</a:t>
                </a:r>
                <a:r>
                  <a:rPr lang="tr-TR" dirty="0" smtClean="0">
                    <a:latin typeface="Comic Sans MS"/>
                    <a:cs typeface="Comic Sans MS"/>
                  </a:rPr>
                  <a:t> 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shortest</a:t>
                </a:r>
                <a:r>
                  <a:rPr lang="tr-TR" dirty="0" smtClean="0">
                    <a:latin typeface="Comic Sans MS"/>
                    <a:cs typeface="Comic Sans MS"/>
                  </a:rPr>
                  <a:t> 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path</a:t>
                </a:r>
                <a:r>
                  <a:rPr lang="tr-TR" dirty="0" smtClean="0">
                    <a:latin typeface="Comic Sans MS"/>
                    <a:cs typeface="Comic Sans MS"/>
                  </a:rPr>
                  <a:t> 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to</a:t>
                </a:r>
                <a:r>
                  <a:rPr lang="tr-TR" dirty="0" smtClean="0">
                    <a:latin typeface="Comic Sans MS"/>
                    <a:cs typeface="Comic Sans MS"/>
                  </a:rPr>
                  <a:t> v 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that</a:t>
                </a:r>
                <a:r>
                  <a:rPr lang="tr-TR" dirty="0" smtClean="0">
                    <a:latin typeface="Comic Sans MS"/>
                    <a:cs typeface="Comic Sans MS"/>
                  </a:rPr>
                  <a:t> 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contains</a:t>
                </a:r>
                <a:r>
                  <a:rPr lang="tr-TR" dirty="0" smtClean="0">
                    <a:latin typeface="Comic Sans MS"/>
                    <a:cs typeface="Comic Sans MS"/>
                  </a:rPr>
                  <a:t> </a:t>
                </a:r>
              </a:p>
              <a:p>
                <a:r>
                  <a:rPr lang="tr-TR" dirty="0">
                    <a:latin typeface="Comic Sans MS"/>
                    <a:cs typeface="Comic Sans MS"/>
                  </a:rPr>
                  <a:t> </a:t>
                </a:r>
                <a:r>
                  <a:rPr lang="tr-TR" dirty="0" smtClean="0">
                    <a:latin typeface="Comic Sans MS"/>
                    <a:cs typeface="Comic Sans MS"/>
                  </a:rPr>
                  <a:t>                                </a:t>
                </a:r>
                <a14:m>
                  <m:oMath xmlns:m="http://schemas.openxmlformats.org/officeDocument/2006/math">
                    <m:r>
                      <a:rPr lang="tr-TR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mic Sans MS"/>
                      </a:rPr>
                      <m:t>≤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mic Sans MS"/>
                      </a:rPr>
                      <m:t>𝑖</m:t>
                    </m:r>
                  </m:oMath>
                </a14:m>
                <a:r>
                  <a:rPr lang="tr-TR" dirty="0" smtClean="0">
                    <a:latin typeface="Comic Sans MS"/>
                    <a:cs typeface="Comic Sans MS"/>
                  </a:rPr>
                  <a:t> edges</a:t>
                </a:r>
              </a:p>
              <a:p>
                <a:endParaRPr lang="tr-TR" dirty="0">
                  <a:latin typeface="Comic Sans MS"/>
                  <a:cs typeface="Comic Sans MS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dirty="0" err="1">
                    <a:latin typeface="Comic Sans MS"/>
                    <a:cs typeface="Comic Sans MS"/>
                  </a:rPr>
                  <a:t>c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onstruct</a:t>
                </a:r>
                <a:r>
                  <a:rPr lang="tr-TR" dirty="0" smtClean="0">
                    <a:latin typeface="Comic Sans MS"/>
                    <a:cs typeface="Comic Sans MS"/>
                  </a:rPr>
                  <a:t> 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recurrence</a:t>
                </a:r>
                <a:r>
                  <a:rPr lang="tr-TR" dirty="0" smtClean="0">
                    <a:latin typeface="Comic Sans MS"/>
                    <a:cs typeface="Comic Sans MS"/>
                  </a:rPr>
                  <a:t> 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relation</a:t>
                </a:r>
                <a:r>
                  <a:rPr lang="tr-TR" dirty="0" smtClean="0">
                    <a:latin typeface="Comic Sans MS"/>
                    <a:cs typeface="Comic Sans MS"/>
                  </a:rPr>
                  <a:t>  </a:t>
                </a:r>
              </a:p>
            </p:txBody>
          </p:sp>
        </mc:Choice>
        <mc:Fallback>
          <p:sp>
            <p:nvSpPr>
              <p:cNvPr id="26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196752"/>
                <a:ext cx="8208912" cy="1754326"/>
              </a:xfrm>
              <a:prstGeom prst="rect">
                <a:avLst/>
              </a:prstGeom>
              <a:blipFill>
                <a:blip r:embed="rId3"/>
                <a:stretch>
                  <a:fillRect l="-445" t="-1389" b="-486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16"/>
          <p:cNvSpPr txBox="1"/>
          <p:nvPr/>
        </p:nvSpPr>
        <p:spPr>
          <a:xfrm>
            <a:off x="4641146" y="3380606"/>
            <a:ext cx="28803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 smtClean="0">
                <a:latin typeface="Comic Sans MS"/>
                <a:cs typeface="Comic Sans MS"/>
              </a:rPr>
              <a:t>Two</a:t>
            </a:r>
            <a:r>
              <a:rPr lang="tr-TR" u="sng" dirty="0" smtClean="0">
                <a:latin typeface="Comic Sans MS"/>
                <a:cs typeface="Comic Sans MS"/>
              </a:rPr>
              <a:t> </a:t>
            </a:r>
            <a:r>
              <a:rPr lang="tr-TR" u="sng" dirty="0" err="1" smtClean="0">
                <a:latin typeface="Comic Sans MS"/>
                <a:cs typeface="Comic Sans MS"/>
              </a:rPr>
              <a:t>Cases</a:t>
            </a:r>
            <a:endParaRPr lang="tr-TR" u="sng" dirty="0" smtClean="0">
              <a:latin typeface="Comic Sans MS"/>
              <a:cs typeface="Comic Sans MS"/>
            </a:endParaRPr>
          </a:p>
          <a:p>
            <a:endParaRPr lang="tr-TR" u="sng" dirty="0">
              <a:latin typeface="Comic Sans MS"/>
              <a:cs typeface="Comic Sans MS"/>
            </a:endParaRPr>
          </a:p>
          <a:p>
            <a:pPr marL="342900" indent="-342900">
              <a:buAutoNum type="arabicParenR"/>
            </a:pPr>
            <a:r>
              <a:rPr lang="tr-TR" dirty="0" smtClean="0">
                <a:latin typeface="Comic Sans MS"/>
                <a:cs typeface="Comic Sans MS"/>
              </a:rPr>
              <a:t>PATH(i-1,v)</a:t>
            </a:r>
          </a:p>
          <a:p>
            <a:pPr marL="342900" indent="-342900">
              <a:buAutoNum type="arabicParenR"/>
            </a:pPr>
            <a:endParaRPr lang="tr-TR" dirty="0">
              <a:latin typeface="Comic Sans MS"/>
              <a:cs typeface="Comic Sans MS"/>
            </a:endParaRPr>
          </a:p>
          <a:p>
            <a:pPr marL="342900" indent="-342900">
              <a:buAutoNum type="arabicParenR"/>
            </a:pPr>
            <a:r>
              <a:rPr lang="tr-TR" dirty="0" smtClean="0">
                <a:latin typeface="Comic Sans MS"/>
                <a:cs typeface="Comic Sans MS"/>
              </a:rPr>
              <a:t>PATH(i-1,x) + w(</a:t>
            </a:r>
            <a:r>
              <a:rPr lang="tr-TR" dirty="0" err="1" smtClean="0">
                <a:latin typeface="Comic Sans MS"/>
                <a:cs typeface="Comic Sans MS"/>
              </a:rPr>
              <a:t>x,v</a:t>
            </a:r>
            <a:r>
              <a:rPr lang="tr-TR" dirty="0" smtClean="0">
                <a:latin typeface="Comic Sans MS"/>
                <a:cs typeface="Comic Sans MS"/>
              </a:rPr>
              <a:t>) </a:t>
            </a:r>
          </a:p>
        </p:txBody>
      </p:sp>
      <p:sp>
        <p:nvSpPr>
          <p:cNvPr id="2" name="Oval 1"/>
          <p:cNvSpPr/>
          <p:nvPr/>
        </p:nvSpPr>
        <p:spPr>
          <a:xfrm>
            <a:off x="611560" y="3863181"/>
            <a:ext cx="216024" cy="259941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3419872" y="3847969"/>
            <a:ext cx="216024" cy="259941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2483768" y="4797152"/>
            <a:ext cx="216024" cy="259941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Serbest Form 2"/>
          <p:cNvSpPr/>
          <p:nvPr/>
        </p:nvSpPr>
        <p:spPr>
          <a:xfrm>
            <a:off x="765810" y="3749040"/>
            <a:ext cx="2654062" cy="268168"/>
          </a:xfrm>
          <a:custGeom>
            <a:avLst/>
            <a:gdLst>
              <a:gd name="connsiteX0" fmla="*/ 0 w 2686050"/>
              <a:gd name="connsiteY0" fmla="*/ 217170 h 228600"/>
              <a:gd name="connsiteX1" fmla="*/ 354330 w 2686050"/>
              <a:gd name="connsiteY1" fmla="*/ 34290 h 228600"/>
              <a:gd name="connsiteX2" fmla="*/ 457200 w 2686050"/>
              <a:gd name="connsiteY2" fmla="*/ 45720 h 228600"/>
              <a:gd name="connsiteX3" fmla="*/ 548640 w 2686050"/>
              <a:gd name="connsiteY3" fmla="*/ 68580 h 228600"/>
              <a:gd name="connsiteX4" fmla="*/ 640080 w 2686050"/>
              <a:gd name="connsiteY4" fmla="*/ 102870 h 228600"/>
              <a:gd name="connsiteX5" fmla="*/ 674370 w 2686050"/>
              <a:gd name="connsiteY5" fmla="*/ 125730 h 228600"/>
              <a:gd name="connsiteX6" fmla="*/ 857250 w 2686050"/>
              <a:gd name="connsiteY6" fmla="*/ 125730 h 228600"/>
              <a:gd name="connsiteX7" fmla="*/ 914400 w 2686050"/>
              <a:gd name="connsiteY7" fmla="*/ 114300 h 228600"/>
              <a:gd name="connsiteX8" fmla="*/ 982980 w 2686050"/>
              <a:gd name="connsiteY8" fmla="*/ 91440 h 228600"/>
              <a:gd name="connsiteX9" fmla="*/ 1017270 w 2686050"/>
              <a:gd name="connsiteY9" fmla="*/ 80010 h 228600"/>
              <a:gd name="connsiteX10" fmla="*/ 1062990 w 2686050"/>
              <a:gd name="connsiteY10" fmla="*/ 68580 h 228600"/>
              <a:gd name="connsiteX11" fmla="*/ 1097280 w 2686050"/>
              <a:gd name="connsiteY11" fmla="*/ 45720 h 228600"/>
              <a:gd name="connsiteX12" fmla="*/ 1143000 w 2686050"/>
              <a:gd name="connsiteY12" fmla="*/ 34290 h 228600"/>
              <a:gd name="connsiteX13" fmla="*/ 1177290 w 2686050"/>
              <a:gd name="connsiteY13" fmla="*/ 22860 h 228600"/>
              <a:gd name="connsiteX14" fmla="*/ 1257300 w 2686050"/>
              <a:gd name="connsiteY14" fmla="*/ 0 h 228600"/>
              <a:gd name="connsiteX15" fmla="*/ 1463040 w 2686050"/>
              <a:gd name="connsiteY15" fmla="*/ 34290 h 228600"/>
              <a:gd name="connsiteX16" fmla="*/ 1531620 w 2686050"/>
              <a:gd name="connsiteY16" fmla="*/ 80010 h 228600"/>
              <a:gd name="connsiteX17" fmla="*/ 1565910 w 2686050"/>
              <a:gd name="connsiteY17" fmla="*/ 102870 h 228600"/>
              <a:gd name="connsiteX18" fmla="*/ 1600200 w 2686050"/>
              <a:gd name="connsiteY18" fmla="*/ 137160 h 228600"/>
              <a:gd name="connsiteX19" fmla="*/ 1645920 w 2686050"/>
              <a:gd name="connsiteY19" fmla="*/ 160020 h 228600"/>
              <a:gd name="connsiteX20" fmla="*/ 1760220 w 2686050"/>
              <a:gd name="connsiteY20" fmla="*/ 194310 h 228600"/>
              <a:gd name="connsiteX21" fmla="*/ 1874520 w 2686050"/>
              <a:gd name="connsiteY21" fmla="*/ 182880 h 228600"/>
              <a:gd name="connsiteX22" fmla="*/ 1908810 w 2686050"/>
              <a:gd name="connsiteY22" fmla="*/ 160020 h 228600"/>
              <a:gd name="connsiteX23" fmla="*/ 1943100 w 2686050"/>
              <a:gd name="connsiteY23" fmla="*/ 148590 h 228600"/>
              <a:gd name="connsiteX24" fmla="*/ 1977390 w 2686050"/>
              <a:gd name="connsiteY24" fmla="*/ 125730 h 228600"/>
              <a:gd name="connsiteX25" fmla="*/ 2125980 w 2686050"/>
              <a:gd name="connsiteY25" fmla="*/ 91440 h 228600"/>
              <a:gd name="connsiteX26" fmla="*/ 2411730 w 2686050"/>
              <a:gd name="connsiteY26" fmla="*/ 114300 h 228600"/>
              <a:gd name="connsiteX27" fmla="*/ 2446020 w 2686050"/>
              <a:gd name="connsiteY27" fmla="*/ 125730 h 228600"/>
              <a:gd name="connsiteX28" fmla="*/ 2514600 w 2686050"/>
              <a:gd name="connsiteY28" fmla="*/ 171450 h 228600"/>
              <a:gd name="connsiteX29" fmla="*/ 2548890 w 2686050"/>
              <a:gd name="connsiteY29" fmla="*/ 194310 h 228600"/>
              <a:gd name="connsiteX30" fmla="*/ 2583180 w 2686050"/>
              <a:gd name="connsiteY30" fmla="*/ 205740 h 228600"/>
              <a:gd name="connsiteX31" fmla="*/ 2686050 w 2686050"/>
              <a:gd name="connsiteY31" fmla="*/ 22860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686050" h="228600">
                <a:moveTo>
                  <a:pt x="0" y="217170"/>
                </a:moveTo>
                <a:cubicBezTo>
                  <a:pt x="118110" y="156210"/>
                  <a:pt x="229879" y="80959"/>
                  <a:pt x="354330" y="34290"/>
                </a:cubicBezTo>
                <a:cubicBezTo>
                  <a:pt x="386634" y="22176"/>
                  <a:pt x="423046" y="40841"/>
                  <a:pt x="457200" y="45720"/>
                </a:cubicBezTo>
                <a:cubicBezTo>
                  <a:pt x="484035" y="49554"/>
                  <a:pt x="522047" y="57183"/>
                  <a:pt x="548640" y="68580"/>
                </a:cubicBezTo>
                <a:cubicBezTo>
                  <a:pt x="632319" y="104442"/>
                  <a:pt x="555788" y="81797"/>
                  <a:pt x="640080" y="102870"/>
                </a:cubicBezTo>
                <a:cubicBezTo>
                  <a:pt x="651510" y="110490"/>
                  <a:pt x="661338" y="121386"/>
                  <a:pt x="674370" y="125730"/>
                </a:cubicBezTo>
                <a:cubicBezTo>
                  <a:pt x="736799" y="146540"/>
                  <a:pt x="792454" y="134369"/>
                  <a:pt x="857250" y="125730"/>
                </a:cubicBezTo>
                <a:cubicBezTo>
                  <a:pt x="876507" y="123162"/>
                  <a:pt x="895657" y="119412"/>
                  <a:pt x="914400" y="114300"/>
                </a:cubicBezTo>
                <a:cubicBezTo>
                  <a:pt x="937647" y="107960"/>
                  <a:pt x="960120" y="99060"/>
                  <a:pt x="982980" y="91440"/>
                </a:cubicBezTo>
                <a:cubicBezTo>
                  <a:pt x="994410" y="87630"/>
                  <a:pt x="1005581" y="82932"/>
                  <a:pt x="1017270" y="80010"/>
                </a:cubicBezTo>
                <a:lnTo>
                  <a:pt x="1062990" y="68580"/>
                </a:lnTo>
                <a:cubicBezTo>
                  <a:pt x="1074420" y="60960"/>
                  <a:pt x="1084654" y="51131"/>
                  <a:pt x="1097280" y="45720"/>
                </a:cubicBezTo>
                <a:cubicBezTo>
                  <a:pt x="1111719" y="39532"/>
                  <a:pt x="1127895" y="38606"/>
                  <a:pt x="1143000" y="34290"/>
                </a:cubicBezTo>
                <a:cubicBezTo>
                  <a:pt x="1154585" y="30980"/>
                  <a:pt x="1165705" y="26170"/>
                  <a:pt x="1177290" y="22860"/>
                </a:cubicBezTo>
                <a:cubicBezTo>
                  <a:pt x="1277755" y="-5844"/>
                  <a:pt x="1175084" y="27405"/>
                  <a:pt x="1257300" y="0"/>
                </a:cubicBezTo>
                <a:cubicBezTo>
                  <a:pt x="1296508" y="3267"/>
                  <a:pt x="1414995" y="2260"/>
                  <a:pt x="1463040" y="34290"/>
                </a:cubicBezTo>
                <a:lnTo>
                  <a:pt x="1531620" y="80010"/>
                </a:lnTo>
                <a:cubicBezTo>
                  <a:pt x="1543050" y="87630"/>
                  <a:pt x="1556196" y="93156"/>
                  <a:pt x="1565910" y="102870"/>
                </a:cubicBezTo>
                <a:cubicBezTo>
                  <a:pt x="1577340" y="114300"/>
                  <a:pt x="1587046" y="127765"/>
                  <a:pt x="1600200" y="137160"/>
                </a:cubicBezTo>
                <a:cubicBezTo>
                  <a:pt x="1614065" y="147064"/>
                  <a:pt x="1630100" y="153692"/>
                  <a:pt x="1645920" y="160020"/>
                </a:cubicBezTo>
                <a:cubicBezTo>
                  <a:pt x="1692299" y="178572"/>
                  <a:pt x="1715311" y="183083"/>
                  <a:pt x="1760220" y="194310"/>
                </a:cubicBezTo>
                <a:cubicBezTo>
                  <a:pt x="1798320" y="190500"/>
                  <a:pt x="1837211" y="191490"/>
                  <a:pt x="1874520" y="182880"/>
                </a:cubicBezTo>
                <a:cubicBezTo>
                  <a:pt x="1887905" y="179791"/>
                  <a:pt x="1896523" y="166163"/>
                  <a:pt x="1908810" y="160020"/>
                </a:cubicBezTo>
                <a:cubicBezTo>
                  <a:pt x="1919586" y="154632"/>
                  <a:pt x="1932324" y="153978"/>
                  <a:pt x="1943100" y="148590"/>
                </a:cubicBezTo>
                <a:cubicBezTo>
                  <a:pt x="1955387" y="142447"/>
                  <a:pt x="1964837" y="131309"/>
                  <a:pt x="1977390" y="125730"/>
                </a:cubicBezTo>
                <a:cubicBezTo>
                  <a:pt x="2036846" y="99305"/>
                  <a:pt x="2060892" y="100738"/>
                  <a:pt x="2125980" y="91440"/>
                </a:cubicBezTo>
                <a:cubicBezTo>
                  <a:pt x="2287296" y="99122"/>
                  <a:pt x="2306815" y="84324"/>
                  <a:pt x="2411730" y="114300"/>
                </a:cubicBezTo>
                <a:cubicBezTo>
                  <a:pt x="2423315" y="117610"/>
                  <a:pt x="2435488" y="119879"/>
                  <a:pt x="2446020" y="125730"/>
                </a:cubicBezTo>
                <a:cubicBezTo>
                  <a:pt x="2470037" y="139073"/>
                  <a:pt x="2491740" y="156210"/>
                  <a:pt x="2514600" y="171450"/>
                </a:cubicBezTo>
                <a:cubicBezTo>
                  <a:pt x="2526030" y="179070"/>
                  <a:pt x="2535858" y="189966"/>
                  <a:pt x="2548890" y="194310"/>
                </a:cubicBezTo>
                <a:cubicBezTo>
                  <a:pt x="2560320" y="198120"/>
                  <a:pt x="2571326" y="203585"/>
                  <a:pt x="2583180" y="205740"/>
                </a:cubicBezTo>
                <a:cubicBezTo>
                  <a:pt x="2686688" y="224560"/>
                  <a:pt x="2651721" y="194271"/>
                  <a:pt x="2686050" y="228600"/>
                </a:cubicBezTo>
              </a:path>
            </a:pathLst>
          </a:custGeom>
          <a:noFill/>
          <a:ln w="25400">
            <a:solidFill>
              <a:schemeClr val="tx2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Serbest Form 3"/>
          <p:cNvSpPr/>
          <p:nvPr/>
        </p:nvSpPr>
        <p:spPr>
          <a:xfrm>
            <a:off x="777240" y="4103370"/>
            <a:ext cx="1691640" cy="811574"/>
          </a:xfrm>
          <a:custGeom>
            <a:avLst/>
            <a:gdLst>
              <a:gd name="connsiteX0" fmla="*/ 0 w 1691640"/>
              <a:gd name="connsiteY0" fmla="*/ 0 h 811574"/>
              <a:gd name="connsiteX1" fmla="*/ 57150 w 1691640"/>
              <a:gd name="connsiteY1" fmla="*/ 57150 h 811574"/>
              <a:gd name="connsiteX2" fmla="*/ 194310 w 1691640"/>
              <a:gd name="connsiteY2" fmla="*/ 34290 h 811574"/>
              <a:gd name="connsiteX3" fmla="*/ 308610 w 1691640"/>
              <a:gd name="connsiteY3" fmla="*/ 45720 h 811574"/>
              <a:gd name="connsiteX4" fmla="*/ 342900 w 1691640"/>
              <a:gd name="connsiteY4" fmla="*/ 57150 h 811574"/>
              <a:gd name="connsiteX5" fmla="*/ 377190 w 1691640"/>
              <a:gd name="connsiteY5" fmla="*/ 91440 h 811574"/>
              <a:gd name="connsiteX6" fmla="*/ 400050 w 1691640"/>
              <a:gd name="connsiteY6" fmla="*/ 251460 h 811574"/>
              <a:gd name="connsiteX7" fmla="*/ 445770 w 1691640"/>
              <a:gd name="connsiteY7" fmla="*/ 320040 h 811574"/>
              <a:gd name="connsiteX8" fmla="*/ 480060 w 1691640"/>
              <a:gd name="connsiteY8" fmla="*/ 342900 h 811574"/>
              <a:gd name="connsiteX9" fmla="*/ 514350 w 1691640"/>
              <a:gd name="connsiteY9" fmla="*/ 377190 h 811574"/>
              <a:gd name="connsiteX10" fmla="*/ 868680 w 1691640"/>
              <a:gd name="connsiteY10" fmla="*/ 411480 h 811574"/>
              <a:gd name="connsiteX11" fmla="*/ 902970 w 1691640"/>
              <a:gd name="connsiteY11" fmla="*/ 434340 h 811574"/>
              <a:gd name="connsiteX12" fmla="*/ 937260 w 1691640"/>
              <a:gd name="connsiteY12" fmla="*/ 445770 h 811574"/>
              <a:gd name="connsiteX13" fmla="*/ 1017270 w 1691640"/>
              <a:gd name="connsiteY13" fmla="*/ 514350 h 811574"/>
              <a:gd name="connsiteX14" fmla="*/ 1051560 w 1691640"/>
              <a:gd name="connsiteY14" fmla="*/ 628650 h 811574"/>
              <a:gd name="connsiteX15" fmla="*/ 1074420 w 1691640"/>
              <a:gd name="connsiteY15" fmla="*/ 674370 h 811574"/>
              <a:gd name="connsiteX16" fmla="*/ 1154430 w 1691640"/>
              <a:gd name="connsiteY16" fmla="*/ 708660 h 811574"/>
              <a:gd name="connsiteX17" fmla="*/ 1291590 w 1691640"/>
              <a:gd name="connsiteY17" fmla="*/ 697230 h 811574"/>
              <a:gd name="connsiteX18" fmla="*/ 1360170 w 1691640"/>
              <a:gd name="connsiteY18" fmla="*/ 674370 h 811574"/>
              <a:gd name="connsiteX19" fmla="*/ 1508760 w 1691640"/>
              <a:gd name="connsiteY19" fmla="*/ 685800 h 811574"/>
              <a:gd name="connsiteX20" fmla="*/ 1577340 w 1691640"/>
              <a:gd name="connsiteY20" fmla="*/ 742950 h 811574"/>
              <a:gd name="connsiteX21" fmla="*/ 1645920 w 1691640"/>
              <a:gd name="connsiteY21" fmla="*/ 788670 h 811574"/>
              <a:gd name="connsiteX22" fmla="*/ 1691640 w 1691640"/>
              <a:gd name="connsiteY22" fmla="*/ 811530 h 811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691640" h="811574">
                <a:moveTo>
                  <a:pt x="0" y="0"/>
                </a:moveTo>
                <a:cubicBezTo>
                  <a:pt x="19050" y="19050"/>
                  <a:pt x="31246" y="49749"/>
                  <a:pt x="57150" y="57150"/>
                </a:cubicBezTo>
                <a:cubicBezTo>
                  <a:pt x="98376" y="68929"/>
                  <a:pt x="152998" y="48061"/>
                  <a:pt x="194310" y="34290"/>
                </a:cubicBezTo>
                <a:cubicBezTo>
                  <a:pt x="232410" y="38100"/>
                  <a:pt x="270765" y="39898"/>
                  <a:pt x="308610" y="45720"/>
                </a:cubicBezTo>
                <a:cubicBezTo>
                  <a:pt x="320518" y="47552"/>
                  <a:pt x="332875" y="50467"/>
                  <a:pt x="342900" y="57150"/>
                </a:cubicBezTo>
                <a:cubicBezTo>
                  <a:pt x="356350" y="66116"/>
                  <a:pt x="365760" y="80010"/>
                  <a:pt x="377190" y="91440"/>
                </a:cubicBezTo>
                <a:cubicBezTo>
                  <a:pt x="384810" y="144780"/>
                  <a:pt x="370162" y="206628"/>
                  <a:pt x="400050" y="251460"/>
                </a:cubicBezTo>
                <a:cubicBezTo>
                  <a:pt x="415290" y="274320"/>
                  <a:pt x="422910" y="304800"/>
                  <a:pt x="445770" y="320040"/>
                </a:cubicBezTo>
                <a:cubicBezTo>
                  <a:pt x="457200" y="327660"/>
                  <a:pt x="469507" y="334106"/>
                  <a:pt x="480060" y="342900"/>
                </a:cubicBezTo>
                <a:cubicBezTo>
                  <a:pt x="492478" y="353248"/>
                  <a:pt x="500220" y="369340"/>
                  <a:pt x="514350" y="377190"/>
                </a:cubicBezTo>
                <a:cubicBezTo>
                  <a:pt x="604824" y="427453"/>
                  <a:pt x="830000" y="409933"/>
                  <a:pt x="868680" y="411480"/>
                </a:cubicBezTo>
                <a:cubicBezTo>
                  <a:pt x="880110" y="419100"/>
                  <a:pt x="890683" y="428197"/>
                  <a:pt x="902970" y="434340"/>
                </a:cubicBezTo>
                <a:cubicBezTo>
                  <a:pt x="913746" y="439728"/>
                  <a:pt x="926799" y="439792"/>
                  <a:pt x="937260" y="445770"/>
                </a:cubicBezTo>
                <a:cubicBezTo>
                  <a:pt x="971473" y="465321"/>
                  <a:pt x="990246" y="487326"/>
                  <a:pt x="1017270" y="514350"/>
                </a:cubicBezTo>
                <a:cubicBezTo>
                  <a:pt x="1025474" y="547164"/>
                  <a:pt x="1037646" y="600822"/>
                  <a:pt x="1051560" y="628650"/>
                </a:cubicBezTo>
                <a:cubicBezTo>
                  <a:pt x="1059180" y="643890"/>
                  <a:pt x="1062372" y="662322"/>
                  <a:pt x="1074420" y="674370"/>
                </a:cubicBezTo>
                <a:cubicBezTo>
                  <a:pt x="1088544" y="688494"/>
                  <a:pt x="1133937" y="701829"/>
                  <a:pt x="1154430" y="708660"/>
                </a:cubicBezTo>
                <a:cubicBezTo>
                  <a:pt x="1200150" y="704850"/>
                  <a:pt x="1246336" y="704772"/>
                  <a:pt x="1291590" y="697230"/>
                </a:cubicBezTo>
                <a:cubicBezTo>
                  <a:pt x="1315359" y="693269"/>
                  <a:pt x="1360170" y="674370"/>
                  <a:pt x="1360170" y="674370"/>
                </a:cubicBezTo>
                <a:cubicBezTo>
                  <a:pt x="1409700" y="678180"/>
                  <a:pt x="1459935" y="676645"/>
                  <a:pt x="1508760" y="685800"/>
                </a:cubicBezTo>
                <a:cubicBezTo>
                  <a:pt x="1531825" y="690125"/>
                  <a:pt x="1562371" y="731308"/>
                  <a:pt x="1577340" y="742950"/>
                </a:cubicBezTo>
                <a:cubicBezTo>
                  <a:pt x="1599027" y="759818"/>
                  <a:pt x="1623060" y="773430"/>
                  <a:pt x="1645920" y="788670"/>
                </a:cubicBezTo>
                <a:cubicBezTo>
                  <a:pt x="1683380" y="813643"/>
                  <a:pt x="1666473" y="811530"/>
                  <a:pt x="1691640" y="811530"/>
                </a:cubicBezTo>
              </a:path>
            </a:pathLst>
          </a:custGeom>
          <a:noFill/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6" name="Düz Ok Bağlayıcısı 5"/>
          <p:cNvCxnSpPr>
            <a:stCxn id="10" idx="7"/>
            <a:endCxn id="9" idx="3"/>
          </p:cNvCxnSpPr>
          <p:nvPr/>
        </p:nvCxnSpPr>
        <p:spPr>
          <a:xfrm flipV="1">
            <a:off x="2668156" y="4069843"/>
            <a:ext cx="783352" cy="765376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6"/>
          <p:cNvSpPr txBox="1"/>
          <p:nvPr/>
        </p:nvSpPr>
        <p:spPr>
          <a:xfrm>
            <a:off x="386448" y="3657605"/>
            <a:ext cx="28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17440" y="5012576"/>
            <a:ext cx="28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latin typeface="Comic Sans MS"/>
                <a:cs typeface="Comic Sans MS"/>
              </a:rPr>
              <a:t>x</a:t>
            </a:r>
            <a:endParaRPr lang="tr-TR" dirty="0" smtClean="0">
              <a:latin typeface="Comic Sans MS"/>
              <a:cs typeface="Comic Sans MS"/>
            </a:endParaRPr>
          </a:p>
        </p:txBody>
      </p:sp>
      <p:sp>
        <p:nvSpPr>
          <p:cNvPr id="18" name="TextBox 16"/>
          <p:cNvSpPr txBox="1"/>
          <p:nvPr/>
        </p:nvSpPr>
        <p:spPr>
          <a:xfrm>
            <a:off x="3628392" y="3745932"/>
            <a:ext cx="28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v</a:t>
            </a:r>
          </a:p>
        </p:txBody>
      </p:sp>
      <p:sp>
        <p:nvSpPr>
          <p:cNvPr id="8" name="Dikdörtgen 7"/>
          <p:cNvSpPr/>
          <p:nvPr/>
        </p:nvSpPr>
        <p:spPr>
          <a:xfrm>
            <a:off x="1528187" y="3437643"/>
            <a:ext cx="13420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 smtClean="0">
                <a:latin typeface="Comic Sans MS"/>
                <a:cs typeface="Comic Sans MS"/>
              </a:rPr>
              <a:t>PATH(i-1,v</a:t>
            </a:r>
            <a:r>
              <a:rPr lang="tr-TR" sz="1600" dirty="0">
                <a:latin typeface="Comic Sans MS"/>
                <a:cs typeface="Comic Sans MS"/>
              </a:rPr>
              <a:t>) </a:t>
            </a:r>
            <a:endParaRPr lang="tr-TR" sz="1600" dirty="0"/>
          </a:p>
        </p:txBody>
      </p:sp>
      <p:sp>
        <p:nvSpPr>
          <p:cNvPr id="21" name="Dikdörtgen 20"/>
          <p:cNvSpPr/>
          <p:nvPr/>
        </p:nvSpPr>
        <p:spPr>
          <a:xfrm rot="1268130">
            <a:off x="679803" y="4586861"/>
            <a:ext cx="13644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 smtClean="0">
                <a:latin typeface="Comic Sans MS"/>
                <a:cs typeface="Comic Sans MS"/>
              </a:rPr>
              <a:t>PATH(i-1,x) </a:t>
            </a:r>
            <a:endParaRPr lang="tr-TR" sz="1600" dirty="0"/>
          </a:p>
        </p:txBody>
      </p:sp>
      <p:sp>
        <p:nvSpPr>
          <p:cNvPr id="22" name="Dikdörtgen 21"/>
          <p:cNvSpPr/>
          <p:nvPr/>
        </p:nvSpPr>
        <p:spPr>
          <a:xfrm rot="18912010">
            <a:off x="2798745" y="4424291"/>
            <a:ext cx="7537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 smtClean="0">
                <a:latin typeface="Comic Sans MS"/>
                <a:cs typeface="Comic Sans MS"/>
              </a:rPr>
              <a:t>w(</a:t>
            </a:r>
            <a:r>
              <a:rPr lang="tr-TR" sz="1600" dirty="0" err="1" smtClean="0">
                <a:latin typeface="Comic Sans MS"/>
                <a:cs typeface="Comic Sans MS"/>
              </a:rPr>
              <a:t>x,v</a:t>
            </a:r>
            <a:r>
              <a:rPr lang="tr-TR" sz="1600" dirty="0" smtClean="0">
                <a:latin typeface="Comic Sans MS"/>
                <a:cs typeface="Comic Sans MS"/>
              </a:rPr>
              <a:t>)</a:t>
            </a:r>
            <a:endParaRPr lang="tr-TR" sz="1600" dirty="0"/>
          </a:p>
        </p:txBody>
      </p:sp>
      <p:cxnSp>
        <p:nvCxnSpPr>
          <p:cNvPr id="11" name="Düz Ok Bağlayıcısı 10"/>
          <p:cNvCxnSpPr/>
          <p:nvPr/>
        </p:nvCxnSpPr>
        <p:spPr>
          <a:xfrm flipH="1">
            <a:off x="6876256" y="3930598"/>
            <a:ext cx="497453" cy="5785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Metin kutusu 13"/>
          <p:cNvSpPr txBox="1"/>
          <p:nvPr/>
        </p:nvSpPr>
        <p:spPr>
          <a:xfrm>
            <a:off x="6976231" y="3561266"/>
            <a:ext cx="127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>
                <a:latin typeface="Comic Sans MS" panose="030F0702030302020204" pitchFamily="66" charset="0"/>
              </a:rPr>
              <a:t>relaxation</a:t>
            </a:r>
            <a:endParaRPr lang="tr-T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81895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195736" y="3501008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0" name="Düz Bağlayıcı 29"/>
          <p:cNvCxnSpPr>
            <a:endCxn id="27" idx="1"/>
          </p:cNvCxnSpPr>
          <p:nvPr/>
        </p:nvCxnSpPr>
        <p:spPr>
          <a:xfrm>
            <a:off x="2339752" y="3645024"/>
            <a:ext cx="531763" cy="10520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058253" y="3140968"/>
            <a:ext cx="35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A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139952" y="3299454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2841645" y="4667606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55055" y="4787860"/>
            <a:ext cx="429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mic Sans MS"/>
                <a:cs typeface="Comic Sans MS"/>
              </a:rPr>
              <a:t>D</a:t>
            </a:r>
          </a:p>
          <a:p>
            <a:pPr algn="ctr"/>
            <a:r>
              <a:rPr lang="en-US" dirty="0" smtClean="0">
                <a:latin typeface="Comic Sans MS"/>
                <a:cs typeface="Comic Sans MS"/>
              </a:rPr>
              <a:t>18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4798608" y="5026623"/>
            <a:ext cx="203966" cy="151431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59412" y="5167739"/>
            <a:ext cx="429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mic Sans MS"/>
                <a:cs typeface="Comic Sans MS"/>
              </a:rPr>
              <a:t>E</a:t>
            </a:r>
          </a:p>
          <a:p>
            <a:pPr algn="ctr"/>
            <a:r>
              <a:rPr lang="en-US" dirty="0" smtClean="0">
                <a:latin typeface="Comic Sans MS"/>
                <a:cs typeface="Comic Sans MS"/>
              </a:rPr>
              <a:t>19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6092043" y="4077072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252101" y="4005064"/>
            <a:ext cx="429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mic Sans MS"/>
                <a:cs typeface="Comic Sans MS"/>
              </a:rPr>
              <a:t>C</a:t>
            </a:r>
          </a:p>
          <a:p>
            <a:pPr algn="ctr"/>
            <a:r>
              <a:rPr lang="en-US" dirty="0" smtClean="0">
                <a:latin typeface="Comic Sans MS"/>
                <a:cs typeface="Comic Sans MS"/>
              </a:rPr>
              <a:t>15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5" name="Düz Bağlayıcı 29"/>
          <p:cNvCxnSpPr>
            <a:endCxn id="23" idx="2"/>
          </p:cNvCxnSpPr>
          <p:nvPr/>
        </p:nvCxnSpPr>
        <p:spPr>
          <a:xfrm flipV="1">
            <a:off x="2399780" y="3400231"/>
            <a:ext cx="1740172" cy="220829"/>
          </a:xfrm>
          <a:prstGeom prst="line">
            <a:avLst/>
          </a:prstGeom>
          <a:ln>
            <a:solidFill>
              <a:srgbClr val="FF0000"/>
            </a:solidFill>
            <a:headEnd type="none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Düz Bağlayıcı 29"/>
          <p:cNvCxnSpPr>
            <a:endCxn id="33" idx="2"/>
          </p:cNvCxnSpPr>
          <p:nvPr/>
        </p:nvCxnSpPr>
        <p:spPr>
          <a:xfrm flipV="1">
            <a:off x="2987824" y="4177849"/>
            <a:ext cx="3104219" cy="52900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Düz Bağlayıcı 29"/>
          <p:cNvCxnSpPr>
            <a:endCxn id="31" idx="1"/>
          </p:cNvCxnSpPr>
          <p:nvPr/>
        </p:nvCxnSpPr>
        <p:spPr>
          <a:xfrm>
            <a:off x="2987824" y="4811250"/>
            <a:ext cx="1840654" cy="2375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Düz Bağlayıcı 29"/>
          <p:cNvCxnSpPr>
            <a:endCxn id="33" idx="3"/>
          </p:cNvCxnSpPr>
          <p:nvPr/>
        </p:nvCxnSpPr>
        <p:spPr>
          <a:xfrm flipV="1">
            <a:off x="4932040" y="4249109"/>
            <a:ext cx="1189873" cy="830897"/>
          </a:xfrm>
          <a:prstGeom prst="line">
            <a:avLst/>
          </a:prstGeom>
          <a:ln>
            <a:solidFill>
              <a:schemeClr val="tx1"/>
            </a:solidFill>
            <a:headEnd type="arrow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Düz Bağlayıcı 29"/>
          <p:cNvCxnSpPr>
            <a:endCxn id="33" idx="1"/>
          </p:cNvCxnSpPr>
          <p:nvPr/>
        </p:nvCxnSpPr>
        <p:spPr>
          <a:xfrm>
            <a:off x="4283968" y="3433806"/>
            <a:ext cx="1837945" cy="672783"/>
          </a:xfrm>
          <a:prstGeom prst="line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Düz Bağlayıcı 29"/>
          <p:cNvCxnSpPr>
            <a:stCxn id="27" idx="0"/>
            <a:endCxn id="23" idx="3"/>
          </p:cNvCxnSpPr>
          <p:nvPr/>
        </p:nvCxnSpPr>
        <p:spPr>
          <a:xfrm flipV="1">
            <a:off x="2943628" y="3471491"/>
            <a:ext cx="1226194" cy="1196115"/>
          </a:xfrm>
          <a:prstGeom prst="line">
            <a:avLst/>
          </a:prstGeom>
          <a:ln>
            <a:solidFill>
              <a:schemeClr val="tx1"/>
            </a:solidFill>
            <a:headEnd type="arrow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41" name="TextBox 14340"/>
          <p:cNvSpPr txBox="1"/>
          <p:nvPr/>
        </p:nvSpPr>
        <p:spPr>
          <a:xfrm>
            <a:off x="3059832" y="3779748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161340" y="4077072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22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491880" y="4931876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16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358549" y="4077072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14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508104" y="4581128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915816" y="3140968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10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044787" y="3419708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9" name="Metin kutusu 8"/>
          <p:cNvSpPr txBox="1"/>
          <p:nvPr/>
        </p:nvSpPr>
        <p:spPr>
          <a:xfrm>
            <a:off x="611560" y="1490588"/>
            <a:ext cx="79208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/>
              <a:buChar char="•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iven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weighted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 G=(V,E) and a source vertex s in V, find the shortest path from s to every other vertex in V</a:t>
            </a:r>
            <a:endParaRPr lang="en-US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just"/>
            <a:endParaRPr lang="tr-TR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995936" y="2636912"/>
            <a:ext cx="429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mic Sans MS"/>
                <a:cs typeface="Comic Sans MS"/>
              </a:rPr>
              <a:t>10</a:t>
            </a:r>
          </a:p>
          <a:p>
            <a:pPr algn="ctr"/>
            <a:r>
              <a:rPr lang="en-US" dirty="0" smtClean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SSSP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28400996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Bellman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-Ford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29" name="TextBox 51"/>
          <p:cNvSpPr txBox="1"/>
          <p:nvPr/>
        </p:nvSpPr>
        <p:spPr>
          <a:xfrm>
            <a:off x="5876636" y="1813945"/>
            <a:ext cx="2696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</a:t>
            </a:r>
            <a:endParaRPr lang="en-US" sz="2200" dirty="0">
              <a:latin typeface="Comic Sans MS"/>
              <a:cs typeface="Comic Sans M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16"/>
              <p:cNvSpPr txBox="1"/>
              <p:nvPr/>
            </p:nvSpPr>
            <p:spPr>
              <a:xfrm>
                <a:off x="323528" y="1196752"/>
                <a:ext cx="8208912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dirty="0" smtClean="0">
                    <a:latin typeface="Comic Sans MS"/>
                    <a:cs typeface="Comic Sans MS"/>
                  </a:rPr>
                  <a:t>define a 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subproblem</a:t>
                </a:r>
                <a:endParaRPr lang="tr-TR" dirty="0" smtClean="0">
                  <a:latin typeface="Comic Sans MS"/>
                  <a:cs typeface="Comic Sans MS"/>
                </a:endParaRPr>
              </a:p>
              <a:p>
                <a:endParaRPr lang="tr-TR" dirty="0">
                  <a:latin typeface="Comic Sans MS"/>
                  <a:cs typeface="Comic Sans MS"/>
                </a:endParaRPr>
              </a:p>
              <a:p>
                <a:r>
                  <a:rPr lang="tr-TR" dirty="0" smtClean="0">
                    <a:latin typeface="Comic Sans MS"/>
                    <a:cs typeface="Comic Sans MS"/>
                  </a:rPr>
                  <a:t>               PATH(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i,v</a:t>
                </a:r>
                <a:r>
                  <a:rPr lang="tr-TR" dirty="0" smtClean="0">
                    <a:latin typeface="Comic Sans MS"/>
                    <a:cs typeface="Comic Sans MS"/>
                  </a:rPr>
                  <a:t>) : 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the</a:t>
                </a:r>
                <a:r>
                  <a:rPr lang="tr-TR" dirty="0" smtClean="0">
                    <a:latin typeface="Comic Sans MS"/>
                    <a:cs typeface="Comic Sans MS"/>
                  </a:rPr>
                  <a:t> 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weight</a:t>
                </a:r>
                <a:r>
                  <a:rPr lang="tr-TR" dirty="0" smtClean="0">
                    <a:latin typeface="Comic Sans MS"/>
                    <a:cs typeface="Comic Sans MS"/>
                  </a:rPr>
                  <a:t> of 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the</a:t>
                </a:r>
                <a:r>
                  <a:rPr lang="tr-TR" dirty="0" smtClean="0">
                    <a:latin typeface="Comic Sans MS"/>
                    <a:cs typeface="Comic Sans MS"/>
                  </a:rPr>
                  <a:t> 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shortest</a:t>
                </a:r>
                <a:r>
                  <a:rPr lang="tr-TR" dirty="0" smtClean="0">
                    <a:latin typeface="Comic Sans MS"/>
                    <a:cs typeface="Comic Sans MS"/>
                  </a:rPr>
                  <a:t> 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path</a:t>
                </a:r>
                <a:r>
                  <a:rPr lang="tr-TR" dirty="0" smtClean="0">
                    <a:latin typeface="Comic Sans MS"/>
                    <a:cs typeface="Comic Sans MS"/>
                  </a:rPr>
                  <a:t> 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to</a:t>
                </a:r>
                <a:r>
                  <a:rPr lang="tr-TR" dirty="0" smtClean="0">
                    <a:latin typeface="Comic Sans MS"/>
                    <a:cs typeface="Comic Sans MS"/>
                  </a:rPr>
                  <a:t> v 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that</a:t>
                </a:r>
                <a:r>
                  <a:rPr lang="tr-TR" dirty="0" smtClean="0">
                    <a:latin typeface="Comic Sans MS"/>
                    <a:cs typeface="Comic Sans MS"/>
                  </a:rPr>
                  <a:t> 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contains</a:t>
                </a:r>
                <a:r>
                  <a:rPr lang="tr-TR" dirty="0" smtClean="0">
                    <a:latin typeface="Comic Sans MS"/>
                    <a:cs typeface="Comic Sans MS"/>
                  </a:rPr>
                  <a:t> </a:t>
                </a:r>
              </a:p>
              <a:p>
                <a:r>
                  <a:rPr lang="tr-TR" dirty="0">
                    <a:latin typeface="Comic Sans MS"/>
                    <a:cs typeface="Comic Sans MS"/>
                  </a:rPr>
                  <a:t> </a:t>
                </a:r>
                <a:r>
                  <a:rPr lang="tr-TR" dirty="0" smtClean="0">
                    <a:latin typeface="Comic Sans MS"/>
                    <a:cs typeface="Comic Sans MS"/>
                  </a:rPr>
                  <a:t>                                </a:t>
                </a:r>
                <a14:m>
                  <m:oMath xmlns:m="http://schemas.openxmlformats.org/officeDocument/2006/math">
                    <m:r>
                      <a:rPr lang="tr-TR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mic Sans MS"/>
                      </a:rPr>
                      <m:t>≤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mic Sans MS"/>
                      </a:rPr>
                      <m:t>𝑖</m:t>
                    </m:r>
                  </m:oMath>
                </a14:m>
                <a:r>
                  <a:rPr lang="tr-TR" dirty="0" smtClean="0">
                    <a:latin typeface="Comic Sans MS"/>
                    <a:cs typeface="Comic Sans MS"/>
                  </a:rPr>
                  <a:t> edges</a:t>
                </a:r>
              </a:p>
              <a:p>
                <a:endParaRPr lang="tr-TR" dirty="0">
                  <a:latin typeface="Comic Sans MS"/>
                  <a:cs typeface="Comic Sans MS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dirty="0" err="1">
                    <a:latin typeface="Comic Sans MS"/>
                    <a:cs typeface="Comic Sans MS"/>
                  </a:rPr>
                  <a:t>c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onstruct</a:t>
                </a:r>
                <a:r>
                  <a:rPr lang="tr-TR" dirty="0" smtClean="0">
                    <a:latin typeface="Comic Sans MS"/>
                    <a:cs typeface="Comic Sans MS"/>
                  </a:rPr>
                  <a:t> 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recurrence</a:t>
                </a:r>
                <a:r>
                  <a:rPr lang="tr-TR" dirty="0" smtClean="0">
                    <a:latin typeface="Comic Sans MS"/>
                    <a:cs typeface="Comic Sans MS"/>
                  </a:rPr>
                  <a:t> 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relation</a:t>
                </a:r>
                <a:r>
                  <a:rPr lang="tr-TR" dirty="0" smtClean="0">
                    <a:latin typeface="Comic Sans MS"/>
                    <a:cs typeface="Comic Sans MS"/>
                  </a:rPr>
                  <a:t>  </a:t>
                </a:r>
              </a:p>
            </p:txBody>
          </p:sp>
        </mc:Choice>
        <mc:Fallback>
          <p:sp>
            <p:nvSpPr>
              <p:cNvPr id="26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196752"/>
                <a:ext cx="8208912" cy="1754326"/>
              </a:xfrm>
              <a:prstGeom prst="rect">
                <a:avLst/>
              </a:prstGeom>
              <a:blipFill>
                <a:blip r:embed="rId3"/>
                <a:stretch>
                  <a:fillRect l="-445" t="-1389" b="-486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16"/>
          <p:cNvSpPr txBox="1"/>
          <p:nvPr/>
        </p:nvSpPr>
        <p:spPr>
          <a:xfrm>
            <a:off x="4641146" y="3380606"/>
            <a:ext cx="28803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 smtClean="0">
                <a:latin typeface="Comic Sans MS"/>
                <a:cs typeface="Comic Sans MS"/>
              </a:rPr>
              <a:t>Two</a:t>
            </a:r>
            <a:r>
              <a:rPr lang="tr-TR" u="sng" dirty="0" smtClean="0">
                <a:latin typeface="Comic Sans MS"/>
                <a:cs typeface="Comic Sans MS"/>
              </a:rPr>
              <a:t> </a:t>
            </a:r>
            <a:r>
              <a:rPr lang="tr-TR" u="sng" dirty="0" err="1" smtClean="0">
                <a:latin typeface="Comic Sans MS"/>
                <a:cs typeface="Comic Sans MS"/>
              </a:rPr>
              <a:t>Cases</a:t>
            </a:r>
            <a:endParaRPr lang="tr-TR" u="sng" dirty="0" smtClean="0">
              <a:latin typeface="Comic Sans MS"/>
              <a:cs typeface="Comic Sans MS"/>
            </a:endParaRPr>
          </a:p>
          <a:p>
            <a:endParaRPr lang="tr-TR" u="sng" dirty="0">
              <a:latin typeface="Comic Sans MS"/>
              <a:cs typeface="Comic Sans MS"/>
            </a:endParaRPr>
          </a:p>
          <a:p>
            <a:pPr marL="342900" indent="-342900">
              <a:buAutoNum type="arabicParenR"/>
            </a:pPr>
            <a:r>
              <a:rPr lang="tr-TR" dirty="0" smtClean="0">
                <a:latin typeface="Comic Sans MS"/>
                <a:cs typeface="Comic Sans MS"/>
              </a:rPr>
              <a:t>PATH(i-1,v)</a:t>
            </a:r>
          </a:p>
          <a:p>
            <a:pPr marL="342900" indent="-342900">
              <a:buAutoNum type="arabicParenR"/>
            </a:pPr>
            <a:endParaRPr lang="tr-TR" dirty="0">
              <a:latin typeface="Comic Sans MS"/>
              <a:cs typeface="Comic Sans MS"/>
            </a:endParaRPr>
          </a:p>
          <a:p>
            <a:pPr marL="342900" indent="-342900">
              <a:buAutoNum type="arabicParenR"/>
            </a:pPr>
            <a:r>
              <a:rPr lang="tr-TR" dirty="0" smtClean="0">
                <a:latin typeface="Comic Sans MS"/>
                <a:cs typeface="Comic Sans MS"/>
              </a:rPr>
              <a:t>PATH(i-1,x) + w(</a:t>
            </a:r>
            <a:r>
              <a:rPr lang="tr-TR" dirty="0" err="1" smtClean="0">
                <a:latin typeface="Comic Sans MS"/>
                <a:cs typeface="Comic Sans MS"/>
              </a:rPr>
              <a:t>x,v</a:t>
            </a:r>
            <a:r>
              <a:rPr lang="tr-TR" dirty="0" smtClean="0">
                <a:latin typeface="Comic Sans MS"/>
                <a:cs typeface="Comic Sans MS"/>
              </a:rPr>
              <a:t>) </a:t>
            </a:r>
          </a:p>
        </p:txBody>
      </p:sp>
      <p:sp>
        <p:nvSpPr>
          <p:cNvPr id="2" name="Oval 1"/>
          <p:cNvSpPr/>
          <p:nvPr/>
        </p:nvSpPr>
        <p:spPr>
          <a:xfrm>
            <a:off x="611560" y="3863181"/>
            <a:ext cx="216024" cy="259941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3419872" y="3847969"/>
            <a:ext cx="216024" cy="259941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/>
          <p:cNvSpPr/>
          <p:nvPr/>
        </p:nvSpPr>
        <p:spPr>
          <a:xfrm>
            <a:off x="2483768" y="4797152"/>
            <a:ext cx="216024" cy="259941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Serbest Form 2"/>
          <p:cNvSpPr/>
          <p:nvPr/>
        </p:nvSpPr>
        <p:spPr>
          <a:xfrm>
            <a:off x="765810" y="3749040"/>
            <a:ext cx="2654062" cy="268168"/>
          </a:xfrm>
          <a:custGeom>
            <a:avLst/>
            <a:gdLst>
              <a:gd name="connsiteX0" fmla="*/ 0 w 2686050"/>
              <a:gd name="connsiteY0" fmla="*/ 217170 h 228600"/>
              <a:gd name="connsiteX1" fmla="*/ 354330 w 2686050"/>
              <a:gd name="connsiteY1" fmla="*/ 34290 h 228600"/>
              <a:gd name="connsiteX2" fmla="*/ 457200 w 2686050"/>
              <a:gd name="connsiteY2" fmla="*/ 45720 h 228600"/>
              <a:gd name="connsiteX3" fmla="*/ 548640 w 2686050"/>
              <a:gd name="connsiteY3" fmla="*/ 68580 h 228600"/>
              <a:gd name="connsiteX4" fmla="*/ 640080 w 2686050"/>
              <a:gd name="connsiteY4" fmla="*/ 102870 h 228600"/>
              <a:gd name="connsiteX5" fmla="*/ 674370 w 2686050"/>
              <a:gd name="connsiteY5" fmla="*/ 125730 h 228600"/>
              <a:gd name="connsiteX6" fmla="*/ 857250 w 2686050"/>
              <a:gd name="connsiteY6" fmla="*/ 125730 h 228600"/>
              <a:gd name="connsiteX7" fmla="*/ 914400 w 2686050"/>
              <a:gd name="connsiteY7" fmla="*/ 114300 h 228600"/>
              <a:gd name="connsiteX8" fmla="*/ 982980 w 2686050"/>
              <a:gd name="connsiteY8" fmla="*/ 91440 h 228600"/>
              <a:gd name="connsiteX9" fmla="*/ 1017270 w 2686050"/>
              <a:gd name="connsiteY9" fmla="*/ 80010 h 228600"/>
              <a:gd name="connsiteX10" fmla="*/ 1062990 w 2686050"/>
              <a:gd name="connsiteY10" fmla="*/ 68580 h 228600"/>
              <a:gd name="connsiteX11" fmla="*/ 1097280 w 2686050"/>
              <a:gd name="connsiteY11" fmla="*/ 45720 h 228600"/>
              <a:gd name="connsiteX12" fmla="*/ 1143000 w 2686050"/>
              <a:gd name="connsiteY12" fmla="*/ 34290 h 228600"/>
              <a:gd name="connsiteX13" fmla="*/ 1177290 w 2686050"/>
              <a:gd name="connsiteY13" fmla="*/ 22860 h 228600"/>
              <a:gd name="connsiteX14" fmla="*/ 1257300 w 2686050"/>
              <a:gd name="connsiteY14" fmla="*/ 0 h 228600"/>
              <a:gd name="connsiteX15" fmla="*/ 1463040 w 2686050"/>
              <a:gd name="connsiteY15" fmla="*/ 34290 h 228600"/>
              <a:gd name="connsiteX16" fmla="*/ 1531620 w 2686050"/>
              <a:gd name="connsiteY16" fmla="*/ 80010 h 228600"/>
              <a:gd name="connsiteX17" fmla="*/ 1565910 w 2686050"/>
              <a:gd name="connsiteY17" fmla="*/ 102870 h 228600"/>
              <a:gd name="connsiteX18" fmla="*/ 1600200 w 2686050"/>
              <a:gd name="connsiteY18" fmla="*/ 137160 h 228600"/>
              <a:gd name="connsiteX19" fmla="*/ 1645920 w 2686050"/>
              <a:gd name="connsiteY19" fmla="*/ 160020 h 228600"/>
              <a:gd name="connsiteX20" fmla="*/ 1760220 w 2686050"/>
              <a:gd name="connsiteY20" fmla="*/ 194310 h 228600"/>
              <a:gd name="connsiteX21" fmla="*/ 1874520 w 2686050"/>
              <a:gd name="connsiteY21" fmla="*/ 182880 h 228600"/>
              <a:gd name="connsiteX22" fmla="*/ 1908810 w 2686050"/>
              <a:gd name="connsiteY22" fmla="*/ 160020 h 228600"/>
              <a:gd name="connsiteX23" fmla="*/ 1943100 w 2686050"/>
              <a:gd name="connsiteY23" fmla="*/ 148590 h 228600"/>
              <a:gd name="connsiteX24" fmla="*/ 1977390 w 2686050"/>
              <a:gd name="connsiteY24" fmla="*/ 125730 h 228600"/>
              <a:gd name="connsiteX25" fmla="*/ 2125980 w 2686050"/>
              <a:gd name="connsiteY25" fmla="*/ 91440 h 228600"/>
              <a:gd name="connsiteX26" fmla="*/ 2411730 w 2686050"/>
              <a:gd name="connsiteY26" fmla="*/ 114300 h 228600"/>
              <a:gd name="connsiteX27" fmla="*/ 2446020 w 2686050"/>
              <a:gd name="connsiteY27" fmla="*/ 125730 h 228600"/>
              <a:gd name="connsiteX28" fmla="*/ 2514600 w 2686050"/>
              <a:gd name="connsiteY28" fmla="*/ 171450 h 228600"/>
              <a:gd name="connsiteX29" fmla="*/ 2548890 w 2686050"/>
              <a:gd name="connsiteY29" fmla="*/ 194310 h 228600"/>
              <a:gd name="connsiteX30" fmla="*/ 2583180 w 2686050"/>
              <a:gd name="connsiteY30" fmla="*/ 205740 h 228600"/>
              <a:gd name="connsiteX31" fmla="*/ 2686050 w 2686050"/>
              <a:gd name="connsiteY31" fmla="*/ 22860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686050" h="228600">
                <a:moveTo>
                  <a:pt x="0" y="217170"/>
                </a:moveTo>
                <a:cubicBezTo>
                  <a:pt x="118110" y="156210"/>
                  <a:pt x="229879" y="80959"/>
                  <a:pt x="354330" y="34290"/>
                </a:cubicBezTo>
                <a:cubicBezTo>
                  <a:pt x="386634" y="22176"/>
                  <a:pt x="423046" y="40841"/>
                  <a:pt x="457200" y="45720"/>
                </a:cubicBezTo>
                <a:cubicBezTo>
                  <a:pt x="484035" y="49554"/>
                  <a:pt x="522047" y="57183"/>
                  <a:pt x="548640" y="68580"/>
                </a:cubicBezTo>
                <a:cubicBezTo>
                  <a:pt x="632319" y="104442"/>
                  <a:pt x="555788" y="81797"/>
                  <a:pt x="640080" y="102870"/>
                </a:cubicBezTo>
                <a:cubicBezTo>
                  <a:pt x="651510" y="110490"/>
                  <a:pt x="661338" y="121386"/>
                  <a:pt x="674370" y="125730"/>
                </a:cubicBezTo>
                <a:cubicBezTo>
                  <a:pt x="736799" y="146540"/>
                  <a:pt x="792454" y="134369"/>
                  <a:pt x="857250" y="125730"/>
                </a:cubicBezTo>
                <a:cubicBezTo>
                  <a:pt x="876507" y="123162"/>
                  <a:pt x="895657" y="119412"/>
                  <a:pt x="914400" y="114300"/>
                </a:cubicBezTo>
                <a:cubicBezTo>
                  <a:pt x="937647" y="107960"/>
                  <a:pt x="960120" y="99060"/>
                  <a:pt x="982980" y="91440"/>
                </a:cubicBezTo>
                <a:cubicBezTo>
                  <a:pt x="994410" y="87630"/>
                  <a:pt x="1005581" y="82932"/>
                  <a:pt x="1017270" y="80010"/>
                </a:cubicBezTo>
                <a:lnTo>
                  <a:pt x="1062990" y="68580"/>
                </a:lnTo>
                <a:cubicBezTo>
                  <a:pt x="1074420" y="60960"/>
                  <a:pt x="1084654" y="51131"/>
                  <a:pt x="1097280" y="45720"/>
                </a:cubicBezTo>
                <a:cubicBezTo>
                  <a:pt x="1111719" y="39532"/>
                  <a:pt x="1127895" y="38606"/>
                  <a:pt x="1143000" y="34290"/>
                </a:cubicBezTo>
                <a:cubicBezTo>
                  <a:pt x="1154585" y="30980"/>
                  <a:pt x="1165705" y="26170"/>
                  <a:pt x="1177290" y="22860"/>
                </a:cubicBezTo>
                <a:cubicBezTo>
                  <a:pt x="1277755" y="-5844"/>
                  <a:pt x="1175084" y="27405"/>
                  <a:pt x="1257300" y="0"/>
                </a:cubicBezTo>
                <a:cubicBezTo>
                  <a:pt x="1296508" y="3267"/>
                  <a:pt x="1414995" y="2260"/>
                  <a:pt x="1463040" y="34290"/>
                </a:cubicBezTo>
                <a:lnTo>
                  <a:pt x="1531620" y="80010"/>
                </a:lnTo>
                <a:cubicBezTo>
                  <a:pt x="1543050" y="87630"/>
                  <a:pt x="1556196" y="93156"/>
                  <a:pt x="1565910" y="102870"/>
                </a:cubicBezTo>
                <a:cubicBezTo>
                  <a:pt x="1577340" y="114300"/>
                  <a:pt x="1587046" y="127765"/>
                  <a:pt x="1600200" y="137160"/>
                </a:cubicBezTo>
                <a:cubicBezTo>
                  <a:pt x="1614065" y="147064"/>
                  <a:pt x="1630100" y="153692"/>
                  <a:pt x="1645920" y="160020"/>
                </a:cubicBezTo>
                <a:cubicBezTo>
                  <a:pt x="1692299" y="178572"/>
                  <a:pt x="1715311" y="183083"/>
                  <a:pt x="1760220" y="194310"/>
                </a:cubicBezTo>
                <a:cubicBezTo>
                  <a:pt x="1798320" y="190500"/>
                  <a:pt x="1837211" y="191490"/>
                  <a:pt x="1874520" y="182880"/>
                </a:cubicBezTo>
                <a:cubicBezTo>
                  <a:pt x="1887905" y="179791"/>
                  <a:pt x="1896523" y="166163"/>
                  <a:pt x="1908810" y="160020"/>
                </a:cubicBezTo>
                <a:cubicBezTo>
                  <a:pt x="1919586" y="154632"/>
                  <a:pt x="1932324" y="153978"/>
                  <a:pt x="1943100" y="148590"/>
                </a:cubicBezTo>
                <a:cubicBezTo>
                  <a:pt x="1955387" y="142447"/>
                  <a:pt x="1964837" y="131309"/>
                  <a:pt x="1977390" y="125730"/>
                </a:cubicBezTo>
                <a:cubicBezTo>
                  <a:pt x="2036846" y="99305"/>
                  <a:pt x="2060892" y="100738"/>
                  <a:pt x="2125980" y="91440"/>
                </a:cubicBezTo>
                <a:cubicBezTo>
                  <a:pt x="2287296" y="99122"/>
                  <a:pt x="2306815" y="84324"/>
                  <a:pt x="2411730" y="114300"/>
                </a:cubicBezTo>
                <a:cubicBezTo>
                  <a:pt x="2423315" y="117610"/>
                  <a:pt x="2435488" y="119879"/>
                  <a:pt x="2446020" y="125730"/>
                </a:cubicBezTo>
                <a:cubicBezTo>
                  <a:pt x="2470037" y="139073"/>
                  <a:pt x="2491740" y="156210"/>
                  <a:pt x="2514600" y="171450"/>
                </a:cubicBezTo>
                <a:cubicBezTo>
                  <a:pt x="2526030" y="179070"/>
                  <a:pt x="2535858" y="189966"/>
                  <a:pt x="2548890" y="194310"/>
                </a:cubicBezTo>
                <a:cubicBezTo>
                  <a:pt x="2560320" y="198120"/>
                  <a:pt x="2571326" y="203585"/>
                  <a:pt x="2583180" y="205740"/>
                </a:cubicBezTo>
                <a:cubicBezTo>
                  <a:pt x="2686688" y="224560"/>
                  <a:pt x="2651721" y="194271"/>
                  <a:pt x="2686050" y="228600"/>
                </a:cubicBezTo>
              </a:path>
            </a:pathLst>
          </a:custGeom>
          <a:noFill/>
          <a:ln w="25400">
            <a:solidFill>
              <a:schemeClr val="tx2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Serbest Form 3"/>
          <p:cNvSpPr/>
          <p:nvPr/>
        </p:nvSpPr>
        <p:spPr>
          <a:xfrm>
            <a:off x="777240" y="4103370"/>
            <a:ext cx="1691640" cy="811574"/>
          </a:xfrm>
          <a:custGeom>
            <a:avLst/>
            <a:gdLst>
              <a:gd name="connsiteX0" fmla="*/ 0 w 1691640"/>
              <a:gd name="connsiteY0" fmla="*/ 0 h 811574"/>
              <a:gd name="connsiteX1" fmla="*/ 57150 w 1691640"/>
              <a:gd name="connsiteY1" fmla="*/ 57150 h 811574"/>
              <a:gd name="connsiteX2" fmla="*/ 194310 w 1691640"/>
              <a:gd name="connsiteY2" fmla="*/ 34290 h 811574"/>
              <a:gd name="connsiteX3" fmla="*/ 308610 w 1691640"/>
              <a:gd name="connsiteY3" fmla="*/ 45720 h 811574"/>
              <a:gd name="connsiteX4" fmla="*/ 342900 w 1691640"/>
              <a:gd name="connsiteY4" fmla="*/ 57150 h 811574"/>
              <a:gd name="connsiteX5" fmla="*/ 377190 w 1691640"/>
              <a:gd name="connsiteY5" fmla="*/ 91440 h 811574"/>
              <a:gd name="connsiteX6" fmla="*/ 400050 w 1691640"/>
              <a:gd name="connsiteY6" fmla="*/ 251460 h 811574"/>
              <a:gd name="connsiteX7" fmla="*/ 445770 w 1691640"/>
              <a:gd name="connsiteY7" fmla="*/ 320040 h 811574"/>
              <a:gd name="connsiteX8" fmla="*/ 480060 w 1691640"/>
              <a:gd name="connsiteY8" fmla="*/ 342900 h 811574"/>
              <a:gd name="connsiteX9" fmla="*/ 514350 w 1691640"/>
              <a:gd name="connsiteY9" fmla="*/ 377190 h 811574"/>
              <a:gd name="connsiteX10" fmla="*/ 868680 w 1691640"/>
              <a:gd name="connsiteY10" fmla="*/ 411480 h 811574"/>
              <a:gd name="connsiteX11" fmla="*/ 902970 w 1691640"/>
              <a:gd name="connsiteY11" fmla="*/ 434340 h 811574"/>
              <a:gd name="connsiteX12" fmla="*/ 937260 w 1691640"/>
              <a:gd name="connsiteY12" fmla="*/ 445770 h 811574"/>
              <a:gd name="connsiteX13" fmla="*/ 1017270 w 1691640"/>
              <a:gd name="connsiteY13" fmla="*/ 514350 h 811574"/>
              <a:gd name="connsiteX14" fmla="*/ 1051560 w 1691640"/>
              <a:gd name="connsiteY14" fmla="*/ 628650 h 811574"/>
              <a:gd name="connsiteX15" fmla="*/ 1074420 w 1691640"/>
              <a:gd name="connsiteY15" fmla="*/ 674370 h 811574"/>
              <a:gd name="connsiteX16" fmla="*/ 1154430 w 1691640"/>
              <a:gd name="connsiteY16" fmla="*/ 708660 h 811574"/>
              <a:gd name="connsiteX17" fmla="*/ 1291590 w 1691640"/>
              <a:gd name="connsiteY17" fmla="*/ 697230 h 811574"/>
              <a:gd name="connsiteX18" fmla="*/ 1360170 w 1691640"/>
              <a:gd name="connsiteY18" fmla="*/ 674370 h 811574"/>
              <a:gd name="connsiteX19" fmla="*/ 1508760 w 1691640"/>
              <a:gd name="connsiteY19" fmla="*/ 685800 h 811574"/>
              <a:gd name="connsiteX20" fmla="*/ 1577340 w 1691640"/>
              <a:gd name="connsiteY20" fmla="*/ 742950 h 811574"/>
              <a:gd name="connsiteX21" fmla="*/ 1645920 w 1691640"/>
              <a:gd name="connsiteY21" fmla="*/ 788670 h 811574"/>
              <a:gd name="connsiteX22" fmla="*/ 1691640 w 1691640"/>
              <a:gd name="connsiteY22" fmla="*/ 811530 h 811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691640" h="811574">
                <a:moveTo>
                  <a:pt x="0" y="0"/>
                </a:moveTo>
                <a:cubicBezTo>
                  <a:pt x="19050" y="19050"/>
                  <a:pt x="31246" y="49749"/>
                  <a:pt x="57150" y="57150"/>
                </a:cubicBezTo>
                <a:cubicBezTo>
                  <a:pt x="98376" y="68929"/>
                  <a:pt x="152998" y="48061"/>
                  <a:pt x="194310" y="34290"/>
                </a:cubicBezTo>
                <a:cubicBezTo>
                  <a:pt x="232410" y="38100"/>
                  <a:pt x="270765" y="39898"/>
                  <a:pt x="308610" y="45720"/>
                </a:cubicBezTo>
                <a:cubicBezTo>
                  <a:pt x="320518" y="47552"/>
                  <a:pt x="332875" y="50467"/>
                  <a:pt x="342900" y="57150"/>
                </a:cubicBezTo>
                <a:cubicBezTo>
                  <a:pt x="356350" y="66116"/>
                  <a:pt x="365760" y="80010"/>
                  <a:pt x="377190" y="91440"/>
                </a:cubicBezTo>
                <a:cubicBezTo>
                  <a:pt x="384810" y="144780"/>
                  <a:pt x="370162" y="206628"/>
                  <a:pt x="400050" y="251460"/>
                </a:cubicBezTo>
                <a:cubicBezTo>
                  <a:pt x="415290" y="274320"/>
                  <a:pt x="422910" y="304800"/>
                  <a:pt x="445770" y="320040"/>
                </a:cubicBezTo>
                <a:cubicBezTo>
                  <a:pt x="457200" y="327660"/>
                  <a:pt x="469507" y="334106"/>
                  <a:pt x="480060" y="342900"/>
                </a:cubicBezTo>
                <a:cubicBezTo>
                  <a:pt x="492478" y="353248"/>
                  <a:pt x="500220" y="369340"/>
                  <a:pt x="514350" y="377190"/>
                </a:cubicBezTo>
                <a:cubicBezTo>
                  <a:pt x="604824" y="427453"/>
                  <a:pt x="830000" y="409933"/>
                  <a:pt x="868680" y="411480"/>
                </a:cubicBezTo>
                <a:cubicBezTo>
                  <a:pt x="880110" y="419100"/>
                  <a:pt x="890683" y="428197"/>
                  <a:pt x="902970" y="434340"/>
                </a:cubicBezTo>
                <a:cubicBezTo>
                  <a:pt x="913746" y="439728"/>
                  <a:pt x="926799" y="439792"/>
                  <a:pt x="937260" y="445770"/>
                </a:cubicBezTo>
                <a:cubicBezTo>
                  <a:pt x="971473" y="465321"/>
                  <a:pt x="990246" y="487326"/>
                  <a:pt x="1017270" y="514350"/>
                </a:cubicBezTo>
                <a:cubicBezTo>
                  <a:pt x="1025474" y="547164"/>
                  <a:pt x="1037646" y="600822"/>
                  <a:pt x="1051560" y="628650"/>
                </a:cubicBezTo>
                <a:cubicBezTo>
                  <a:pt x="1059180" y="643890"/>
                  <a:pt x="1062372" y="662322"/>
                  <a:pt x="1074420" y="674370"/>
                </a:cubicBezTo>
                <a:cubicBezTo>
                  <a:pt x="1088544" y="688494"/>
                  <a:pt x="1133937" y="701829"/>
                  <a:pt x="1154430" y="708660"/>
                </a:cubicBezTo>
                <a:cubicBezTo>
                  <a:pt x="1200150" y="704850"/>
                  <a:pt x="1246336" y="704772"/>
                  <a:pt x="1291590" y="697230"/>
                </a:cubicBezTo>
                <a:cubicBezTo>
                  <a:pt x="1315359" y="693269"/>
                  <a:pt x="1360170" y="674370"/>
                  <a:pt x="1360170" y="674370"/>
                </a:cubicBezTo>
                <a:cubicBezTo>
                  <a:pt x="1409700" y="678180"/>
                  <a:pt x="1459935" y="676645"/>
                  <a:pt x="1508760" y="685800"/>
                </a:cubicBezTo>
                <a:cubicBezTo>
                  <a:pt x="1531825" y="690125"/>
                  <a:pt x="1562371" y="731308"/>
                  <a:pt x="1577340" y="742950"/>
                </a:cubicBezTo>
                <a:cubicBezTo>
                  <a:pt x="1599027" y="759818"/>
                  <a:pt x="1623060" y="773430"/>
                  <a:pt x="1645920" y="788670"/>
                </a:cubicBezTo>
                <a:cubicBezTo>
                  <a:pt x="1683380" y="813643"/>
                  <a:pt x="1666473" y="811530"/>
                  <a:pt x="1691640" y="811530"/>
                </a:cubicBezTo>
              </a:path>
            </a:pathLst>
          </a:custGeom>
          <a:noFill/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6" name="Düz Ok Bağlayıcısı 5"/>
          <p:cNvCxnSpPr>
            <a:stCxn id="10" idx="7"/>
            <a:endCxn id="9" idx="3"/>
          </p:cNvCxnSpPr>
          <p:nvPr/>
        </p:nvCxnSpPr>
        <p:spPr>
          <a:xfrm flipV="1">
            <a:off x="2668156" y="4069843"/>
            <a:ext cx="783352" cy="765376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6"/>
          <p:cNvSpPr txBox="1"/>
          <p:nvPr/>
        </p:nvSpPr>
        <p:spPr>
          <a:xfrm>
            <a:off x="386448" y="3657605"/>
            <a:ext cx="28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17440" y="5012576"/>
            <a:ext cx="28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latin typeface="Comic Sans MS"/>
                <a:cs typeface="Comic Sans MS"/>
              </a:rPr>
              <a:t>x</a:t>
            </a:r>
            <a:endParaRPr lang="tr-TR" dirty="0" smtClean="0">
              <a:latin typeface="Comic Sans MS"/>
              <a:cs typeface="Comic Sans MS"/>
            </a:endParaRPr>
          </a:p>
        </p:txBody>
      </p:sp>
      <p:sp>
        <p:nvSpPr>
          <p:cNvPr id="18" name="TextBox 16"/>
          <p:cNvSpPr txBox="1"/>
          <p:nvPr/>
        </p:nvSpPr>
        <p:spPr>
          <a:xfrm>
            <a:off x="3628392" y="3745932"/>
            <a:ext cx="28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v</a:t>
            </a:r>
          </a:p>
        </p:txBody>
      </p:sp>
      <p:sp>
        <p:nvSpPr>
          <p:cNvPr id="8" name="Dikdörtgen 7"/>
          <p:cNvSpPr/>
          <p:nvPr/>
        </p:nvSpPr>
        <p:spPr>
          <a:xfrm>
            <a:off x="1528187" y="3437643"/>
            <a:ext cx="13420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 smtClean="0">
                <a:latin typeface="Comic Sans MS"/>
                <a:cs typeface="Comic Sans MS"/>
              </a:rPr>
              <a:t>PATH(i-1,v</a:t>
            </a:r>
            <a:r>
              <a:rPr lang="tr-TR" sz="1600" dirty="0">
                <a:latin typeface="Comic Sans MS"/>
                <a:cs typeface="Comic Sans MS"/>
              </a:rPr>
              <a:t>) </a:t>
            </a:r>
            <a:endParaRPr lang="tr-TR" sz="1600" dirty="0"/>
          </a:p>
        </p:txBody>
      </p:sp>
      <p:sp>
        <p:nvSpPr>
          <p:cNvPr id="21" name="Dikdörtgen 20"/>
          <p:cNvSpPr/>
          <p:nvPr/>
        </p:nvSpPr>
        <p:spPr>
          <a:xfrm rot="1268130">
            <a:off x="679803" y="4586861"/>
            <a:ext cx="13644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 smtClean="0">
                <a:latin typeface="Comic Sans MS"/>
                <a:cs typeface="Comic Sans MS"/>
              </a:rPr>
              <a:t>PATH(i-1,x) </a:t>
            </a:r>
            <a:endParaRPr lang="tr-TR" sz="1600" dirty="0"/>
          </a:p>
        </p:txBody>
      </p:sp>
      <p:sp>
        <p:nvSpPr>
          <p:cNvPr id="22" name="Dikdörtgen 21"/>
          <p:cNvSpPr/>
          <p:nvPr/>
        </p:nvSpPr>
        <p:spPr>
          <a:xfrm rot="18912010">
            <a:off x="2798745" y="4424291"/>
            <a:ext cx="7537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 smtClean="0">
                <a:latin typeface="Comic Sans MS"/>
                <a:cs typeface="Comic Sans MS"/>
              </a:rPr>
              <a:t>w(</a:t>
            </a:r>
            <a:r>
              <a:rPr lang="tr-TR" sz="1600" dirty="0" err="1" smtClean="0">
                <a:latin typeface="Comic Sans MS"/>
                <a:cs typeface="Comic Sans MS"/>
              </a:rPr>
              <a:t>x,v</a:t>
            </a:r>
            <a:r>
              <a:rPr lang="tr-TR" sz="1600" dirty="0" smtClean="0">
                <a:latin typeface="Comic Sans MS"/>
                <a:cs typeface="Comic Sans MS"/>
              </a:rPr>
              <a:t>)</a:t>
            </a:r>
            <a:endParaRPr lang="tr-TR" sz="1600" dirty="0"/>
          </a:p>
        </p:txBody>
      </p:sp>
      <p:sp>
        <p:nvSpPr>
          <p:cNvPr id="5" name="Dikdörtgen 4"/>
          <p:cNvSpPr/>
          <p:nvPr/>
        </p:nvSpPr>
        <p:spPr>
          <a:xfrm>
            <a:off x="1109834" y="5716683"/>
            <a:ext cx="1473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PATH(</a:t>
            </a:r>
            <a:r>
              <a:rPr lang="tr-TR" dirty="0" err="1" smtClean="0">
                <a:latin typeface="Comic Sans MS"/>
                <a:cs typeface="Comic Sans MS"/>
              </a:rPr>
              <a:t>i,v</a:t>
            </a:r>
            <a:r>
              <a:rPr lang="tr-TR" dirty="0" smtClean="0">
                <a:latin typeface="Comic Sans MS"/>
                <a:cs typeface="Comic Sans MS"/>
              </a:rPr>
              <a:t>) = </a:t>
            </a:r>
            <a:endParaRPr lang="tr-TR" dirty="0">
              <a:latin typeface="Comic Sans MS"/>
              <a:cs typeface="Comic Sans MS"/>
            </a:endParaRPr>
          </a:p>
        </p:txBody>
      </p:sp>
      <p:sp>
        <p:nvSpPr>
          <p:cNvPr id="11" name="Sol Ayraç 10"/>
          <p:cNvSpPr/>
          <p:nvPr/>
        </p:nvSpPr>
        <p:spPr>
          <a:xfrm>
            <a:off x="2483768" y="5460821"/>
            <a:ext cx="391676" cy="875514"/>
          </a:xfrm>
          <a:prstGeom prst="leftBrac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Dikdörtgen 22"/>
              <p:cNvSpPr/>
              <p:nvPr/>
            </p:nvSpPr>
            <p:spPr>
              <a:xfrm>
                <a:off x="2763597" y="5445224"/>
                <a:ext cx="5636479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tr-TR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mic Sans MS"/>
                      </a:rPr>
                      <m:t>∞</m:t>
                    </m:r>
                  </m:oMath>
                </a14:m>
                <a:r>
                  <a:rPr lang="tr-TR" dirty="0" smtClean="0">
                    <a:latin typeface="Comic Sans MS"/>
                    <a:cs typeface="Comic Sans MS"/>
                  </a:rPr>
                  <a:t>                                         ,         i = 0</a:t>
                </a:r>
              </a:p>
              <a:p>
                <a:pPr/>
                <a:r>
                  <a:rPr lang="tr-TR" dirty="0" smtClean="0">
                    <a:latin typeface="Comic Sans MS"/>
                    <a:cs typeface="Comic Sans MS"/>
                  </a:rPr>
                  <a:t>0                                          ,         s = v</a:t>
                </a:r>
              </a:p>
              <a:p>
                <a:r>
                  <a:rPr lang="tr-TR" dirty="0" err="1">
                    <a:latin typeface="Comic Sans MS"/>
                    <a:cs typeface="Comic Sans MS"/>
                  </a:rPr>
                  <a:t>m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in</a:t>
                </a:r>
                <a:r>
                  <a:rPr lang="tr-TR" dirty="0" smtClean="0">
                    <a:latin typeface="Comic Sans MS"/>
                    <a:cs typeface="Comic Sans MS"/>
                  </a:rPr>
                  <a:t> {PATH(i-1,v), PATH(i-1,x) + w(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x,v</a:t>
                </a:r>
                <a:r>
                  <a:rPr lang="tr-TR" dirty="0" smtClean="0">
                    <a:latin typeface="Comic Sans MS"/>
                    <a:cs typeface="Comic Sans MS"/>
                  </a:rPr>
                  <a:t>)} , </a:t>
                </a:r>
                <a:r>
                  <a:rPr lang="tr-TR" dirty="0" err="1" smtClean="0">
                    <a:latin typeface="Comic Sans MS"/>
                    <a:cs typeface="Comic Sans MS"/>
                  </a:rPr>
                  <a:t>otherwise</a:t>
                </a:r>
                <a:r>
                  <a:rPr lang="tr-TR" dirty="0" smtClean="0">
                    <a:latin typeface="Comic Sans MS"/>
                    <a:cs typeface="Comic Sans MS"/>
                  </a:rPr>
                  <a:t> </a:t>
                </a:r>
                <a:endParaRPr lang="tr-TR" dirty="0">
                  <a:latin typeface="Comic Sans MS"/>
                  <a:cs typeface="Comic Sans MS"/>
                </a:endParaRPr>
              </a:p>
            </p:txBody>
          </p:sp>
        </mc:Choice>
        <mc:Fallback>
          <p:sp>
            <p:nvSpPr>
              <p:cNvPr id="23" name="Dikdörtgen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3597" y="5445224"/>
                <a:ext cx="5636479" cy="923330"/>
              </a:xfrm>
              <a:prstGeom prst="rect">
                <a:avLst/>
              </a:prstGeom>
              <a:blipFill>
                <a:blip r:embed="rId4"/>
                <a:stretch>
                  <a:fillRect l="-865" t="-2632" b="-986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Düz Ok Bağlayıcısı 23"/>
          <p:cNvCxnSpPr/>
          <p:nvPr/>
        </p:nvCxnSpPr>
        <p:spPr>
          <a:xfrm flipH="1">
            <a:off x="6876256" y="3930598"/>
            <a:ext cx="497453" cy="5785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Metin kutusu 24"/>
          <p:cNvSpPr txBox="1"/>
          <p:nvPr/>
        </p:nvSpPr>
        <p:spPr>
          <a:xfrm>
            <a:off x="6976231" y="3561266"/>
            <a:ext cx="127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>
                <a:latin typeface="Comic Sans MS" panose="030F0702030302020204" pitchFamily="66" charset="0"/>
              </a:rPr>
              <a:t>relaxation</a:t>
            </a:r>
            <a:endParaRPr lang="tr-T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46630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Bellman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-Ford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29" name="TextBox 51"/>
          <p:cNvSpPr txBox="1"/>
          <p:nvPr/>
        </p:nvSpPr>
        <p:spPr>
          <a:xfrm>
            <a:off x="5876636" y="1813945"/>
            <a:ext cx="2696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13" name="TextBox 9"/>
          <p:cNvSpPr txBox="1"/>
          <p:nvPr/>
        </p:nvSpPr>
        <p:spPr>
          <a:xfrm>
            <a:off x="323528" y="1412776"/>
            <a:ext cx="534499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 smtClean="0">
                <a:latin typeface="Comic Sans MS"/>
                <a:cs typeface="Comic Sans MS"/>
              </a:rPr>
              <a:t>Bellman</a:t>
            </a:r>
            <a:r>
              <a:rPr lang="tr-TR" u="sng" dirty="0" smtClean="0">
                <a:latin typeface="Comic Sans MS"/>
                <a:cs typeface="Comic Sans MS"/>
              </a:rPr>
              <a:t>-Ford</a:t>
            </a:r>
            <a:r>
              <a:rPr lang="en-US" u="sng" dirty="0" smtClean="0">
                <a:latin typeface="Comic Sans MS"/>
                <a:cs typeface="Comic Sans MS"/>
              </a:rPr>
              <a:t>(G,s</a:t>
            </a:r>
            <a:r>
              <a:rPr lang="en-US" u="sng" dirty="0" smtClean="0">
                <a:latin typeface="Comic Sans MS"/>
                <a:cs typeface="Comic Sans MS"/>
              </a:rPr>
              <a:t>)</a:t>
            </a:r>
          </a:p>
          <a:p>
            <a:endParaRPr lang="en-US" dirty="0" smtClean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f</a:t>
            </a:r>
            <a:r>
              <a:rPr lang="en-US" dirty="0" smtClean="0">
                <a:latin typeface="Comic Sans MS"/>
                <a:cs typeface="Comic Sans MS"/>
              </a:rPr>
              <a:t>or each u of V </a:t>
            </a:r>
          </a:p>
          <a:p>
            <a:r>
              <a:rPr lang="tr-TR" dirty="0" smtClean="0">
                <a:latin typeface="Comic Sans MS"/>
                <a:cs typeface="Comic Sans MS"/>
              </a:rPr>
              <a:t>        PATH(0,v) = </a:t>
            </a:r>
            <a:r>
              <a:rPr lang="en-US" dirty="0">
                <a:latin typeface="Comic Sans MS"/>
                <a:cs typeface="Comic Sans MS"/>
              </a:rPr>
              <a:t>∞</a:t>
            </a:r>
            <a:endParaRPr lang="tr-TR" dirty="0" smtClean="0">
              <a:latin typeface="Comic Sans MS"/>
              <a:cs typeface="Comic Sans MS"/>
            </a:endParaRPr>
          </a:p>
          <a:p>
            <a:r>
              <a:rPr lang="tr-TR" dirty="0" smtClean="0">
                <a:latin typeface="Comic Sans MS"/>
                <a:cs typeface="Comic Sans MS"/>
              </a:rPr>
              <a:t>PATH(0,s) </a:t>
            </a:r>
            <a:r>
              <a:rPr lang="tr-TR" dirty="0">
                <a:latin typeface="Comic Sans MS"/>
                <a:cs typeface="Comic Sans MS"/>
              </a:rPr>
              <a:t>= </a:t>
            </a:r>
            <a:r>
              <a:rPr lang="tr-TR" dirty="0" smtClean="0">
                <a:latin typeface="Comic Sans MS"/>
                <a:cs typeface="Comic Sans MS"/>
              </a:rPr>
              <a:t>0</a:t>
            </a:r>
            <a:endParaRPr lang="tr-TR" dirty="0">
              <a:latin typeface="Comic Sans MS"/>
              <a:cs typeface="Comic Sans MS"/>
            </a:endParaRPr>
          </a:p>
          <a:p>
            <a:r>
              <a:rPr lang="tr-TR" dirty="0" err="1" smtClean="0">
                <a:latin typeface="Comic Sans MS"/>
                <a:cs typeface="Comic Sans MS"/>
              </a:rPr>
              <a:t>for</a:t>
            </a:r>
            <a:r>
              <a:rPr lang="tr-TR" dirty="0" smtClean="0">
                <a:latin typeface="Comic Sans MS"/>
                <a:cs typeface="Comic Sans MS"/>
              </a:rPr>
              <a:t> i = 1 </a:t>
            </a:r>
            <a:r>
              <a:rPr lang="tr-TR" dirty="0" err="1" smtClean="0">
                <a:latin typeface="Comic Sans MS"/>
                <a:cs typeface="Comic Sans MS"/>
              </a:rPr>
              <a:t>to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lVl</a:t>
            </a:r>
            <a:r>
              <a:rPr lang="tr-TR" dirty="0" smtClean="0">
                <a:latin typeface="Comic Sans MS"/>
                <a:cs typeface="Comic Sans MS"/>
              </a:rPr>
              <a:t> -1 </a:t>
            </a:r>
          </a:p>
          <a:p>
            <a:r>
              <a:rPr lang="tr-TR" dirty="0"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     </a:t>
            </a:r>
            <a:r>
              <a:rPr lang="tr-TR" dirty="0" err="1" smtClean="0">
                <a:latin typeface="Comic Sans MS"/>
                <a:cs typeface="Comic Sans MS"/>
              </a:rPr>
              <a:t>for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each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edge</a:t>
            </a:r>
            <a:r>
              <a:rPr lang="tr-TR" dirty="0" smtClean="0">
                <a:latin typeface="Comic Sans MS"/>
                <a:cs typeface="Comic Sans MS"/>
              </a:rPr>
              <a:t> (</a:t>
            </a:r>
            <a:r>
              <a:rPr lang="tr-TR" dirty="0" err="1" smtClean="0">
                <a:latin typeface="Comic Sans MS"/>
                <a:cs typeface="Comic Sans MS"/>
              </a:rPr>
              <a:t>u,v</a:t>
            </a:r>
            <a:r>
              <a:rPr lang="tr-TR" dirty="0" smtClean="0">
                <a:latin typeface="Comic Sans MS"/>
                <a:cs typeface="Comic Sans MS"/>
              </a:rPr>
              <a:t>) in E</a:t>
            </a:r>
          </a:p>
          <a:p>
            <a:r>
              <a:rPr lang="tr-TR" dirty="0"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               PATH(</a:t>
            </a:r>
            <a:r>
              <a:rPr lang="tr-TR" dirty="0" err="1" smtClean="0">
                <a:latin typeface="Comic Sans MS"/>
                <a:cs typeface="Comic Sans MS"/>
              </a:rPr>
              <a:t>i,v</a:t>
            </a:r>
            <a:r>
              <a:rPr lang="tr-TR" dirty="0" smtClean="0">
                <a:latin typeface="Comic Sans MS"/>
                <a:cs typeface="Comic Sans MS"/>
              </a:rPr>
              <a:t>) = </a:t>
            </a:r>
            <a:r>
              <a:rPr lang="tr-TR" dirty="0" err="1" smtClean="0">
                <a:latin typeface="Comic Sans MS"/>
                <a:cs typeface="Comic Sans MS"/>
              </a:rPr>
              <a:t>min</a:t>
            </a:r>
            <a:r>
              <a:rPr lang="tr-TR" dirty="0" smtClean="0">
                <a:latin typeface="Comic Sans MS"/>
                <a:cs typeface="Comic Sans MS"/>
              </a:rPr>
              <a:t> {PATH(i-1,v),</a:t>
            </a:r>
            <a:r>
              <a:rPr lang="tr-TR" dirty="0">
                <a:latin typeface="Comic Sans MS"/>
                <a:cs typeface="Comic Sans MS"/>
              </a:rPr>
              <a:t> </a:t>
            </a:r>
            <a:endParaRPr lang="tr-TR" dirty="0" smtClean="0">
              <a:latin typeface="Comic Sans MS"/>
              <a:cs typeface="Comic Sans MS"/>
            </a:endParaRPr>
          </a:p>
          <a:p>
            <a:r>
              <a:rPr lang="tr-TR" dirty="0"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                                         PATH(i-1,u)+w(</a:t>
            </a:r>
            <a:r>
              <a:rPr lang="tr-TR" dirty="0" err="1" smtClean="0">
                <a:latin typeface="Comic Sans MS"/>
                <a:cs typeface="Comic Sans MS"/>
              </a:rPr>
              <a:t>u,v</a:t>
            </a:r>
            <a:r>
              <a:rPr lang="tr-TR" dirty="0" smtClean="0">
                <a:latin typeface="Comic Sans MS"/>
                <a:cs typeface="Comic Sans MS"/>
              </a:rPr>
              <a:t>)}  </a:t>
            </a:r>
            <a:endParaRPr lang="tr-TR" dirty="0">
              <a:latin typeface="Comic Sans MS"/>
              <a:cs typeface="Comic Sans MS"/>
            </a:endParaRPr>
          </a:p>
          <a:p>
            <a:endParaRPr lang="tr-TR" sz="2000" dirty="0" smtClean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6693752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Bellman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-Ford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29" name="TextBox 51"/>
          <p:cNvSpPr txBox="1"/>
          <p:nvPr/>
        </p:nvSpPr>
        <p:spPr>
          <a:xfrm>
            <a:off x="5876636" y="1813945"/>
            <a:ext cx="2696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8" name="Right Brace 5"/>
          <p:cNvSpPr/>
          <p:nvPr/>
        </p:nvSpPr>
        <p:spPr>
          <a:xfrm>
            <a:off x="2843808" y="2132856"/>
            <a:ext cx="288032" cy="100811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7"/>
          <p:cNvSpPr/>
          <p:nvPr/>
        </p:nvSpPr>
        <p:spPr>
          <a:xfrm>
            <a:off x="5397702" y="3358481"/>
            <a:ext cx="196385" cy="1011683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8"/>
          <p:cNvSpPr txBox="1"/>
          <p:nvPr/>
        </p:nvSpPr>
        <p:spPr>
          <a:xfrm>
            <a:off x="3275856" y="2276872"/>
            <a:ext cx="16687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mic Sans MS"/>
                <a:cs typeface="Comic Sans MS"/>
              </a:rPr>
              <a:t>Initialize(G,s)</a:t>
            </a:r>
          </a:p>
          <a:p>
            <a:pPr algn="ctr"/>
            <a:r>
              <a:rPr lang="en-US" dirty="0" smtClean="0">
                <a:latin typeface="Comic Sans MS"/>
                <a:cs typeface="Comic Sans MS"/>
              </a:rPr>
              <a:t>O(</a:t>
            </a:r>
            <a:r>
              <a:rPr lang="en-US" dirty="0" err="1" smtClean="0">
                <a:latin typeface="Comic Sans MS"/>
                <a:cs typeface="Comic Sans MS"/>
              </a:rPr>
              <a:t>lVl</a:t>
            </a:r>
            <a:r>
              <a:rPr lang="en-US" dirty="0" smtClean="0">
                <a:latin typeface="Comic Sans MS"/>
                <a:cs typeface="Comic Sans MS"/>
              </a:rPr>
              <a:t>)</a:t>
            </a:r>
          </a:p>
          <a:p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5802198" y="3679656"/>
            <a:ext cx="1141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mic Sans MS"/>
                <a:cs typeface="Comic Sans MS"/>
              </a:rPr>
              <a:t>O(</a:t>
            </a:r>
            <a:r>
              <a:rPr lang="en-US" dirty="0" err="1" smtClean="0">
                <a:latin typeface="Comic Sans MS"/>
                <a:cs typeface="Comic Sans MS"/>
              </a:rPr>
              <a:t>lEl.lVl</a:t>
            </a:r>
            <a:r>
              <a:rPr lang="en-US" dirty="0" smtClean="0">
                <a:latin typeface="Comic Sans MS"/>
                <a:cs typeface="Comic Sans MS"/>
              </a:rPr>
              <a:t>)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2" name="TextBox 9"/>
          <p:cNvSpPr txBox="1"/>
          <p:nvPr/>
        </p:nvSpPr>
        <p:spPr>
          <a:xfrm>
            <a:off x="323528" y="1412776"/>
            <a:ext cx="534499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 smtClean="0">
                <a:latin typeface="Comic Sans MS"/>
                <a:cs typeface="Comic Sans MS"/>
              </a:rPr>
              <a:t>Bellman</a:t>
            </a:r>
            <a:r>
              <a:rPr lang="tr-TR" u="sng" dirty="0" smtClean="0">
                <a:latin typeface="Comic Sans MS"/>
                <a:cs typeface="Comic Sans MS"/>
              </a:rPr>
              <a:t>-Ford</a:t>
            </a:r>
            <a:r>
              <a:rPr lang="en-US" u="sng" dirty="0" smtClean="0">
                <a:latin typeface="Comic Sans MS"/>
                <a:cs typeface="Comic Sans MS"/>
              </a:rPr>
              <a:t>(G,s</a:t>
            </a:r>
            <a:r>
              <a:rPr lang="en-US" u="sng" dirty="0" smtClean="0">
                <a:latin typeface="Comic Sans MS"/>
                <a:cs typeface="Comic Sans MS"/>
              </a:rPr>
              <a:t>)</a:t>
            </a:r>
          </a:p>
          <a:p>
            <a:endParaRPr lang="en-US" dirty="0" smtClean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f</a:t>
            </a:r>
            <a:r>
              <a:rPr lang="en-US" dirty="0" smtClean="0">
                <a:latin typeface="Comic Sans MS"/>
                <a:cs typeface="Comic Sans MS"/>
              </a:rPr>
              <a:t>or each u of V </a:t>
            </a:r>
          </a:p>
          <a:p>
            <a:r>
              <a:rPr lang="tr-TR" dirty="0" smtClean="0">
                <a:latin typeface="Comic Sans MS"/>
                <a:cs typeface="Comic Sans MS"/>
              </a:rPr>
              <a:t>        PATH(0,v) = </a:t>
            </a:r>
            <a:r>
              <a:rPr lang="en-US" dirty="0">
                <a:latin typeface="Comic Sans MS"/>
                <a:cs typeface="Comic Sans MS"/>
              </a:rPr>
              <a:t>∞</a:t>
            </a:r>
            <a:endParaRPr lang="tr-TR" dirty="0" smtClean="0">
              <a:latin typeface="Comic Sans MS"/>
              <a:cs typeface="Comic Sans MS"/>
            </a:endParaRPr>
          </a:p>
          <a:p>
            <a:r>
              <a:rPr lang="tr-TR" dirty="0" smtClean="0">
                <a:latin typeface="Comic Sans MS"/>
                <a:cs typeface="Comic Sans MS"/>
              </a:rPr>
              <a:t>PATH(0,s) </a:t>
            </a:r>
            <a:r>
              <a:rPr lang="tr-TR" dirty="0">
                <a:latin typeface="Comic Sans MS"/>
                <a:cs typeface="Comic Sans MS"/>
              </a:rPr>
              <a:t>= </a:t>
            </a:r>
            <a:r>
              <a:rPr lang="tr-TR" dirty="0" smtClean="0">
                <a:latin typeface="Comic Sans MS"/>
                <a:cs typeface="Comic Sans MS"/>
              </a:rPr>
              <a:t>0</a:t>
            </a:r>
            <a:endParaRPr lang="tr-TR" dirty="0">
              <a:latin typeface="Comic Sans MS"/>
              <a:cs typeface="Comic Sans MS"/>
            </a:endParaRPr>
          </a:p>
          <a:p>
            <a:r>
              <a:rPr lang="tr-TR" dirty="0" err="1" smtClean="0">
                <a:latin typeface="Comic Sans MS"/>
                <a:cs typeface="Comic Sans MS"/>
              </a:rPr>
              <a:t>for</a:t>
            </a:r>
            <a:r>
              <a:rPr lang="tr-TR" dirty="0" smtClean="0">
                <a:latin typeface="Comic Sans MS"/>
                <a:cs typeface="Comic Sans MS"/>
              </a:rPr>
              <a:t> i = 1 </a:t>
            </a:r>
            <a:r>
              <a:rPr lang="tr-TR" dirty="0" err="1" smtClean="0">
                <a:latin typeface="Comic Sans MS"/>
                <a:cs typeface="Comic Sans MS"/>
              </a:rPr>
              <a:t>to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lVl</a:t>
            </a:r>
            <a:r>
              <a:rPr lang="tr-TR" dirty="0" smtClean="0">
                <a:latin typeface="Comic Sans MS"/>
                <a:cs typeface="Comic Sans MS"/>
              </a:rPr>
              <a:t> -1 </a:t>
            </a:r>
          </a:p>
          <a:p>
            <a:r>
              <a:rPr lang="tr-TR" dirty="0"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     </a:t>
            </a:r>
            <a:r>
              <a:rPr lang="tr-TR" dirty="0" err="1" smtClean="0">
                <a:latin typeface="Comic Sans MS"/>
                <a:cs typeface="Comic Sans MS"/>
              </a:rPr>
              <a:t>for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each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edge</a:t>
            </a:r>
            <a:r>
              <a:rPr lang="tr-TR" dirty="0" smtClean="0">
                <a:latin typeface="Comic Sans MS"/>
                <a:cs typeface="Comic Sans MS"/>
              </a:rPr>
              <a:t> (</a:t>
            </a:r>
            <a:r>
              <a:rPr lang="tr-TR" dirty="0" err="1" smtClean="0">
                <a:latin typeface="Comic Sans MS"/>
                <a:cs typeface="Comic Sans MS"/>
              </a:rPr>
              <a:t>u,v</a:t>
            </a:r>
            <a:r>
              <a:rPr lang="tr-TR" dirty="0" smtClean="0">
                <a:latin typeface="Comic Sans MS"/>
                <a:cs typeface="Comic Sans MS"/>
              </a:rPr>
              <a:t>) in E</a:t>
            </a:r>
          </a:p>
          <a:p>
            <a:r>
              <a:rPr lang="tr-TR" dirty="0"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               PATH(</a:t>
            </a:r>
            <a:r>
              <a:rPr lang="tr-TR" dirty="0" err="1" smtClean="0">
                <a:latin typeface="Comic Sans MS"/>
                <a:cs typeface="Comic Sans MS"/>
              </a:rPr>
              <a:t>i,v</a:t>
            </a:r>
            <a:r>
              <a:rPr lang="tr-TR" dirty="0" smtClean="0">
                <a:latin typeface="Comic Sans MS"/>
                <a:cs typeface="Comic Sans MS"/>
              </a:rPr>
              <a:t>) = </a:t>
            </a:r>
            <a:r>
              <a:rPr lang="tr-TR" dirty="0" err="1" smtClean="0">
                <a:latin typeface="Comic Sans MS"/>
                <a:cs typeface="Comic Sans MS"/>
              </a:rPr>
              <a:t>min</a:t>
            </a:r>
            <a:r>
              <a:rPr lang="tr-TR" dirty="0" smtClean="0">
                <a:latin typeface="Comic Sans MS"/>
                <a:cs typeface="Comic Sans MS"/>
              </a:rPr>
              <a:t> {PATH(i-1,v),</a:t>
            </a:r>
            <a:r>
              <a:rPr lang="tr-TR" dirty="0">
                <a:latin typeface="Comic Sans MS"/>
                <a:cs typeface="Comic Sans MS"/>
              </a:rPr>
              <a:t> </a:t>
            </a:r>
            <a:endParaRPr lang="tr-TR" dirty="0" smtClean="0">
              <a:latin typeface="Comic Sans MS"/>
              <a:cs typeface="Comic Sans MS"/>
            </a:endParaRPr>
          </a:p>
          <a:p>
            <a:r>
              <a:rPr lang="tr-TR" dirty="0"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                                         PATH(i-1,u)+w(</a:t>
            </a:r>
            <a:r>
              <a:rPr lang="tr-TR" dirty="0" err="1" smtClean="0">
                <a:latin typeface="Comic Sans MS"/>
                <a:cs typeface="Comic Sans MS"/>
              </a:rPr>
              <a:t>u,v</a:t>
            </a:r>
            <a:r>
              <a:rPr lang="tr-TR" dirty="0" smtClean="0">
                <a:latin typeface="Comic Sans MS"/>
                <a:cs typeface="Comic Sans MS"/>
              </a:rPr>
              <a:t>)}  </a:t>
            </a:r>
            <a:endParaRPr lang="tr-TR" dirty="0">
              <a:latin typeface="Comic Sans MS"/>
              <a:cs typeface="Comic Sans MS"/>
            </a:endParaRPr>
          </a:p>
          <a:p>
            <a:endParaRPr lang="tr-TR" sz="2000" dirty="0" smtClean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22169091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Bellman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-Ford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29" name="TextBox 51"/>
          <p:cNvSpPr txBox="1"/>
          <p:nvPr/>
        </p:nvSpPr>
        <p:spPr>
          <a:xfrm>
            <a:off x="5876636" y="1813945"/>
            <a:ext cx="2696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7" name="Freeform 5"/>
          <p:cNvSpPr/>
          <p:nvPr/>
        </p:nvSpPr>
        <p:spPr>
          <a:xfrm>
            <a:off x="4836016" y="2190847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8" name="Freeform 6"/>
          <p:cNvSpPr/>
          <p:nvPr/>
        </p:nvSpPr>
        <p:spPr>
          <a:xfrm>
            <a:off x="5777287" y="133051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9" name="Freeform 7"/>
          <p:cNvSpPr/>
          <p:nvPr/>
        </p:nvSpPr>
        <p:spPr>
          <a:xfrm>
            <a:off x="5777286" y="3088619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0" name="Freeform 8"/>
          <p:cNvSpPr/>
          <p:nvPr/>
        </p:nvSpPr>
        <p:spPr>
          <a:xfrm>
            <a:off x="7281717" y="134076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000304" y="253739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E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3" name="Freeform 11"/>
          <p:cNvSpPr/>
          <p:nvPr/>
        </p:nvSpPr>
        <p:spPr>
          <a:xfrm>
            <a:off x="7264348" y="389705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4" name="Freeform 13"/>
          <p:cNvSpPr/>
          <p:nvPr/>
        </p:nvSpPr>
        <p:spPr>
          <a:xfrm>
            <a:off x="8513892" y="2823541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H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3" name="Düz Ok Bağlayıcısı 2"/>
          <p:cNvCxnSpPr>
            <a:stCxn id="8" idx="12"/>
            <a:endCxn id="7" idx="21"/>
          </p:cNvCxnSpPr>
          <p:nvPr/>
        </p:nvCxnSpPr>
        <p:spPr>
          <a:xfrm flipH="1">
            <a:off x="5206318" y="1845793"/>
            <a:ext cx="614534" cy="39492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Düz Ok Bağlayıcısı 4"/>
          <p:cNvCxnSpPr>
            <a:stCxn id="8" idx="13"/>
            <a:endCxn id="9" idx="2"/>
          </p:cNvCxnSpPr>
          <p:nvPr/>
        </p:nvCxnSpPr>
        <p:spPr>
          <a:xfrm flipH="1">
            <a:off x="5995111" y="1855696"/>
            <a:ext cx="32674" cy="125309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Ok Bağlayıcısı 16"/>
          <p:cNvCxnSpPr>
            <a:stCxn id="9" idx="5"/>
            <a:endCxn id="7" idx="14"/>
          </p:cNvCxnSpPr>
          <p:nvPr/>
        </p:nvCxnSpPr>
        <p:spPr>
          <a:xfrm flipH="1" flipV="1">
            <a:off x="5249883" y="2716027"/>
            <a:ext cx="614533" cy="501684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Ok Bağlayıcısı 18"/>
          <p:cNvCxnSpPr>
            <a:stCxn id="10" idx="8"/>
            <a:endCxn id="8" idx="17"/>
          </p:cNvCxnSpPr>
          <p:nvPr/>
        </p:nvCxnSpPr>
        <p:spPr>
          <a:xfrm flipH="1">
            <a:off x="6245610" y="1697610"/>
            <a:ext cx="1079672" cy="29357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Düz Ok Bağlayıcısı 21"/>
          <p:cNvCxnSpPr>
            <a:stCxn id="10" idx="13"/>
            <a:endCxn id="11" idx="0"/>
          </p:cNvCxnSpPr>
          <p:nvPr/>
        </p:nvCxnSpPr>
        <p:spPr>
          <a:xfrm flipH="1">
            <a:off x="7337932" y="1865948"/>
            <a:ext cx="194283" cy="68171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>
            <a:stCxn id="9" idx="20"/>
            <a:endCxn id="11" idx="11"/>
          </p:cNvCxnSpPr>
          <p:nvPr/>
        </p:nvCxnSpPr>
        <p:spPr>
          <a:xfrm flipV="1">
            <a:off x="6169371" y="3032871"/>
            <a:ext cx="841824" cy="264057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Ok Bağlayıcısı 25"/>
          <p:cNvCxnSpPr>
            <a:stCxn id="13" idx="9"/>
            <a:endCxn id="9" idx="15"/>
          </p:cNvCxnSpPr>
          <p:nvPr/>
        </p:nvCxnSpPr>
        <p:spPr>
          <a:xfrm flipH="1" flipV="1">
            <a:off x="6212935" y="3584092"/>
            <a:ext cx="1062304" cy="709411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Ok Bağlayıcısı 27"/>
          <p:cNvCxnSpPr>
            <a:stCxn id="11" idx="13"/>
            <a:endCxn id="13" idx="2"/>
          </p:cNvCxnSpPr>
          <p:nvPr/>
        </p:nvCxnSpPr>
        <p:spPr>
          <a:xfrm>
            <a:off x="7250802" y="3062578"/>
            <a:ext cx="231371" cy="854641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Düz Ok Bağlayıcısı 30"/>
          <p:cNvCxnSpPr>
            <a:stCxn id="10" idx="16"/>
            <a:endCxn id="14" idx="4"/>
          </p:cNvCxnSpPr>
          <p:nvPr/>
        </p:nvCxnSpPr>
        <p:spPr>
          <a:xfrm>
            <a:off x="7739149" y="1766925"/>
            <a:ext cx="883656" cy="1165903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Düz Ok Bağlayıcısı 32"/>
          <p:cNvCxnSpPr>
            <a:stCxn id="14" idx="12"/>
            <a:endCxn id="13" idx="21"/>
          </p:cNvCxnSpPr>
          <p:nvPr/>
        </p:nvCxnSpPr>
        <p:spPr>
          <a:xfrm flipH="1">
            <a:off x="7634650" y="3338818"/>
            <a:ext cx="922807" cy="60810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Metin kutusu 33"/>
          <p:cNvSpPr txBox="1"/>
          <p:nvPr/>
        </p:nvSpPr>
        <p:spPr>
          <a:xfrm>
            <a:off x="5183831" y="169761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10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6606410" y="137655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8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7135603" y="190547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7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8124944" y="200618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5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8141330" y="3569465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6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7320658" y="3217711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-3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2" name="Metin kutusu 41"/>
          <p:cNvSpPr txBox="1"/>
          <p:nvPr/>
        </p:nvSpPr>
        <p:spPr>
          <a:xfrm>
            <a:off x="5609897" y="2305759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-4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3" name="Metin kutusu 42"/>
          <p:cNvSpPr txBox="1"/>
          <p:nvPr/>
        </p:nvSpPr>
        <p:spPr>
          <a:xfrm>
            <a:off x="5148064" y="2935757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-12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4" name="Metin kutusu 43"/>
          <p:cNvSpPr txBox="1"/>
          <p:nvPr/>
        </p:nvSpPr>
        <p:spPr>
          <a:xfrm>
            <a:off x="6386307" y="2813159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3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5" name="Metin kutusu 44"/>
          <p:cNvSpPr txBox="1"/>
          <p:nvPr/>
        </p:nvSpPr>
        <p:spPr>
          <a:xfrm>
            <a:off x="6515386" y="3903291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46" name="TextBox 9"/>
          <p:cNvSpPr txBox="1"/>
          <p:nvPr/>
        </p:nvSpPr>
        <p:spPr>
          <a:xfrm>
            <a:off x="323528" y="1412776"/>
            <a:ext cx="534499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 smtClean="0">
                <a:latin typeface="Comic Sans MS"/>
                <a:cs typeface="Comic Sans MS"/>
              </a:rPr>
              <a:t>Bellman</a:t>
            </a:r>
            <a:r>
              <a:rPr lang="tr-TR" u="sng" dirty="0" smtClean="0">
                <a:latin typeface="Comic Sans MS"/>
                <a:cs typeface="Comic Sans MS"/>
              </a:rPr>
              <a:t>-Ford</a:t>
            </a:r>
            <a:r>
              <a:rPr lang="en-US" u="sng" dirty="0" smtClean="0">
                <a:latin typeface="Comic Sans MS"/>
                <a:cs typeface="Comic Sans MS"/>
              </a:rPr>
              <a:t>(G,s</a:t>
            </a:r>
            <a:r>
              <a:rPr lang="en-US" u="sng" dirty="0" smtClean="0">
                <a:latin typeface="Comic Sans MS"/>
                <a:cs typeface="Comic Sans MS"/>
              </a:rPr>
              <a:t>)</a:t>
            </a:r>
          </a:p>
          <a:p>
            <a:endParaRPr lang="en-US" dirty="0" smtClean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f</a:t>
            </a:r>
            <a:r>
              <a:rPr lang="en-US" dirty="0" smtClean="0">
                <a:latin typeface="Comic Sans MS"/>
                <a:cs typeface="Comic Sans MS"/>
              </a:rPr>
              <a:t>or each u of V </a:t>
            </a:r>
          </a:p>
          <a:p>
            <a:r>
              <a:rPr lang="tr-TR" dirty="0" smtClean="0">
                <a:latin typeface="Comic Sans MS"/>
                <a:cs typeface="Comic Sans MS"/>
              </a:rPr>
              <a:t>        PATH(0,v) = </a:t>
            </a:r>
            <a:r>
              <a:rPr lang="en-US" dirty="0">
                <a:latin typeface="Comic Sans MS"/>
                <a:cs typeface="Comic Sans MS"/>
              </a:rPr>
              <a:t>∞</a:t>
            </a:r>
            <a:endParaRPr lang="tr-TR" dirty="0" smtClean="0">
              <a:latin typeface="Comic Sans MS"/>
              <a:cs typeface="Comic Sans MS"/>
            </a:endParaRPr>
          </a:p>
          <a:p>
            <a:r>
              <a:rPr lang="tr-TR" dirty="0" smtClean="0">
                <a:latin typeface="Comic Sans MS"/>
                <a:cs typeface="Comic Sans MS"/>
              </a:rPr>
              <a:t>PATH(0,s) </a:t>
            </a:r>
            <a:r>
              <a:rPr lang="tr-TR" dirty="0">
                <a:latin typeface="Comic Sans MS"/>
                <a:cs typeface="Comic Sans MS"/>
              </a:rPr>
              <a:t>= </a:t>
            </a:r>
            <a:r>
              <a:rPr lang="tr-TR" dirty="0" smtClean="0">
                <a:latin typeface="Comic Sans MS"/>
                <a:cs typeface="Comic Sans MS"/>
              </a:rPr>
              <a:t>0</a:t>
            </a:r>
            <a:endParaRPr lang="tr-TR" dirty="0">
              <a:latin typeface="Comic Sans MS"/>
              <a:cs typeface="Comic Sans MS"/>
            </a:endParaRPr>
          </a:p>
          <a:p>
            <a:r>
              <a:rPr lang="tr-TR" dirty="0" err="1" smtClean="0">
                <a:latin typeface="Comic Sans MS"/>
                <a:cs typeface="Comic Sans MS"/>
              </a:rPr>
              <a:t>for</a:t>
            </a:r>
            <a:r>
              <a:rPr lang="tr-TR" dirty="0" smtClean="0">
                <a:latin typeface="Comic Sans MS"/>
                <a:cs typeface="Comic Sans MS"/>
              </a:rPr>
              <a:t> i = 1 </a:t>
            </a:r>
            <a:r>
              <a:rPr lang="tr-TR" dirty="0" err="1" smtClean="0">
                <a:latin typeface="Comic Sans MS"/>
                <a:cs typeface="Comic Sans MS"/>
              </a:rPr>
              <a:t>to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lVl</a:t>
            </a:r>
            <a:r>
              <a:rPr lang="tr-TR" dirty="0" smtClean="0">
                <a:latin typeface="Comic Sans MS"/>
                <a:cs typeface="Comic Sans MS"/>
              </a:rPr>
              <a:t> -1 </a:t>
            </a:r>
          </a:p>
          <a:p>
            <a:r>
              <a:rPr lang="tr-TR" dirty="0"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     </a:t>
            </a:r>
            <a:r>
              <a:rPr lang="tr-TR" dirty="0" err="1" smtClean="0">
                <a:latin typeface="Comic Sans MS"/>
                <a:cs typeface="Comic Sans MS"/>
              </a:rPr>
              <a:t>for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each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edge</a:t>
            </a:r>
            <a:r>
              <a:rPr lang="tr-TR" dirty="0" smtClean="0">
                <a:latin typeface="Comic Sans MS"/>
                <a:cs typeface="Comic Sans MS"/>
              </a:rPr>
              <a:t> (</a:t>
            </a:r>
            <a:r>
              <a:rPr lang="tr-TR" dirty="0" err="1" smtClean="0">
                <a:latin typeface="Comic Sans MS"/>
                <a:cs typeface="Comic Sans MS"/>
              </a:rPr>
              <a:t>u,v</a:t>
            </a:r>
            <a:r>
              <a:rPr lang="tr-TR" dirty="0" smtClean="0">
                <a:latin typeface="Comic Sans MS"/>
                <a:cs typeface="Comic Sans MS"/>
              </a:rPr>
              <a:t>) in E</a:t>
            </a:r>
          </a:p>
          <a:p>
            <a:r>
              <a:rPr lang="tr-TR" dirty="0"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               PATH(</a:t>
            </a:r>
            <a:r>
              <a:rPr lang="tr-TR" dirty="0" err="1" smtClean="0">
                <a:latin typeface="Comic Sans MS"/>
                <a:cs typeface="Comic Sans MS"/>
              </a:rPr>
              <a:t>i,v</a:t>
            </a:r>
            <a:r>
              <a:rPr lang="tr-TR" dirty="0" smtClean="0">
                <a:latin typeface="Comic Sans MS"/>
                <a:cs typeface="Comic Sans MS"/>
              </a:rPr>
              <a:t>) = </a:t>
            </a:r>
            <a:r>
              <a:rPr lang="tr-TR" dirty="0" err="1" smtClean="0">
                <a:latin typeface="Comic Sans MS"/>
                <a:cs typeface="Comic Sans MS"/>
              </a:rPr>
              <a:t>min</a:t>
            </a:r>
            <a:r>
              <a:rPr lang="tr-TR" dirty="0" smtClean="0">
                <a:latin typeface="Comic Sans MS"/>
                <a:cs typeface="Comic Sans MS"/>
              </a:rPr>
              <a:t> {PATH(i-1,v),</a:t>
            </a:r>
            <a:r>
              <a:rPr lang="tr-TR" dirty="0">
                <a:latin typeface="Comic Sans MS"/>
                <a:cs typeface="Comic Sans MS"/>
              </a:rPr>
              <a:t> </a:t>
            </a:r>
            <a:endParaRPr lang="tr-TR" dirty="0" smtClean="0">
              <a:latin typeface="Comic Sans MS"/>
              <a:cs typeface="Comic Sans MS"/>
            </a:endParaRPr>
          </a:p>
          <a:p>
            <a:r>
              <a:rPr lang="tr-TR" dirty="0"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                                         PATH(i-1,u)+w(</a:t>
            </a:r>
            <a:r>
              <a:rPr lang="tr-TR" dirty="0" err="1" smtClean="0">
                <a:latin typeface="Comic Sans MS"/>
                <a:cs typeface="Comic Sans MS"/>
              </a:rPr>
              <a:t>u,v</a:t>
            </a:r>
            <a:r>
              <a:rPr lang="tr-TR" dirty="0" smtClean="0">
                <a:latin typeface="Comic Sans MS"/>
                <a:cs typeface="Comic Sans MS"/>
              </a:rPr>
              <a:t>)}  </a:t>
            </a:r>
            <a:endParaRPr lang="tr-TR" dirty="0">
              <a:latin typeface="Comic Sans MS"/>
              <a:cs typeface="Comic Sans MS"/>
            </a:endParaRPr>
          </a:p>
          <a:p>
            <a:endParaRPr lang="tr-TR" sz="2000" dirty="0" smtClean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98479772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6122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Bellman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-Ford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29" name="TextBox 51"/>
          <p:cNvSpPr txBox="1"/>
          <p:nvPr/>
        </p:nvSpPr>
        <p:spPr>
          <a:xfrm>
            <a:off x="5876636" y="1813945"/>
            <a:ext cx="2696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12" name="TextBox 9"/>
          <p:cNvSpPr txBox="1"/>
          <p:nvPr/>
        </p:nvSpPr>
        <p:spPr>
          <a:xfrm>
            <a:off x="323528" y="1412776"/>
            <a:ext cx="534499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 smtClean="0">
                <a:latin typeface="Comic Sans MS"/>
                <a:cs typeface="Comic Sans MS"/>
              </a:rPr>
              <a:t>Bellman</a:t>
            </a:r>
            <a:r>
              <a:rPr lang="tr-TR" u="sng" dirty="0" smtClean="0">
                <a:latin typeface="Comic Sans MS"/>
                <a:cs typeface="Comic Sans MS"/>
              </a:rPr>
              <a:t>-Ford</a:t>
            </a:r>
            <a:r>
              <a:rPr lang="en-US" u="sng" dirty="0" smtClean="0">
                <a:latin typeface="Comic Sans MS"/>
                <a:cs typeface="Comic Sans MS"/>
              </a:rPr>
              <a:t>(G,s</a:t>
            </a:r>
            <a:r>
              <a:rPr lang="en-US" u="sng" dirty="0" smtClean="0">
                <a:latin typeface="Comic Sans MS"/>
                <a:cs typeface="Comic Sans MS"/>
              </a:rPr>
              <a:t>)</a:t>
            </a:r>
          </a:p>
          <a:p>
            <a:endParaRPr lang="en-US" dirty="0" smtClean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f</a:t>
            </a:r>
            <a:r>
              <a:rPr lang="en-US" dirty="0" smtClean="0">
                <a:latin typeface="Comic Sans MS"/>
                <a:cs typeface="Comic Sans MS"/>
              </a:rPr>
              <a:t>or each u of V </a:t>
            </a:r>
          </a:p>
          <a:p>
            <a:r>
              <a:rPr lang="tr-TR" dirty="0" smtClean="0">
                <a:latin typeface="Comic Sans MS"/>
                <a:cs typeface="Comic Sans MS"/>
              </a:rPr>
              <a:t>        PATH(0,v) = </a:t>
            </a:r>
            <a:r>
              <a:rPr lang="en-US" dirty="0">
                <a:latin typeface="Comic Sans MS"/>
                <a:cs typeface="Comic Sans MS"/>
              </a:rPr>
              <a:t>∞</a:t>
            </a:r>
            <a:endParaRPr lang="tr-TR" dirty="0" smtClean="0">
              <a:latin typeface="Comic Sans MS"/>
              <a:cs typeface="Comic Sans MS"/>
            </a:endParaRPr>
          </a:p>
          <a:p>
            <a:r>
              <a:rPr lang="tr-TR" dirty="0" smtClean="0">
                <a:latin typeface="Comic Sans MS"/>
                <a:cs typeface="Comic Sans MS"/>
              </a:rPr>
              <a:t>PATH(0,s) </a:t>
            </a:r>
            <a:r>
              <a:rPr lang="tr-TR" dirty="0">
                <a:latin typeface="Comic Sans MS"/>
                <a:cs typeface="Comic Sans MS"/>
              </a:rPr>
              <a:t>= </a:t>
            </a:r>
            <a:r>
              <a:rPr lang="tr-TR" dirty="0" smtClean="0">
                <a:latin typeface="Comic Sans MS"/>
                <a:cs typeface="Comic Sans MS"/>
              </a:rPr>
              <a:t>0</a:t>
            </a:r>
            <a:endParaRPr lang="tr-TR" dirty="0">
              <a:latin typeface="Comic Sans MS"/>
              <a:cs typeface="Comic Sans MS"/>
            </a:endParaRPr>
          </a:p>
          <a:p>
            <a:r>
              <a:rPr lang="tr-TR" dirty="0" err="1" smtClean="0">
                <a:latin typeface="Comic Sans MS"/>
                <a:cs typeface="Comic Sans MS"/>
              </a:rPr>
              <a:t>for</a:t>
            </a:r>
            <a:r>
              <a:rPr lang="tr-TR" dirty="0" smtClean="0">
                <a:latin typeface="Comic Sans MS"/>
                <a:cs typeface="Comic Sans MS"/>
              </a:rPr>
              <a:t> i = 1 </a:t>
            </a:r>
            <a:r>
              <a:rPr lang="tr-TR" dirty="0" err="1" smtClean="0">
                <a:latin typeface="Comic Sans MS"/>
                <a:cs typeface="Comic Sans MS"/>
              </a:rPr>
              <a:t>to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lVl</a:t>
            </a:r>
            <a:r>
              <a:rPr lang="tr-TR" dirty="0" smtClean="0">
                <a:latin typeface="Comic Sans MS"/>
                <a:cs typeface="Comic Sans MS"/>
              </a:rPr>
              <a:t> -1 </a:t>
            </a:r>
          </a:p>
          <a:p>
            <a:r>
              <a:rPr lang="tr-TR" dirty="0"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     </a:t>
            </a:r>
            <a:r>
              <a:rPr lang="tr-TR" dirty="0" err="1" smtClean="0">
                <a:latin typeface="Comic Sans MS"/>
                <a:cs typeface="Comic Sans MS"/>
              </a:rPr>
              <a:t>for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each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edge</a:t>
            </a:r>
            <a:r>
              <a:rPr lang="tr-TR" dirty="0" smtClean="0">
                <a:latin typeface="Comic Sans MS"/>
                <a:cs typeface="Comic Sans MS"/>
              </a:rPr>
              <a:t> (</a:t>
            </a:r>
            <a:r>
              <a:rPr lang="tr-TR" dirty="0" err="1" smtClean="0">
                <a:latin typeface="Comic Sans MS"/>
                <a:cs typeface="Comic Sans MS"/>
              </a:rPr>
              <a:t>u,v</a:t>
            </a:r>
            <a:r>
              <a:rPr lang="tr-TR" dirty="0" smtClean="0">
                <a:latin typeface="Comic Sans MS"/>
                <a:cs typeface="Comic Sans MS"/>
              </a:rPr>
              <a:t>) in E</a:t>
            </a:r>
          </a:p>
          <a:p>
            <a:r>
              <a:rPr lang="tr-TR" dirty="0"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               PATH(</a:t>
            </a:r>
            <a:r>
              <a:rPr lang="tr-TR" dirty="0" err="1" smtClean="0">
                <a:latin typeface="Comic Sans MS"/>
                <a:cs typeface="Comic Sans MS"/>
              </a:rPr>
              <a:t>i,v</a:t>
            </a:r>
            <a:r>
              <a:rPr lang="tr-TR" dirty="0" smtClean="0">
                <a:latin typeface="Comic Sans MS"/>
                <a:cs typeface="Comic Sans MS"/>
              </a:rPr>
              <a:t>) = </a:t>
            </a:r>
            <a:r>
              <a:rPr lang="tr-TR" dirty="0" err="1" smtClean="0">
                <a:latin typeface="Comic Sans MS"/>
                <a:cs typeface="Comic Sans MS"/>
              </a:rPr>
              <a:t>min</a:t>
            </a:r>
            <a:r>
              <a:rPr lang="tr-TR" dirty="0" smtClean="0">
                <a:latin typeface="Comic Sans MS"/>
                <a:cs typeface="Comic Sans MS"/>
              </a:rPr>
              <a:t> {PATH(i-1,v),</a:t>
            </a:r>
            <a:r>
              <a:rPr lang="tr-TR" dirty="0">
                <a:latin typeface="Comic Sans MS"/>
                <a:cs typeface="Comic Sans MS"/>
              </a:rPr>
              <a:t> </a:t>
            </a:r>
            <a:endParaRPr lang="tr-TR" dirty="0" smtClean="0">
              <a:latin typeface="Comic Sans MS"/>
              <a:cs typeface="Comic Sans MS"/>
            </a:endParaRPr>
          </a:p>
          <a:p>
            <a:r>
              <a:rPr lang="tr-TR" dirty="0"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                                         PATH(i-1,u)+w(</a:t>
            </a:r>
            <a:r>
              <a:rPr lang="tr-TR" dirty="0" err="1" smtClean="0">
                <a:latin typeface="Comic Sans MS"/>
                <a:cs typeface="Comic Sans MS"/>
              </a:rPr>
              <a:t>u,v</a:t>
            </a:r>
            <a:r>
              <a:rPr lang="tr-TR" dirty="0" smtClean="0">
                <a:latin typeface="Comic Sans MS"/>
                <a:cs typeface="Comic Sans MS"/>
              </a:rPr>
              <a:t>)}  </a:t>
            </a:r>
            <a:endParaRPr lang="tr-TR" dirty="0">
              <a:latin typeface="Comic Sans MS"/>
              <a:cs typeface="Comic Sans MS"/>
            </a:endParaRPr>
          </a:p>
          <a:p>
            <a:endParaRPr lang="tr-TR" sz="2000" dirty="0" smtClean="0">
              <a:latin typeface="Comic Sans MS"/>
              <a:cs typeface="Comic Sans MS"/>
            </a:endParaRPr>
          </a:p>
        </p:txBody>
      </p:sp>
      <p:sp>
        <p:nvSpPr>
          <p:cNvPr id="7" name="Freeform 5"/>
          <p:cNvSpPr/>
          <p:nvPr/>
        </p:nvSpPr>
        <p:spPr>
          <a:xfrm>
            <a:off x="4836016" y="2190847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8" name="Freeform 6"/>
          <p:cNvSpPr/>
          <p:nvPr/>
        </p:nvSpPr>
        <p:spPr>
          <a:xfrm>
            <a:off x="5777287" y="133051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9" name="Freeform 7"/>
          <p:cNvSpPr/>
          <p:nvPr/>
        </p:nvSpPr>
        <p:spPr>
          <a:xfrm>
            <a:off x="5777286" y="3088619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0" name="Freeform 8"/>
          <p:cNvSpPr/>
          <p:nvPr/>
        </p:nvSpPr>
        <p:spPr>
          <a:xfrm>
            <a:off x="7281717" y="134076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000304" y="253739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E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3" name="Freeform 11"/>
          <p:cNvSpPr/>
          <p:nvPr/>
        </p:nvSpPr>
        <p:spPr>
          <a:xfrm>
            <a:off x="7264348" y="389705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4" name="Freeform 13"/>
          <p:cNvSpPr/>
          <p:nvPr/>
        </p:nvSpPr>
        <p:spPr>
          <a:xfrm>
            <a:off x="8513892" y="2823541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H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3" name="Düz Ok Bağlayıcısı 2"/>
          <p:cNvCxnSpPr>
            <a:stCxn id="8" idx="12"/>
            <a:endCxn id="7" idx="21"/>
          </p:cNvCxnSpPr>
          <p:nvPr/>
        </p:nvCxnSpPr>
        <p:spPr>
          <a:xfrm flipH="1">
            <a:off x="5206318" y="1845793"/>
            <a:ext cx="614534" cy="39492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Düz Ok Bağlayıcısı 4"/>
          <p:cNvCxnSpPr>
            <a:stCxn id="8" idx="13"/>
            <a:endCxn id="9" idx="2"/>
          </p:cNvCxnSpPr>
          <p:nvPr/>
        </p:nvCxnSpPr>
        <p:spPr>
          <a:xfrm flipH="1">
            <a:off x="5995111" y="1855696"/>
            <a:ext cx="32674" cy="125309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Ok Bağlayıcısı 16"/>
          <p:cNvCxnSpPr>
            <a:stCxn id="9" idx="5"/>
            <a:endCxn id="7" idx="14"/>
          </p:cNvCxnSpPr>
          <p:nvPr/>
        </p:nvCxnSpPr>
        <p:spPr>
          <a:xfrm flipH="1" flipV="1">
            <a:off x="5249883" y="2716027"/>
            <a:ext cx="614533" cy="501684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Ok Bağlayıcısı 18"/>
          <p:cNvCxnSpPr>
            <a:stCxn id="10" idx="8"/>
            <a:endCxn id="8" idx="17"/>
          </p:cNvCxnSpPr>
          <p:nvPr/>
        </p:nvCxnSpPr>
        <p:spPr>
          <a:xfrm flipH="1">
            <a:off x="6245610" y="1697610"/>
            <a:ext cx="1079672" cy="29357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Düz Ok Bağlayıcısı 21"/>
          <p:cNvCxnSpPr>
            <a:stCxn id="10" idx="13"/>
            <a:endCxn id="11" idx="0"/>
          </p:cNvCxnSpPr>
          <p:nvPr/>
        </p:nvCxnSpPr>
        <p:spPr>
          <a:xfrm flipH="1">
            <a:off x="7337932" y="1865948"/>
            <a:ext cx="194283" cy="68171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>
            <a:stCxn id="9" idx="20"/>
            <a:endCxn id="11" idx="11"/>
          </p:cNvCxnSpPr>
          <p:nvPr/>
        </p:nvCxnSpPr>
        <p:spPr>
          <a:xfrm flipV="1">
            <a:off x="6169371" y="3032871"/>
            <a:ext cx="841824" cy="264057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Ok Bağlayıcısı 25"/>
          <p:cNvCxnSpPr>
            <a:stCxn id="13" idx="9"/>
            <a:endCxn id="9" idx="15"/>
          </p:cNvCxnSpPr>
          <p:nvPr/>
        </p:nvCxnSpPr>
        <p:spPr>
          <a:xfrm flipH="1" flipV="1">
            <a:off x="6212935" y="3584092"/>
            <a:ext cx="1062304" cy="709411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Ok Bağlayıcısı 27"/>
          <p:cNvCxnSpPr>
            <a:stCxn id="11" idx="13"/>
            <a:endCxn id="13" idx="2"/>
          </p:cNvCxnSpPr>
          <p:nvPr/>
        </p:nvCxnSpPr>
        <p:spPr>
          <a:xfrm>
            <a:off x="7250802" y="3062578"/>
            <a:ext cx="231371" cy="854641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Düz Ok Bağlayıcısı 30"/>
          <p:cNvCxnSpPr>
            <a:stCxn id="10" idx="16"/>
            <a:endCxn id="14" idx="4"/>
          </p:cNvCxnSpPr>
          <p:nvPr/>
        </p:nvCxnSpPr>
        <p:spPr>
          <a:xfrm>
            <a:off x="7739149" y="1766925"/>
            <a:ext cx="883656" cy="1165903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Düz Ok Bağlayıcısı 32"/>
          <p:cNvCxnSpPr>
            <a:stCxn id="14" idx="12"/>
            <a:endCxn id="13" idx="21"/>
          </p:cNvCxnSpPr>
          <p:nvPr/>
        </p:nvCxnSpPr>
        <p:spPr>
          <a:xfrm flipH="1">
            <a:off x="7634650" y="3338818"/>
            <a:ext cx="922807" cy="60810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Metin kutusu 33"/>
          <p:cNvSpPr txBox="1"/>
          <p:nvPr/>
        </p:nvSpPr>
        <p:spPr>
          <a:xfrm>
            <a:off x="5183831" y="169761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10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6606410" y="137655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8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7135603" y="190547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7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8124944" y="200618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5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8141330" y="3569465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6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7320658" y="3217711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-3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2" name="Metin kutusu 41"/>
          <p:cNvSpPr txBox="1"/>
          <p:nvPr/>
        </p:nvSpPr>
        <p:spPr>
          <a:xfrm>
            <a:off x="5609897" y="2305759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-4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3" name="Metin kutusu 42"/>
          <p:cNvSpPr txBox="1"/>
          <p:nvPr/>
        </p:nvSpPr>
        <p:spPr>
          <a:xfrm>
            <a:off x="5148064" y="2935757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-12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4" name="Metin kutusu 43"/>
          <p:cNvSpPr txBox="1"/>
          <p:nvPr/>
        </p:nvSpPr>
        <p:spPr>
          <a:xfrm>
            <a:off x="6386307" y="2813159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3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5" name="Metin kutusu 44"/>
          <p:cNvSpPr txBox="1"/>
          <p:nvPr/>
        </p:nvSpPr>
        <p:spPr>
          <a:xfrm>
            <a:off x="6515386" y="3903291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1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/>
        </p:nvGraphicFramePr>
        <p:xfrm>
          <a:off x="494283" y="3808820"/>
          <a:ext cx="1917476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369">
                  <a:extLst>
                    <a:ext uri="{9D8B030D-6E8A-4147-A177-3AD203B41FA5}">
                      <a16:colId xmlns:a16="http://schemas.microsoft.com/office/drawing/2014/main" val="2623911440"/>
                    </a:ext>
                  </a:extLst>
                </a:gridCol>
                <a:gridCol w="479369">
                  <a:extLst>
                    <a:ext uri="{9D8B030D-6E8A-4147-A177-3AD203B41FA5}">
                      <a16:colId xmlns:a16="http://schemas.microsoft.com/office/drawing/2014/main" val="1021061832"/>
                    </a:ext>
                  </a:extLst>
                </a:gridCol>
                <a:gridCol w="479369">
                  <a:extLst>
                    <a:ext uri="{9D8B030D-6E8A-4147-A177-3AD203B41FA5}">
                      <a16:colId xmlns:a16="http://schemas.microsoft.com/office/drawing/2014/main" val="404786366"/>
                    </a:ext>
                  </a:extLst>
                </a:gridCol>
                <a:gridCol w="479369">
                  <a:extLst>
                    <a:ext uri="{9D8B030D-6E8A-4147-A177-3AD203B41FA5}">
                      <a16:colId xmlns:a16="http://schemas.microsoft.com/office/drawing/2014/main" val="4165698693"/>
                    </a:ext>
                  </a:extLst>
                </a:gridCol>
              </a:tblGrid>
              <a:tr h="290949">
                <a:tc>
                  <a:txBody>
                    <a:bodyPr/>
                    <a:lstStyle/>
                    <a:p>
                      <a:pPr algn="ctr"/>
                      <a:endParaRPr lang="tr-TR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tr-TR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endParaRPr lang="tr-TR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tr-TR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695379"/>
                  </a:ext>
                </a:extLst>
              </a:tr>
              <a:tr h="290949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 panose="030F0702030302020204" pitchFamily="66" charset="0"/>
                        </a:rPr>
                        <a:t>A</a:t>
                      </a:r>
                      <a:endParaRPr lang="tr-TR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∞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7287698"/>
                  </a:ext>
                </a:extLst>
              </a:tr>
              <a:tr h="290949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 panose="030F0702030302020204" pitchFamily="66" charset="0"/>
                        </a:rPr>
                        <a:t>B</a:t>
                      </a:r>
                      <a:endParaRPr lang="tr-TR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∞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2703520"/>
                  </a:ext>
                </a:extLst>
              </a:tr>
              <a:tr h="290949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 panose="030F0702030302020204" pitchFamily="66" charset="0"/>
                        </a:rPr>
                        <a:t>C</a:t>
                      </a:r>
                      <a:endParaRPr lang="tr-TR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∞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5949834"/>
                  </a:ext>
                </a:extLst>
              </a:tr>
              <a:tr h="290949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 panose="030F0702030302020204" pitchFamily="66" charset="0"/>
                        </a:rPr>
                        <a:t>D</a:t>
                      </a:r>
                      <a:endParaRPr lang="tr-TR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0379352"/>
                  </a:ext>
                </a:extLst>
              </a:tr>
              <a:tr h="290949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 panose="030F0702030302020204" pitchFamily="66" charset="0"/>
                        </a:rPr>
                        <a:t>E</a:t>
                      </a:r>
                      <a:endParaRPr lang="tr-TR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∞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96855"/>
                  </a:ext>
                </a:extLst>
              </a:tr>
              <a:tr h="290949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 panose="030F0702030302020204" pitchFamily="66" charset="0"/>
                        </a:rPr>
                        <a:t>F</a:t>
                      </a:r>
                      <a:endParaRPr lang="tr-TR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∞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1077804"/>
                  </a:ext>
                </a:extLst>
              </a:tr>
              <a:tr h="290949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 panose="030F0702030302020204" pitchFamily="66" charset="0"/>
                        </a:rPr>
                        <a:t>H</a:t>
                      </a:r>
                      <a:endParaRPr lang="tr-TR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∞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8751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684714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6122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Bellman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-Ford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29" name="TextBox 51"/>
          <p:cNvSpPr txBox="1"/>
          <p:nvPr/>
        </p:nvSpPr>
        <p:spPr>
          <a:xfrm>
            <a:off x="5876636" y="1813945"/>
            <a:ext cx="2696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12" name="TextBox 9"/>
          <p:cNvSpPr txBox="1"/>
          <p:nvPr/>
        </p:nvSpPr>
        <p:spPr>
          <a:xfrm>
            <a:off x="323528" y="1412776"/>
            <a:ext cx="534499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 smtClean="0">
                <a:latin typeface="Comic Sans MS"/>
                <a:cs typeface="Comic Sans MS"/>
              </a:rPr>
              <a:t>Bellman</a:t>
            </a:r>
            <a:r>
              <a:rPr lang="tr-TR" u="sng" dirty="0" smtClean="0">
                <a:latin typeface="Comic Sans MS"/>
                <a:cs typeface="Comic Sans MS"/>
              </a:rPr>
              <a:t>-Ford</a:t>
            </a:r>
            <a:r>
              <a:rPr lang="en-US" u="sng" dirty="0" smtClean="0">
                <a:latin typeface="Comic Sans MS"/>
                <a:cs typeface="Comic Sans MS"/>
              </a:rPr>
              <a:t>(G,s</a:t>
            </a:r>
            <a:r>
              <a:rPr lang="en-US" u="sng" dirty="0" smtClean="0">
                <a:latin typeface="Comic Sans MS"/>
                <a:cs typeface="Comic Sans MS"/>
              </a:rPr>
              <a:t>)</a:t>
            </a:r>
          </a:p>
          <a:p>
            <a:endParaRPr lang="en-US" dirty="0" smtClean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f</a:t>
            </a:r>
            <a:r>
              <a:rPr lang="en-US" dirty="0" smtClean="0">
                <a:latin typeface="Comic Sans MS"/>
                <a:cs typeface="Comic Sans MS"/>
              </a:rPr>
              <a:t>or each u of V </a:t>
            </a:r>
          </a:p>
          <a:p>
            <a:r>
              <a:rPr lang="tr-TR" dirty="0" smtClean="0">
                <a:latin typeface="Comic Sans MS"/>
                <a:cs typeface="Comic Sans MS"/>
              </a:rPr>
              <a:t>        PATH(0,v) = </a:t>
            </a:r>
            <a:r>
              <a:rPr lang="en-US" dirty="0">
                <a:latin typeface="Comic Sans MS"/>
                <a:cs typeface="Comic Sans MS"/>
              </a:rPr>
              <a:t>∞</a:t>
            </a:r>
            <a:endParaRPr lang="tr-TR" dirty="0" smtClean="0">
              <a:latin typeface="Comic Sans MS"/>
              <a:cs typeface="Comic Sans MS"/>
            </a:endParaRPr>
          </a:p>
          <a:p>
            <a:r>
              <a:rPr lang="tr-TR" dirty="0" smtClean="0">
                <a:latin typeface="Comic Sans MS"/>
                <a:cs typeface="Comic Sans MS"/>
              </a:rPr>
              <a:t>PATH(0,s) </a:t>
            </a:r>
            <a:r>
              <a:rPr lang="tr-TR" dirty="0">
                <a:latin typeface="Comic Sans MS"/>
                <a:cs typeface="Comic Sans MS"/>
              </a:rPr>
              <a:t>= </a:t>
            </a:r>
            <a:r>
              <a:rPr lang="tr-TR" dirty="0" smtClean="0">
                <a:latin typeface="Comic Sans MS"/>
                <a:cs typeface="Comic Sans MS"/>
              </a:rPr>
              <a:t>0</a:t>
            </a:r>
            <a:endParaRPr lang="tr-TR" dirty="0">
              <a:latin typeface="Comic Sans MS"/>
              <a:cs typeface="Comic Sans MS"/>
            </a:endParaRPr>
          </a:p>
          <a:p>
            <a:r>
              <a:rPr lang="tr-TR" dirty="0" err="1" smtClean="0">
                <a:latin typeface="Comic Sans MS"/>
                <a:cs typeface="Comic Sans MS"/>
              </a:rPr>
              <a:t>for</a:t>
            </a:r>
            <a:r>
              <a:rPr lang="tr-TR" dirty="0" smtClean="0">
                <a:latin typeface="Comic Sans MS"/>
                <a:cs typeface="Comic Sans MS"/>
              </a:rPr>
              <a:t> i = 1 </a:t>
            </a:r>
            <a:r>
              <a:rPr lang="tr-TR" dirty="0" err="1" smtClean="0">
                <a:latin typeface="Comic Sans MS"/>
                <a:cs typeface="Comic Sans MS"/>
              </a:rPr>
              <a:t>to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lVl</a:t>
            </a:r>
            <a:r>
              <a:rPr lang="tr-TR" dirty="0" smtClean="0">
                <a:latin typeface="Comic Sans MS"/>
                <a:cs typeface="Comic Sans MS"/>
              </a:rPr>
              <a:t> -1 </a:t>
            </a:r>
          </a:p>
          <a:p>
            <a:r>
              <a:rPr lang="tr-TR" dirty="0"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     </a:t>
            </a:r>
            <a:r>
              <a:rPr lang="tr-TR" dirty="0" err="1" smtClean="0">
                <a:latin typeface="Comic Sans MS"/>
                <a:cs typeface="Comic Sans MS"/>
              </a:rPr>
              <a:t>for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each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edge</a:t>
            </a:r>
            <a:r>
              <a:rPr lang="tr-TR" dirty="0" smtClean="0">
                <a:latin typeface="Comic Sans MS"/>
                <a:cs typeface="Comic Sans MS"/>
              </a:rPr>
              <a:t> (</a:t>
            </a:r>
            <a:r>
              <a:rPr lang="tr-TR" dirty="0" err="1" smtClean="0">
                <a:latin typeface="Comic Sans MS"/>
                <a:cs typeface="Comic Sans MS"/>
              </a:rPr>
              <a:t>u,v</a:t>
            </a:r>
            <a:r>
              <a:rPr lang="tr-TR" dirty="0" smtClean="0">
                <a:latin typeface="Comic Sans MS"/>
                <a:cs typeface="Comic Sans MS"/>
              </a:rPr>
              <a:t>) in E</a:t>
            </a:r>
          </a:p>
          <a:p>
            <a:r>
              <a:rPr lang="tr-TR" dirty="0"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               PATH(</a:t>
            </a:r>
            <a:r>
              <a:rPr lang="tr-TR" dirty="0" err="1" smtClean="0">
                <a:latin typeface="Comic Sans MS"/>
                <a:cs typeface="Comic Sans MS"/>
              </a:rPr>
              <a:t>i,v</a:t>
            </a:r>
            <a:r>
              <a:rPr lang="tr-TR" dirty="0" smtClean="0">
                <a:latin typeface="Comic Sans MS"/>
                <a:cs typeface="Comic Sans MS"/>
              </a:rPr>
              <a:t>) = </a:t>
            </a:r>
            <a:r>
              <a:rPr lang="tr-TR" dirty="0" err="1" smtClean="0">
                <a:latin typeface="Comic Sans MS"/>
                <a:cs typeface="Comic Sans MS"/>
              </a:rPr>
              <a:t>min</a:t>
            </a:r>
            <a:r>
              <a:rPr lang="tr-TR" dirty="0" smtClean="0">
                <a:latin typeface="Comic Sans MS"/>
                <a:cs typeface="Comic Sans MS"/>
              </a:rPr>
              <a:t> {PATH(i-1,v),</a:t>
            </a:r>
            <a:r>
              <a:rPr lang="tr-TR" dirty="0">
                <a:latin typeface="Comic Sans MS"/>
                <a:cs typeface="Comic Sans MS"/>
              </a:rPr>
              <a:t> </a:t>
            </a:r>
            <a:endParaRPr lang="tr-TR" dirty="0" smtClean="0">
              <a:latin typeface="Comic Sans MS"/>
              <a:cs typeface="Comic Sans MS"/>
            </a:endParaRPr>
          </a:p>
          <a:p>
            <a:r>
              <a:rPr lang="tr-TR" dirty="0"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                                         PATH(i-1,u)+w(</a:t>
            </a:r>
            <a:r>
              <a:rPr lang="tr-TR" dirty="0" err="1" smtClean="0">
                <a:latin typeface="Comic Sans MS"/>
                <a:cs typeface="Comic Sans MS"/>
              </a:rPr>
              <a:t>u,v</a:t>
            </a:r>
            <a:r>
              <a:rPr lang="tr-TR" dirty="0" smtClean="0">
                <a:latin typeface="Comic Sans MS"/>
                <a:cs typeface="Comic Sans MS"/>
              </a:rPr>
              <a:t>)}  </a:t>
            </a:r>
            <a:endParaRPr lang="tr-TR" dirty="0">
              <a:latin typeface="Comic Sans MS"/>
              <a:cs typeface="Comic Sans MS"/>
            </a:endParaRPr>
          </a:p>
          <a:p>
            <a:endParaRPr lang="tr-TR" sz="2000" dirty="0" smtClean="0">
              <a:latin typeface="Comic Sans MS"/>
              <a:cs typeface="Comic Sans MS"/>
            </a:endParaRPr>
          </a:p>
        </p:txBody>
      </p:sp>
      <p:sp>
        <p:nvSpPr>
          <p:cNvPr id="7" name="Freeform 5"/>
          <p:cNvSpPr/>
          <p:nvPr/>
        </p:nvSpPr>
        <p:spPr>
          <a:xfrm>
            <a:off x="4836016" y="2190847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8" name="Freeform 6"/>
          <p:cNvSpPr/>
          <p:nvPr/>
        </p:nvSpPr>
        <p:spPr>
          <a:xfrm>
            <a:off x="5777287" y="133051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9" name="Freeform 7"/>
          <p:cNvSpPr/>
          <p:nvPr/>
        </p:nvSpPr>
        <p:spPr>
          <a:xfrm>
            <a:off x="5777286" y="3088619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0" name="Freeform 8"/>
          <p:cNvSpPr/>
          <p:nvPr/>
        </p:nvSpPr>
        <p:spPr>
          <a:xfrm>
            <a:off x="7281717" y="134076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000304" y="253739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E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3" name="Freeform 11"/>
          <p:cNvSpPr/>
          <p:nvPr/>
        </p:nvSpPr>
        <p:spPr>
          <a:xfrm>
            <a:off x="7264348" y="389705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4" name="Freeform 13"/>
          <p:cNvSpPr/>
          <p:nvPr/>
        </p:nvSpPr>
        <p:spPr>
          <a:xfrm>
            <a:off x="8513892" y="2823541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H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3" name="Düz Ok Bağlayıcısı 2"/>
          <p:cNvCxnSpPr>
            <a:stCxn id="8" idx="12"/>
            <a:endCxn id="7" idx="21"/>
          </p:cNvCxnSpPr>
          <p:nvPr/>
        </p:nvCxnSpPr>
        <p:spPr>
          <a:xfrm flipH="1">
            <a:off x="5206318" y="1845793"/>
            <a:ext cx="614534" cy="39492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Düz Ok Bağlayıcısı 4"/>
          <p:cNvCxnSpPr>
            <a:stCxn id="8" idx="13"/>
            <a:endCxn id="9" idx="2"/>
          </p:cNvCxnSpPr>
          <p:nvPr/>
        </p:nvCxnSpPr>
        <p:spPr>
          <a:xfrm flipH="1">
            <a:off x="5995111" y="1855696"/>
            <a:ext cx="32674" cy="125309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Ok Bağlayıcısı 16"/>
          <p:cNvCxnSpPr>
            <a:stCxn id="9" idx="5"/>
            <a:endCxn id="7" idx="14"/>
          </p:cNvCxnSpPr>
          <p:nvPr/>
        </p:nvCxnSpPr>
        <p:spPr>
          <a:xfrm flipH="1" flipV="1">
            <a:off x="5249883" y="2716027"/>
            <a:ext cx="614533" cy="501684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Ok Bağlayıcısı 18"/>
          <p:cNvCxnSpPr>
            <a:stCxn id="10" idx="8"/>
            <a:endCxn id="8" idx="17"/>
          </p:cNvCxnSpPr>
          <p:nvPr/>
        </p:nvCxnSpPr>
        <p:spPr>
          <a:xfrm flipH="1">
            <a:off x="6245610" y="1697610"/>
            <a:ext cx="1079672" cy="29357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Düz Ok Bağlayıcısı 21"/>
          <p:cNvCxnSpPr>
            <a:stCxn id="10" idx="13"/>
            <a:endCxn id="11" idx="0"/>
          </p:cNvCxnSpPr>
          <p:nvPr/>
        </p:nvCxnSpPr>
        <p:spPr>
          <a:xfrm flipH="1">
            <a:off x="7337932" y="1865948"/>
            <a:ext cx="194283" cy="68171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>
            <a:stCxn id="9" idx="20"/>
            <a:endCxn id="11" idx="11"/>
          </p:cNvCxnSpPr>
          <p:nvPr/>
        </p:nvCxnSpPr>
        <p:spPr>
          <a:xfrm flipV="1">
            <a:off x="6169371" y="3032871"/>
            <a:ext cx="841824" cy="264057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Ok Bağlayıcısı 25"/>
          <p:cNvCxnSpPr>
            <a:stCxn id="13" idx="9"/>
            <a:endCxn id="9" idx="15"/>
          </p:cNvCxnSpPr>
          <p:nvPr/>
        </p:nvCxnSpPr>
        <p:spPr>
          <a:xfrm flipH="1" flipV="1">
            <a:off x="6212935" y="3584092"/>
            <a:ext cx="1062304" cy="709411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Ok Bağlayıcısı 27"/>
          <p:cNvCxnSpPr>
            <a:stCxn id="11" idx="13"/>
            <a:endCxn id="13" idx="2"/>
          </p:cNvCxnSpPr>
          <p:nvPr/>
        </p:nvCxnSpPr>
        <p:spPr>
          <a:xfrm>
            <a:off x="7250802" y="3062578"/>
            <a:ext cx="231371" cy="854641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Düz Ok Bağlayıcısı 30"/>
          <p:cNvCxnSpPr>
            <a:stCxn id="10" idx="16"/>
            <a:endCxn id="14" idx="4"/>
          </p:cNvCxnSpPr>
          <p:nvPr/>
        </p:nvCxnSpPr>
        <p:spPr>
          <a:xfrm>
            <a:off x="7739149" y="1766925"/>
            <a:ext cx="883656" cy="1165903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Düz Ok Bağlayıcısı 32"/>
          <p:cNvCxnSpPr>
            <a:stCxn id="14" idx="12"/>
            <a:endCxn id="13" idx="21"/>
          </p:cNvCxnSpPr>
          <p:nvPr/>
        </p:nvCxnSpPr>
        <p:spPr>
          <a:xfrm flipH="1">
            <a:off x="7634650" y="3338818"/>
            <a:ext cx="922807" cy="60810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Metin kutusu 33"/>
          <p:cNvSpPr txBox="1"/>
          <p:nvPr/>
        </p:nvSpPr>
        <p:spPr>
          <a:xfrm>
            <a:off x="5183831" y="169761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10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6606410" y="137655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8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7135603" y="190547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7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8124944" y="200618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5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8141330" y="3569465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6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7320658" y="3217711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-3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2" name="Metin kutusu 41"/>
          <p:cNvSpPr txBox="1"/>
          <p:nvPr/>
        </p:nvSpPr>
        <p:spPr>
          <a:xfrm>
            <a:off x="5609897" y="2305759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-4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3" name="Metin kutusu 42"/>
          <p:cNvSpPr txBox="1"/>
          <p:nvPr/>
        </p:nvSpPr>
        <p:spPr>
          <a:xfrm>
            <a:off x="5148064" y="2935757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-12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4" name="Metin kutusu 43"/>
          <p:cNvSpPr txBox="1"/>
          <p:nvPr/>
        </p:nvSpPr>
        <p:spPr>
          <a:xfrm>
            <a:off x="6386307" y="2813159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3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5" name="Metin kutusu 44"/>
          <p:cNvSpPr txBox="1"/>
          <p:nvPr/>
        </p:nvSpPr>
        <p:spPr>
          <a:xfrm>
            <a:off x="6515386" y="3903291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1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653943"/>
              </p:ext>
            </p:extLst>
          </p:nvPr>
        </p:nvGraphicFramePr>
        <p:xfrm>
          <a:off x="494283" y="3808820"/>
          <a:ext cx="1917476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369">
                  <a:extLst>
                    <a:ext uri="{9D8B030D-6E8A-4147-A177-3AD203B41FA5}">
                      <a16:colId xmlns:a16="http://schemas.microsoft.com/office/drawing/2014/main" val="2623911440"/>
                    </a:ext>
                  </a:extLst>
                </a:gridCol>
                <a:gridCol w="479369">
                  <a:extLst>
                    <a:ext uri="{9D8B030D-6E8A-4147-A177-3AD203B41FA5}">
                      <a16:colId xmlns:a16="http://schemas.microsoft.com/office/drawing/2014/main" val="1021061832"/>
                    </a:ext>
                  </a:extLst>
                </a:gridCol>
                <a:gridCol w="479369">
                  <a:extLst>
                    <a:ext uri="{9D8B030D-6E8A-4147-A177-3AD203B41FA5}">
                      <a16:colId xmlns:a16="http://schemas.microsoft.com/office/drawing/2014/main" val="404786366"/>
                    </a:ext>
                  </a:extLst>
                </a:gridCol>
                <a:gridCol w="479369">
                  <a:extLst>
                    <a:ext uri="{9D8B030D-6E8A-4147-A177-3AD203B41FA5}">
                      <a16:colId xmlns:a16="http://schemas.microsoft.com/office/drawing/2014/main" val="4165698693"/>
                    </a:ext>
                  </a:extLst>
                </a:gridCol>
              </a:tblGrid>
              <a:tr h="290949">
                <a:tc>
                  <a:txBody>
                    <a:bodyPr/>
                    <a:lstStyle/>
                    <a:p>
                      <a:pPr algn="ctr"/>
                      <a:endParaRPr lang="tr-TR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tr-TR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endParaRPr lang="tr-TR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tr-TR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695379"/>
                  </a:ext>
                </a:extLst>
              </a:tr>
              <a:tr h="290949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 panose="030F0702030302020204" pitchFamily="66" charset="0"/>
                        </a:rPr>
                        <a:t>A</a:t>
                      </a:r>
                      <a:endParaRPr lang="tr-TR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∞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∞</a:t>
                      </a:r>
                      <a:endParaRPr lang="tr-TR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7287698"/>
                  </a:ext>
                </a:extLst>
              </a:tr>
              <a:tr h="290949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 panose="030F0702030302020204" pitchFamily="66" charset="0"/>
                        </a:rPr>
                        <a:t>B</a:t>
                      </a:r>
                      <a:endParaRPr lang="tr-TR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∞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2703520"/>
                  </a:ext>
                </a:extLst>
              </a:tr>
              <a:tr h="290949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 panose="030F0702030302020204" pitchFamily="66" charset="0"/>
                        </a:rPr>
                        <a:t>C</a:t>
                      </a:r>
                      <a:endParaRPr lang="tr-TR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∞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5949834"/>
                  </a:ext>
                </a:extLst>
              </a:tr>
              <a:tr h="290949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 panose="030F0702030302020204" pitchFamily="66" charset="0"/>
                        </a:rPr>
                        <a:t>D</a:t>
                      </a:r>
                      <a:endParaRPr lang="tr-TR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0379352"/>
                  </a:ext>
                </a:extLst>
              </a:tr>
              <a:tr h="290949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 panose="030F0702030302020204" pitchFamily="66" charset="0"/>
                        </a:rPr>
                        <a:t>E</a:t>
                      </a:r>
                      <a:endParaRPr lang="tr-TR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∞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96855"/>
                  </a:ext>
                </a:extLst>
              </a:tr>
              <a:tr h="290949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 panose="030F0702030302020204" pitchFamily="66" charset="0"/>
                        </a:rPr>
                        <a:t>F</a:t>
                      </a:r>
                      <a:endParaRPr lang="tr-TR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∞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1077804"/>
                  </a:ext>
                </a:extLst>
              </a:tr>
              <a:tr h="290949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 panose="030F0702030302020204" pitchFamily="66" charset="0"/>
                        </a:rPr>
                        <a:t>H</a:t>
                      </a:r>
                      <a:endParaRPr lang="tr-TR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∞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8751527"/>
                  </a:ext>
                </a:extLst>
              </a:tr>
            </a:tbl>
          </a:graphicData>
        </a:graphic>
      </p:graphicFrame>
      <p:sp>
        <p:nvSpPr>
          <p:cNvPr id="4" name="Dikdörtgen 3"/>
          <p:cNvSpPr/>
          <p:nvPr/>
        </p:nvSpPr>
        <p:spPr>
          <a:xfrm>
            <a:off x="3089375" y="4896523"/>
            <a:ext cx="2002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PATH(1,A) = </a:t>
            </a:r>
            <a:r>
              <a:rPr lang="tr-TR" dirty="0" err="1" smtClean="0">
                <a:latin typeface="Comic Sans MS"/>
                <a:cs typeface="Comic Sans MS"/>
              </a:rPr>
              <a:t>min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6" name="Sol Ayraç 5"/>
          <p:cNvSpPr/>
          <p:nvPr/>
        </p:nvSpPr>
        <p:spPr>
          <a:xfrm>
            <a:off x="5023030" y="4658191"/>
            <a:ext cx="176437" cy="883568"/>
          </a:xfrm>
          <a:prstGeom prst="leftBrac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6" name="Dikdörtgen 45"/>
          <p:cNvSpPr/>
          <p:nvPr/>
        </p:nvSpPr>
        <p:spPr>
          <a:xfrm>
            <a:off x="5188037" y="4662254"/>
            <a:ext cx="228299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PATH(</a:t>
            </a:r>
            <a:r>
              <a:rPr lang="tr-TR" dirty="0">
                <a:latin typeface="Comic Sans MS"/>
                <a:cs typeface="Comic Sans MS"/>
              </a:rPr>
              <a:t>0</a:t>
            </a:r>
            <a:r>
              <a:rPr lang="tr-TR" dirty="0" smtClean="0">
                <a:latin typeface="Comic Sans MS"/>
                <a:cs typeface="Comic Sans MS"/>
              </a:rPr>
              <a:t>,A)</a:t>
            </a:r>
          </a:p>
          <a:p>
            <a:r>
              <a:rPr lang="tr-TR" dirty="0" smtClean="0">
                <a:latin typeface="Comic Sans MS"/>
              </a:rPr>
              <a:t>PATH(0,B) + w(B,D)</a:t>
            </a:r>
          </a:p>
          <a:p>
            <a:r>
              <a:rPr lang="tr-TR" dirty="0" smtClean="0">
                <a:latin typeface="Comic Sans MS"/>
              </a:rPr>
              <a:t>PATH(0,C) + w(C,D)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7802361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6122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Bellman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-Ford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29" name="TextBox 51"/>
          <p:cNvSpPr txBox="1"/>
          <p:nvPr/>
        </p:nvSpPr>
        <p:spPr>
          <a:xfrm>
            <a:off x="5876636" y="1813945"/>
            <a:ext cx="2696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12" name="TextBox 9"/>
          <p:cNvSpPr txBox="1"/>
          <p:nvPr/>
        </p:nvSpPr>
        <p:spPr>
          <a:xfrm>
            <a:off x="323528" y="1412776"/>
            <a:ext cx="534499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 smtClean="0">
                <a:latin typeface="Comic Sans MS"/>
                <a:cs typeface="Comic Sans MS"/>
              </a:rPr>
              <a:t>Bellman</a:t>
            </a:r>
            <a:r>
              <a:rPr lang="tr-TR" u="sng" dirty="0" smtClean="0">
                <a:latin typeface="Comic Sans MS"/>
                <a:cs typeface="Comic Sans MS"/>
              </a:rPr>
              <a:t>-Ford</a:t>
            </a:r>
            <a:r>
              <a:rPr lang="en-US" u="sng" dirty="0" smtClean="0">
                <a:latin typeface="Comic Sans MS"/>
                <a:cs typeface="Comic Sans MS"/>
              </a:rPr>
              <a:t>(G,s</a:t>
            </a:r>
            <a:r>
              <a:rPr lang="en-US" u="sng" dirty="0" smtClean="0">
                <a:latin typeface="Comic Sans MS"/>
                <a:cs typeface="Comic Sans MS"/>
              </a:rPr>
              <a:t>)</a:t>
            </a:r>
          </a:p>
          <a:p>
            <a:endParaRPr lang="en-US" dirty="0" smtClean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f</a:t>
            </a:r>
            <a:r>
              <a:rPr lang="en-US" dirty="0" smtClean="0">
                <a:latin typeface="Comic Sans MS"/>
                <a:cs typeface="Comic Sans MS"/>
              </a:rPr>
              <a:t>or each u of V </a:t>
            </a:r>
          </a:p>
          <a:p>
            <a:r>
              <a:rPr lang="tr-TR" dirty="0" smtClean="0">
                <a:latin typeface="Comic Sans MS"/>
                <a:cs typeface="Comic Sans MS"/>
              </a:rPr>
              <a:t>        PATH(0,v) = </a:t>
            </a:r>
            <a:r>
              <a:rPr lang="en-US" dirty="0">
                <a:latin typeface="Comic Sans MS"/>
                <a:cs typeface="Comic Sans MS"/>
              </a:rPr>
              <a:t>∞</a:t>
            </a:r>
            <a:endParaRPr lang="tr-TR" dirty="0" smtClean="0">
              <a:latin typeface="Comic Sans MS"/>
              <a:cs typeface="Comic Sans MS"/>
            </a:endParaRPr>
          </a:p>
          <a:p>
            <a:r>
              <a:rPr lang="tr-TR" dirty="0" smtClean="0">
                <a:latin typeface="Comic Sans MS"/>
                <a:cs typeface="Comic Sans MS"/>
              </a:rPr>
              <a:t>PATH(0,s) </a:t>
            </a:r>
            <a:r>
              <a:rPr lang="tr-TR" dirty="0">
                <a:latin typeface="Comic Sans MS"/>
                <a:cs typeface="Comic Sans MS"/>
              </a:rPr>
              <a:t>= </a:t>
            </a:r>
            <a:r>
              <a:rPr lang="tr-TR" dirty="0" smtClean="0">
                <a:latin typeface="Comic Sans MS"/>
                <a:cs typeface="Comic Sans MS"/>
              </a:rPr>
              <a:t>0</a:t>
            </a:r>
            <a:endParaRPr lang="tr-TR" dirty="0">
              <a:latin typeface="Comic Sans MS"/>
              <a:cs typeface="Comic Sans MS"/>
            </a:endParaRPr>
          </a:p>
          <a:p>
            <a:r>
              <a:rPr lang="tr-TR" dirty="0" err="1" smtClean="0">
                <a:latin typeface="Comic Sans MS"/>
                <a:cs typeface="Comic Sans MS"/>
              </a:rPr>
              <a:t>for</a:t>
            </a:r>
            <a:r>
              <a:rPr lang="tr-TR" dirty="0" smtClean="0">
                <a:latin typeface="Comic Sans MS"/>
                <a:cs typeface="Comic Sans MS"/>
              </a:rPr>
              <a:t> i = 1 </a:t>
            </a:r>
            <a:r>
              <a:rPr lang="tr-TR" dirty="0" err="1" smtClean="0">
                <a:latin typeface="Comic Sans MS"/>
                <a:cs typeface="Comic Sans MS"/>
              </a:rPr>
              <a:t>to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lVl</a:t>
            </a:r>
            <a:r>
              <a:rPr lang="tr-TR" dirty="0" smtClean="0">
                <a:latin typeface="Comic Sans MS"/>
                <a:cs typeface="Comic Sans MS"/>
              </a:rPr>
              <a:t> -1 </a:t>
            </a:r>
          </a:p>
          <a:p>
            <a:r>
              <a:rPr lang="tr-TR" dirty="0"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     </a:t>
            </a:r>
            <a:r>
              <a:rPr lang="tr-TR" dirty="0" err="1" smtClean="0">
                <a:latin typeface="Comic Sans MS"/>
                <a:cs typeface="Comic Sans MS"/>
              </a:rPr>
              <a:t>for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each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edge</a:t>
            </a:r>
            <a:r>
              <a:rPr lang="tr-TR" dirty="0" smtClean="0">
                <a:latin typeface="Comic Sans MS"/>
                <a:cs typeface="Comic Sans MS"/>
              </a:rPr>
              <a:t> (</a:t>
            </a:r>
            <a:r>
              <a:rPr lang="tr-TR" dirty="0" err="1" smtClean="0">
                <a:latin typeface="Comic Sans MS"/>
                <a:cs typeface="Comic Sans MS"/>
              </a:rPr>
              <a:t>u,v</a:t>
            </a:r>
            <a:r>
              <a:rPr lang="tr-TR" dirty="0" smtClean="0">
                <a:latin typeface="Comic Sans MS"/>
                <a:cs typeface="Comic Sans MS"/>
              </a:rPr>
              <a:t>) in E</a:t>
            </a:r>
          </a:p>
          <a:p>
            <a:r>
              <a:rPr lang="tr-TR" dirty="0"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               PATH(</a:t>
            </a:r>
            <a:r>
              <a:rPr lang="tr-TR" dirty="0" err="1" smtClean="0">
                <a:latin typeface="Comic Sans MS"/>
                <a:cs typeface="Comic Sans MS"/>
              </a:rPr>
              <a:t>i,v</a:t>
            </a:r>
            <a:r>
              <a:rPr lang="tr-TR" dirty="0" smtClean="0">
                <a:latin typeface="Comic Sans MS"/>
                <a:cs typeface="Comic Sans MS"/>
              </a:rPr>
              <a:t>) = </a:t>
            </a:r>
            <a:r>
              <a:rPr lang="tr-TR" dirty="0" err="1" smtClean="0">
                <a:latin typeface="Comic Sans MS"/>
                <a:cs typeface="Comic Sans MS"/>
              </a:rPr>
              <a:t>min</a:t>
            </a:r>
            <a:r>
              <a:rPr lang="tr-TR" dirty="0" smtClean="0">
                <a:latin typeface="Comic Sans MS"/>
                <a:cs typeface="Comic Sans MS"/>
              </a:rPr>
              <a:t> {PATH(i-1,v),</a:t>
            </a:r>
            <a:r>
              <a:rPr lang="tr-TR" dirty="0">
                <a:latin typeface="Comic Sans MS"/>
                <a:cs typeface="Comic Sans MS"/>
              </a:rPr>
              <a:t> </a:t>
            </a:r>
            <a:endParaRPr lang="tr-TR" dirty="0" smtClean="0">
              <a:latin typeface="Comic Sans MS"/>
              <a:cs typeface="Comic Sans MS"/>
            </a:endParaRPr>
          </a:p>
          <a:p>
            <a:r>
              <a:rPr lang="tr-TR" dirty="0"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                                         PATH(i-1,u)+w(</a:t>
            </a:r>
            <a:r>
              <a:rPr lang="tr-TR" dirty="0" err="1" smtClean="0">
                <a:latin typeface="Comic Sans MS"/>
                <a:cs typeface="Comic Sans MS"/>
              </a:rPr>
              <a:t>u,v</a:t>
            </a:r>
            <a:r>
              <a:rPr lang="tr-TR" dirty="0" smtClean="0">
                <a:latin typeface="Comic Sans MS"/>
                <a:cs typeface="Comic Sans MS"/>
              </a:rPr>
              <a:t>)}  </a:t>
            </a:r>
            <a:endParaRPr lang="tr-TR" dirty="0">
              <a:latin typeface="Comic Sans MS"/>
              <a:cs typeface="Comic Sans MS"/>
            </a:endParaRPr>
          </a:p>
          <a:p>
            <a:endParaRPr lang="tr-TR" sz="2000" dirty="0" smtClean="0">
              <a:latin typeface="Comic Sans MS"/>
              <a:cs typeface="Comic Sans MS"/>
            </a:endParaRPr>
          </a:p>
        </p:txBody>
      </p:sp>
      <p:sp>
        <p:nvSpPr>
          <p:cNvPr id="7" name="Freeform 5"/>
          <p:cNvSpPr/>
          <p:nvPr/>
        </p:nvSpPr>
        <p:spPr>
          <a:xfrm>
            <a:off x="4836016" y="2190847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8" name="Freeform 6"/>
          <p:cNvSpPr/>
          <p:nvPr/>
        </p:nvSpPr>
        <p:spPr>
          <a:xfrm>
            <a:off x="5777287" y="133051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9" name="Freeform 7"/>
          <p:cNvSpPr/>
          <p:nvPr/>
        </p:nvSpPr>
        <p:spPr>
          <a:xfrm>
            <a:off x="5777286" y="3088619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0" name="Freeform 8"/>
          <p:cNvSpPr/>
          <p:nvPr/>
        </p:nvSpPr>
        <p:spPr>
          <a:xfrm>
            <a:off x="7281717" y="134076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000304" y="253739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E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3" name="Freeform 11"/>
          <p:cNvSpPr/>
          <p:nvPr/>
        </p:nvSpPr>
        <p:spPr>
          <a:xfrm>
            <a:off x="7264348" y="389705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4" name="Freeform 13"/>
          <p:cNvSpPr/>
          <p:nvPr/>
        </p:nvSpPr>
        <p:spPr>
          <a:xfrm>
            <a:off x="8513892" y="2823541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H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3" name="Düz Ok Bağlayıcısı 2"/>
          <p:cNvCxnSpPr>
            <a:stCxn id="8" idx="12"/>
            <a:endCxn id="7" idx="21"/>
          </p:cNvCxnSpPr>
          <p:nvPr/>
        </p:nvCxnSpPr>
        <p:spPr>
          <a:xfrm flipH="1">
            <a:off x="5206318" y="1845793"/>
            <a:ext cx="614534" cy="39492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Düz Ok Bağlayıcısı 4"/>
          <p:cNvCxnSpPr>
            <a:stCxn id="8" idx="13"/>
            <a:endCxn id="9" idx="2"/>
          </p:cNvCxnSpPr>
          <p:nvPr/>
        </p:nvCxnSpPr>
        <p:spPr>
          <a:xfrm flipH="1">
            <a:off x="5995111" y="1855696"/>
            <a:ext cx="32674" cy="125309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Ok Bağlayıcısı 16"/>
          <p:cNvCxnSpPr>
            <a:stCxn id="9" idx="5"/>
            <a:endCxn id="7" idx="14"/>
          </p:cNvCxnSpPr>
          <p:nvPr/>
        </p:nvCxnSpPr>
        <p:spPr>
          <a:xfrm flipH="1" flipV="1">
            <a:off x="5249883" y="2716027"/>
            <a:ext cx="614533" cy="501684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Ok Bağlayıcısı 18"/>
          <p:cNvCxnSpPr>
            <a:stCxn id="10" idx="8"/>
            <a:endCxn id="8" idx="17"/>
          </p:cNvCxnSpPr>
          <p:nvPr/>
        </p:nvCxnSpPr>
        <p:spPr>
          <a:xfrm flipH="1">
            <a:off x="6245610" y="1697610"/>
            <a:ext cx="1079672" cy="29357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Düz Ok Bağlayıcısı 21"/>
          <p:cNvCxnSpPr>
            <a:stCxn id="10" idx="13"/>
            <a:endCxn id="11" idx="0"/>
          </p:cNvCxnSpPr>
          <p:nvPr/>
        </p:nvCxnSpPr>
        <p:spPr>
          <a:xfrm flipH="1">
            <a:off x="7337932" y="1865948"/>
            <a:ext cx="194283" cy="68171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>
            <a:stCxn id="9" idx="20"/>
            <a:endCxn id="11" idx="11"/>
          </p:cNvCxnSpPr>
          <p:nvPr/>
        </p:nvCxnSpPr>
        <p:spPr>
          <a:xfrm flipV="1">
            <a:off x="6169371" y="3032871"/>
            <a:ext cx="841824" cy="264057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Ok Bağlayıcısı 25"/>
          <p:cNvCxnSpPr>
            <a:stCxn id="13" idx="9"/>
            <a:endCxn id="9" idx="15"/>
          </p:cNvCxnSpPr>
          <p:nvPr/>
        </p:nvCxnSpPr>
        <p:spPr>
          <a:xfrm flipH="1" flipV="1">
            <a:off x="6212935" y="3584092"/>
            <a:ext cx="1062304" cy="709411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Ok Bağlayıcısı 27"/>
          <p:cNvCxnSpPr>
            <a:stCxn id="11" idx="13"/>
            <a:endCxn id="13" idx="2"/>
          </p:cNvCxnSpPr>
          <p:nvPr/>
        </p:nvCxnSpPr>
        <p:spPr>
          <a:xfrm>
            <a:off x="7250802" y="3062578"/>
            <a:ext cx="231371" cy="854641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Düz Ok Bağlayıcısı 30"/>
          <p:cNvCxnSpPr>
            <a:stCxn id="10" idx="16"/>
            <a:endCxn id="14" idx="4"/>
          </p:cNvCxnSpPr>
          <p:nvPr/>
        </p:nvCxnSpPr>
        <p:spPr>
          <a:xfrm>
            <a:off x="7739149" y="1766925"/>
            <a:ext cx="883656" cy="1165903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Düz Ok Bağlayıcısı 32"/>
          <p:cNvCxnSpPr>
            <a:stCxn id="14" idx="12"/>
            <a:endCxn id="13" idx="21"/>
          </p:cNvCxnSpPr>
          <p:nvPr/>
        </p:nvCxnSpPr>
        <p:spPr>
          <a:xfrm flipH="1">
            <a:off x="7634650" y="3338818"/>
            <a:ext cx="922807" cy="60810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Metin kutusu 33"/>
          <p:cNvSpPr txBox="1"/>
          <p:nvPr/>
        </p:nvSpPr>
        <p:spPr>
          <a:xfrm>
            <a:off x="5183831" y="169761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10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6606410" y="137655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8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7135603" y="190547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7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8124944" y="200618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5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8141330" y="3569465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6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7320658" y="3217711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-3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2" name="Metin kutusu 41"/>
          <p:cNvSpPr txBox="1"/>
          <p:nvPr/>
        </p:nvSpPr>
        <p:spPr>
          <a:xfrm>
            <a:off x="5609897" y="2305759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-4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3" name="Metin kutusu 42"/>
          <p:cNvSpPr txBox="1"/>
          <p:nvPr/>
        </p:nvSpPr>
        <p:spPr>
          <a:xfrm>
            <a:off x="5148064" y="2935757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-12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4" name="Metin kutusu 43"/>
          <p:cNvSpPr txBox="1"/>
          <p:nvPr/>
        </p:nvSpPr>
        <p:spPr>
          <a:xfrm>
            <a:off x="6386307" y="2813159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3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5" name="Metin kutusu 44"/>
          <p:cNvSpPr txBox="1"/>
          <p:nvPr/>
        </p:nvSpPr>
        <p:spPr>
          <a:xfrm>
            <a:off x="6515386" y="3903291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1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253341"/>
              </p:ext>
            </p:extLst>
          </p:nvPr>
        </p:nvGraphicFramePr>
        <p:xfrm>
          <a:off x="494283" y="3808820"/>
          <a:ext cx="1917476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369">
                  <a:extLst>
                    <a:ext uri="{9D8B030D-6E8A-4147-A177-3AD203B41FA5}">
                      <a16:colId xmlns:a16="http://schemas.microsoft.com/office/drawing/2014/main" val="2623911440"/>
                    </a:ext>
                  </a:extLst>
                </a:gridCol>
                <a:gridCol w="479369">
                  <a:extLst>
                    <a:ext uri="{9D8B030D-6E8A-4147-A177-3AD203B41FA5}">
                      <a16:colId xmlns:a16="http://schemas.microsoft.com/office/drawing/2014/main" val="1021061832"/>
                    </a:ext>
                  </a:extLst>
                </a:gridCol>
                <a:gridCol w="479369">
                  <a:extLst>
                    <a:ext uri="{9D8B030D-6E8A-4147-A177-3AD203B41FA5}">
                      <a16:colId xmlns:a16="http://schemas.microsoft.com/office/drawing/2014/main" val="404786366"/>
                    </a:ext>
                  </a:extLst>
                </a:gridCol>
                <a:gridCol w="479369">
                  <a:extLst>
                    <a:ext uri="{9D8B030D-6E8A-4147-A177-3AD203B41FA5}">
                      <a16:colId xmlns:a16="http://schemas.microsoft.com/office/drawing/2014/main" val="4165698693"/>
                    </a:ext>
                  </a:extLst>
                </a:gridCol>
              </a:tblGrid>
              <a:tr h="290949">
                <a:tc>
                  <a:txBody>
                    <a:bodyPr/>
                    <a:lstStyle/>
                    <a:p>
                      <a:pPr algn="ctr"/>
                      <a:endParaRPr lang="tr-TR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tr-TR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endParaRPr lang="tr-TR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tr-TR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695379"/>
                  </a:ext>
                </a:extLst>
              </a:tr>
              <a:tr h="290949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 panose="030F0702030302020204" pitchFamily="66" charset="0"/>
                        </a:rPr>
                        <a:t>A</a:t>
                      </a:r>
                      <a:endParaRPr lang="tr-TR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∞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∞</a:t>
                      </a:r>
                      <a:endParaRPr lang="tr-TR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7287698"/>
                  </a:ext>
                </a:extLst>
              </a:tr>
              <a:tr h="290949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 panose="030F0702030302020204" pitchFamily="66" charset="0"/>
                        </a:rPr>
                        <a:t>B</a:t>
                      </a:r>
                      <a:endParaRPr lang="tr-TR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∞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</a:t>
                      </a:r>
                      <a:endParaRPr lang="tr-T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2703520"/>
                  </a:ext>
                </a:extLst>
              </a:tr>
              <a:tr h="290949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 panose="030F0702030302020204" pitchFamily="66" charset="0"/>
                        </a:rPr>
                        <a:t>C</a:t>
                      </a:r>
                      <a:endParaRPr lang="tr-TR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∞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5949834"/>
                  </a:ext>
                </a:extLst>
              </a:tr>
              <a:tr h="290949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 panose="030F0702030302020204" pitchFamily="66" charset="0"/>
                        </a:rPr>
                        <a:t>D</a:t>
                      </a:r>
                      <a:endParaRPr lang="tr-TR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0379352"/>
                  </a:ext>
                </a:extLst>
              </a:tr>
              <a:tr h="290949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 panose="030F0702030302020204" pitchFamily="66" charset="0"/>
                        </a:rPr>
                        <a:t>E</a:t>
                      </a:r>
                      <a:endParaRPr lang="tr-TR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∞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96855"/>
                  </a:ext>
                </a:extLst>
              </a:tr>
              <a:tr h="290949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 panose="030F0702030302020204" pitchFamily="66" charset="0"/>
                        </a:rPr>
                        <a:t>F</a:t>
                      </a:r>
                      <a:endParaRPr lang="tr-TR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∞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1077804"/>
                  </a:ext>
                </a:extLst>
              </a:tr>
              <a:tr h="290949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 panose="030F0702030302020204" pitchFamily="66" charset="0"/>
                        </a:rPr>
                        <a:t>H</a:t>
                      </a:r>
                      <a:endParaRPr lang="tr-TR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∞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8751527"/>
                  </a:ext>
                </a:extLst>
              </a:tr>
            </a:tbl>
          </a:graphicData>
        </a:graphic>
      </p:graphicFrame>
      <p:sp>
        <p:nvSpPr>
          <p:cNvPr id="4" name="Dikdörtgen 3"/>
          <p:cNvSpPr/>
          <p:nvPr/>
        </p:nvSpPr>
        <p:spPr>
          <a:xfrm>
            <a:off x="3089375" y="4896523"/>
            <a:ext cx="2002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PATH(1,A) = </a:t>
            </a:r>
            <a:r>
              <a:rPr lang="tr-TR" dirty="0" err="1" smtClean="0">
                <a:latin typeface="Comic Sans MS"/>
                <a:cs typeface="Comic Sans MS"/>
              </a:rPr>
              <a:t>min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6" name="Sol Ayraç 5"/>
          <p:cNvSpPr/>
          <p:nvPr/>
        </p:nvSpPr>
        <p:spPr>
          <a:xfrm>
            <a:off x="5023030" y="4658191"/>
            <a:ext cx="176437" cy="883568"/>
          </a:xfrm>
          <a:prstGeom prst="leftBrac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6" name="Dikdörtgen 45"/>
          <p:cNvSpPr/>
          <p:nvPr/>
        </p:nvSpPr>
        <p:spPr>
          <a:xfrm>
            <a:off x="5188037" y="4662254"/>
            <a:ext cx="228299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PATH(</a:t>
            </a:r>
            <a:r>
              <a:rPr lang="tr-TR" dirty="0">
                <a:latin typeface="Comic Sans MS"/>
                <a:cs typeface="Comic Sans MS"/>
              </a:rPr>
              <a:t>0</a:t>
            </a:r>
            <a:r>
              <a:rPr lang="tr-TR" dirty="0" smtClean="0">
                <a:latin typeface="Comic Sans MS"/>
                <a:cs typeface="Comic Sans MS"/>
              </a:rPr>
              <a:t>,A)</a:t>
            </a:r>
          </a:p>
          <a:p>
            <a:r>
              <a:rPr lang="tr-TR" dirty="0" smtClean="0">
                <a:latin typeface="Comic Sans MS"/>
              </a:rPr>
              <a:t>PATH(0,B) + w(B,D)</a:t>
            </a:r>
          </a:p>
          <a:p>
            <a:r>
              <a:rPr lang="tr-TR" dirty="0" smtClean="0">
                <a:latin typeface="Comic Sans MS"/>
              </a:rPr>
              <a:t>PATH(0,C) + w(C,D)</a:t>
            </a:r>
            <a:endParaRPr lang="tr-TR" dirty="0"/>
          </a:p>
        </p:txBody>
      </p:sp>
      <p:sp>
        <p:nvSpPr>
          <p:cNvPr id="47" name="Dikdörtgen 46"/>
          <p:cNvSpPr/>
          <p:nvPr/>
        </p:nvSpPr>
        <p:spPr>
          <a:xfrm>
            <a:off x="3089374" y="6028793"/>
            <a:ext cx="1980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PATH(1,B) = </a:t>
            </a:r>
            <a:r>
              <a:rPr lang="tr-TR" dirty="0" err="1" smtClean="0">
                <a:latin typeface="Comic Sans MS"/>
                <a:cs typeface="Comic Sans MS"/>
              </a:rPr>
              <a:t>min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48" name="Sol Ayraç 47"/>
          <p:cNvSpPr/>
          <p:nvPr/>
        </p:nvSpPr>
        <p:spPr>
          <a:xfrm>
            <a:off x="5003626" y="5789498"/>
            <a:ext cx="176437" cy="883568"/>
          </a:xfrm>
          <a:prstGeom prst="leftBrac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9" name="Dikdörtgen 48"/>
          <p:cNvSpPr/>
          <p:nvPr/>
        </p:nvSpPr>
        <p:spPr>
          <a:xfrm>
            <a:off x="5111635" y="5925892"/>
            <a:ext cx="23038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PATH(0,B)</a:t>
            </a:r>
          </a:p>
          <a:p>
            <a:r>
              <a:rPr lang="tr-TR" dirty="0" smtClean="0">
                <a:latin typeface="Comic Sans MS"/>
              </a:rPr>
              <a:t>PATH(0,D) + w(B,D)</a:t>
            </a:r>
          </a:p>
        </p:txBody>
      </p:sp>
    </p:spTree>
    <p:extLst>
      <p:ext uri="{BB962C8B-B14F-4D97-AF65-F5344CB8AC3E}">
        <p14:creationId xmlns:p14="http://schemas.microsoft.com/office/powerpoint/2010/main" val="63693466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6122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Bellman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-Ford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29" name="TextBox 51"/>
          <p:cNvSpPr txBox="1"/>
          <p:nvPr/>
        </p:nvSpPr>
        <p:spPr>
          <a:xfrm>
            <a:off x="5876636" y="1813945"/>
            <a:ext cx="2696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12" name="TextBox 9"/>
          <p:cNvSpPr txBox="1"/>
          <p:nvPr/>
        </p:nvSpPr>
        <p:spPr>
          <a:xfrm>
            <a:off x="323528" y="1412776"/>
            <a:ext cx="534499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 smtClean="0">
                <a:latin typeface="Comic Sans MS"/>
                <a:cs typeface="Comic Sans MS"/>
              </a:rPr>
              <a:t>Bellman</a:t>
            </a:r>
            <a:r>
              <a:rPr lang="tr-TR" u="sng" dirty="0" smtClean="0">
                <a:latin typeface="Comic Sans MS"/>
                <a:cs typeface="Comic Sans MS"/>
              </a:rPr>
              <a:t>-Ford</a:t>
            </a:r>
            <a:r>
              <a:rPr lang="en-US" u="sng" dirty="0" smtClean="0">
                <a:latin typeface="Comic Sans MS"/>
                <a:cs typeface="Comic Sans MS"/>
              </a:rPr>
              <a:t>(G,s</a:t>
            </a:r>
            <a:r>
              <a:rPr lang="en-US" u="sng" dirty="0" smtClean="0">
                <a:latin typeface="Comic Sans MS"/>
                <a:cs typeface="Comic Sans MS"/>
              </a:rPr>
              <a:t>)</a:t>
            </a:r>
          </a:p>
          <a:p>
            <a:endParaRPr lang="en-US" dirty="0" smtClean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f</a:t>
            </a:r>
            <a:r>
              <a:rPr lang="en-US" dirty="0" smtClean="0">
                <a:latin typeface="Comic Sans MS"/>
                <a:cs typeface="Comic Sans MS"/>
              </a:rPr>
              <a:t>or each u of V </a:t>
            </a:r>
          </a:p>
          <a:p>
            <a:r>
              <a:rPr lang="tr-TR" dirty="0" smtClean="0">
                <a:latin typeface="Comic Sans MS"/>
                <a:cs typeface="Comic Sans MS"/>
              </a:rPr>
              <a:t>        PATH(0,v) = </a:t>
            </a:r>
            <a:r>
              <a:rPr lang="en-US" dirty="0">
                <a:latin typeface="Comic Sans MS"/>
                <a:cs typeface="Comic Sans MS"/>
              </a:rPr>
              <a:t>∞</a:t>
            </a:r>
            <a:endParaRPr lang="tr-TR" dirty="0" smtClean="0">
              <a:latin typeface="Comic Sans MS"/>
              <a:cs typeface="Comic Sans MS"/>
            </a:endParaRPr>
          </a:p>
          <a:p>
            <a:r>
              <a:rPr lang="tr-TR" dirty="0" smtClean="0">
                <a:latin typeface="Comic Sans MS"/>
                <a:cs typeface="Comic Sans MS"/>
              </a:rPr>
              <a:t>PATH(0,s) </a:t>
            </a:r>
            <a:r>
              <a:rPr lang="tr-TR" dirty="0">
                <a:latin typeface="Comic Sans MS"/>
                <a:cs typeface="Comic Sans MS"/>
              </a:rPr>
              <a:t>= </a:t>
            </a:r>
            <a:r>
              <a:rPr lang="tr-TR" dirty="0" smtClean="0">
                <a:latin typeface="Comic Sans MS"/>
                <a:cs typeface="Comic Sans MS"/>
              </a:rPr>
              <a:t>0</a:t>
            </a:r>
            <a:endParaRPr lang="tr-TR" dirty="0">
              <a:latin typeface="Comic Sans MS"/>
              <a:cs typeface="Comic Sans MS"/>
            </a:endParaRPr>
          </a:p>
          <a:p>
            <a:r>
              <a:rPr lang="tr-TR" dirty="0" err="1" smtClean="0">
                <a:latin typeface="Comic Sans MS"/>
                <a:cs typeface="Comic Sans MS"/>
              </a:rPr>
              <a:t>for</a:t>
            </a:r>
            <a:r>
              <a:rPr lang="tr-TR" dirty="0" smtClean="0">
                <a:latin typeface="Comic Sans MS"/>
                <a:cs typeface="Comic Sans MS"/>
              </a:rPr>
              <a:t> i = 1 </a:t>
            </a:r>
            <a:r>
              <a:rPr lang="tr-TR" dirty="0" err="1" smtClean="0">
                <a:latin typeface="Comic Sans MS"/>
                <a:cs typeface="Comic Sans MS"/>
              </a:rPr>
              <a:t>to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lVl</a:t>
            </a:r>
            <a:r>
              <a:rPr lang="tr-TR" dirty="0" smtClean="0">
                <a:latin typeface="Comic Sans MS"/>
                <a:cs typeface="Comic Sans MS"/>
              </a:rPr>
              <a:t> -1 </a:t>
            </a:r>
          </a:p>
          <a:p>
            <a:r>
              <a:rPr lang="tr-TR" dirty="0"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     </a:t>
            </a:r>
            <a:r>
              <a:rPr lang="tr-TR" dirty="0" err="1" smtClean="0">
                <a:latin typeface="Comic Sans MS"/>
                <a:cs typeface="Comic Sans MS"/>
              </a:rPr>
              <a:t>for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each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edge</a:t>
            </a:r>
            <a:r>
              <a:rPr lang="tr-TR" dirty="0" smtClean="0">
                <a:latin typeface="Comic Sans MS"/>
                <a:cs typeface="Comic Sans MS"/>
              </a:rPr>
              <a:t> (</a:t>
            </a:r>
            <a:r>
              <a:rPr lang="tr-TR" dirty="0" err="1" smtClean="0">
                <a:latin typeface="Comic Sans MS"/>
                <a:cs typeface="Comic Sans MS"/>
              </a:rPr>
              <a:t>u,v</a:t>
            </a:r>
            <a:r>
              <a:rPr lang="tr-TR" dirty="0" smtClean="0">
                <a:latin typeface="Comic Sans MS"/>
                <a:cs typeface="Comic Sans MS"/>
              </a:rPr>
              <a:t>) in E</a:t>
            </a:r>
          </a:p>
          <a:p>
            <a:r>
              <a:rPr lang="tr-TR" dirty="0"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               PATH(</a:t>
            </a:r>
            <a:r>
              <a:rPr lang="tr-TR" dirty="0" err="1" smtClean="0">
                <a:latin typeface="Comic Sans MS"/>
                <a:cs typeface="Comic Sans MS"/>
              </a:rPr>
              <a:t>i,v</a:t>
            </a:r>
            <a:r>
              <a:rPr lang="tr-TR" dirty="0" smtClean="0">
                <a:latin typeface="Comic Sans MS"/>
                <a:cs typeface="Comic Sans MS"/>
              </a:rPr>
              <a:t>) = </a:t>
            </a:r>
            <a:r>
              <a:rPr lang="tr-TR" dirty="0" err="1" smtClean="0">
                <a:latin typeface="Comic Sans MS"/>
                <a:cs typeface="Comic Sans MS"/>
              </a:rPr>
              <a:t>min</a:t>
            </a:r>
            <a:r>
              <a:rPr lang="tr-TR" dirty="0" smtClean="0">
                <a:latin typeface="Comic Sans MS"/>
                <a:cs typeface="Comic Sans MS"/>
              </a:rPr>
              <a:t> {PATH(i-1,v),</a:t>
            </a:r>
            <a:r>
              <a:rPr lang="tr-TR" dirty="0">
                <a:latin typeface="Comic Sans MS"/>
                <a:cs typeface="Comic Sans MS"/>
              </a:rPr>
              <a:t> </a:t>
            </a:r>
            <a:endParaRPr lang="tr-TR" dirty="0" smtClean="0">
              <a:latin typeface="Comic Sans MS"/>
              <a:cs typeface="Comic Sans MS"/>
            </a:endParaRPr>
          </a:p>
          <a:p>
            <a:r>
              <a:rPr lang="tr-TR" dirty="0"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                                         PATH(i-1,u)+w(</a:t>
            </a:r>
            <a:r>
              <a:rPr lang="tr-TR" dirty="0" err="1" smtClean="0">
                <a:latin typeface="Comic Sans MS"/>
                <a:cs typeface="Comic Sans MS"/>
              </a:rPr>
              <a:t>u,v</a:t>
            </a:r>
            <a:r>
              <a:rPr lang="tr-TR" dirty="0" smtClean="0">
                <a:latin typeface="Comic Sans MS"/>
                <a:cs typeface="Comic Sans MS"/>
              </a:rPr>
              <a:t>)}  </a:t>
            </a:r>
            <a:endParaRPr lang="tr-TR" dirty="0">
              <a:latin typeface="Comic Sans MS"/>
              <a:cs typeface="Comic Sans MS"/>
            </a:endParaRPr>
          </a:p>
          <a:p>
            <a:endParaRPr lang="tr-TR" sz="2000" dirty="0" smtClean="0">
              <a:latin typeface="Comic Sans MS"/>
              <a:cs typeface="Comic Sans MS"/>
            </a:endParaRPr>
          </a:p>
        </p:txBody>
      </p:sp>
      <p:sp>
        <p:nvSpPr>
          <p:cNvPr id="7" name="Freeform 5"/>
          <p:cNvSpPr/>
          <p:nvPr/>
        </p:nvSpPr>
        <p:spPr>
          <a:xfrm>
            <a:off x="4836016" y="2190847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8" name="Freeform 6"/>
          <p:cNvSpPr/>
          <p:nvPr/>
        </p:nvSpPr>
        <p:spPr>
          <a:xfrm>
            <a:off x="5777287" y="133051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9" name="Freeform 7"/>
          <p:cNvSpPr/>
          <p:nvPr/>
        </p:nvSpPr>
        <p:spPr>
          <a:xfrm>
            <a:off x="5777286" y="3088619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0" name="Freeform 8"/>
          <p:cNvSpPr/>
          <p:nvPr/>
        </p:nvSpPr>
        <p:spPr>
          <a:xfrm>
            <a:off x="7281717" y="134076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000304" y="253739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E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3" name="Freeform 11"/>
          <p:cNvSpPr/>
          <p:nvPr/>
        </p:nvSpPr>
        <p:spPr>
          <a:xfrm>
            <a:off x="7264348" y="389705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4" name="Freeform 13"/>
          <p:cNvSpPr/>
          <p:nvPr/>
        </p:nvSpPr>
        <p:spPr>
          <a:xfrm>
            <a:off x="8513892" y="2823541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H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3" name="Düz Ok Bağlayıcısı 2"/>
          <p:cNvCxnSpPr>
            <a:stCxn id="8" idx="12"/>
            <a:endCxn id="7" idx="21"/>
          </p:cNvCxnSpPr>
          <p:nvPr/>
        </p:nvCxnSpPr>
        <p:spPr>
          <a:xfrm flipH="1">
            <a:off x="5206318" y="1845793"/>
            <a:ext cx="614534" cy="39492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Düz Ok Bağlayıcısı 4"/>
          <p:cNvCxnSpPr>
            <a:stCxn id="8" idx="13"/>
            <a:endCxn id="9" idx="2"/>
          </p:cNvCxnSpPr>
          <p:nvPr/>
        </p:nvCxnSpPr>
        <p:spPr>
          <a:xfrm flipH="1">
            <a:off x="5995111" y="1855696"/>
            <a:ext cx="32674" cy="125309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Ok Bağlayıcısı 16"/>
          <p:cNvCxnSpPr>
            <a:stCxn id="9" idx="5"/>
            <a:endCxn id="7" idx="14"/>
          </p:cNvCxnSpPr>
          <p:nvPr/>
        </p:nvCxnSpPr>
        <p:spPr>
          <a:xfrm flipH="1" flipV="1">
            <a:off x="5249883" y="2716027"/>
            <a:ext cx="614533" cy="501684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Ok Bağlayıcısı 18"/>
          <p:cNvCxnSpPr>
            <a:stCxn id="10" idx="8"/>
            <a:endCxn id="8" idx="17"/>
          </p:cNvCxnSpPr>
          <p:nvPr/>
        </p:nvCxnSpPr>
        <p:spPr>
          <a:xfrm flipH="1">
            <a:off x="6245610" y="1697610"/>
            <a:ext cx="1079672" cy="29357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Düz Ok Bağlayıcısı 21"/>
          <p:cNvCxnSpPr>
            <a:stCxn id="10" idx="13"/>
            <a:endCxn id="11" idx="0"/>
          </p:cNvCxnSpPr>
          <p:nvPr/>
        </p:nvCxnSpPr>
        <p:spPr>
          <a:xfrm flipH="1">
            <a:off x="7337932" y="1865948"/>
            <a:ext cx="194283" cy="68171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>
            <a:stCxn id="9" idx="20"/>
            <a:endCxn id="11" idx="11"/>
          </p:cNvCxnSpPr>
          <p:nvPr/>
        </p:nvCxnSpPr>
        <p:spPr>
          <a:xfrm flipV="1">
            <a:off x="6169371" y="3032871"/>
            <a:ext cx="841824" cy="264057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Ok Bağlayıcısı 25"/>
          <p:cNvCxnSpPr>
            <a:stCxn id="13" idx="9"/>
            <a:endCxn id="9" idx="15"/>
          </p:cNvCxnSpPr>
          <p:nvPr/>
        </p:nvCxnSpPr>
        <p:spPr>
          <a:xfrm flipH="1" flipV="1">
            <a:off x="6212935" y="3584092"/>
            <a:ext cx="1062304" cy="709411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Ok Bağlayıcısı 27"/>
          <p:cNvCxnSpPr>
            <a:stCxn id="11" idx="13"/>
            <a:endCxn id="13" idx="2"/>
          </p:cNvCxnSpPr>
          <p:nvPr/>
        </p:nvCxnSpPr>
        <p:spPr>
          <a:xfrm>
            <a:off x="7250802" y="3062578"/>
            <a:ext cx="231371" cy="854641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Düz Ok Bağlayıcısı 30"/>
          <p:cNvCxnSpPr>
            <a:stCxn id="10" idx="16"/>
            <a:endCxn id="14" idx="4"/>
          </p:cNvCxnSpPr>
          <p:nvPr/>
        </p:nvCxnSpPr>
        <p:spPr>
          <a:xfrm>
            <a:off x="7739149" y="1766925"/>
            <a:ext cx="883656" cy="1165903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Düz Ok Bağlayıcısı 32"/>
          <p:cNvCxnSpPr>
            <a:stCxn id="14" idx="12"/>
            <a:endCxn id="13" idx="21"/>
          </p:cNvCxnSpPr>
          <p:nvPr/>
        </p:nvCxnSpPr>
        <p:spPr>
          <a:xfrm flipH="1">
            <a:off x="7634650" y="3338818"/>
            <a:ext cx="922807" cy="60810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Metin kutusu 33"/>
          <p:cNvSpPr txBox="1"/>
          <p:nvPr/>
        </p:nvSpPr>
        <p:spPr>
          <a:xfrm>
            <a:off x="5183831" y="169761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10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6606410" y="137655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8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7135603" y="190547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7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8124944" y="200618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5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8141330" y="3569465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6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7320658" y="3217711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-3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2" name="Metin kutusu 41"/>
          <p:cNvSpPr txBox="1"/>
          <p:nvPr/>
        </p:nvSpPr>
        <p:spPr>
          <a:xfrm>
            <a:off x="5609897" y="2305759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-4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3" name="Metin kutusu 42"/>
          <p:cNvSpPr txBox="1"/>
          <p:nvPr/>
        </p:nvSpPr>
        <p:spPr>
          <a:xfrm>
            <a:off x="5148064" y="2935757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-12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4" name="Metin kutusu 43"/>
          <p:cNvSpPr txBox="1"/>
          <p:nvPr/>
        </p:nvSpPr>
        <p:spPr>
          <a:xfrm>
            <a:off x="6386307" y="2813159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3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5" name="Metin kutusu 44"/>
          <p:cNvSpPr txBox="1"/>
          <p:nvPr/>
        </p:nvSpPr>
        <p:spPr>
          <a:xfrm>
            <a:off x="6515386" y="3903291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1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120623"/>
              </p:ext>
            </p:extLst>
          </p:nvPr>
        </p:nvGraphicFramePr>
        <p:xfrm>
          <a:off x="494283" y="3808820"/>
          <a:ext cx="1917476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369">
                  <a:extLst>
                    <a:ext uri="{9D8B030D-6E8A-4147-A177-3AD203B41FA5}">
                      <a16:colId xmlns:a16="http://schemas.microsoft.com/office/drawing/2014/main" val="2623911440"/>
                    </a:ext>
                  </a:extLst>
                </a:gridCol>
                <a:gridCol w="479369">
                  <a:extLst>
                    <a:ext uri="{9D8B030D-6E8A-4147-A177-3AD203B41FA5}">
                      <a16:colId xmlns:a16="http://schemas.microsoft.com/office/drawing/2014/main" val="1021061832"/>
                    </a:ext>
                  </a:extLst>
                </a:gridCol>
                <a:gridCol w="479369">
                  <a:extLst>
                    <a:ext uri="{9D8B030D-6E8A-4147-A177-3AD203B41FA5}">
                      <a16:colId xmlns:a16="http://schemas.microsoft.com/office/drawing/2014/main" val="404786366"/>
                    </a:ext>
                  </a:extLst>
                </a:gridCol>
                <a:gridCol w="479369">
                  <a:extLst>
                    <a:ext uri="{9D8B030D-6E8A-4147-A177-3AD203B41FA5}">
                      <a16:colId xmlns:a16="http://schemas.microsoft.com/office/drawing/2014/main" val="4165698693"/>
                    </a:ext>
                  </a:extLst>
                </a:gridCol>
              </a:tblGrid>
              <a:tr h="290949">
                <a:tc>
                  <a:txBody>
                    <a:bodyPr/>
                    <a:lstStyle/>
                    <a:p>
                      <a:pPr algn="ctr"/>
                      <a:endParaRPr lang="tr-TR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tr-TR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endParaRPr lang="tr-TR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tr-TR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695379"/>
                  </a:ext>
                </a:extLst>
              </a:tr>
              <a:tr h="290949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 panose="030F0702030302020204" pitchFamily="66" charset="0"/>
                        </a:rPr>
                        <a:t>A</a:t>
                      </a:r>
                      <a:endParaRPr lang="tr-TR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∞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∞</a:t>
                      </a:r>
                      <a:endParaRPr lang="tr-TR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18</a:t>
                      </a:r>
                      <a:endParaRPr lang="tr-T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7287698"/>
                  </a:ext>
                </a:extLst>
              </a:tr>
              <a:tr h="290949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 panose="030F0702030302020204" pitchFamily="66" charset="0"/>
                        </a:rPr>
                        <a:t>B</a:t>
                      </a:r>
                      <a:endParaRPr lang="tr-TR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∞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8</a:t>
                      </a:r>
                      <a:endParaRPr lang="tr-T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2703520"/>
                  </a:ext>
                </a:extLst>
              </a:tr>
              <a:tr h="290949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 panose="030F0702030302020204" pitchFamily="66" charset="0"/>
                        </a:rPr>
                        <a:t>C</a:t>
                      </a:r>
                      <a:endParaRPr lang="tr-TR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∞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∞</a:t>
                      </a:r>
                      <a:endParaRPr lang="tr-TR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5949834"/>
                  </a:ext>
                </a:extLst>
              </a:tr>
              <a:tr h="290949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 panose="030F0702030302020204" pitchFamily="66" charset="0"/>
                        </a:rPr>
                        <a:t>D</a:t>
                      </a:r>
                      <a:endParaRPr lang="tr-TR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0379352"/>
                  </a:ext>
                </a:extLst>
              </a:tr>
              <a:tr h="290949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 panose="030F0702030302020204" pitchFamily="66" charset="0"/>
                        </a:rPr>
                        <a:t>E</a:t>
                      </a:r>
                      <a:endParaRPr lang="tr-TR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∞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7</a:t>
                      </a:r>
                      <a:endParaRPr lang="tr-T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96855"/>
                  </a:ext>
                </a:extLst>
              </a:tr>
              <a:tr h="290949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 panose="030F0702030302020204" pitchFamily="66" charset="0"/>
                        </a:rPr>
                        <a:t>F</a:t>
                      </a:r>
                      <a:endParaRPr lang="tr-TR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∞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∞</a:t>
                      </a:r>
                      <a:endParaRPr lang="tr-TR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1077804"/>
                  </a:ext>
                </a:extLst>
              </a:tr>
              <a:tr h="290949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 panose="030F0702030302020204" pitchFamily="66" charset="0"/>
                        </a:rPr>
                        <a:t>H</a:t>
                      </a:r>
                      <a:endParaRPr lang="tr-TR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∞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8751527"/>
                  </a:ext>
                </a:extLst>
              </a:tr>
            </a:tbl>
          </a:graphicData>
        </a:graphic>
      </p:graphicFrame>
      <p:sp>
        <p:nvSpPr>
          <p:cNvPr id="4" name="Dikdörtgen 3"/>
          <p:cNvSpPr/>
          <p:nvPr/>
        </p:nvSpPr>
        <p:spPr>
          <a:xfrm>
            <a:off x="3089375" y="4896523"/>
            <a:ext cx="20393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PATH(2,A) = </a:t>
            </a:r>
            <a:r>
              <a:rPr lang="tr-TR" dirty="0" err="1" smtClean="0">
                <a:latin typeface="Comic Sans MS"/>
                <a:cs typeface="Comic Sans MS"/>
              </a:rPr>
              <a:t>min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6" name="Sol Ayraç 5"/>
          <p:cNvSpPr/>
          <p:nvPr/>
        </p:nvSpPr>
        <p:spPr>
          <a:xfrm>
            <a:off x="5023030" y="4658191"/>
            <a:ext cx="176437" cy="883568"/>
          </a:xfrm>
          <a:prstGeom prst="leftBrac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6" name="Dikdörtgen 45"/>
          <p:cNvSpPr/>
          <p:nvPr/>
        </p:nvSpPr>
        <p:spPr>
          <a:xfrm>
            <a:off x="5188037" y="4662254"/>
            <a:ext cx="228299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PATH(1,A)</a:t>
            </a:r>
          </a:p>
          <a:p>
            <a:r>
              <a:rPr lang="tr-TR" dirty="0" smtClean="0">
                <a:latin typeface="Comic Sans MS"/>
              </a:rPr>
              <a:t>PATH(1,B) + w(B,D)</a:t>
            </a:r>
          </a:p>
          <a:p>
            <a:r>
              <a:rPr lang="tr-TR" dirty="0" smtClean="0">
                <a:latin typeface="Comic Sans MS"/>
              </a:rPr>
              <a:t>PATH(1,C) + w(C,D)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458092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6122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Bellman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-Ford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29" name="TextBox 51"/>
          <p:cNvSpPr txBox="1"/>
          <p:nvPr/>
        </p:nvSpPr>
        <p:spPr>
          <a:xfrm>
            <a:off x="5876636" y="1813945"/>
            <a:ext cx="2696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12" name="TextBox 9"/>
          <p:cNvSpPr txBox="1"/>
          <p:nvPr/>
        </p:nvSpPr>
        <p:spPr>
          <a:xfrm>
            <a:off x="323528" y="1412776"/>
            <a:ext cx="534499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 smtClean="0">
                <a:latin typeface="Comic Sans MS"/>
                <a:cs typeface="Comic Sans MS"/>
              </a:rPr>
              <a:t>Bellman</a:t>
            </a:r>
            <a:r>
              <a:rPr lang="tr-TR" u="sng" dirty="0" smtClean="0">
                <a:latin typeface="Comic Sans MS"/>
                <a:cs typeface="Comic Sans MS"/>
              </a:rPr>
              <a:t>-Ford</a:t>
            </a:r>
            <a:r>
              <a:rPr lang="en-US" u="sng" dirty="0" smtClean="0">
                <a:latin typeface="Comic Sans MS"/>
                <a:cs typeface="Comic Sans MS"/>
              </a:rPr>
              <a:t>(G,s</a:t>
            </a:r>
            <a:r>
              <a:rPr lang="en-US" u="sng" dirty="0" smtClean="0">
                <a:latin typeface="Comic Sans MS"/>
                <a:cs typeface="Comic Sans MS"/>
              </a:rPr>
              <a:t>)</a:t>
            </a:r>
          </a:p>
          <a:p>
            <a:endParaRPr lang="en-US" dirty="0" smtClean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f</a:t>
            </a:r>
            <a:r>
              <a:rPr lang="en-US" dirty="0" smtClean="0">
                <a:latin typeface="Comic Sans MS"/>
                <a:cs typeface="Comic Sans MS"/>
              </a:rPr>
              <a:t>or each u of V </a:t>
            </a:r>
          </a:p>
          <a:p>
            <a:r>
              <a:rPr lang="tr-TR" dirty="0" smtClean="0">
                <a:latin typeface="Comic Sans MS"/>
                <a:cs typeface="Comic Sans MS"/>
              </a:rPr>
              <a:t>        PATH(0,v) = </a:t>
            </a:r>
            <a:r>
              <a:rPr lang="en-US" dirty="0">
                <a:latin typeface="Comic Sans MS"/>
                <a:cs typeface="Comic Sans MS"/>
              </a:rPr>
              <a:t>∞</a:t>
            </a:r>
            <a:endParaRPr lang="tr-TR" dirty="0" smtClean="0">
              <a:latin typeface="Comic Sans MS"/>
              <a:cs typeface="Comic Sans MS"/>
            </a:endParaRPr>
          </a:p>
          <a:p>
            <a:r>
              <a:rPr lang="tr-TR" dirty="0" smtClean="0">
                <a:latin typeface="Comic Sans MS"/>
                <a:cs typeface="Comic Sans MS"/>
              </a:rPr>
              <a:t>PATH(0,s) </a:t>
            </a:r>
            <a:r>
              <a:rPr lang="tr-TR" dirty="0">
                <a:latin typeface="Comic Sans MS"/>
                <a:cs typeface="Comic Sans MS"/>
              </a:rPr>
              <a:t>= </a:t>
            </a:r>
            <a:r>
              <a:rPr lang="tr-TR" dirty="0" smtClean="0">
                <a:latin typeface="Comic Sans MS"/>
                <a:cs typeface="Comic Sans MS"/>
              </a:rPr>
              <a:t>0</a:t>
            </a:r>
            <a:endParaRPr lang="tr-TR" dirty="0">
              <a:latin typeface="Comic Sans MS"/>
              <a:cs typeface="Comic Sans MS"/>
            </a:endParaRPr>
          </a:p>
          <a:p>
            <a:r>
              <a:rPr lang="tr-TR" dirty="0" err="1" smtClean="0">
                <a:latin typeface="Comic Sans MS"/>
                <a:cs typeface="Comic Sans MS"/>
              </a:rPr>
              <a:t>for</a:t>
            </a:r>
            <a:r>
              <a:rPr lang="tr-TR" dirty="0" smtClean="0">
                <a:latin typeface="Comic Sans MS"/>
                <a:cs typeface="Comic Sans MS"/>
              </a:rPr>
              <a:t> i = 1 </a:t>
            </a:r>
            <a:r>
              <a:rPr lang="tr-TR" dirty="0" err="1" smtClean="0">
                <a:latin typeface="Comic Sans MS"/>
                <a:cs typeface="Comic Sans MS"/>
              </a:rPr>
              <a:t>to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lVl</a:t>
            </a:r>
            <a:r>
              <a:rPr lang="tr-TR" dirty="0" smtClean="0">
                <a:latin typeface="Comic Sans MS"/>
                <a:cs typeface="Comic Sans MS"/>
              </a:rPr>
              <a:t> -1 </a:t>
            </a:r>
          </a:p>
          <a:p>
            <a:r>
              <a:rPr lang="tr-TR" dirty="0"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     </a:t>
            </a:r>
            <a:r>
              <a:rPr lang="tr-TR" dirty="0" err="1" smtClean="0">
                <a:latin typeface="Comic Sans MS"/>
                <a:cs typeface="Comic Sans MS"/>
              </a:rPr>
              <a:t>for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each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edge</a:t>
            </a:r>
            <a:r>
              <a:rPr lang="tr-TR" dirty="0" smtClean="0">
                <a:latin typeface="Comic Sans MS"/>
                <a:cs typeface="Comic Sans MS"/>
              </a:rPr>
              <a:t> (</a:t>
            </a:r>
            <a:r>
              <a:rPr lang="tr-TR" dirty="0" err="1" smtClean="0">
                <a:latin typeface="Comic Sans MS"/>
                <a:cs typeface="Comic Sans MS"/>
              </a:rPr>
              <a:t>u,v</a:t>
            </a:r>
            <a:r>
              <a:rPr lang="tr-TR" dirty="0" smtClean="0">
                <a:latin typeface="Comic Sans MS"/>
                <a:cs typeface="Comic Sans MS"/>
              </a:rPr>
              <a:t>) in E</a:t>
            </a:r>
          </a:p>
          <a:p>
            <a:r>
              <a:rPr lang="tr-TR" dirty="0"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               PATH(</a:t>
            </a:r>
            <a:r>
              <a:rPr lang="tr-TR" dirty="0" err="1" smtClean="0">
                <a:latin typeface="Comic Sans MS"/>
                <a:cs typeface="Comic Sans MS"/>
              </a:rPr>
              <a:t>i,v</a:t>
            </a:r>
            <a:r>
              <a:rPr lang="tr-TR" dirty="0" smtClean="0">
                <a:latin typeface="Comic Sans MS"/>
                <a:cs typeface="Comic Sans MS"/>
              </a:rPr>
              <a:t>) = </a:t>
            </a:r>
            <a:r>
              <a:rPr lang="tr-TR" dirty="0" err="1" smtClean="0">
                <a:latin typeface="Comic Sans MS"/>
                <a:cs typeface="Comic Sans MS"/>
              </a:rPr>
              <a:t>min</a:t>
            </a:r>
            <a:r>
              <a:rPr lang="tr-TR" dirty="0" smtClean="0">
                <a:latin typeface="Comic Sans MS"/>
                <a:cs typeface="Comic Sans MS"/>
              </a:rPr>
              <a:t> {PATH(i-1,v),</a:t>
            </a:r>
            <a:r>
              <a:rPr lang="tr-TR" dirty="0">
                <a:latin typeface="Comic Sans MS"/>
                <a:cs typeface="Comic Sans MS"/>
              </a:rPr>
              <a:t> </a:t>
            </a:r>
            <a:endParaRPr lang="tr-TR" dirty="0" smtClean="0">
              <a:latin typeface="Comic Sans MS"/>
              <a:cs typeface="Comic Sans MS"/>
            </a:endParaRPr>
          </a:p>
          <a:p>
            <a:r>
              <a:rPr lang="tr-TR" dirty="0"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                                         PATH(i-1,u)+w(</a:t>
            </a:r>
            <a:r>
              <a:rPr lang="tr-TR" dirty="0" err="1" smtClean="0">
                <a:latin typeface="Comic Sans MS"/>
                <a:cs typeface="Comic Sans MS"/>
              </a:rPr>
              <a:t>u,v</a:t>
            </a:r>
            <a:r>
              <a:rPr lang="tr-TR" dirty="0" smtClean="0">
                <a:latin typeface="Comic Sans MS"/>
                <a:cs typeface="Comic Sans MS"/>
              </a:rPr>
              <a:t>)}  </a:t>
            </a:r>
            <a:endParaRPr lang="tr-TR" dirty="0">
              <a:latin typeface="Comic Sans MS"/>
              <a:cs typeface="Comic Sans MS"/>
            </a:endParaRPr>
          </a:p>
          <a:p>
            <a:endParaRPr lang="tr-TR" sz="2000" dirty="0" smtClean="0">
              <a:latin typeface="Comic Sans MS"/>
              <a:cs typeface="Comic Sans MS"/>
            </a:endParaRPr>
          </a:p>
        </p:txBody>
      </p:sp>
      <p:sp>
        <p:nvSpPr>
          <p:cNvPr id="7" name="Freeform 5"/>
          <p:cNvSpPr/>
          <p:nvPr/>
        </p:nvSpPr>
        <p:spPr>
          <a:xfrm>
            <a:off x="4836016" y="2190847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8" name="Freeform 6"/>
          <p:cNvSpPr/>
          <p:nvPr/>
        </p:nvSpPr>
        <p:spPr>
          <a:xfrm>
            <a:off x="5777287" y="133051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9" name="Freeform 7"/>
          <p:cNvSpPr/>
          <p:nvPr/>
        </p:nvSpPr>
        <p:spPr>
          <a:xfrm>
            <a:off x="5777286" y="3088619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0" name="Freeform 8"/>
          <p:cNvSpPr/>
          <p:nvPr/>
        </p:nvSpPr>
        <p:spPr>
          <a:xfrm>
            <a:off x="7281717" y="134076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000304" y="253739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E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3" name="Freeform 11"/>
          <p:cNvSpPr/>
          <p:nvPr/>
        </p:nvSpPr>
        <p:spPr>
          <a:xfrm>
            <a:off x="7264348" y="389705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4" name="Freeform 13"/>
          <p:cNvSpPr/>
          <p:nvPr/>
        </p:nvSpPr>
        <p:spPr>
          <a:xfrm>
            <a:off x="8513892" y="2823541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H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3" name="Düz Ok Bağlayıcısı 2"/>
          <p:cNvCxnSpPr>
            <a:stCxn id="8" idx="12"/>
            <a:endCxn id="7" idx="21"/>
          </p:cNvCxnSpPr>
          <p:nvPr/>
        </p:nvCxnSpPr>
        <p:spPr>
          <a:xfrm flipH="1">
            <a:off x="5206318" y="1845793"/>
            <a:ext cx="614534" cy="39492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Düz Ok Bağlayıcısı 4"/>
          <p:cNvCxnSpPr>
            <a:stCxn id="8" idx="13"/>
            <a:endCxn id="9" idx="2"/>
          </p:cNvCxnSpPr>
          <p:nvPr/>
        </p:nvCxnSpPr>
        <p:spPr>
          <a:xfrm flipH="1">
            <a:off x="5995111" y="1855696"/>
            <a:ext cx="32674" cy="125309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Ok Bağlayıcısı 16"/>
          <p:cNvCxnSpPr>
            <a:stCxn id="9" idx="5"/>
            <a:endCxn id="7" idx="14"/>
          </p:cNvCxnSpPr>
          <p:nvPr/>
        </p:nvCxnSpPr>
        <p:spPr>
          <a:xfrm flipH="1" flipV="1">
            <a:off x="5249883" y="2716027"/>
            <a:ext cx="614533" cy="501684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Ok Bağlayıcısı 18"/>
          <p:cNvCxnSpPr>
            <a:stCxn id="10" idx="8"/>
            <a:endCxn id="8" idx="17"/>
          </p:cNvCxnSpPr>
          <p:nvPr/>
        </p:nvCxnSpPr>
        <p:spPr>
          <a:xfrm flipH="1">
            <a:off x="6245610" y="1697610"/>
            <a:ext cx="1079672" cy="29357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Düz Ok Bağlayıcısı 21"/>
          <p:cNvCxnSpPr>
            <a:stCxn id="10" idx="13"/>
            <a:endCxn id="11" idx="0"/>
          </p:cNvCxnSpPr>
          <p:nvPr/>
        </p:nvCxnSpPr>
        <p:spPr>
          <a:xfrm flipH="1">
            <a:off x="7337932" y="1865948"/>
            <a:ext cx="194283" cy="68171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>
            <a:stCxn id="9" idx="20"/>
            <a:endCxn id="11" idx="11"/>
          </p:cNvCxnSpPr>
          <p:nvPr/>
        </p:nvCxnSpPr>
        <p:spPr>
          <a:xfrm flipV="1">
            <a:off x="6169371" y="3032871"/>
            <a:ext cx="841824" cy="264057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Ok Bağlayıcısı 25"/>
          <p:cNvCxnSpPr>
            <a:stCxn id="13" idx="9"/>
            <a:endCxn id="9" idx="15"/>
          </p:cNvCxnSpPr>
          <p:nvPr/>
        </p:nvCxnSpPr>
        <p:spPr>
          <a:xfrm flipH="1" flipV="1">
            <a:off x="6212935" y="3584092"/>
            <a:ext cx="1062304" cy="709411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Ok Bağlayıcısı 27"/>
          <p:cNvCxnSpPr>
            <a:stCxn id="11" idx="13"/>
            <a:endCxn id="13" idx="2"/>
          </p:cNvCxnSpPr>
          <p:nvPr/>
        </p:nvCxnSpPr>
        <p:spPr>
          <a:xfrm>
            <a:off x="7250802" y="3062578"/>
            <a:ext cx="231371" cy="854641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Düz Ok Bağlayıcısı 30"/>
          <p:cNvCxnSpPr>
            <a:stCxn id="10" idx="16"/>
            <a:endCxn id="14" idx="4"/>
          </p:cNvCxnSpPr>
          <p:nvPr/>
        </p:nvCxnSpPr>
        <p:spPr>
          <a:xfrm>
            <a:off x="7739149" y="1766925"/>
            <a:ext cx="883656" cy="1165903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Düz Ok Bağlayıcısı 32"/>
          <p:cNvCxnSpPr>
            <a:stCxn id="14" idx="12"/>
            <a:endCxn id="13" idx="21"/>
          </p:cNvCxnSpPr>
          <p:nvPr/>
        </p:nvCxnSpPr>
        <p:spPr>
          <a:xfrm flipH="1">
            <a:off x="7634650" y="3338818"/>
            <a:ext cx="922807" cy="60810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Metin kutusu 33"/>
          <p:cNvSpPr txBox="1"/>
          <p:nvPr/>
        </p:nvSpPr>
        <p:spPr>
          <a:xfrm>
            <a:off x="5183831" y="169761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10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6606410" y="137655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8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7135603" y="190547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7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8124944" y="200618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5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8141330" y="3569465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6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7320658" y="3217711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-3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2" name="Metin kutusu 41"/>
          <p:cNvSpPr txBox="1"/>
          <p:nvPr/>
        </p:nvSpPr>
        <p:spPr>
          <a:xfrm>
            <a:off x="5609897" y="2305759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-4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3" name="Metin kutusu 42"/>
          <p:cNvSpPr txBox="1"/>
          <p:nvPr/>
        </p:nvSpPr>
        <p:spPr>
          <a:xfrm>
            <a:off x="5148064" y="2935757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-12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4" name="Metin kutusu 43"/>
          <p:cNvSpPr txBox="1"/>
          <p:nvPr/>
        </p:nvSpPr>
        <p:spPr>
          <a:xfrm>
            <a:off x="6386307" y="2813159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3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5" name="Metin kutusu 44"/>
          <p:cNvSpPr txBox="1"/>
          <p:nvPr/>
        </p:nvSpPr>
        <p:spPr>
          <a:xfrm>
            <a:off x="6515386" y="3903291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1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506185"/>
              </p:ext>
            </p:extLst>
          </p:nvPr>
        </p:nvGraphicFramePr>
        <p:xfrm>
          <a:off x="494283" y="3808820"/>
          <a:ext cx="1917476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369">
                  <a:extLst>
                    <a:ext uri="{9D8B030D-6E8A-4147-A177-3AD203B41FA5}">
                      <a16:colId xmlns:a16="http://schemas.microsoft.com/office/drawing/2014/main" val="2623911440"/>
                    </a:ext>
                  </a:extLst>
                </a:gridCol>
                <a:gridCol w="479369">
                  <a:extLst>
                    <a:ext uri="{9D8B030D-6E8A-4147-A177-3AD203B41FA5}">
                      <a16:colId xmlns:a16="http://schemas.microsoft.com/office/drawing/2014/main" val="1021061832"/>
                    </a:ext>
                  </a:extLst>
                </a:gridCol>
                <a:gridCol w="479369">
                  <a:extLst>
                    <a:ext uri="{9D8B030D-6E8A-4147-A177-3AD203B41FA5}">
                      <a16:colId xmlns:a16="http://schemas.microsoft.com/office/drawing/2014/main" val="404786366"/>
                    </a:ext>
                  </a:extLst>
                </a:gridCol>
                <a:gridCol w="479369">
                  <a:extLst>
                    <a:ext uri="{9D8B030D-6E8A-4147-A177-3AD203B41FA5}">
                      <a16:colId xmlns:a16="http://schemas.microsoft.com/office/drawing/2014/main" val="4165698693"/>
                    </a:ext>
                  </a:extLst>
                </a:gridCol>
              </a:tblGrid>
              <a:tr h="290949">
                <a:tc>
                  <a:txBody>
                    <a:bodyPr/>
                    <a:lstStyle/>
                    <a:p>
                      <a:pPr algn="ctr"/>
                      <a:endParaRPr lang="tr-TR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tr-TR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endParaRPr lang="tr-TR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tr-TR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695379"/>
                  </a:ext>
                </a:extLst>
              </a:tr>
              <a:tr h="290949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 panose="030F0702030302020204" pitchFamily="66" charset="0"/>
                        </a:rPr>
                        <a:t>A</a:t>
                      </a:r>
                      <a:endParaRPr lang="tr-TR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∞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∞</a:t>
                      </a:r>
                      <a:endParaRPr lang="tr-TR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18</a:t>
                      </a:r>
                      <a:endParaRPr lang="tr-T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7287698"/>
                  </a:ext>
                </a:extLst>
              </a:tr>
              <a:tr h="290949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 panose="030F0702030302020204" pitchFamily="66" charset="0"/>
                        </a:rPr>
                        <a:t>B</a:t>
                      </a:r>
                      <a:endParaRPr lang="tr-TR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∞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8</a:t>
                      </a:r>
                      <a:endParaRPr lang="tr-T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2703520"/>
                  </a:ext>
                </a:extLst>
              </a:tr>
              <a:tr h="290949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 panose="030F0702030302020204" pitchFamily="66" charset="0"/>
                        </a:rPr>
                        <a:t>C</a:t>
                      </a:r>
                      <a:endParaRPr lang="tr-TR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∞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∞</a:t>
                      </a:r>
                      <a:endParaRPr lang="tr-TR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5949834"/>
                  </a:ext>
                </a:extLst>
              </a:tr>
              <a:tr h="290949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 panose="030F0702030302020204" pitchFamily="66" charset="0"/>
                        </a:rPr>
                        <a:t>D</a:t>
                      </a:r>
                      <a:endParaRPr lang="tr-TR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0379352"/>
                  </a:ext>
                </a:extLst>
              </a:tr>
              <a:tr h="290949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 panose="030F0702030302020204" pitchFamily="66" charset="0"/>
                        </a:rPr>
                        <a:t>E</a:t>
                      </a:r>
                      <a:endParaRPr lang="tr-TR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∞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7</a:t>
                      </a:r>
                      <a:endParaRPr lang="tr-T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96855"/>
                  </a:ext>
                </a:extLst>
              </a:tr>
              <a:tr h="290949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 panose="030F0702030302020204" pitchFamily="66" charset="0"/>
                        </a:rPr>
                        <a:t>F</a:t>
                      </a:r>
                      <a:endParaRPr lang="tr-TR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∞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∞</a:t>
                      </a:r>
                      <a:endParaRPr lang="tr-TR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1077804"/>
                  </a:ext>
                </a:extLst>
              </a:tr>
              <a:tr h="290949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 panose="030F0702030302020204" pitchFamily="66" charset="0"/>
                        </a:rPr>
                        <a:t>H</a:t>
                      </a:r>
                      <a:endParaRPr lang="tr-TR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∞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8751527"/>
                  </a:ext>
                </a:extLst>
              </a:tr>
            </a:tbl>
          </a:graphicData>
        </a:graphic>
      </p:graphicFrame>
      <p:sp>
        <p:nvSpPr>
          <p:cNvPr id="4" name="Dikdörtgen 3"/>
          <p:cNvSpPr/>
          <p:nvPr/>
        </p:nvSpPr>
        <p:spPr>
          <a:xfrm>
            <a:off x="3089375" y="4896523"/>
            <a:ext cx="20393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PATH(2,A) = </a:t>
            </a:r>
            <a:r>
              <a:rPr lang="tr-TR" dirty="0" err="1" smtClean="0">
                <a:latin typeface="Comic Sans MS"/>
                <a:cs typeface="Comic Sans MS"/>
              </a:rPr>
              <a:t>min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6" name="Sol Ayraç 5"/>
          <p:cNvSpPr/>
          <p:nvPr/>
        </p:nvSpPr>
        <p:spPr>
          <a:xfrm>
            <a:off x="5023030" y="4658191"/>
            <a:ext cx="176437" cy="883568"/>
          </a:xfrm>
          <a:prstGeom prst="leftBrac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6" name="Dikdörtgen 45"/>
          <p:cNvSpPr/>
          <p:nvPr/>
        </p:nvSpPr>
        <p:spPr>
          <a:xfrm>
            <a:off x="5188037" y="4662254"/>
            <a:ext cx="228299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PATH(1,A)</a:t>
            </a:r>
          </a:p>
          <a:p>
            <a:r>
              <a:rPr lang="tr-TR" dirty="0" smtClean="0">
                <a:latin typeface="Comic Sans MS"/>
              </a:rPr>
              <a:t>PATH(1,B) + w(B,D)</a:t>
            </a:r>
          </a:p>
          <a:p>
            <a:r>
              <a:rPr lang="tr-TR" dirty="0" smtClean="0">
                <a:latin typeface="Comic Sans MS"/>
              </a:rPr>
              <a:t>PATH(1,C) + w(C,D)</a:t>
            </a:r>
            <a:endParaRPr lang="tr-TR" dirty="0"/>
          </a:p>
        </p:txBody>
      </p:sp>
      <p:sp>
        <p:nvSpPr>
          <p:cNvPr id="47" name="Dikdörtgen 46"/>
          <p:cNvSpPr/>
          <p:nvPr/>
        </p:nvSpPr>
        <p:spPr>
          <a:xfrm>
            <a:off x="3079674" y="5963904"/>
            <a:ext cx="2010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PATH(2,F) = </a:t>
            </a:r>
            <a:r>
              <a:rPr lang="tr-TR" dirty="0" err="1" smtClean="0">
                <a:latin typeface="Comic Sans MS"/>
                <a:cs typeface="Comic Sans MS"/>
              </a:rPr>
              <a:t>min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endParaRPr lang="tr-TR" dirty="0"/>
          </a:p>
        </p:txBody>
      </p:sp>
      <p:sp>
        <p:nvSpPr>
          <p:cNvPr id="48" name="Sol Ayraç 47"/>
          <p:cNvSpPr/>
          <p:nvPr/>
        </p:nvSpPr>
        <p:spPr>
          <a:xfrm>
            <a:off x="5013329" y="5725572"/>
            <a:ext cx="176437" cy="883568"/>
          </a:xfrm>
          <a:prstGeom prst="leftBrac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9" name="Dikdörtgen 48"/>
          <p:cNvSpPr/>
          <p:nvPr/>
        </p:nvSpPr>
        <p:spPr>
          <a:xfrm>
            <a:off x="5178336" y="5729635"/>
            <a:ext cx="231024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PATH(1,F)</a:t>
            </a:r>
          </a:p>
          <a:p>
            <a:r>
              <a:rPr lang="tr-TR" dirty="0" smtClean="0">
                <a:latin typeface="Comic Sans MS"/>
              </a:rPr>
              <a:t>PATH(1,E) + w(E,D)</a:t>
            </a:r>
          </a:p>
          <a:p>
            <a:r>
              <a:rPr lang="tr-TR" dirty="0" smtClean="0">
                <a:latin typeface="Comic Sans MS"/>
              </a:rPr>
              <a:t>PATH(1,H) + w(H,D)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131134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56122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Bellman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-Ford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29" name="TextBox 51"/>
          <p:cNvSpPr txBox="1"/>
          <p:nvPr/>
        </p:nvSpPr>
        <p:spPr>
          <a:xfrm>
            <a:off x="5876636" y="1813945"/>
            <a:ext cx="2696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 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12" name="TextBox 9"/>
          <p:cNvSpPr txBox="1"/>
          <p:nvPr/>
        </p:nvSpPr>
        <p:spPr>
          <a:xfrm>
            <a:off x="323528" y="1412776"/>
            <a:ext cx="534499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 smtClean="0">
                <a:latin typeface="Comic Sans MS"/>
                <a:cs typeface="Comic Sans MS"/>
              </a:rPr>
              <a:t>Bellman</a:t>
            </a:r>
            <a:r>
              <a:rPr lang="tr-TR" u="sng" dirty="0" smtClean="0">
                <a:latin typeface="Comic Sans MS"/>
                <a:cs typeface="Comic Sans MS"/>
              </a:rPr>
              <a:t>-Ford</a:t>
            </a:r>
            <a:r>
              <a:rPr lang="en-US" u="sng" dirty="0" smtClean="0">
                <a:latin typeface="Comic Sans MS"/>
                <a:cs typeface="Comic Sans MS"/>
              </a:rPr>
              <a:t>(G,s</a:t>
            </a:r>
            <a:r>
              <a:rPr lang="en-US" u="sng" dirty="0" smtClean="0">
                <a:latin typeface="Comic Sans MS"/>
                <a:cs typeface="Comic Sans MS"/>
              </a:rPr>
              <a:t>)</a:t>
            </a:r>
          </a:p>
          <a:p>
            <a:endParaRPr lang="en-US" dirty="0" smtClean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f</a:t>
            </a:r>
            <a:r>
              <a:rPr lang="en-US" dirty="0" smtClean="0">
                <a:latin typeface="Comic Sans MS"/>
                <a:cs typeface="Comic Sans MS"/>
              </a:rPr>
              <a:t>or each u of V </a:t>
            </a:r>
          </a:p>
          <a:p>
            <a:r>
              <a:rPr lang="tr-TR" dirty="0" smtClean="0">
                <a:latin typeface="Comic Sans MS"/>
                <a:cs typeface="Comic Sans MS"/>
              </a:rPr>
              <a:t>        PATH(0,v) = </a:t>
            </a:r>
            <a:r>
              <a:rPr lang="en-US" dirty="0">
                <a:latin typeface="Comic Sans MS"/>
                <a:cs typeface="Comic Sans MS"/>
              </a:rPr>
              <a:t>∞</a:t>
            </a:r>
            <a:endParaRPr lang="tr-TR" dirty="0" smtClean="0">
              <a:latin typeface="Comic Sans MS"/>
              <a:cs typeface="Comic Sans MS"/>
            </a:endParaRPr>
          </a:p>
          <a:p>
            <a:r>
              <a:rPr lang="tr-TR" dirty="0" smtClean="0">
                <a:latin typeface="Comic Sans MS"/>
                <a:cs typeface="Comic Sans MS"/>
              </a:rPr>
              <a:t>PATH(0,s) </a:t>
            </a:r>
            <a:r>
              <a:rPr lang="tr-TR" dirty="0">
                <a:latin typeface="Comic Sans MS"/>
                <a:cs typeface="Comic Sans MS"/>
              </a:rPr>
              <a:t>= </a:t>
            </a:r>
            <a:r>
              <a:rPr lang="tr-TR" dirty="0" smtClean="0">
                <a:latin typeface="Comic Sans MS"/>
                <a:cs typeface="Comic Sans MS"/>
              </a:rPr>
              <a:t>0</a:t>
            </a:r>
            <a:endParaRPr lang="tr-TR" dirty="0">
              <a:latin typeface="Comic Sans MS"/>
              <a:cs typeface="Comic Sans MS"/>
            </a:endParaRPr>
          </a:p>
          <a:p>
            <a:r>
              <a:rPr lang="tr-TR" dirty="0" err="1" smtClean="0">
                <a:latin typeface="Comic Sans MS"/>
                <a:cs typeface="Comic Sans MS"/>
              </a:rPr>
              <a:t>for</a:t>
            </a:r>
            <a:r>
              <a:rPr lang="tr-TR" dirty="0" smtClean="0">
                <a:latin typeface="Comic Sans MS"/>
                <a:cs typeface="Comic Sans MS"/>
              </a:rPr>
              <a:t> i = 1 </a:t>
            </a:r>
            <a:r>
              <a:rPr lang="tr-TR" dirty="0" err="1" smtClean="0">
                <a:latin typeface="Comic Sans MS"/>
                <a:cs typeface="Comic Sans MS"/>
              </a:rPr>
              <a:t>to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lVl</a:t>
            </a:r>
            <a:r>
              <a:rPr lang="tr-TR" dirty="0" smtClean="0">
                <a:latin typeface="Comic Sans MS"/>
                <a:cs typeface="Comic Sans MS"/>
              </a:rPr>
              <a:t> -1 </a:t>
            </a:r>
          </a:p>
          <a:p>
            <a:r>
              <a:rPr lang="tr-TR" dirty="0"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     </a:t>
            </a:r>
            <a:r>
              <a:rPr lang="tr-TR" dirty="0" err="1" smtClean="0">
                <a:latin typeface="Comic Sans MS"/>
                <a:cs typeface="Comic Sans MS"/>
              </a:rPr>
              <a:t>for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each</a:t>
            </a:r>
            <a:r>
              <a:rPr lang="tr-TR" dirty="0" smtClean="0">
                <a:latin typeface="Comic Sans MS"/>
                <a:cs typeface="Comic Sans MS"/>
              </a:rPr>
              <a:t> </a:t>
            </a:r>
            <a:r>
              <a:rPr lang="tr-TR" dirty="0" err="1" smtClean="0">
                <a:latin typeface="Comic Sans MS"/>
                <a:cs typeface="Comic Sans MS"/>
              </a:rPr>
              <a:t>edge</a:t>
            </a:r>
            <a:r>
              <a:rPr lang="tr-TR" dirty="0" smtClean="0">
                <a:latin typeface="Comic Sans MS"/>
                <a:cs typeface="Comic Sans MS"/>
              </a:rPr>
              <a:t> (</a:t>
            </a:r>
            <a:r>
              <a:rPr lang="tr-TR" dirty="0" err="1" smtClean="0">
                <a:latin typeface="Comic Sans MS"/>
                <a:cs typeface="Comic Sans MS"/>
              </a:rPr>
              <a:t>u,v</a:t>
            </a:r>
            <a:r>
              <a:rPr lang="tr-TR" dirty="0" smtClean="0">
                <a:latin typeface="Comic Sans MS"/>
                <a:cs typeface="Comic Sans MS"/>
              </a:rPr>
              <a:t>) in E</a:t>
            </a:r>
          </a:p>
          <a:p>
            <a:r>
              <a:rPr lang="tr-TR" dirty="0"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               PATH(</a:t>
            </a:r>
            <a:r>
              <a:rPr lang="tr-TR" dirty="0" err="1" smtClean="0">
                <a:latin typeface="Comic Sans MS"/>
                <a:cs typeface="Comic Sans MS"/>
              </a:rPr>
              <a:t>i,v</a:t>
            </a:r>
            <a:r>
              <a:rPr lang="tr-TR" dirty="0" smtClean="0">
                <a:latin typeface="Comic Sans MS"/>
                <a:cs typeface="Comic Sans MS"/>
              </a:rPr>
              <a:t>) = </a:t>
            </a:r>
            <a:r>
              <a:rPr lang="tr-TR" dirty="0" err="1" smtClean="0">
                <a:latin typeface="Comic Sans MS"/>
                <a:cs typeface="Comic Sans MS"/>
              </a:rPr>
              <a:t>min</a:t>
            </a:r>
            <a:r>
              <a:rPr lang="tr-TR" dirty="0" smtClean="0">
                <a:latin typeface="Comic Sans MS"/>
                <a:cs typeface="Comic Sans MS"/>
              </a:rPr>
              <a:t> {PATH(i-1,v),</a:t>
            </a:r>
            <a:r>
              <a:rPr lang="tr-TR" dirty="0">
                <a:latin typeface="Comic Sans MS"/>
                <a:cs typeface="Comic Sans MS"/>
              </a:rPr>
              <a:t> </a:t>
            </a:r>
            <a:endParaRPr lang="tr-TR" dirty="0" smtClean="0">
              <a:latin typeface="Comic Sans MS"/>
              <a:cs typeface="Comic Sans MS"/>
            </a:endParaRPr>
          </a:p>
          <a:p>
            <a:r>
              <a:rPr lang="tr-TR" dirty="0">
                <a:latin typeface="Comic Sans MS"/>
                <a:cs typeface="Comic Sans MS"/>
              </a:rPr>
              <a:t> </a:t>
            </a:r>
            <a:r>
              <a:rPr lang="tr-TR" dirty="0" smtClean="0">
                <a:latin typeface="Comic Sans MS"/>
                <a:cs typeface="Comic Sans MS"/>
              </a:rPr>
              <a:t>                                         PATH(i-1,u)+w(</a:t>
            </a:r>
            <a:r>
              <a:rPr lang="tr-TR" dirty="0" err="1" smtClean="0">
                <a:latin typeface="Comic Sans MS"/>
                <a:cs typeface="Comic Sans MS"/>
              </a:rPr>
              <a:t>u,v</a:t>
            </a:r>
            <a:r>
              <a:rPr lang="tr-TR" dirty="0" smtClean="0">
                <a:latin typeface="Comic Sans MS"/>
                <a:cs typeface="Comic Sans MS"/>
              </a:rPr>
              <a:t>)}  </a:t>
            </a:r>
            <a:endParaRPr lang="tr-TR" dirty="0">
              <a:latin typeface="Comic Sans MS"/>
              <a:cs typeface="Comic Sans MS"/>
            </a:endParaRPr>
          </a:p>
          <a:p>
            <a:endParaRPr lang="tr-TR" sz="2000" dirty="0" smtClean="0">
              <a:latin typeface="Comic Sans MS"/>
              <a:cs typeface="Comic Sans MS"/>
            </a:endParaRPr>
          </a:p>
        </p:txBody>
      </p:sp>
      <p:sp>
        <p:nvSpPr>
          <p:cNvPr id="7" name="Freeform 5"/>
          <p:cNvSpPr/>
          <p:nvPr/>
        </p:nvSpPr>
        <p:spPr>
          <a:xfrm>
            <a:off x="4836016" y="2190847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8" name="Freeform 6"/>
          <p:cNvSpPr/>
          <p:nvPr/>
        </p:nvSpPr>
        <p:spPr>
          <a:xfrm>
            <a:off x="5777287" y="1330516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9" name="Freeform 7"/>
          <p:cNvSpPr/>
          <p:nvPr/>
        </p:nvSpPr>
        <p:spPr>
          <a:xfrm>
            <a:off x="5777286" y="3088619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0" name="Freeform 8"/>
          <p:cNvSpPr/>
          <p:nvPr/>
        </p:nvSpPr>
        <p:spPr>
          <a:xfrm>
            <a:off x="7281717" y="134076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D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000304" y="2537398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E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3" name="Freeform 11"/>
          <p:cNvSpPr/>
          <p:nvPr/>
        </p:nvSpPr>
        <p:spPr>
          <a:xfrm>
            <a:off x="7264348" y="3897052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/>
                <a:cs typeface="Comic Sans MS"/>
              </a:rPr>
              <a:t>F</a:t>
            </a:r>
          </a:p>
        </p:txBody>
      </p:sp>
      <p:sp>
        <p:nvSpPr>
          <p:cNvPr id="14" name="Freeform 13"/>
          <p:cNvSpPr/>
          <p:nvPr/>
        </p:nvSpPr>
        <p:spPr>
          <a:xfrm>
            <a:off x="8513892" y="2823541"/>
            <a:ext cx="468323" cy="539368"/>
          </a:xfrm>
          <a:custGeom>
            <a:avLst/>
            <a:gdLst>
              <a:gd name="connsiteX0" fmla="*/ 371391 w 515155"/>
              <a:gd name="connsiteY0" fmla="*/ 12421 h 652635"/>
              <a:gd name="connsiteX1" fmla="*/ 371391 w 515155"/>
              <a:gd name="connsiteY1" fmla="*/ 12421 h 652635"/>
              <a:gd name="connsiteX2" fmla="*/ 239607 w 515155"/>
              <a:gd name="connsiteY2" fmla="*/ 24402 h 652635"/>
              <a:gd name="connsiteX3" fmla="*/ 143764 w 515155"/>
              <a:gd name="connsiteY3" fmla="*/ 96292 h 652635"/>
              <a:gd name="connsiteX4" fmla="*/ 119804 w 515155"/>
              <a:gd name="connsiteY4" fmla="*/ 132237 h 652635"/>
              <a:gd name="connsiteX5" fmla="*/ 95843 w 515155"/>
              <a:gd name="connsiteY5" fmla="*/ 156201 h 652635"/>
              <a:gd name="connsiteX6" fmla="*/ 83863 w 515155"/>
              <a:gd name="connsiteY6" fmla="*/ 371870 h 652635"/>
              <a:gd name="connsiteX7" fmla="*/ 71882 w 515155"/>
              <a:gd name="connsiteY7" fmla="*/ 407815 h 652635"/>
              <a:gd name="connsiteX8" fmla="*/ 47921 w 515155"/>
              <a:gd name="connsiteY8" fmla="*/ 431779 h 652635"/>
              <a:gd name="connsiteX9" fmla="*/ 11980 w 515155"/>
              <a:gd name="connsiteY9" fmla="*/ 479705 h 652635"/>
              <a:gd name="connsiteX10" fmla="*/ 0 w 515155"/>
              <a:gd name="connsiteY10" fmla="*/ 515650 h 652635"/>
              <a:gd name="connsiteX11" fmla="*/ 11980 w 515155"/>
              <a:gd name="connsiteY11" fmla="*/ 599522 h 652635"/>
              <a:gd name="connsiteX12" fmla="*/ 47921 w 515155"/>
              <a:gd name="connsiteY12" fmla="*/ 623485 h 652635"/>
              <a:gd name="connsiteX13" fmla="*/ 275548 w 515155"/>
              <a:gd name="connsiteY13" fmla="*/ 635467 h 652635"/>
              <a:gd name="connsiteX14" fmla="*/ 455253 w 515155"/>
              <a:gd name="connsiteY14" fmla="*/ 635467 h 652635"/>
              <a:gd name="connsiteX15" fmla="*/ 479214 w 515155"/>
              <a:gd name="connsiteY15" fmla="*/ 599522 h 652635"/>
              <a:gd name="connsiteX16" fmla="*/ 503175 w 515155"/>
              <a:gd name="connsiteY16" fmla="*/ 515650 h 652635"/>
              <a:gd name="connsiteX17" fmla="*/ 515155 w 515155"/>
              <a:gd name="connsiteY17" fmla="*/ 479705 h 652635"/>
              <a:gd name="connsiteX18" fmla="*/ 479214 w 515155"/>
              <a:gd name="connsiteY18" fmla="*/ 323944 h 652635"/>
              <a:gd name="connsiteX19" fmla="*/ 443273 w 515155"/>
              <a:gd name="connsiteY19" fmla="*/ 287999 h 652635"/>
              <a:gd name="connsiteX20" fmla="*/ 431293 w 515155"/>
              <a:gd name="connsiteY20" fmla="*/ 252054 h 652635"/>
              <a:gd name="connsiteX21" fmla="*/ 407332 w 515155"/>
              <a:gd name="connsiteY21" fmla="*/ 60347 h 652635"/>
              <a:gd name="connsiteX22" fmla="*/ 347430 w 515155"/>
              <a:gd name="connsiteY22" fmla="*/ 439 h 652635"/>
              <a:gd name="connsiteX23" fmla="*/ 371391 w 515155"/>
              <a:gd name="connsiteY23" fmla="*/ 12421 h 65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5155" h="652635">
                <a:moveTo>
                  <a:pt x="371391" y="12421"/>
                </a:moveTo>
                <a:lnTo>
                  <a:pt x="371391" y="12421"/>
                </a:lnTo>
                <a:cubicBezTo>
                  <a:pt x="327463" y="16415"/>
                  <a:pt x="282399" y="13703"/>
                  <a:pt x="239607" y="24402"/>
                </a:cubicBezTo>
                <a:cubicBezTo>
                  <a:pt x="207761" y="32364"/>
                  <a:pt x="165184" y="70585"/>
                  <a:pt x="143764" y="96292"/>
                </a:cubicBezTo>
                <a:cubicBezTo>
                  <a:pt x="134546" y="107355"/>
                  <a:pt x="128799" y="120992"/>
                  <a:pt x="119804" y="132237"/>
                </a:cubicBezTo>
                <a:cubicBezTo>
                  <a:pt x="112748" y="141058"/>
                  <a:pt x="103830" y="148213"/>
                  <a:pt x="95843" y="156201"/>
                </a:cubicBezTo>
                <a:cubicBezTo>
                  <a:pt x="91850" y="228091"/>
                  <a:pt x="90689" y="300194"/>
                  <a:pt x="83863" y="371870"/>
                </a:cubicBezTo>
                <a:cubicBezTo>
                  <a:pt x="82666" y="384443"/>
                  <a:pt x="78379" y="396985"/>
                  <a:pt x="71882" y="407815"/>
                </a:cubicBezTo>
                <a:cubicBezTo>
                  <a:pt x="66071" y="417502"/>
                  <a:pt x="55152" y="423101"/>
                  <a:pt x="47921" y="431779"/>
                </a:cubicBezTo>
                <a:cubicBezTo>
                  <a:pt x="35138" y="447120"/>
                  <a:pt x="23960" y="463730"/>
                  <a:pt x="11980" y="479705"/>
                </a:cubicBezTo>
                <a:cubicBezTo>
                  <a:pt x="7987" y="491687"/>
                  <a:pt x="0" y="503020"/>
                  <a:pt x="0" y="515650"/>
                </a:cubicBezTo>
                <a:cubicBezTo>
                  <a:pt x="0" y="543891"/>
                  <a:pt x="511" y="573714"/>
                  <a:pt x="11980" y="599522"/>
                </a:cubicBezTo>
                <a:cubicBezTo>
                  <a:pt x="17827" y="612680"/>
                  <a:pt x="33654" y="621539"/>
                  <a:pt x="47921" y="623485"/>
                </a:cubicBezTo>
                <a:cubicBezTo>
                  <a:pt x="123205" y="633752"/>
                  <a:pt x="199672" y="631473"/>
                  <a:pt x="275548" y="635467"/>
                </a:cubicBezTo>
                <a:cubicBezTo>
                  <a:pt x="344760" y="652772"/>
                  <a:pt x="364670" y="663342"/>
                  <a:pt x="455253" y="635467"/>
                </a:cubicBezTo>
                <a:cubicBezTo>
                  <a:pt x="469016" y="631232"/>
                  <a:pt x="471227" y="611504"/>
                  <a:pt x="479214" y="599522"/>
                </a:cubicBezTo>
                <a:cubicBezTo>
                  <a:pt x="507938" y="513339"/>
                  <a:pt x="473088" y="620964"/>
                  <a:pt x="503175" y="515650"/>
                </a:cubicBezTo>
                <a:cubicBezTo>
                  <a:pt x="506644" y="503506"/>
                  <a:pt x="511162" y="491687"/>
                  <a:pt x="515155" y="479705"/>
                </a:cubicBezTo>
                <a:cubicBezTo>
                  <a:pt x="506134" y="389488"/>
                  <a:pt x="523862" y="377528"/>
                  <a:pt x="479214" y="323944"/>
                </a:cubicBezTo>
                <a:cubicBezTo>
                  <a:pt x="468368" y="310927"/>
                  <a:pt x="455253" y="299981"/>
                  <a:pt x="443273" y="287999"/>
                </a:cubicBezTo>
                <a:cubicBezTo>
                  <a:pt x="439280" y="276017"/>
                  <a:pt x="432962" y="264573"/>
                  <a:pt x="431293" y="252054"/>
                </a:cubicBezTo>
                <a:cubicBezTo>
                  <a:pt x="428596" y="231822"/>
                  <a:pt x="427328" y="107009"/>
                  <a:pt x="407332" y="60347"/>
                </a:cubicBezTo>
                <a:cubicBezTo>
                  <a:pt x="395765" y="33355"/>
                  <a:pt x="374972" y="11457"/>
                  <a:pt x="347430" y="439"/>
                </a:cubicBezTo>
                <a:cubicBezTo>
                  <a:pt x="340014" y="-2528"/>
                  <a:pt x="367398" y="10424"/>
                  <a:pt x="371391" y="12421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H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3" name="Düz Ok Bağlayıcısı 2"/>
          <p:cNvCxnSpPr>
            <a:stCxn id="8" idx="12"/>
            <a:endCxn id="7" idx="21"/>
          </p:cNvCxnSpPr>
          <p:nvPr/>
        </p:nvCxnSpPr>
        <p:spPr>
          <a:xfrm flipH="1">
            <a:off x="5206318" y="1845793"/>
            <a:ext cx="614534" cy="39492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Düz Ok Bağlayıcısı 4"/>
          <p:cNvCxnSpPr>
            <a:stCxn id="8" idx="13"/>
            <a:endCxn id="9" idx="2"/>
          </p:cNvCxnSpPr>
          <p:nvPr/>
        </p:nvCxnSpPr>
        <p:spPr>
          <a:xfrm flipH="1">
            <a:off x="5995111" y="1855696"/>
            <a:ext cx="32674" cy="125309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Ok Bağlayıcısı 16"/>
          <p:cNvCxnSpPr>
            <a:stCxn id="9" idx="5"/>
            <a:endCxn id="7" idx="14"/>
          </p:cNvCxnSpPr>
          <p:nvPr/>
        </p:nvCxnSpPr>
        <p:spPr>
          <a:xfrm flipH="1" flipV="1">
            <a:off x="5249883" y="2716027"/>
            <a:ext cx="614533" cy="501684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Düz Ok Bağlayıcısı 18"/>
          <p:cNvCxnSpPr>
            <a:stCxn id="10" idx="8"/>
            <a:endCxn id="8" idx="17"/>
          </p:cNvCxnSpPr>
          <p:nvPr/>
        </p:nvCxnSpPr>
        <p:spPr>
          <a:xfrm flipH="1">
            <a:off x="6245610" y="1697610"/>
            <a:ext cx="1079672" cy="29357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Düz Ok Bağlayıcısı 21"/>
          <p:cNvCxnSpPr>
            <a:stCxn id="10" idx="13"/>
            <a:endCxn id="11" idx="0"/>
          </p:cNvCxnSpPr>
          <p:nvPr/>
        </p:nvCxnSpPr>
        <p:spPr>
          <a:xfrm flipH="1">
            <a:off x="7337932" y="1865948"/>
            <a:ext cx="194283" cy="68171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>
            <a:stCxn id="9" idx="20"/>
            <a:endCxn id="11" idx="11"/>
          </p:cNvCxnSpPr>
          <p:nvPr/>
        </p:nvCxnSpPr>
        <p:spPr>
          <a:xfrm flipV="1">
            <a:off x="6169371" y="3032871"/>
            <a:ext cx="841824" cy="264057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Düz Ok Bağlayıcısı 25"/>
          <p:cNvCxnSpPr>
            <a:stCxn id="13" idx="9"/>
            <a:endCxn id="9" idx="15"/>
          </p:cNvCxnSpPr>
          <p:nvPr/>
        </p:nvCxnSpPr>
        <p:spPr>
          <a:xfrm flipH="1" flipV="1">
            <a:off x="6212935" y="3584092"/>
            <a:ext cx="1062304" cy="709411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Ok Bağlayıcısı 27"/>
          <p:cNvCxnSpPr>
            <a:stCxn id="11" idx="13"/>
            <a:endCxn id="13" idx="2"/>
          </p:cNvCxnSpPr>
          <p:nvPr/>
        </p:nvCxnSpPr>
        <p:spPr>
          <a:xfrm>
            <a:off x="7250802" y="3062578"/>
            <a:ext cx="231371" cy="854641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Düz Ok Bağlayıcısı 30"/>
          <p:cNvCxnSpPr>
            <a:stCxn id="10" idx="16"/>
            <a:endCxn id="14" idx="4"/>
          </p:cNvCxnSpPr>
          <p:nvPr/>
        </p:nvCxnSpPr>
        <p:spPr>
          <a:xfrm>
            <a:off x="7739149" y="1766925"/>
            <a:ext cx="883656" cy="1165903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Düz Ok Bağlayıcısı 32"/>
          <p:cNvCxnSpPr>
            <a:stCxn id="14" idx="12"/>
            <a:endCxn id="13" idx="21"/>
          </p:cNvCxnSpPr>
          <p:nvPr/>
        </p:nvCxnSpPr>
        <p:spPr>
          <a:xfrm flipH="1">
            <a:off x="7634650" y="3338818"/>
            <a:ext cx="922807" cy="60810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Metin kutusu 33"/>
          <p:cNvSpPr txBox="1"/>
          <p:nvPr/>
        </p:nvSpPr>
        <p:spPr>
          <a:xfrm>
            <a:off x="5183831" y="169761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10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6606410" y="137655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8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7135603" y="190547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7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8124944" y="200618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5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8141330" y="3569465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6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7320658" y="3217711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-3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2" name="Metin kutusu 41"/>
          <p:cNvSpPr txBox="1"/>
          <p:nvPr/>
        </p:nvSpPr>
        <p:spPr>
          <a:xfrm>
            <a:off x="5609897" y="2305759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-4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3" name="Metin kutusu 42"/>
          <p:cNvSpPr txBox="1"/>
          <p:nvPr/>
        </p:nvSpPr>
        <p:spPr>
          <a:xfrm>
            <a:off x="5148064" y="2935757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-12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4" name="Metin kutusu 43"/>
          <p:cNvSpPr txBox="1"/>
          <p:nvPr/>
        </p:nvSpPr>
        <p:spPr>
          <a:xfrm>
            <a:off x="6386307" y="2813159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3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5" name="Metin kutusu 44"/>
          <p:cNvSpPr txBox="1"/>
          <p:nvPr/>
        </p:nvSpPr>
        <p:spPr>
          <a:xfrm>
            <a:off x="6515386" y="3903291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1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069922"/>
              </p:ext>
            </p:extLst>
          </p:nvPr>
        </p:nvGraphicFramePr>
        <p:xfrm>
          <a:off x="494283" y="3808820"/>
          <a:ext cx="1917476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369">
                  <a:extLst>
                    <a:ext uri="{9D8B030D-6E8A-4147-A177-3AD203B41FA5}">
                      <a16:colId xmlns:a16="http://schemas.microsoft.com/office/drawing/2014/main" val="2623911440"/>
                    </a:ext>
                  </a:extLst>
                </a:gridCol>
                <a:gridCol w="479369">
                  <a:extLst>
                    <a:ext uri="{9D8B030D-6E8A-4147-A177-3AD203B41FA5}">
                      <a16:colId xmlns:a16="http://schemas.microsoft.com/office/drawing/2014/main" val="1021061832"/>
                    </a:ext>
                  </a:extLst>
                </a:gridCol>
                <a:gridCol w="479369">
                  <a:extLst>
                    <a:ext uri="{9D8B030D-6E8A-4147-A177-3AD203B41FA5}">
                      <a16:colId xmlns:a16="http://schemas.microsoft.com/office/drawing/2014/main" val="404786366"/>
                    </a:ext>
                  </a:extLst>
                </a:gridCol>
                <a:gridCol w="479369">
                  <a:extLst>
                    <a:ext uri="{9D8B030D-6E8A-4147-A177-3AD203B41FA5}">
                      <a16:colId xmlns:a16="http://schemas.microsoft.com/office/drawing/2014/main" val="4165698693"/>
                    </a:ext>
                  </a:extLst>
                </a:gridCol>
              </a:tblGrid>
              <a:tr h="290949">
                <a:tc>
                  <a:txBody>
                    <a:bodyPr/>
                    <a:lstStyle/>
                    <a:p>
                      <a:pPr algn="ctr"/>
                      <a:endParaRPr lang="tr-TR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tr-TR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endParaRPr lang="tr-TR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tr-TR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695379"/>
                  </a:ext>
                </a:extLst>
              </a:tr>
              <a:tr h="290949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 panose="030F0702030302020204" pitchFamily="66" charset="0"/>
                        </a:rPr>
                        <a:t>A</a:t>
                      </a:r>
                      <a:endParaRPr lang="tr-TR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∞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∞</a:t>
                      </a:r>
                      <a:endParaRPr lang="tr-TR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18</a:t>
                      </a:r>
                      <a:endParaRPr lang="tr-T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7287698"/>
                  </a:ext>
                </a:extLst>
              </a:tr>
              <a:tr h="290949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 panose="030F0702030302020204" pitchFamily="66" charset="0"/>
                        </a:rPr>
                        <a:t>B</a:t>
                      </a:r>
                      <a:endParaRPr lang="tr-TR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∞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8</a:t>
                      </a:r>
                      <a:endParaRPr lang="tr-T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8</a:t>
                      </a:r>
                      <a:endParaRPr lang="tr-TR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2703520"/>
                  </a:ext>
                </a:extLst>
              </a:tr>
              <a:tr h="290949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 panose="030F0702030302020204" pitchFamily="66" charset="0"/>
                        </a:rPr>
                        <a:t>C</a:t>
                      </a:r>
                      <a:endParaRPr lang="tr-TR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∞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∞</a:t>
                      </a:r>
                      <a:endParaRPr lang="tr-TR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5949834"/>
                  </a:ext>
                </a:extLst>
              </a:tr>
              <a:tr h="290949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 panose="030F0702030302020204" pitchFamily="66" charset="0"/>
                        </a:rPr>
                        <a:t>D</a:t>
                      </a:r>
                      <a:endParaRPr lang="tr-TR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0379352"/>
                  </a:ext>
                </a:extLst>
              </a:tr>
              <a:tr h="290949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 panose="030F0702030302020204" pitchFamily="66" charset="0"/>
                        </a:rPr>
                        <a:t>E</a:t>
                      </a:r>
                      <a:endParaRPr lang="tr-TR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∞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7</a:t>
                      </a:r>
                      <a:endParaRPr lang="tr-T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7</a:t>
                      </a:r>
                      <a:endParaRPr lang="tr-TR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96855"/>
                  </a:ext>
                </a:extLst>
              </a:tr>
              <a:tr h="290949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 panose="030F0702030302020204" pitchFamily="66" charset="0"/>
                        </a:rPr>
                        <a:t>F</a:t>
                      </a:r>
                      <a:endParaRPr lang="tr-TR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∞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∞</a:t>
                      </a:r>
                      <a:endParaRPr lang="tr-TR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1077804"/>
                  </a:ext>
                </a:extLst>
              </a:tr>
              <a:tr h="290949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latin typeface="Comic Sans MS" panose="030F0702030302020204" pitchFamily="66" charset="0"/>
                        </a:rPr>
                        <a:t>H</a:t>
                      </a:r>
                      <a:endParaRPr lang="tr-TR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∞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8751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704642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1672309</TotalTime>
  <Words>7381</Words>
  <Application>Microsoft Office PowerPoint</Application>
  <PresentationFormat>Ekran Gösterisi (4:3)</PresentationFormat>
  <Paragraphs>2442</Paragraphs>
  <Slides>105</Slides>
  <Notes>105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105</vt:i4>
      </vt:variant>
    </vt:vector>
  </HeadingPairs>
  <TitlesOfParts>
    <vt:vector size="113" baseType="lpstr">
      <vt:lpstr>ＭＳ Ｐゴシック</vt:lpstr>
      <vt:lpstr>Arial</vt:lpstr>
      <vt:lpstr>Calibri</vt:lpstr>
      <vt:lpstr>Cambria Math</vt:lpstr>
      <vt:lpstr>Comic Sans MS</vt:lpstr>
      <vt:lpstr>Courier New</vt:lpstr>
      <vt:lpstr>Lucida Grande</vt:lpstr>
      <vt:lpstr>Office Theme</vt:lpstr>
      <vt:lpstr>Single Source Shortest Path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EGE Üniv.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Algorithms</dc:title>
  <dc:creator>Aydin</dc:creator>
  <cp:lastModifiedBy>Murat</cp:lastModifiedBy>
  <cp:revision>389</cp:revision>
  <dcterms:created xsi:type="dcterms:W3CDTF">2003-09-08T08:07:00Z</dcterms:created>
  <dcterms:modified xsi:type="dcterms:W3CDTF">2018-04-16T09:42:51Z</dcterms:modified>
</cp:coreProperties>
</file>