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2" r:id="rId1"/>
  </p:sldMasterIdLst>
  <p:notesMasterIdLst>
    <p:notesMasterId r:id="rId107"/>
  </p:notesMasterIdLst>
  <p:sldIdLst>
    <p:sldId id="256" r:id="rId2"/>
    <p:sldId id="834" r:id="rId3"/>
    <p:sldId id="880" r:id="rId4"/>
    <p:sldId id="883" r:id="rId5"/>
    <p:sldId id="881" r:id="rId6"/>
    <p:sldId id="882" r:id="rId7"/>
    <p:sldId id="884" r:id="rId8"/>
    <p:sldId id="885" r:id="rId9"/>
    <p:sldId id="886" r:id="rId10"/>
    <p:sldId id="887" r:id="rId11"/>
    <p:sldId id="914" r:id="rId12"/>
    <p:sldId id="913" r:id="rId13"/>
    <p:sldId id="912" r:id="rId14"/>
    <p:sldId id="888" r:id="rId15"/>
    <p:sldId id="917" r:id="rId16"/>
    <p:sldId id="916" r:id="rId17"/>
    <p:sldId id="915" r:id="rId18"/>
    <p:sldId id="833" r:id="rId19"/>
    <p:sldId id="919" r:id="rId20"/>
    <p:sldId id="918" r:id="rId21"/>
    <p:sldId id="889" r:id="rId22"/>
    <p:sldId id="891" r:id="rId23"/>
    <p:sldId id="890" r:id="rId24"/>
    <p:sldId id="922" r:id="rId25"/>
    <p:sldId id="921" r:id="rId26"/>
    <p:sldId id="920" r:id="rId27"/>
    <p:sldId id="892" r:id="rId28"/>
    <p:sldId id="927" r:id="rId29"/>
    <p:sldId id="926" r:id="rId30"/>
    <p:sldId id="925" r:id="rId31"/>
    <p:sldId id="924" r:id="rId32"/>
    <p:sldId id="923" r:id="rId33"/>
    <p:sldId id="894" r:id="rId34"/>
    <p:sldId id="895" r:id="rId35"/>
    <p:sldId id="896" r:id="rId36"/>
    <p:sldId id="901" r:id="rId37"/>
    <p:sldId id="898" r:id="rId38"/>
    <p:sldId id="899" r:id="rId39"/>
    <p:sldId id="900" r:id="rId40"/>
    <p:sldId id="902" r:id="rId41"/>
    <p:sldId id="903" r:id="rId42"/>
    <p:sldId id="904" r:id="rId43"/>
    <p:sldId id="905" r:id="rId44"/>
    <p:sldId id="906" r:id="rId45"/>
    <p:sldId id="907" r:id="rId46"/>
    <p:sldId id="908" r:id="rId47"/>
    <p:sldId id="909" r:id="rId48"/>
    <p:sldId id="910" r:id="rId49"/>
    <p:sldId id="911" r:id="rId50"/>
    <p:sldId id="939" r:id="rId51"/>
    <p:sldId id="938" r:id="rId52"/>
    <p:sldId id="937" r:id="rId53"/>
    <p:sldId id="936" r:id="rId54"/>
    <p:sldId id="935" r:id="rId55"/>
    <p:sldId id="934" r:id="rId56"/>
    <p:sldId id="933" r:id="rId57"/>
    <p:sldId id="932" r:id="rId58"/>
    <p:sldId id="931" r:id="rId59"/>
    <p:sldId id="930" r:id="rId60"/>
    <p:sldId id="929" r:id="rId61"/>
    <p:sldId id="928" r:id="rId62"/>
    <p:sldId id="809" r:id="rId63"/>
    <p:sldId id="940" r:id="rId64"/>
    <p:sldId id="941" r:id="rId65"/>
    <p:sldId id="942" r:id="rId66"/>
    <p:sldId id="943" r:id="rId67"/>
    <p:sldId id="946" r:id="rId68"/>
    <p:sldId id="945" r:id="rId69"/>
    <p:sldId id="944" r:id="rId70"/>
    <p:sldId id="947" r:id="rId71"/>
    <p:sldId id="949" r:id="rId72"/>
    <p:sldId id="948" r:id="rId73"/>
    <p:sldId id="950" r:id="rId74"/>
    <p:sldId id="951" r:id="rId75"/>
    <p:sldId id="952" r:id="rId76"/>
    <p:sldId id="953" r:id="rId77"/>
    <p:sldId id="959" r:id="rId78"/>
    <p:sldId id="960" r:id="rId79"/>
    <p:sldId id="961" r:id="rId80"/>
    <p:sldId id="962" r:id="rId81"/>
    <p:sldId id="954" r:id="rId82"/>
    <p:sldId id="955" r:id="rId83"/>
    <p:sldId id="956" r:id="rId84"/>
    <p:sldId id="957" r:id="rId85"/>
    <p:sldId id="963" r:id="rId86"/>
    <p:sldId id="958" r:id="rId87"/>
    <p:sldId id="964" r:id="rId88"/>
    <p:sldId id="966" r:id="rId89"/>
    <p:sldId id="965" r:id="rId90"/>
    <p:sldId id="967" r:id="rId91"/>
    <p:sldId id="969" r:id="rId92"/>
    <p:sldId id="968" r:id="rId93"/>
    <p:sldId id="970" r:id="rId94"/>
    <p:sldId id="972" r:id="rId95"/>
    <p:sldId id="971" r:id="rId96"/>
    <p:sldId id="973" r:id="rId97"/>
    <p:sldId id="974" r:id="rId98"/>
    <p:sldId id="975" r:id="rId99"/>
    <p:sldId id="976" r:id="rId100"/>
    <p:sldId id="977" r:id="rId101"/>
    <p:sldId id="979" r:id="rId102"/>
    <p:sldId id="978" r:id="rId103"/>
    <p:sldId id="980" r:id="rId104"/>
    <p:sldId id="982" r:id="rId105"/>
    <p:sldId id="981" r:id="rId106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9900"/>
    <a:srgbClr val="F87422"/>
    <a:srgbClr val="BBE0F9"/>
    <a:srgbClr val="D6EEFC"/>
    <a:srgbClr val="A7DAFD"/>
    <a:srgbClr val="E3C9E7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564" autoAdjust="0"/>
  </p:normalViewPr>
  <p:slideViewPr>
    <p:cSldViewPr>
      <p:cViewPr varScale="1">
        <p:scale>
          <a:sx n="84" d="100"/>
          <a:sy n="84" d="100"/>
        </p:scale>
        <p:origin x="28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notesMaster" Target="notesMasters/notesMaster1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presProps" Target="presProp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viewProps" Target="viewProp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F842B7E4-A155-6841-A065-C000B9C1CCEB}" type="datetimeFigureOut">
              <a:rPr lang="en-US"/>
              <a:pPr>
                <a:defRPr/>
              </a:pPr>
              <a:t>4/16/2018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9FE22EC2-316C-344C-A72C-C5D9CFD5E0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2731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C92AD83-3E77-2943-8553-2F26E93F86C3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75917892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164352326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757263061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559269109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27406021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2454584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7850569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8584950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0254122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8468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094113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7185157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249226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3440892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5742777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7327767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9134135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50568680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55251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60625816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16080770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69123785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07979330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6627171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7632369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56096461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4998435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66254215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98159392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9978493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91997615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9702849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5277883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301464372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145731820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66662252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506238485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98153635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1905720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55306170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6412065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23855739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216375571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230085297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398476920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792978601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2114661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613015296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57418094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812991431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6416809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734339045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60014052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013227771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051149801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901398430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957497107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30594877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46847564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254982182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22176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885484840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803619189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737673098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924730313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408109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868744371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02346168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287846777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821316587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625793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47B84-8538-294D-8288-23878C2FC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732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FCEDE-E787-514B-98CA-310ECB84D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20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50633-3725-9740-B8C6-26347313EF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64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AA3A1-D202-9C4F-91C4-859072A6E4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23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DD6C3-D48C-234E-A68A-4A41A70E6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115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202D5-6715-614C-82C5-1FFD6C9FA4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8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59F07-2408-5940-B6A5-AD65EE6991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57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004C-E822-2843-899C-ADB83107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92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9B847-A899-3342-9174-0D3496412E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89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0A61C-1611-F74D-AE87-51B6C129F6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29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C0A7B-AACF-D04A-8376-01E646C66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936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49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DF7CFBC0-21FF-4A46-8590-A59A10BD4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8" r:id="rId1"/>
    <p:sldLayoutId id="2147484239" r:id="rId2"/>
    <p:sldLayoutId id="2147484240" r:id="rId3"/>
    <p:sldLayoutId id="2147484241" r:id="rId4"/>
    <p:sldLayoutId id="2147484242" r:id="rId5"/>
    <p:sldLayoutId id="2147484243" r:id="rId6"/>
    <p:sldLayoutId id="2147484244" r:id="rId7"/>
    <p:sldLayoutId id="2147484245" r:id="rId8"/>
    <p:sldLayoutId id="2147484246" r:id="rId9"/>
    <p:sldLayoutId id="2147484247" r:id="rId10"/>
    <p:sldLayoutId id="2147484248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6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6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6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6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6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8.png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9.png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10.png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6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6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6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ChangeArrowheads="1"/>
          </p:cNvSpPr>
          <p:nvPr>
            <p:ph type="title"/>
          </p:nvPr>
        </p:nvSpPr>
        <p:spPr>
          <a:xfrm>
            <a:off x="683568" y="2276872"/>
            <a:ext cx="7848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Single Source </a:t>
            </a:r>
            <a:r>
              <a:rPr lang="en-US" b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Shortest Path</a:t>
            </a:r>
            <a:endParaRPr lang="en-US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omic Sans MS"/>
              <a:ea typeface="+mj-ea"/>
              <a:cs typeface="Comic Sans M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2195736" y="3501008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58253" y="3140968"/>
            <a:ext cx="35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A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4139952" y="3299454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2841645" y="4667606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55055" y="4787860"/>
            <a:ext cx="429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D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18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4798608" y="5026623"/>
            <a:ext cx="203966" cy="151431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759412" y="5167739"/>
            <a:ext cx="429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E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19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6092043" y="4077072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252101" y="4005064"/>
            <a:ext cx="429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C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15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5" name="Düz Bağlayıcı 29"/>
          <p:cNvCxnSpPr>
            <a:endCxn id="23" idx="2"/>
          </p:cNvCxnSpPr>
          <p:nvPr/>
        </p:nvCxnSpPr>
        <p:spPr>
          <a:xfrm flipV="1">
            <a:off x="2399780" y="3400231"/>
            <a:ext cx="1740172" cy="220829"/>
          </a:xfrm>
          <a:prstGeom prst="line">
            <a:avLst/>
          </a:prstGeom>
          <a:ln>
            <a:solidFill>
              <a:schemeClr val="tx1"/>
            </a:solidFill>
            <a:headEnd type="none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Düz Bağlayıcı 29"/>
          <p:cNvCxnSpPr>
            <a:endCxn id="33" idx="3"/>
          </p:cNvCxnSpPr>
          <p:nvPr/>
        </p:nvCxnSpPr>
        <p:spPr>
          <a:xfrm flipV="1">
            <a:off x="4932040" y="4249109"/>
            <a:ext cx="1189873" cy="830897"/>
          </a:xfrm>
          <a:prstGeom prst="line">
            <a:avLst/>
          </a:prstGeom>
          <a:ln>
            <a:solidFill>
              <a:schemeClr val="tx1"/>
            </a:solidFill>
            <a:headEnd type="arrow" w="lg" len="lg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Düz Bağlayıcı 29"/>
          <p:cNvCxnSpPr>
            <a:endCxn id="33" idx="1"/>
          </p:cNvCxnSpPr>
          <p:nvPr/>
        </p:nvCxnSpPr>
        <p:spPr>
          <a:xfrm>
            <a:off x="4283968" y="3433806"/>
            <a:ext cx="1837945" cy="672783"/>
          </a:xfrm>
          <a:prstGeom prst="line">
            <a:avLst/>
          </a:prstGeom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Düz Bağlayıcı 29"/>
          <p:cNvCxnSpPr>
            <a:stCxn id="27" idx="0"/>
            <a:endCxn id="23" idx="3"/>
          </p:cNvCxnSpPr>
          <p:nvPr/>
        </p:nvCxnSpPr>
        <p:spPr>
          <a:xfrm flipV="1">
            <a:off x="2943628" y="3471491"/>
            <a:ext cx="1226194" cy="1196115"/>
          </a:xfrm>
          <a:prstGeom prst="line">
            <a:avLst/>
          </a:prstGeom>
          <a:ln>
            <a:solidFill>
              <a:schemeClr val="tx1"/>
            </a:solidFill>
            <a:headEnd type="arrow" w="lg" len="lg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1" name="TextBox 14340"/>
          <p:cNvSpPr txBox="1"/>
          <p:nvPr/>
        </p:nvSpPr>
        <p:spPr>
          <a:xfrm>
            <a:off x="3238333" y="377974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508104" y="458112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915816" y="3140968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044787" y="341970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Metin kutusu 8"/>
          <p:cNvSpPr txBox="1"/>
          <p:nvPr/>
        </p:nvSpPr>
        <p:spPr>
          <a:xfrm>
            <a:off x="611560" y="1490588"/>
            <a:ext cx="79208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iven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 G=(V,E) and a source vertex s in V, find the shortest path from s to every other vertex in V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995936" y="2636912"/>
            <a:ext cx="429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68144" y="5589240"/>
            <a:ext cx="2352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omic Sans MS"/>
                <a:cs typeface="Comic Sans MS"/>
              </a:rPr>
              <a:t>s</a:t>
            </a:r>
            <a:r>
              <a:rPr lang="en-US" u="sng" dirty="0" smtClean="0">
                <a:latin typeface="Comic Sans MS"/>
                <a:cs typeface="Comic Sans MS"/>
              </a:rPr>
              <a:t>hortest-paths tree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SSSP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05586820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3" name="TextBox 9"/>
          <p:cNvSpPr txBox="1"/>
          <p:nvPr/>
        </p:nvSpPr>
        <p:spPr>
          <a:xfrm>
            <a:off x="323528" y="1412776"/>
            <a:ext cx="534499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 smtClean="0">
                <a:latin typeface="Comic Sans MS"/>
                <a:cs typeface="Comic Sans MS"/>
              </a:rPr>
              <a:t>Bellman</a:t>
            </a:r>
            <a:r>
              <a:rPr lang="tr-TR" u="sng" dirty="0" smtClean="0">
                <a:latin typeface="Comic Sans MS"/>
                <a:cs typeface="Comic Sans MS"/>
              </a:rPr>
              <a:t>-Ford</a:t>
            </a:r>
            <a:r>
              <a:rPr lang="en-US" u="sng" dirty="0" smtClean="0">
                <a:latin typeface="Comic Sans MS"/>
                <a:cs typeface="Comic Sans MS"/>
              </a:rPr>
              <a:t>(G,s</a:t>
            </a:r>
            <a:r>
              <a:rPr lang="en-US" u="sng" dirty="0" smtClean="0">
                <a:latin typeface="Comic Sans MS"/>
                <a:cs typeface="Comic Sans MS"/>
              </a:rPr>
              <a:t>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tr-TR" dirty="0" smtClean="0">
                <a:latin typeface="Comic Sans MS"/>
                <a:cs typeface="Comic Sans MS"/>
              </a:rPr>
              <a:t>        PATH(0,v) = </a:t>
            </a:r>
            <a:r>
              <a:rPr lang="en-US" dirty="0">
                <a:latin typeface="Comic Sans MS"/>
                <a:cs typeface="Comic Sans MS"/>
              </a:rPr>
              <a:t>∞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smtClean="0">
                <a:latin typeface="Comic Sans MS"/>
                <a:cs typeface="Comic Sans MS"/>
              </a:rPr>
              <a:t>PATH(0,s) </a:t>
            </a:r>
            <a:r>
              <a:rPr lang="tr-TR" dirty="0">
                <a:latin typeface="Comic Sans MS"/>
                <a:cs typeface="Comic Sans MS"/>
              </a:rPr>
              <a:t>= </a:t>
            </a:r>
            <a:r>
              <a:rPr lang="tr-TR" dirty="0" smtClean="0">
                <a:latin typeface="Comic Sans MS"/>
                <a:cs typeface="Comic Sans MS"/>
              </a:rPr>
              <a:t>0</a:t>
            </a:r>
            <a:endParaRPr lang="tr-TR" dirty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i = 1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lVl</a:t>
            </a:r>
            <a:r>
              <a:rPr lang="tr-TR" dirty="0" smtClean="0">
                <a:latin typeface="Comic Sans MS"/>
                <a:cs typeface="Comic Sans MS"/>
              </a:rPr>
              <a:t> -1 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</a:t>
            </a:r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each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 in E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PATH(</a:t>
            </a:r>
            <a:r>
              <a:rPr lang="tr-TR" dirty="0" err="1" smtClean="0">
                <a:latin typeface="Comic Sans MS"/>
                <a:cs typeface="Comic Sans MS"/>
              </a:rPr>
              <a:t>i,v</a:t>
            </a:r>
            <a:r>
              <a:rPr lang="tr-TR" dirty="0" smtClean="0">
                <a:latin typeface="Comic Sans MS"/>
                <a:cs typeface="Comic Sans MS"/>
              </a:rPr>
              <a:t>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{PATH(i-1,v),</a:t>
            </a:r>
            <a:r>
              <a:rPr lang="tr-TR" dirty="0">
                <a:latin typeface="Comic Sans MS"/>
                <a:cs typeface="Comic Sans MS"/>
              </a:rPr>
              <a:t> 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                          PATH(i-1,u)+w(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)}  </a:t>
            </a:r>
            <a:endParaRPr lang="tr-TR" dirty="0">
              <a:latin typeface="Comic Sans MS"/>
              <a:cs typeface="Comic Sans MS"/>
            </a:endParaRPr>
          </a:p>
          <a:p>
            <a:endParaRPr lang="tr-TR" sz="2000" dirty="0" smtClean="0">
              <a:latin typeface="Comic Sans MS"/>
              <a:cs typeface="Comic Sans MS"/>
            </a:endParaRPr>
          </a:p>
        </p:txBody>
      </p:sp>
      <p:sp>
        <p:nvSpPr>
          <p:cNvPr id="7" name="Freeform 5"/>
          <p:cNvSpPr/>
          <p:nvPr/>
        </p:nvSpPr>
        <p:spPr>
          <a:xfrm>
            <a:off x="1187624" y="548683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6"/>
          <p:cNvSpPr/>
          <p:nvPr/>
        </p:nvSpPr>
        <p:spPr>
          <a:xfrm>
            <a:off x="3332574" y="548683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9" name="Freeform 7"/>
          <p:cNvSpPr/>
          <p:nvPr/>
        </p:nvSpPr>
        <p:spPr>
          <a:xfrm>
            <a:off x="5219442" y="548683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0" name="Freeform 8"/>
          <p:cNvSpPr/>
          <p:nvPr/>
        </p:nvSpPr>
        <p:spPr>
          <a:xfrm>
            <a:off x="7236296" y="548683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11" name="Düz Ok Bağlayıcısı 10"/>
          <p:cNvCxnSpPr>
            <a:stCxn id="7" idx="16"/>
            <a:endCxn id="8" idx="10"/>
          </p:cNvCxnSpPr>
          <p:nvPr/>
        </p:nvCxnSpPr>
        <p:spPr>
          <a:xfrm>
            <a:off x="1645056" y="5912988"/>
            <a:ext cx="1687518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6"/>
          <p:cNvSpPr txBox="1"/>
          <p:nvPr/>
        </p:nvSpPr>
        <p:spPr>
          <a:xfrm>
            <a:off x="5494560" y="4567057"/>
            <a:ext cx="449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-5</a:t>
            </a:r>
            <a:endParaRPr lang="en-US" sz="2000" dirty="0">
              <a:latin typeface="Comic Sans MS"/>
              <a:cs typeface="Comic Sans MS"/>
            </a:endParaRPr>
          </a:p>
        </p:txBody>
      </p:sp>
      <p:cxnSp>
        <p:nvCxnSpPr>
          <p:cNvPr id="14" name="Düz Ok Bağlayıcısı 13"/>
          <p:cNvCxnSpPr>
            <a:stCxn id="8" idx="17"/>
            <a:endCxn id="9" idx="9"/>
          </p:cNvCxnSpPr>
          <p:nvPr/>
        </p:nvCxnSpPr>
        <p:spPr>
          <a:xfrm>
            <a:off x="3800897" y="5883282"/>
            <a:ext cx="1429436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>
            <a:stCxn id="9" idx="17"/>
            <a:endCxn id="10" idx="10"/>
          </p:cNvCxnSpPr>
          <p:nvPr/>
        </p:nvCxnSpPr>
        <p:spPr>
          <a:xfrm>
            <a:off x="5687765" y="5883282"/>
            <a:ext cx="1548531" cy="29706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Yay 15"/>
          <p:cNvSpPr/>
          <p:nvPr/>
        </p:nvSpPr>
        <p:spPr>
          <a:xfrm rot="20374130">
            <a:off x="3050024" y="4666237"/>
            <a:ext cx="4666042" cy="3565960"/>
          </a:xfrm>
          <a:prstGeom prst="arc">
            <a:avLst>
              <a:gd name="adj1" fmla="val 13785700"/>
              <a:gd name="adj2" fmla="val 21404541"/>
            </a:avLst>
          </a:prstGeom>
          <a:ln>
            <a:head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203679" y="5908552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2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8" name="TextBox 16"/>
          <p:cNvSpPr txBox="1"/>
          <p:nvPr/>
        </p:nvSpPr>
        <p:spPr>
          <a:xfrm>
            <a:off x="6320916" y="5884572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1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9" name="TextBox 16"/>
          <p:cNvSpPr txBox="1"/>
          <p:nvPr/>
        </p:nvSpPr>
        <p:spPr>
          <a:xfrm>
            <a:off x="4302392" y="5908552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3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87479494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3" name="TextBox 9"/>
          <p:cNvSpPr txBox="1"/>
          <p:nvPr/>
        </p:nvSpPr>
        <p:spPr>
          <a:xfrm>
            <a:off x="323528" y="1412776"/>
            <a:ext cx="534499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 smtClean="0">
                <a:latin typeface="Comic Sans MS"/>
                <a:cs typeface="Comic Sans MS"/>
              </a:rPr>
              <a:t>Bellman</a:t>
            </a:r>
            <a:r>
              <a:rPr lang="tr-TR" u="sng" dirty="0" smtClean="0">
                <a:latin typeface="Comic Sans MS"/>
                <a:cs typeface="Comic Sans MS"/>
              </a:rPr>
              <a:t>-Ford</a:t>
            </a:r>
            <a:r>
              <a:rPr lang="en-US" u="sng" dirty="0" smtClean="0">
                <a:latin typeface="Comic Sans MS"/>
                <a:cs typeface="Comic Sans MS"/>
              </a:rPr>
              <a:t>(G,s</a:t>
            </a:r>
            <a:r>
              <a:rPr lang="en-US" u="sng" dirty="0" smtClean="0">
                <a:latin typeface="Comic Sans MS"/>
                <a:cs typeface="Comic Sans MS"/>
              </a:rPr>
              <a:t>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tr-TR" dirty="0" smtClean="0">
                <a:latin typeface="Comic Sans MS"/>
                <a:cs typeface="Comic Sans MS"/>
              </a:rPr>
              <a:t>        PATH(0,v) = </a:t>
            </a:r>
            <a:r>
              <a:rPr lang="en-US" dirty="0">
                <a:latin typeface="Comic Sans MS"/>
                <a:cs typeface="Comic Sans MS"/>
              </a:rPr>
              <a:t>∞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smtClean="0">
                <a:latin typeface="Comic Sans MS"/>
                <a:cs typeface="Comic Sans MS"/>
              </a:rPr>
              <a:t>PATH(0,s) </a:t>
            </a:r>
            <a:r>
              <a:rPr lang="tr-TR" dirty="0">
                <a:latin typeface="Comic Sans MS"/>
                <a:cs typeface="Comic Sans MS"/>
              </a:rPr>
              <a:t>= </a:t>
            </a:r>
            <a:r>
              <a:rPr lang="tr-TR" dirty="0" smtClean="0">
                <a:latin typeface="Comic Sans MS"/>
                <a:cs typeface="Comic Sans MS"/>
              </a:rPr>
              <a:t>0</a:t>
            </a:r>
            <a:endParaRPr lang="tr-TR" dirty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i = 1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lVl</a:t>
            </a:r>
            <a:r>
              <a:rPr lang="tr-TR" dirty="0" smtClean="0">
                <a:latin typeface="Comic Sans MS"/>
                <a:cs typeface="Comic Sans MS"/>
              </a:rPr>
              <a:t> -1 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</a:t>
            </a:r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each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 in E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PATH(</a:t>
            </a:r>
            <a:r>
              <a:rPr lang="tr-TR" dirty="0" err="1" smtClean="0">
                <a:latin typeface="Comic Sans MS"/>
                <a:cs typeface="Comic Sans MS"/>
              </a:rPr>
              <a:t>i,v</a:t>
            </a:r>
            <a:r>
              <a:rPr lang="tr-TR" dirty="0" smtClean="0">
                <a:latin typeface="Comic Sans MS"/>
                <a:cs typeface="Comic Sans MS"/>
              </a:rPr>
              <a:t>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{PATH(i-1,v),</a:t>
            </a:r>
            <a:r>
              <a:rPr lang="tr-TR" dirty="0">
                <a:latin typeface="Comic Sans MS"/>
                <a:cs typeface="Comic Sans MS"/>
              </a:rPr>
              <a:t> 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                          PATH(i-1,u)+w(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)}  </a:t>
            </a:r>
            <a:endParaRPr lang="tr-TR" dirty="0">
              <a:latin typeface="Comic Sans MS"/>
              <a:cs typeface="Comic Sans MS"/>
            </a:endParaRPr>
          </a:p>
          <a:p>
            <a:endParaRPr lang="tr-TR" sz="2000" dirty="0" smtClean="0"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755576" y="4653136"/>
            <a:ext cx="56733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latin typeface="Comic Sans MS" panose="030F0702030302020204" pitchFamily="66" charset="0"/>
              </a:rPr>
              <a:t>t</a:t>
            </a:r>
            <a:r>
              <a:rPr lang="tr-TR" dirty="0" err="1" smtClean="0">
                <a:latin typeface="Comic Sans MS" panose="030F0702030302020204" pitchFamily="66" charset="0"/>
              </a:rPr>
              <a:t>he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shortest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path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contains</a:t>
            </a:r>
            <a:r>
              <a:rPr lang="tr-TR" dirty="0" smtClean="0">
                <a:latin typeface="Comic Sans MS" panose="030F0702030302020204" pitchFamily="66" charset="0"/>
              </a:rPr>
              <a:t> at </a:t>
            </a:r>
            <a:r>
              <a:rPr lang="tr-TR" dirty="0" err="1" smtClean="0">
                <a:latin typeface="Comic Sans MS" panose="030F0702030302020204" pitchFamily="66" charset="0"/>
              </a:rPr>
              <a:t>most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lVl</a:t>
            </a:r>
            <a:r>
              <a:rPr lang="tr-TR" dirty="0" smtClean="0">
                <a:latin typeface="Comic Sans MS" panose="030F0702030302020204" pitchFamily="66" charset="0"/>
              </a:rPr>
              <a:t> -1 </a:t>
            </a:r>
            <a:r>
              <a:rPr lang="tr-TR" dirty="0" err="1" smtClean="0">
                <a:latin typeface="Comic Sans MS" panose="030F0702030302020204" pitchFamily="66" charset="0"/>
              </a:rPr>
              <a:t>edges</a:t>
            </a:r>
            <a:r>
              <a:rPr lang="tr-TR" dirty="0" smtClean="0">
                <a:latin typeface="Comic Sans MS" panose="030F0702030302020204" pitchFamily="66" charset="0"/>
              </a:rPr>
              <a:t>. </a:t>
            </a:r>
            <a:endParaRPr lang="tr-TR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latin typeface="Comic Sans MS" panose="030F0702030302020204" pitchFamily="66" charset="0"/>
              </a:rPr>
              <a:t>m</a:t>
            </a:r>
            <a:r>
              <a:rPr lang="tr-TR" dirty="0" err="1" smtClean="0">
                <a:latin typeface="Comic Sans MS" panose="030F0702030302020204" pitchFamily="66" charset="0"/>
              </a:rPr>
              <a:t>ore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than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this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creates</a:t>
            </a:r>
            <a:r>
              <a:rPr lang="tr-TR" dirty="0" smtClean="0">
                <a:latin typeface="Comic Sans MS" panose="030F0702030302020204" pitchFamily="66" charset="0"/>
              </a:rPr>
              <a:t> a </a:t>
            </a:r>
            <a:r>
              <a:rPr lang="tr-TR" dirty="0" err="1" smtClean="0">
                <a:latin typeface="Comic Sans MS" panose="030F0702030302020204" pitchFamily="66" charset="0"/>
              </a:rPr>
              <a:t>cycle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smtClean="0">
                <a:latin typeface="Comic Sans MS" panose="030F0702030302020204" pitchFamily="66" charset="0"/>
              </a:rPr>
              <a:t>   (</a:t>
            </a:r>
            <a:r>
              <a:rPr lang="tr-TR" dirty="0" err="1" smtClean="0">
                <a:latin typeface="Comic Sans MS" panose="030F0702030302020204" pitchFamily="66" charset="0"/>
              </a:rPr>
              <a:t>use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this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fact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to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detect</a:t>
            </a:r>
            <a:r>
              <a:rPr lang="tr-TR" dirty="0" smtClean="0">
                <a:latin typeface="Comic Sans MS" panose="030F0702030302020204" pitchFamily="66" charset="0"/>
              </a:rPr>
              <a:t> a </a:t>
            </a:r>
            <a:r>
              <a:rPr lang="tr-TR" dirty="0" err="1" smtClean="0">
                <a:latin typeface="Comic Sans MS" panose="030F0702030302020204" pitchFamily="66" charset="0"/>
              </a:rPr>
              <a:t>negative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cycle</a:t>
            </a:r>
            <a:r>
              <a:rPr lang="tr-TR" dirty="0" smtClean="0">
                <a:latin typeface="Comic Sans MS" panose="030F0702030302020204" pitchFamily="66" charset="0"/>
              </a:rPr>
              <a:t>)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09286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3" name="TextBox 9"/>
          <p:cNvSpPr txBox="1"/>
          <p:nvPr/>
        </p:nvSpPr>
        <p:spPr>
          <a:xfrm>
            <a:off x="323528" y="1412776"/>
            <a:ext cx="534499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 smtClean="0">
                <a:latin typeface="Comic Sans MS"/>
                <a:cs typeface="Comic Sans MS"/>
              </a:rPr>
              <a:t>Bellman</a:t>
            </a:r>
            <a:r>
              <a:rPr lang="tr-TR" u="sng" dirty="0" smtClean="0">
                <a:latin typeface="Comic Sans MS"/>
                <a:cs typeface="Comic Sans MS"/>
              </a:rPr>
              <a:t>-Ford</a:t>
            </a:r>
            <a:r>
              <a:rPr lang="en-US" u="sng" dirty="0" smtClean="0">
                <a:latin typeface="Comic Sans MS"/>
                <a:cs typeface="Comic Sans MS"/>
              </a:rPr>
              <a:t>(G,s</a:t>
            </a:r>
            <a:r>
              <a:rPr lang="en-US" u="sng" dirty="0" smtClean="0">
                <a:latin typeface="Comic Sans MS"/>
                <a:cs typeface="Comic Sans MS"/>
              </a:rPr>
              <a:t>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tr-TR" dirty="0" smtClean="0">
                <a:latin typeface="Comic Sans MS"/>
                <a:cs typeface="Comic Sans MS"/>
              </a:rPr>
              <a:t>        PATH(0,v) = </a:t>
            </a:r>
            <a:r>
              <a:rPr lang="en-US" dirty="0">
                <a:latin typeface="Comic Sans MS"/>
                <a:cs typeface="Comic Sans MS"/>
              </a:rPr>
              <a:t>∞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smtClean="0">
                <a:latin typeface="Comic Sans MS"/>
                <a:cs typeface="Comic Sans MS"/>
              </a:rPr>
              <a:t>PATH(0,s) </a:t>
            </a:r>
            <a:r>
              <a:rPr lang="tr-TR" dirty="0">
                <a:latin typeface="Comic Sans MS"/>
                <a:cs typeface="Comic Sans MS"/>
              </a:rPr>
              <a:t>= </a:t>
            </a:r>
            <a:r>
              <a:rPr lang="tr-TR" dirty="0" smtClean="0">
                <a:latin typeface="Comic Sans MS"/>
                <a:cs typeface="Comic Sans MS"/>
              </a:rPr>
              <a:t>0</a:t>
            </a:r>
            <a:endParaRPr lang="tr-TR" dirty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i = 1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lVl</a:t>
            </a:r>
            <a:r>
              <a:rPr lang="tr-TR" dirty="0" smtClean="0">
                <a:latin typeface="Comic Sans MS"/>
                <a:cs typeface="Comic Sans MS"/>
              </a:rPr>
              <a:t> -1 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</a:t>
            </a:r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each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 in E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PATH(</a:t>
            </a:r>
            <a:r>
              <a:rPr lang="tr-TR" dirty="0" err="1" smtClean="0">
                <a:latin typeface="Comic Sans MS"/>
                <a:cs typeface="Comic Sans MS"/>
              </a:rPr>
              <a:t>i,v</a:t>
            </a:r>
            <a:r>
              <a:rPr lang="tr-TR" dirty="0" smtClean="0">
                <a:latin typeface="Comic Sans MS"/>
                <a:cs typeface="Comic Sans MS"/>
              </a:rPr>
              <a:t>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{PATH(i-1,v),</a:t>
            </a:r>
            <a:r>
              <a:rPr lang="tr-TR" dirty="0">
                <a:latin typeface="Comic Sans MS"/>
                <a:cs typeface="Comic Sans MS"/>
              </a:rPr>
              <a:t> 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                          PATH(i-1,u)+w(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)}  </a:t>
            </a:r>
            <a:endParaRPr lang="tr-TR" dirty="0">
              <a:latin typeface="Comic Sans MS"/>
              <a:cs typeface="Comic Sans MS"/>
            </a:endParaRPr>
          </a:p>
          <a:p>
            <a:endParaRPr lang="tr-TR" sz="2000" dirty="0" smtClean="0">
              <a:latin typeface="Comic Sans MS"/>
              <a:cs typeface="Comic Sans MS"/>
            </a:endParaRPr>
          </a:p>
        </p:txBody>
      </p:sp>
      <p:sp>
        <p:nvSpPr>
          <p:cNvPr id="7" name="Freeform 5"/>
          <p:cNvSpPr/>
          <p:nvPr/>
        </p:nvSpPr>
        <p:spPr>
          <a:xfrm>
            <a:off x="1187624" y="548683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6"/>
          <p:cNvSpPr/>
          <p:nvPr/>
        </p:nvSpPr>
        <p:spPr>
          <a:xfrm>
            <a:off x="3332574" y="548683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9" name="Freeform 7"/>
          <p:cNvSpPr/>
          <p:nvPr/>
        </p:nvSpPr>
        <p:spPr>
          <a:xfrm>
            <a:off x="5219442" y="548683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0" name="Freeform 8"/>
          <p:cNvSpPr/>
          <p:nvPr/>
        </p:nvSpPr>
        <p:spPr>
          <a:xfrm>
            <a:off x="7236296" y="548683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11" name="Düz Ok Bağlayıcısı 10"/>
          <p:cNvCxnSpPr>
            <a:stCxn id="7" idx="16"/>
            <a:endCxn id="8" idx="10"/>
          </p:cNvCxnSpPr>
          <p:nvPr/>
        </p:nvCxnSpPr>
        <p:spPr>
          <a:xfrm>
            <a:off x="1645056" y="5912988"/>
            <a:ext cx="1687518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6"/>
          <p:cNvSpPr txBox="1"/>
          <p:nvPr/>
        </p:nvSpPr>
        <p:spPr>
          <a:xfrm>
            <a:off x="5494560" y="4567057"/>
            <a:ext cx="449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-5</a:t>
            </a:r>
            <a:endParaRPr lang="en-US" sz="2000" dirty="0">
              <a:latin typeface="Comic Sans MS"/>
              <a:cs typeface="Comic Sans MS"/>
            </a:endParaRPr>
          </a:p>
        </p:txBody>
      </p:sp>
      <p:cxnSp>
        <p:nvCxnSpPr>
          <p:cNvPr id="14" name="Düz Ok Bağlayıcısı 13"/>
          <p:cNvCxnSpPr>
            <a:stCxn id="8" idx="17"/>
            <a:endCxn id="9" idx="9"/>
          </p:cNvCxnSpPr>
          <p:nvPr/>
        </p:nvCxnSpPr>
        <p:spPr>
          <a:xfrm>
            <a:off x="3800897" y="5883282"/>
            <a:ext cx="1429436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>
            <a:stCxn id="9" idx="17"/>
            <a:endCxn id="10" idx="10"/>
          </p:cNvCxnSpPr>
          <p:nvPr/>
        </p:nvCxnSpPr>
        <p:spPr>
          <a:xfrm>
            <a:off x="5687765" y="5883282"/>
            <a:ext cx="1548531" cy="29706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Yay 15"/>
          <p:cNvSpPr/>
          <p:nvPr/>
        </p:nvSpPr>
        <p:spPr>
          <a:xfrm rot="20374130">
            <a:off x="3050024" y="4666237"/>
            <a:ext cx="4666042" cy="3565960"/>
          </a:xfrm>
          <a:prstGeom prst="arc">
            <a:avLst>
              <a:gd name="adj1" fmla="val 13785700"/>
              <a:gd name="adj2" fmla="val 21404541"/>
            </a:avLst>
          </a:prstGeom>
          <a:ln>
            <a:head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203679" y="5908552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2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8" name="TextBox 16"/>
          <p:cNvSpPr txBox="1"/>
          <p:nvPr/>
        </p:nvSpPr>
        <p:spPr>
          <a:xfrm>
            <a:off x="6320916" y="5884572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1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9" name="TextBox 16"/>
          <p:cNvSpPr txBox="1"/>
          <p:nvPr/>
        </p:nvSpPr>
        <p:spPr>
          <a:xfrm>
            <a:off x="4302392" y="5908552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3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603236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3" name="TextBox 9"/>
          <p:cNvSpPr txBox="1"/>
          <p:nvPr/>
        </p:nvSpPr>
        <p:spPr>
          <a:xfrm>
            <a:off x="323528" y="1412776"/>
            <a:ext cx="534499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 smtClean="0">
                <a:latin typeface="Comic Sans MS"/>
                <a:cs typeface="Comic Sans MS"/>
              </a:rPr>
              <a:t>Bellman</a:t>
            </a:r>
            <a:r>
              <a:rPr lang="tr-TR" u="sng" dirty="0" smtClean="0">
                <a:latin typeface="Comic Sans MS"/>
                <a:cs typeface="Comic Sans MS"/>
              </a:rPr>
              <a:t>-Ford</a:t>
            </a:r>
            <a:r>
              <a:rPr lang="en-US" u="sng" dirty="0" smtClean="0">
                <a:latin typeface="Comic Sans MS"/>
                <a:cs typeface="Comic Sans MS"/>
              </a:rPr>
              <a:t>(G,s</a:t>
            </a:r>
            <a:r>
              <a:rPr lang="en-US" u="sng" dirty="0" smtClean="0">
                <a:latin typeface="Comic Sans MS"/>
                <a:cs typeface="Comic Sans MS"/>
              </a:rPr>
              <a:t>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tr-TR" dirty="0" smtClean="0">
                <a:latin typeface="Comic Sans MS"/>
                <a:cs typeface="Comic Sans MS"/>
              </a:rPr>
              <a:t>        PATH(0,v) = </a:t>
            </a:r>
            <a:r>
              <a:rPr lang="en-US" dirty="0">
                <a:latin typeface="Comic Sans MS"/>
                <a:cs typeface="Comic Sans MS"/>
              </a:rPr>
              <a:t>∞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smtClean="0">
                <a:latin typeface="Comic Sans MS"/>
                <a:cs typeface="Comic Sans MS"/>
              </a:rPr>
              <a:t>PATH(0,s) </a:t>
            </a:r>
            <a:r>
              <a:rPr lang="tr-TR" dirty="0">
                <a:latin typeface="Comic Sans MS"/>
                <a:cs typeface="Comic Sans MS"/>
              </a:rPr>
              <a:t>= </a:t>
            </a:r>
            <a:r>
              <a:rPr lang="tr-TR" dirty="0" smtClean="0">
                <a:latin typeface="Comic Sans MS"/>
                <a:cs typeface="Comic Sans MS"/>
              </a:rPr>
              <a:t>0</a:t>
            </a:r>
            <a:endParaRPr lang="tr-TR" dirty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i = 1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lVl</a:t>
            </a:r>
            <a:r>
              <a:rPr lang="tr-TR" dirty="0" smtClean="0">
                <a:latin typeface="Comic Sans MS"/>
                <a:cs typeface="Comic Sans MS"/>
              </a:rPr>
              <a:t> -1 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</a:t>
            </a:r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each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 in E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PATH(</a:t>
            </a:r>
            <a:r>
              <a:rPr lang="tr-TR" dirty="0" err="1" smtClean="0">
                <a:latin typeface="Comic Sans MS"/>
                <a:cs typeface="Comic Sans MS"/>
              </a:rPr>
              <a:t>i,v</a:t>
            </a:r>
            <a:r>
              <a:rPr lang="tr-TR" dirty="0" smtClean="0">
                <a:latin typeface="Comic Sans MS"/>
                <a:cs typeface="Comic Sans MS"/>
              </a:rPr>
              <a:t>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{PATH(i-1,v),</a:t>
            </a:r>
            <a:r>
              <a:rPr lang="tr-TR" dirty="0">
                <a:latin typeface="Comic Sans MS"/>
                <a:cs typeface="Comic Sans MS"/>
              </a:rPr>
              <a:t> 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                          PATH(i-1,u)+w(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)}  </a:t>
            </a:r>
            <a:endParaRPr lang="tr-TR" dirty="0">
              <a:latin typeface="Comic Sans MS"/>
              <a:cs typeface="Comic Sans MS"/>
            </a:endParaRPr>
          </a:p>
          <a:p>
            <a:endParaRPr lang="tr-TR" sz="2000" dirty="0" smtClean="0">
              <a:latin typeface="Comic Sans MS"/>
              <a:cs typeface="Comic Sans MS"/>
            </a:endParaRPr>
          </a:p>
        </p:txBody>
      </p:sp>
      <p:sp>
        <p:nvSpPr>
          <p:cNvPr id="7" name="Freeform 5"/>
          <p:cNvSpPr/>
          <p:nvPr/>
        </p:nvSpPr>
        <p:spPr>
          <a:xfrm>
            <a:off x="1187624" y="548683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6"/>
          <p:cNvSpPr/>
          <p:nvPr/>
        </p:nvSpPr>
        <p:spPr>
          <a:xfrm>
            <a:off x="3332574" y="548683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9" name="Freeform 7"/>
          <p:cNvSpPr/>
          <p:nvPr/>
        </p:nvSpPr>
        <p:spPr>
          <a:xfrm>
            <a:off x="5219442" y="548683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0" name="Freeform 8"/>
          <p:cNvSpPr/>
          <p:nvPr/>
        </p:nvSpPr>
        <p:spPr>
          <a:xfrm>
            <a:off x="7236296" y="548683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11" name="Düz Ok Bağlayıcısı 10"/>
          <p:cNvCxnSpPr>
            <a:stCxn id="7" idx="16"/>
            <a:endCxn id="8" idx="10"/>
          </p:cNvCxnSpPr>
          <p:nvPr/>
        </p:nvCxnSpPr>
        <p:spPr>
          <a:xfrm>
            <a:off x="1645056" y="5912988"/>
            <a:ext cx="1687518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6"/>
          <p:cNvSpPr txBox="1"/>
          <p:nvPr/>
        </p:nvSpPr>
        <p:spPr>
          <a:xfrm>
            <a:off x="5494560" y="4567057"/>
            <a:ext cx="449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-5</a:t>
            </a:r>
            <a:endParaRPr lang="en-US" sz="2000" dirty="0">
              <a:latin typeface="Comic Sans MS"/>
              <a:cs typeface="Comic Sans MS"/>
            </a:endParaRPr>
          </a:p>
        </p:txBody>
      </p:sp>
      <p:cxnSp>
        <p:nvCxnSpPr>
          <p:cNvPr id="14" name="Düz Ok Bağlayıcısı 13"/>
          <p:cNvCxnSpPr>
            <a:stCxn id="8" idx="17"/>
            <a:endCxn id="9" idx="9"/>
          </p:cNvCxnSpPr>
          <p:nvPr/>
        </p:nvCxnSpPr>
        <p:spPr>
          <a:xfrm>
            <a:off x="3800897" y="5883282"/>
            <a:ext cx="1429436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>
            <a:stCxn id="9" idx="17"/>
            <a:endCxn id="10" idx="10"/>
          </p:cNvCxnSpPr>
          <p:nvPr/>
        </p:nvCxnSpPr>
        <p:spPr>
          <a:xfrm>
            <a:off x="5687765" y="5883282"/>
            <a:ext cx="1548531" cy="29706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Yay 15"/>
          <p:cNvSpPr/>
          <p:nvPr/>
        </p:nvSpPr>
        <p:spPr>
          <a:xfrm rot="20374130">
            <a:off x="3050024" y="4666237"/>
            <a:ext cx="4666042" cy="3565960"/>
          </a:xfrm>
          <a:prstGeom prst="arc">
            <a:avLst>
              <a:gd name="adj1" fmla="val 13785700"/>
              <a:gd name="adj2" fmla="val 21404541"/>
            </a:avLst>
          </a:prstGeom>
          <a:ln>
            <a:head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203679" y="5908552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2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8" name="TextBox 16"/>
          <p:cNvSpPr txBox="1"/>
          <p:nvPr/>
        </p:nvSpPr>
        <p:spPr>
          <a:xfrm>
            <a:off x="6320916" y="5884572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1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9" name="TextBox 16"/>
          <p:cNvSpPr txBox="1"/>
          <p:nvPr/>
        </p:nvSpPr>
        <p:spPr>
          <a:xfrm>
            <a:off x="4302392" y="5908552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3</a:t>
            </a:r>
            <a:endParaRPr lang="en-US" sz="2000" dirty="0">
              <a:latin typeface="Comic Sans MS"/>
              <a:cs typeface="Comic Sans MS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14812"/>
              </p:ext>
            </p:extLst>
          </p:nvPr>
        </p:nvGraphicFramePr>
        <p:xfrm>
          <a:off x="5575616" y="1519308"/>
          <a:ext cx="2972263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609">
                  <a:extLst>
                    <a:ext uri="{9D8B030D-6E8A-4147-A177-3AD203B41FA5}">
                      <a16:colId xmlns:a16="http://schemas.microsoft.com/office/drawing/2014/main" val="1738229869"/>
                    </a:ext>
                  </a:extLst>
                </a:gridCol>
                <a:gridCol w="424609">
                  <a:extLst>
                    <a:ext uri="{9D8B030D-6E8A-4147-A177-3AD203B41FA5}">
                      <a16:colId xmlns:a16="http://schemas.microsoft.com/office/drawing/2014/main" val="995999269"/>
                    </a:ext>
                  </a:extLst>
                </a:gridCol>
                <a:gridCol w="424609">
                  <a:extLst>
                    <a:ext uri="{9D8B030D-6E8A-4147-A177-3AD203B41FA5}">
                      <a16:colId xmlns:a16="http://schemas.microsoft.com/office/drawing/2014/main" val="716978896"/>
                    </a:ext>
                  </a:extLst>
                </a:gridCol>
                <a:gridCol w="424609">
                  <a:extLst>
                    <a:ext uri="{9D8B030D-6E8A-4147-A177-3AD203B41FA5}">
                      <a16:colId xmlns:a16="http://schemas.microsoft.com/office/drawing/2014/main" val="3176435450"/>
                    </a:ext>
                  </a:extLst>
                </a:gridCol>
                <a:gridCol w="424609">
                  <a:extLst>
                    <a:ext uri="{9D8B030D-6E8A-4147-A177-3AD203B41FA5}">
                      <a16:colId xmlns:a16="http://schemas.microsoft.com/office/drawing/2014/main" val="1858657944"/>
                    </a:ext>
                  </a:extLst>
                </a:gridCol>
                <a:gridCol w="424609">
                  <a:extLst>
                    <a:ext uri="{9D8B030D-6E8A-4147-A177-3AD203B41FA5}">
                      <a16:colId xmlns:a16="http://schemas.microsoft.com/office/drawing/2014/main" val="1741937115"/>
                    </a:ext>
                  </a:extLst>
                </a:gridCol>
                <a:gridCol w="424609">
                  <a:extLst>
                    <a:ext uri="{9D8B030D-6E8A-4147-A177-3AD203B41FA5}">
                      <a16:colId xmlns:a16="http://schemas.microsoft.com/office/drawing/2014/main" val="32002251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6716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A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5778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B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  <a:cs typeface="Comic Sans MS"/>
                        </a:rPr>
                        <a:t>∞</a:t>
                      </a:r>
                      <a:endParaRPr lang="tr-TR" b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2273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C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  <a:cs typeface="Comic Sans MS"/>
                        </a:rPr>
                        <a:t>∞</a:t>
                      </a:r>
                      <a:endParaRPr lang="tr-TR" b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  <a:cs typeface="Comic Sans MS"/>
                        </a:rPr>
                        <a:t>∞</a:t>
                      </a:r>
                      <a:endParaRPr lang="tr-TR" b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863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D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  <a:cs typeface="Comic Sans MS"/>
                        </a:rPr>
                        <a:t>∞</a:t>
                      </a:r>
                      <a:endParaRPr lang="tr-TR" b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  <a:cs typeface="Comic Sans MS"/>
                        </a:rPr>
                        <a:t>∞</a:t>
                      </a:r>
                      <a:endParaRPr lang="tr-TR" b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  <a:cs typeface="Comic Sans MS"/>
                        </a:rPr>
                        <a:t>∞</a:t>
                      </a:r>
                      <a:endParaRPr lang="tr-TR" b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7324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579698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3" name="TextBox 9"/>
          <p:cNvSpPr txBox="1"/>
          <p:nvPr/>
        </p:nvSpPr>
        <p:spPr>
          <a:xfrm>
            <a:off x="323528" y="1412776"/>
            <a:ext cx="534499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 smtClean="0">
                <a:latin typeface="Comic Sans MS"/>
                <a:cs typeface="Comic Sans MS"/>
              </a:rPr>
              <a:t>Bellman</a:t>
            </a:r>
            <a:r>
              <a:rPr lang="tr-TR" u="sng" dirty="0" smtClean="0">
                <a:latin typeface="Comic Sans MS"/>
                <a:cs typeface="Comic Sans MS"/>
              </a:rPr>
              <a:t>-Ford</a:t>
            </a:r>
            <a:r>
              <a:rPr lang="en-US" u="sng" dirty="0" smtClean="0">
                <a:latin typeface="Comic Sans MS"/>
                <a:cs typeface="Comic Sans MS"/>
              </a:rPr>
              <a:t>(G,s</a:t>
            </a:r>
            <a:r>
              <a:rPr lang="en-US" u="sng" dirty="0" smtClean="0">
                <a:latin typeface="Comic Sans MS"/>
                <a:cs typeface="Comic Sans MS"/>
              </a:rPr>
              <a:t>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tr-TR" dirty="0" smtClean="0">
                <a:latin typeface="Comic Sans MS"/>
                <a:cs typeface="Comic Sans MS"/>
              </a:rPr>
              <a:t>        PATH(0,v) = </a:t>
            </a:r>
            <a:r>
              <a:rPr lang="en-US" dirty="0">
                <a:latin typeface="Comic Sans MS"/>
                <a:cs typeface="Comic Sans MS"/>
              </a:rPr>
              <a:t>∞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smtClean="0">
                <a:latin typeface="Comic Sans MS"/>
                <a:cs typeface="Comic Sans MS"/>
              </a:rPr>
              <a:t>PATH(0,s) </a:t>
            </a:r>
            <a:r>
              <a:rPr lang="tr-TR" dirty="0">
                <a:latin typeface="Comic Sans MS"/>
                <a:cs typeface="Comic Sans MS"/>
              </a:rPr>
              <a:t>= </a:t>
            </a:r>
            <a:r>
              <a:rPr lang="tr-TR" dirty="0" smtClean="0">
                <a:latin typeface="Comic Sans MS"/>
                <a:cs typeface="Comic Sans MS"/>
              </a:rPr>
              <a:t>0</a:t>
            </a:r>
            <a:endParaRPr lang="tr-TR" dirty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i = 1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lVl</a:t>
            </a:r>
            <a:r>
              <a:rPr lang="tr-TR" dirty="0" smtClean="0">
                <a:latin typeface="Comic Sans MS"/>
                <a:cs typeface="Comic Sans MS"/>
              </a:rPr>
              <a:t> -1 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</a:t>
            </a:r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each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 in E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PATH(</a:t>
            </a:r>
            <a:r>
              <a:rPr lang="tr-TR" dirty="0" err="1" smtClean="0">
                <a:latin typeface="Comic Sans MS"/>
                <a:cs typeface="Comic Sans MS"/>
              </a:rPr>
              <a:t>i,v</a:t>
            </a:r>
            <a:r>
              <a:rPr lang="tr-TR" dirty="0" smtClean="0">
                <a:latin typeface="Comic Sans MS"/>
                <a:cs typeface="Comic Sans MS"/>
              </a:rPr>
              <a:t>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{PATH(i-1,v),</a:t>
            </a:r>
            <a:r>
              <a:rPr lang="tr-TR" dirty="0">
                <a:latin typeface="Comic Sans MS"/>
                <a:cs typeface="Comic Sans MS"/>
              </a:rPr>
              <a:t> 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                          PATH(i-1,u)+w(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)}  </a:t>
            </a:r>
            <a:endParaRPr lang="tr-TR" dirty="0">
              <a:latin typeface="Comic Sans MS"/>
              <a:cs typeface="Comic Sans MS"/>
            </a:endParaRPr>
          </a:p>
          <a:p>
            <a:endParaRPr lang="tr-TR" sz="2000" dirty="0" smtClean="0">
              <a:latin typeface="Comic Sans MS"/>
              <a:cs typeface="Comic Sans MS"/>
            </a:endParaRPr>
          </a:p>
        </p:txBody>
      </p:sp>
      <p:sp>
        <p:nvSpPr>
          <p:cNvPr id="7" name="Freeform 5"/>
          <p:cNvSpPr/>
          <p:nvPr/>
        </p:nvSpPr>
        <p:spPr>
          <a:xfrm>
            <a:off x="1187624" y="548683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6"/>
          <p:cNvSpPr/>
          <p:nvPr/>
        </p:nvSpPr>
        <p:spPr>
          <a:xfrm>
            <a:off x="3332574" y="548683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9" name="Freeform 7"/>
          <p:cNvSpPr/>
          <p:nvPr/>
        </p:nvSpPr>
        <p:spPr>
          <a:xfrm>
            <a:off x="5219442" y="548683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0" name="Freeform 8"/>
          <p:cNvSpPr/>
          <p:nvPr/>
        </p:nvSpPr>
        <p:spPr>
          <a:xfrm>
            <a:off x="7236296" y="548683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11" name="Düz Ok Bağlayıcısı 10"/>
          <p:cNvCxnSpPr>
            <a:stCxn id="7" idx="16"/>
            <a:endCxn id="8" idx="10"/>
          </p:cNvCxnSpPr>
          <p:nvPr/>
        </p:nvCxnSpPr>
        <p:spPr>
          <a:xfrm>
            <a:off x="1645056" y="5912988"/>
            <a:ext cx="1687518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6"/>
          <p:cNvSpPr txBox="1"/>
          <p:nvPr/>
        </p:nvSpPr>
        <p:spPr>
          <a:xfrm>
            <a:off x="5494560" y="4567057"/>
            <a:ext cx="449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-5</a:t>
            </a:r>
            <a:endParaRPr lang="en-US" sz="2000" dirty="0">
              <a:latin typeface="Comic Sans MS"/>
              <a:cs typeface="Comic Sans MS"/>
            </a:endParaRPr>
          </a:p>
        </p:txBody>
      </p:sp>
      <p:cxnSp>
        <p:nvCxnSpPr>
          <p:cNvPr id="14" name="Düz Ok Bağlayıcısı 13"/>
          <p:cNvCxnSpPr>
            <a:stCxn id="8" idx="17"/>
            <a:endCxn id="9" idx="9"/>
          </p:cNvCxnSpPr>
          <p:nvPr/>
        </p:nvCxnSpPr>
        <p:spPr>
          <a:xfrm>
            <a:off x="3800897" y="5883282"/>
            <a:ext cx="1429436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>
            <a:stCxn id="9" idx="17"/>
            <a:endCxn id="10" idx="10"/>
          </p:cNvCxnSpPr>
          <p:nvPr/>
        </p:nvCxnSpPr>
        <p:spPr>
          <a:xfrm>
            <a:off x="5687765" y="5883282"/>
            <a:ext cx="1548531" cy="29706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Yay 15"/>
          <p:cNvSpPr/>
          <p:nvPr/>
        </p:nvSpPr>
        <p:spPr>
          <a:xfrm rot="20374130">
            <a:off x="3050024" y="4666237"/>
            <a:ext cx="4666042" cy="3565960"/>
          </a:xfrm>
          <a:prstGeom prst="arc">
            <a:avLst>
              <a:gd name="adj1" fmla="val 13785700"/>
              <a:gd name="adj2" fmla="val 21404541"/>
            </a:avLst>
          </a:prstGeom>
          <a:ln>
            <a:head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203679" y="5908552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2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8" name="TextBox 16"/>
          <p:cNvSpPr txBox="1"/>
          <p:nvPr/>
        </p:nvSpPr>
        <p:spPr>
          <a:xfrm>
            <a:off x="6320916" y="5884572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1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9" name="TextBox 16"/>
          <p:cNvSpPr txBox="1"/>
          <p:nvPr/>
        </p:nvSpPr>
        <p:spPr>
          <a:xfrm>
            <a:off x="4302392" y="5908552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3</a:t>
            </a:r>
            <a:endParaRPr lang="en-US" sz="2000" dirty="0">
              <a:latin typeface="Comic Sans MS"/>
              <a:cs typeface="Comic Sans MS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/>
        </p:nvGraphicFramePr>
        <p:xfrm>
          <a:off x="5575616" y="1519308"/>
          <a:ext cx="2972263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609">
                  <a:extLst>
                    <a:ext uri="{9D8B030D-6E8A-4147-A177-3AD203B41FA5}">
                      <a16:colId xmlns:a16="http://schemas.microsoft.com/office/drawing/2014/main" val="1738229869"/>
                    </a:ext>
                  </a:extLst>
                </a:gridCol>
                <a:gridCol w="424609">
                  <a:extLst>
                    <a:ext uri="{9D8B030D-6E8A-4147-A177-3AD203B41FA5}">
                      <a16:colId xmlns:a16="http://schemas.microsoft.com/office/drawing/2014/main" val="995999269"/>
                    </a:ext>
                  </a:extLst>
                </a:gridCol>
                <a:gridCol w="424609">
                  <a:extLst>
                    <a:ext uri="{9D8B030D-6E8A-4147-A177-3AD203B41FA5}">
                      <a16:colId xmlns:a16="http://schemas.microsoft.com/office/drawing/2014/main" val="716978896"/>
                    </a:ext>
                  </a:extLst>
                </a:gridCol>
                <a:gridCol w="424609">
                  <a:extLst>
                    <a:ext uri="{9D8B030D-6E8A-4147-A177-3AD203B41FA5}">
                      <a16:colId xmlns:a16="http://schemas.microsoft.com/office/drawing/2014/main" val="3176435450"/>
                    </a:ext>
                  </a:extLst>
                </a:gridCol>
                <a:gridCol w="424609">
                  <a:extLst>
                    <a:ext uri="{9D8B030D-6E8A-4147-A177-3AD203B41FA5}">
                      <a16:colId xmlns:a16="http://schemas.microsoft.com/office/drawing/2014/main" val="1858657944"/>
                    </a:ext>
                  </a:extLst>
                </a:gridCol>
                <a:gridCol w="424609">
                  <a:extLst>
                    <a:ext uri="{9D8B030D-6E8A-4147-A177-3AD203B41FA5}">
                      <a16:colId xmlns:a16="http://schemas.microsoft.com/office/drawing/2014/main" val="1741937115"/>
                    </a:ext>
                  </a:extLst>
                </a:gridCol>
                <a:gridCol w="424609">
                  <a:extLst>
                    <a:ext uri="{9D8B030D-6E8A-4147-A177-3AD203B41FA5}">
                      <a16:colId xmlns:a16="http://schemas.microsoft.com/office/drawing/2014/main" val="32002251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6716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A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anose="030F0702030302020204" pitchFamily="66" charset="0"/>
                        </a:rPr>
                        <a:t>0</a:t>
                      </a:r>
                      <a:endParaRPr lang="tr-TR" dirty="0"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5778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B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  <a:cs typeface="Comic Sans MS"/>
                        </a:rPr>
                        <a:t>∞</a:t>
                      </a:r>
                      <a:endParaRPr lang="tr-TR" b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anose="030F0702030302020204" pitchFamily="66" charset="0"/>
                        </a:rPr>
                        <a:t>1</a:t>
                      </a:r>
                      <a:endParaRPr lang="tr-TR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2273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C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  <a:cs typeface="Comic Sans MS"/>
                        </a:rPr>
                        <a:t>∞</a:t>
                      </a:r>
                      <a:endParaRPr lang="tr-TR" b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  <a:cs typeface="Comic Sans MS"/>
                        </a:rPr>
                        <a:t>∞</a:t>
                      </a:r>
                      <a:endParaRPr lang="tr-TR" b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anose="030F0702030302020204" pitchFamily="66" charset="0"/>
                        </a:rPr>
                        <a:t>4</a:t>
                      </a:r>
                      <a:endParaRPr lang="tr-TR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863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D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  <a:cs typeface="Comic Sans MS"/>
                        </a:rPr>
                        <a:t>∞</a:t>
                      </a:r>
                      <a:endParaRPr lang="tr-TR" b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  <a:cs typeface="Comic Sans MS"/>
                        </a:rPr>
                        <a:t>∞</a:t>
                      </a:r>
                      <a:endParaRPr lang="tr-TR" b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  <a:cs typeface="Comic Sans MS"/>
                        </a:rPr>
                        <a:t>∞</a:t>
                      </a:r>
                      <a:endParaRPr lang="tr-TR" b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anose="030F0702030302020204" pitchFamily="66" charset="0"/>
                        </a:rPr>
                        <a:t>6</a:t>
                      </a:r>
                      <a:endParaRPr lang="tr-TR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7324111"/>
                  </a:ext>
                </a:extLst>
              </a:tr>
            </a:tbl>
          </a:graphicData>
        </a:graphic>
      </p:graphicFrame>
      <p:cxnSp>
        <p:nvCxnSpPr>
          <p:cNvPr id="4" name="Düz Bağlayıcı 3"/>
          <p:cNvCxnSpPr/>
          <p:nvPr/>
        </p:nvCxnSpPr>
        <p:spPr>
          <a:xfrm>
            <a:off x="7636039" y="1566717"/>
            <a:ext cx="0" cy="183942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51245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3" name="TextBox 9"/>
          <p:cNvSpPr txBox="1"/>
          <p:nvPr/>
        </p:nvSpPr>
        <p:spPr>
          <a:xfrm>
            <a:off x="323528" y="1412776"/>
            <a:ext cx="534499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 smtClean="0">
                <a:latin typeface="Comic Sans MS"/>
                <a:cs typeface="Comic Sans MS"/>
              </a:rPr>
              <a:t>Bellman</a:t>
            </a:r>
            <a:r>
              <a:rPr lang="tr-TR" u="sng" dirty="0" smtClean="0">
                <a:latin typeface="Comic Sans MS"/>
                <a:cs typeface="Comic Sans MS"/>
              </a:rPr>
              <a:t>-Ford</a:t>
            </a:r>
            <a:r>
              <a:rPr lang="en-US" u="sng" dirty="0" smtClean="0">
                <a:latin typeface="Comic Sans MS"/>
                <a:cs typeface="Comic Sans MS"/>
              </a:rPr>
              <a:t>(G,s</a:t>
            </a:r>
            <a:r>
              <a:rPr lang="en-US" u="sng" dirty="0" smtClean="0">
                <a:latin typeface="Comic Sans MS"/>
                <a:cs typeface="Comic Sans MS"/>
              </a:rPr>
              <a:t>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tr-TR" dirty="0" smtClean="0">
                <a:latin typeface="Comic Sans MS"/>
                <a:cs typeface="Comic Sans MS"/>
              </a:rPr>
              <a:t>        PATH(0,v) = </a:t>
            </a:r>
            <a:r>
              <a:rPr lang="en-US" dirty="0">
                <a:latin typeface="Comic Sans MS"/>
                <a:cs typeface="Comic Sans MS"/>
              </a:rPr>
              <a:t>∞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smtClean="0">
                <a:latin typeface="Comic Sans MS"/>
                <a:cs typeface="Comic Sans MS"/>
              </a:rPr>
              <a:t>PATH(0,s) </a:t>
            </a:r>
            <a:r>
              <a:rPr lang="tr-TR" dirty="0">
                <a:latin typeface="Comic Sans MS"/>
                <a:cs typeface="Comic Sans MS"/>
              </a:rPr>
              <a:t>= </a:t>
            </a:r>
            <a:r>
              <a:rPr lang="tr-TR" dirty="0" smtClean="0">
                <a:latin typeface="Comic Sans MS"/>
                <a:cs typeface="Comic Sans MS"/>
              </a:rPr>
              <a:t>0</a:t>
            </a:r>
            <a:endParaRPr lang="tr-TR" dirty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i = 1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lVl</a:t>
            </a:r>
            <a:r>
              <a:rPr lang="tr-TR" dirty="0" smtClean="0">
                <a:latin typeface="Comic Sans MS"/>
                <a:cs typeface="Comic Sans MS"/>
              </a:rPr>
              <a:t> -1 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</a:t>
            </a:r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each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 in E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PATH(</a:t>
            </a:r>
            <a:r>
              <a:rPr lang="tr-TR" dirty="0" err="1" smtClean="0">
                <a:latin typeface="Comic Sans MS"/>
                <a:cs typeface="Comic Sans MS"/>
              </a:rPr>
              <a:t>i,v</a:t>
            </a:r>
            <a:r>
              <a:rPr lang="tr-TR" dirty="0" smtClean="0">
                <a:latin typeface="Comic Sans MS"/>
                <a:cs typeface="Comic Sans MS"/>
              </a:rPr>
              <a:t>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{PATH(i-1,v),</a:t>
            </a:r>
            <a:r>
              <a:rPr lang="tr-TR" dirty="0">
                <a:latin typeface="Comic Sans MS"/>
                <a:cs typeface="Comic Sans MS"/>
              </a:rPr>
              <a:t> 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                          PATH(i-1,u)+w(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)}  </a:t>
            </a:r>
            <a:endParaRPr lang="tr-TR" dirty="0">
              <a:latin typeface="Comic Sans MS"/>
              <a:cs typeface="Comic Sans MS"/>
            </a:endParaRPr>
          </a:p>
          <a:p>
            <a:endParaRPr lang="tr-TR" sz="2000" dirty="0" smtClean="0">
              <a:latin typeface="Comic Sans MS"/>
              <a:cs typeface="Comic Sans MS"/>
            </a:endParaRPr>
          </a:p>
        </p:txBody>
      </p:sp>
      <p:sp>
        <p:nvSpPr>
          <p:cNvPr id="7" name="Freeform 5"/>
          <p:cNvSpPr/>
          <p:nvPr/>
        </p:nvSpPr>
        <p:spPr>
          <a:xfrm>
            <a:off x="1187624" y="548683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6"/>
          <p:cNvSpPr/>
          <p:nvPr/>
        </p:nvSpPr>
        <p:spPr>
          <a:xfrm>
            <a:off x="3332574" y="548683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9" name="Freeform 7"/>
          <p:cNvSpPr/>
          <p:nvPr/>
        </p:nvSpPr>
        <p:spPr>
          <a:xfrm>
            <a:off x="5219442" y="548683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0" name="Freeform 8"/>
          <p:cNvSpPr/>
          <p:nvPr/>
        </p:nvSpPr>
        <p:spPr>
          <a:xfrm>
            <a:off x="7236296" y="548683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11" name="Düz Ok Bağlayıcısı 10"/>
          <p:cNvCxnSpPr>
            <a:stCxn id="7" idx="16"/>
            <a:endCxn id="8" idx="10"/>
          </p:cNvCxnSpPr>
          <p:nvPr/>
        </p:nvCxnSpPr>
        <p:spPr>
          <a:xfrm>
            <a:off x="1645056" y="5912988"/>
            <a:ext cx="1687518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6"/>
          <p:cNvSpPr txBox="1"/>
          <p:nvPr/>
        </p:nvSpPr>
        <p:spPr>
          <a:xfrm>
            <a:off x="5494560" y="4567057"/>
            <a:ext cx="449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-5</a:t>
            </a:r>
            <a:endParaRPr lang="en-US" sz="2000" dirty="0">
              <a:latin typeface="Comic Sans MS"/>
              <a:cs typeface="Comic Sans MS"/>
            </a:endParaRPr>
          </a:p>
        </p:txBody>
      </p:sp>
      <p:cxnSp>
        <p:nvCxnSpPr>
          <p:cNvPr id="14" name="Düz Ok Bağlayıcısı 13"/>
          <p:cNvCxnSpPr>
            <a:stCxn id="8" idx="17"/>
            <a:endCxn id="9" idx="9"/>
          </p:cNvCxnSpPr>
          <p:nvPr/>
        </p:nvCxnSpPr>
        <p:spPr>
          <a:xfrm>
            <a:off x="3800897" y="5883282"/>
            <a:ext cx="1429436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>
            <a:stCxn id="9" idx="17"/>
            <a:endCxn id="10" idx="10"/>
          </p:cNvCxnSpPr>
          <p:nvPr/>
        </p:nvCxnSpPr>
        <p:spPr>
          <a:xfrm>
            <a:off x="5687765" y="5883282"/>
            <a:ext cx="1548531" cy="29706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Yay 15"/>
          <p:cNvSpPr/>
          <p:nvPr/>
        </p:nvSpPr>
        <p:spPr>
          <a:xfrm rot="20374130">
            <a:off x="3050024" y="4666237"/>
            <a:ext cx="4666042" cy="3565960"/>
          </a:xfrm>
          <a:prstGeom prst="arc">
            <a:avLst>
              <a:gd name="adj1" fmla="val 13785700"/>
              <a:gd name="adj2" fmla="val 21404541"/>
            </a:avLst>
          </a:prstGeom>
          <a:ln>
            <a:head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203679" y="5908552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2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8" name="TextBox 16"/>
          <p:cNvSpPr txBox="1"/>
          <p:nvPr/>
        </p:nvSpPr>
        <p:spPr>
          <a:xfrm>
            <a:off x="6320916" y="5884572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1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9" name="TextBox 16"/>
          <p:cNvSpPr txBox="1"/>
          <p:nvPr/>
        </p:nvSpPr>
        <p:spPr>
          <a:xfrm>
            <a:off x="4302392" y="5908552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3</a:t>
            </a:r>
            <a:endParaRPr lang="en-US" sz="2000" dirty="0">
              <a:latin typeface="Comic Sans MS"/>
              <a:cs typeface="Comic Sans MS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448972"/>
              </p:ext>
            </p:extLst>
          </p:nvPr>
        </p:nvGraphicFramePr>
        <p:xfrm>
          <a:off x="5575616" y="1519308"/>
          <a:ext cx="2972263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609">
                  <a:extLst>
                    <a:ext uri="{9D8B030D-6E8A-4147-A177-3AD203B41FA5}">
                      <a16:colId xmlns:a16="http://schemas.microsoft.com/office/drawing/2014/main" val="1738229869"/>
                    </a:ext>
                  </a:extLst>
                </a:gridCol>
                <a:gridCol w="424609">
                  <a:extLst>
                    <a:ext uri="{9D8B030D-6E8A-4147-A177-3AD203B41FA5}">
                      <a16:colId xmlns:a16="http://schemas.microsoft.com/office/drawing/2014/main" val="995999269"/>
                    </a:ext>
                  </a:extLst>
                </a:gridCol>
                <a:gridCol w="424609">
                  <a:extLst>
                    <a:ext uri="{9D8B030D-6E8A-4147-A177-3AD203B41FA5}">
                      <a16:colId xmlns:a16="http://schemas.microsoft.com/office/drawing/2014/main" val="716978896"/>
                    </a:ext>
                  </a:extLst>
                </a:gridCol>
                <a:gridCol w="424609">
                  <a:extLst>
                    <a:ext uri="{9D8B030D-6E8A-4147-A177-3AD203B41FA5}">
                      <a16:colId xmlns:a16="http://schemas.microsoft.com/office/drawing/2014/main" val="3176435450"/>
                    </a:ext>
                  </a:extLst>
                </a:gridCol>
                <a:gridCol w="424609">
                  <a:extLst>
                    <a:ext uri="{9D8B030D-6E8A-4147-A177-3AD203B41FA5}">
                      <a16:colId xmlns:a16="http://schemas.microsoft.com/office/drawing/2014/main" val="1858657944"/>
                    </a:ext>
                  </a:extLst>
                </a:gridCol>
                <a:gridCol w="424609">
                  <a:extLst>
                    <a:ext uri="{9D8B030D-6E8A-4147-A177-3AD203B41FA5}">
                      <a16:colId xmlns:a16="http://schemas.microsoft.com/office/drawing/2014/main" val="1741937115"/>
                    </a:ext>
                  </a:extLst>
                </a:gridCol>
                <a:gridCol w="424609">
                  <a:extLst>
                    <a:ext uri="{9D8B030D-6E8A-4147-A177-3AD203B41FA5}">
                      <a16:colId xmlns:a16="http://schemas.microsoft.com/office/drawing/2014/main" val="32002251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6716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A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anose="030F0702030302020204" pitchFamily="66" charset="0"/>
                        </a:rPr>
                        <a:t>0</a:t>
                      </a:r>
                      <a:endParaRPr lang="tr-TR" dirty="0"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5778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B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  <a:cs typeface="Comic Sans MS"/>
                        </a:rPr>
                        <a:t>∞</a:t>
                      </a:r>
                      <a:endParaRPr lang="tr-TR" b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anose="030F0702030302020204" pitchFamily="66" charset="0"/>
                        </a:rPr>
                        <a:t>1</a:t>
                      </a:r>
                      <a:endParaRPr lang="tr-TR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2273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C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  <a:cs typeface="Comic Sans MS"/>
                        </a:rPr>
                        <a:t>∞</a:t>
                      </a:r>
                      <a:endParaRPr lang="tr-TR" b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  <a:cs typeface="Comic Sans MS"/>
                        </a:rPr>
                        <a:t>∞</a:t>
                      </a:r>
                      <a:endParaRPr lang="tr-TR" b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5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anose="030F0702030302020204" pitchFamily="66" charset="0"/>
                        </a:rPr>
                        <a:t>4</a:t>
                      </a:r>
                      <a:endParaRPr lang="tr-TR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863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D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  <a:cs typeface="Comic Sans MS"/>
                        </a:rPr>
                        <a:t>∞</a:t>
                      </a:r>
                      <a:endParaRPr lang="tr-TR" b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  <a:cs typeface="Comic Sans MS"/>
                        </a:rPr>
                        <a:t>∞</a:t>
                      </a:r>
                      <a:endParaRPr lang="tr-TR" b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  <a:cs typeface="Comic Sans MS"/>
                        </a:rPr>
                        <a:t>∞</a:t>
                      </a:r>
                      <a:endParaRPr lang="tr-TR" b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6</a:t>
                      </a:r>
                      <a:endParaRPr lang="tr-TR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anose="030F0702030302020204" pitchFamily="66" charset="0"/>
                        </a:rPr>
                        <a:t>6</a:t>
                      </a:r>
                      <a:endParaRPr lang="tr-TR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7324111"/>
                  </a:ext>
                </a:extLst>
              </a:tr>
            </a:tbl>
          </a:graphicData>
        </a:graphic>
      </p:graphicFrame>
      <p:cxnSp>
        <p:nvCxnSpPr>
          <p:cNvPr id="4" name="Düz Bağlayıcı 3"/>
          <p:cNvCxnSpPr/>
          <p:nvPr/>
        </p:nvCxnSpPr>
        <p:spPr>
          <a:xfrm>
            <a:off x="7636039" y="1566717"/>
            <a:ext cx="0" cy="183942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7956376" y="3406140"/>
            <a:ext cx="144016" cy="11029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Dikdörtgen 20"/>
          <p:cNvSpPr/>
          <p:nvPr/>
        </p:nvSpPr>
        <p:spPr>
          <a:xfrm>
            <a:off x="7210482" y="4499828"/>
            <a:ext cx="17540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>
                <a:solidFill>
                  <a:srgbClr val="FF0000"/>
                </a:solidFill>
                <a:latin typeface="Comic Sans MS"/>
                <a:cs typeface="Comic Sans MS"/>
              </a:rPr>
              <a:t>n</a:t>
            </a:r>
            <a:r>
              <a:rPr lang="tr-TR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egative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cycle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!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87843434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490588"/>
            <a:ext cx="792605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iven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 G=(V,E) and a source vertex s in V, find the shortest path from s to every other vertex in V</a:t>
            </a:r>
          </a:p>
          <a:p>
            <a:pPr marL="457200" indent="-457200" algn="just">
              <a:buFont typeface="Arial"/>
              <a:buChar char="•"/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  <a:p>
            <a:pPr marL="457200" indent="-457200" algn="just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Three cases : </a:t>
            </a:r>
          </a:p>
          <a:p>
            <a:pPr marL="457200" indent="-457200" algn="just">
              <a:buFont typeface="Arial"/>
              <a:buChar char="•"/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  <a:p>
            <a:pPr marL="800100" lvl="1" indent="-342900" algn="just">
              <a:buFont typeface="Courier New"/>
              <a:buChar char="o"/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  <a:p>
            <a:pPr lvl="1" algn="just"/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SSSP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6676288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490588"/>
            <a:ext cx="792605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iven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 G=(V,E) and a source vertex s in V, find the shortest path from s to every other vertex in V</a:t>
            </a:r>
          </a:p>
          <a:p>
            <a:pPr marL="457200" indent="-457200" algn="just">
              <a:buFont typeface="Arial"/>
              <a:buChar char="•"/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  <a:p>
            <a:pPr marL="457200" indent="-457200" algn="just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Three cases : </a:t>
            </a:r>
          </a:p>
          <a:p>
            <a:pPr marL="457200" indent="-457200" algn="just">
              <a:buFont typeface="Arial"/>
              <a:buChar char="•"/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  <a:p>
            <a:pPr marL="800100" lvl="1" indent="-342900" algn="just">
              <a:buFont typeface="Courier New"/>
              <a:buChar char="o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the weight of each edge fixed as 1</a:t>
            </a:r>
          </a:p>
          <a:p>
            <a:pPr lvl="1" algn="ctr"/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--BFS--</a:t>
            </a:r>
          </a:p>
          <a:p>
            <a:pPr marL="800100" lvl="1" indent="-342900" algn="just">
              <a:buFont typeface="Courier New"/>
              <a:buChar char="o"/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  <a:p>
            <a:pPr lvl="1" algn="just"/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SSSP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8711345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490588"/>
            <a:ext cx="792605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iven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 G=(V,E) and a source vertex s in V, find the shortest path from s to every other vertex in V</a:t>
            </a:r>
          </a:p>
          <a:p>
            <a:pPr marL="457200" indent="-457200" algn="just">
              <a:buFont typeface="Arial"/>
              <a:buChar char="•"/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  <a:p>
            <a:pPr marL="457200" indent="-457200" algn="just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Three cases : </a:t>
            </a:r>
          </a:p>
          <a:p>
            <a:pPr marL="457200" indent="-457200" algn="just">
              <a:buFont typeface="Arial"/>
              <a:buChar char="•"/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  <a:p>
            <a:pPr marL="800100" lvl="1" indent="-342900" algn="just">
              <a:buFont typeface="Courier New"/>
              <a:buChar char="o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the weight of each edge fixed as 1</a:t>
            </a:r>
          </a:p>
          <a:p>
            <a:pPr lvl="1" algn="ctr"/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--BFS--</a:t>
            </a:r>
          </a:p>
          <a:p>
            <a:pPr marL="800100" lvl="1" indent="-342900" algn="just">
              <a:buFont typeface="Courier New"/>
              <a:buChar char="o"/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  <a:p>
            <a:pPr marL="800100" lvl="1" indent="-342900" algn="just">
              <a:buFont typeface="Courier New"/>
              <a:buChar char="o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t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he weight of each edge non-negative</a:t>
            </a:r>
          </a:p>
          <a:p>
            <a:pPr lvl="1" algn="ctr"/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--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Dijkstra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—</a:t>
            </a:r>
          </a:p>
          <a:p>
            <a:pPr lvl="1" algn="just"/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SSSP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314987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490588"/>
            <a:ext cx="792605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iven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 G=(V,E) and a source vertex s in V, find the shortest path from s to every other vertex in V</a:t>
            </a:r>
          </a:p>
          <a:p>
            <a:pPr marL="457200" indent="-457200" algn="just">
              <a:buFont typeface="Arial"/>
              <a:buChar char="•"/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  <a:p>
            <a:pPr marL="457200" indent="-457200" algn="just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Three cases : </a:t>
            </a:r>
          </a:p>
          <a:p>
            <a:pPr marL="457200" indent="-457200" algn="just">
              <a:buFont typeface="Arial"/>
              <a:buChar char="•"/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  <a:p>
            <a:pPr marL="800100" lvl="1" indent="-342900" algn="just">
              <a:buFont typeface="Courier New"/>
              <a:buChar char="o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the weight of each edge fixed as 1</a:t>
            </a:r>
          </a:p>
          <a:p>
            <a:pPr lvl="1" algn="ctr"/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--BFS--</a:t>
            </a:r>
          </a:p>
          <a:p>
            <a:pPr marL="800100" lvl="1" indent="-342900" algn="just">
              <a:buFont typeface="Courier New"/>
              <a:buChar char="o"/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  <a:p>
            <a:pPr marL="800100" lvl="1" indent="-342900" algn="just">
              <a:buFont typeface="Courier New"/>
              <a:buChar char="o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t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he weight of each edge non-negative</a:t>
            </a:r>
          </a:p>
          <a:p>
            <a:pPr lvl="1" algn="ctr"/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--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Dijkstra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—</a:t>
            </a:r>
          </a:p>
          <a:p>
            <a:pPr lvl="1" algn="just"/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  <a:p>
            <a:pPr marL="800100" lvl="1" indent="-342900" algn="just">
              <a:buFont typeface="Courier New"/>
              <a:buChar char="o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t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he weight of each can be negative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  <a:p>
            <a:pPr lvl="1" algn="ctr"/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--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Belmann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/Ford--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SSSP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2251835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Relaxation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340768"/>
            <a:ext cx="792605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in V,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two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parameters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</a:t>
            </a:r>
          </a:p>
          <a:p>
            <a:pPr marL="342900" indent="-342900" algn="just">
              <a:buFont typeface="Arial"/>
              <a:buChar char="•"/>
            </a:pPr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41207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Relaxation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340768"/>
            <a:ext cx="792605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in V,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two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parameters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</a:t>
            </a:r>
          </a:p>
          <a:p>
            <a:pPr marL="342900" indent="-342900" algn="just">
              <a:buFont typeface="Arial"/>
              <a:buChar char="•"/>
            </a:pPr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800100" lvl="1" indent="-342900" algn="just">
              <a:buFont typeface="Courier New"/>
              <a:buChar char="o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arent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pointer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–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indicates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predecessor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shortest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path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</a:t>
            </a: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36153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Relaxation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340768"/>
            <a:ext cx="79260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in V,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two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parameters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</a:t>
            </a:r>
          </a:p>
          <a:p>
            <a:pPr marL="342900" indent="-342900" algn="just">
              <a:buFont typeface="Arial"/>
              <a:buChar char="•"/>
            </a:pPr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800100" lvl="1" indent="-342900" algn="just">
              <a:buFont typeface="Courier New"/>
              <a:buChar char="o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arent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pointer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–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indicates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predecessor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shortest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path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</a:t>
            </a:r>
          </a:p>
          <a:p>
            <a:pPr marL="800100" lvl="1" indent="-342900" algn="just">
              <a:buFont typeface="Courier New"/>
              <a:buChar char="o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istance – indicates the s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hortest-path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estimate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source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6215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Relaxation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340768"/>
            <a:ext cx="7926052" cy="5170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in V,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two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parameters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</a:t>
            </a:r>
          </a:p>
          <a:p>
            <a:pPr marL="342900" indent="-342900" algn="just">
              <a:buFont typeface="Arial"/>
              <a:buChar char="•"/>
            </a:pPr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800100" lvl="1" indent="-342900" algn="just">
              <a:buFont typeface="Courier New"/>
              <a:buChar char="o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arent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pointer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–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indicates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predecessor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shortest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path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</a:t>
            </a:r>
          </a:p>
          <a:p>
            <a:pPr marL="800100" lvl="1" indent="-342900" algn="just">
              <a:buFont typeface="Courier New"/>
              <a:buChar char="o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istance – indicates the s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hortest-path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estimate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source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sz="22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</a:t>
            </a:r>
            <a:r>
              <a:rPr lang="tr-TR" sz="22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(G, s)</a:t>
            </a:r>
          </a:p>
          <a:p>
            <a:pPr algn="just"/>
            <a:endParaRPr lang="tr-TR" sz="22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i V</a:t>
            </a:r>
          </a:p>
          <a:p>
            <a:pPr algn="just"/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∞</a:t>
            </a:r>
          </a:p>
          <a:p>
            <a:pPr algn="just"/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v.par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nil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s.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is = 0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00252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Relaxation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340768"/>
            <a:ext cx="792605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relaxing an edge (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: testing whether the shortest path to the vertex v can be improved by going through the vertex u </a:t>
            </a:r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0738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SSSP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490588"/>
            <a:ext cx="792605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iven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 G=(V,E) and a source vertex s in V, find the shortest path from s to every other vertex in V</a:t>
            </a:r>
            <a:endParaRPr lang="en-US" sz="2200" dirty="0" smtClean="0">
              <a:latin typeface="Comic Sans MS"/>
              <a:cs typeface="Comic Sans MS"/>
            </a:endParaRPr>
          </a:p>
          <a:p>
            <a:pPr marL="457200" indent="-457200" algn="just">
              <a:buFont typeface="Arial"/>
              <a:buChar char="•"/>
            </a:pPr>
            <a:endParaRPr lang="en-US" sz="2200" dirty="0" smtClean="0">
              <a:latin typeface="Comic Sans MS"/>
              <a:cs typeface="Comic Sans MS"/>
            </a:endParaRP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                                                           </a:t>
            </a:r>
            <a:r>
              <a:rPr lang="en-US" sz="2400" dirty="0" smtClean="0"/>
              <a:t>  </a:t>
            </a:r>
          </a:p>
          <a:p>
            <a:pPr marL="342900" indent="-342900" algn="just">
              <a:buFont typeface="Arial"/>
              <a:buChar char="•"/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4148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Relaxation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340768"/>
            <a:ext cx="792605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relaxing an edge (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: testing whether the shortest path to the vertex v can be improved by going through the vertex u </a:t>
            </a:r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sz="22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Relax</a:t>
            </a:r>
            <a:r>
              <a:rPr lang="tr-TR" sz="2200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(u, </a:t>
            </a:r>
            <a:r>
              <a:rPr lang="tr-TR" sz="22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tr-TR" sz="2200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endParaRPr lang="tr-TR" sz="22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if 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&gt;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u.dis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+ w(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u.dis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+ w(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v.par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u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39344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Relaxation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340768"/>
            <a:ext cx="792605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relaxing an edge (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: testing whether the shortest path to the vertex v can be improved by going through the vertex u </a:t>
            </a:r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sz="22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Relax</a:t>
            </a:r>
            <a:r>
              <a:rPr lang="tr-TR" sz="2200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(u, </a:t>
            </a:r>
            <a:r>
              <a:rPr lang="tr-TR" sz="22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tr-TR" sz="2200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endParaRPr lang="tr-TR" sz="22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if 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&gt;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u.dis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+ w(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u.dis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+ w(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v.par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u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7524328" y="4149080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75324" y="3475271"/>
            <a:ext cx="322011" cy="4739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s</a:t>
            </a:r>
          </a:p>
        </p:txBody>
      </p:sp>
      <p:cxnSp>
        <p:nvCxnSpPr>
          <p:cNvPr id="3" name="Curved Connector 2"/>
          <p:cNvCxnSpPr>
            <a:stCxn id="17" idx="6"/>
          </p:cNvCxnSpPr>
          <p:nvPr/>
        </p:nvCxnSpPr>
        <p:spPr>
          <a:xfrm>
            <a:off x="5280022" y="3745801"/>
            <a:ext cx="2244306" cy="513387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5076056" y="3645024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6012160" y="4797152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68814" y="4869160"/>
            <a:ext cx="3568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>
                <a:latin typeface="Comic Sans MS"/>
                <a:cs typeface="Comic Sans MS"/>
              </a:rPr>
              <a:t>u</a:t>
            </a:r>
            <a:endParaRPr lang="en-US" sz="2200" dirty="0" smtClean="0">
              <a:latin typeface="Comic Sans MS"/>
              <a:cs typeface="Comic Sans MS"/>
            </a:endParaRPr>
          </a:p>
          <a:p>
            <a:pPr algn="ctr"/>
            <a:r>
              <a:rPr lang="en-US" sz="2200" dirty="0">
                <a:latin typeface="Comic Sans MS"/>
                <a:cs typeface="Comic Sans MS"/>
              </a:rPr>
              <a:t>8</a:t>
            </a:r>
          </a:p>
        </p:txBody>
      </p:sp>
      <p:cxnSp>
        <p:nvCxnSpPr>
          <p:cNvPr id="22" name="Curved Connector 21"/>
          <p:cNvCxnSpPr>
            <a:stCxn id="17" idx="5"/>
            <a:endCxn id="18" idx="1"/>
          </p:cNvCxnSpPr>
          <p:nvPr/>
        </p:nvCxnSpPr>
        <p:spPr>
          <a:xfrm rot="16200000" flipH="1">
            <a:off x="5141287" y="3925926"/>
            <a:ext cx="1009608" cy="79187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668344" y="4005064"/>
            <a:ext cx="4838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>
                <a:latin typeface="Comic Sans MS"/>
                <a:cs typeface="Comic Sans MS"/>
              </a:rPr>
              <a:t>v</a:t>
            </a:r>
            <a:endParaRPr lang="en-US" sz="2200" dirty="0" smtClean="0">
              <a:latin typeface="Comic Sans MS"/>
              <a:cs typeface="Comic Sans MS"/>
            </a:endParaRPr>
          </a:p>
          <a:p>
            <a:pPr algn="ctr"/>
            <a:r>
              <a:rPr lang="en-US" sz="2200" dirty="0" smtClean="0">
                <a:latin typeface="Comic Sans MS"/>
                <a:cs typeface="Comic Sans MS"/>
              </a:rPr>
              <a:t>12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60902" y="4582289"/>
            <a:ext cx="3568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3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9" name="Düz Bağlayıcı 29"/>
          <p:cNvCxnSpPr/>
          <p:nvPr/>
        </p:nvCxnSpPr>
        <p:spPr>
          <a:xfrm flipV="1">
            <a:off x="6228184" y="4321117"/>
            <a:ext cx="1326014" cy="552849"/>
          </a:xfrm>
          <a:prstGeom prst="line">
            <a:avLst/>
          </a:prstGeom>
          <a:ln>
            <a:solidFill>
              <a:schemeClr val="tx1"/>
            </a:solidFill>
            <a:headEnd type="non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818188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Relaxation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340768"/>
            <a:ext cx="792605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relaxing an edge (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: testing whether the shortest path to the vertex v can be improved by going through the vertex u </a:t>
            </a:r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sz="22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Relax</a:t>
            </a:r>
            <a:r>
              <a:rPr lang="tr-TR" sz="2200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(u, </a:t>
            </a:r>
            <a:r>
              <a:rPr lang="tr-TR" sz="22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tr-TR" sz="2200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endParaRPr lang="tr-TR" sz="22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if 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&gt;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u.dis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+ w(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u.dis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+ w(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v.par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u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7524328" y="4149080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75324" y="3475271"/>
            <a:ext cx="322011" cy="4739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s</a:t>
            </a:r>
          </a:p>
        </p:txBody>
      </p:sp>
      <p:cxnSp>
        <p:nvCxnSpPr>
          <p:cNvPr id="8" name="Düz Bağlayıcı 29"/>
          <p:cNvCxnSpPr>
            <a:endCxn id="6" idx="3"/>
          </p:cNvCxnSpPr>
          <p:nvPr/>
        </p:nvCxnSpPr>
        <p:spPr>
          <a:xfrm flipV="1">
            <a:off x="6228184" y="4321117"/>
            <a:ext cx="1326014" cy="552849"/>
          </a:xfrm>
          <a:prstGeom prst="line">
            <a:avLst/>
          </a:prstGeom>
          <a:ln>
            <a:solidFill>
              <a:schemeClr val="tx1"/>
            </a:solidFill>
            <a:headEnd type="non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urved Connector 2"/>
          <p:cNvCxnSpPr>
            <a:stCxn id="17" idx="6"/>
          </p:cNvCxnSpPr>
          <p:nvPr/>
        </p:nvCxnSpPr>
        <p:spPr>
          <a:xfrm>
            <a:off x="5280022" y="3745801"/>
            <a:ext cx="2244306" cy="513387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5076056" y="3645024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6012160" y="4797152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68814" y="4869160"/>
            <a:ext cx="3568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>
                <a:latin typeface="Comic Sans MS"/>
                <a:cs typeface="Comic Sans MS"/>
              </a:rPr>
              <a:t>u</a:t>
            </a:r>
            <a:endParaRPr lang="en-US" sz="2200" dirty="0" smtClean="0">
              <a:latin typeface="Comic Sans MS"/>
              <a:cs typeface="Comic Sans MS"/>
            </a:endParaRPr>
          </a:p>
          <a:p>
            <a:pPr algn="ctr"/>
            <a:r>
              <a:rPr lang="en-US" sz="2200" dirty="0">
                <a:latin typeface="Comic Sans MS"/>
                <a:cs typeface="Comic Sans MS"/>
              </a:rPr>
              <a:t>8</a:t>
            </a:r>
          </a:p>
        </p:txBody>
      </p:sp>
      <p:cxnSp>
        <p:nvCxnSpPr>
          <p:cNvPr id="22" name="Curved Connector 21"/>
          <p:cNvCxnSpPr>
            <a:stCxn id="17" idx="5"/>
            <a:endCxn id="18" idx="1"/>
          </p:cNvCxnSpPr>
          <p:nvPr/>
        </p:nvCxnSpPr>
        <p:spPr>
          <a:xfrm rot="16200000" flipH="1">
            <a:off x="5141287" y="3925926"/>
            <a:ext cx="1009608" cy="79187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668344" y="4005064"/>
            <a:ext cx="4838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>
                <a:latin typeface="Comic Sans MS"/>
                <a:cs typeface="Comic Sans MS"/>
              </a:rPr>
              <a:t>v</a:t>
            </a:r>
            <a:endParaRPr lang="en-US" sz="2200" dirty="0" smtClean="0">
              <a:latin typeface="Comic Sans MS"/>
              <a:cs typeface="Comic Sans MS"/>
            </a:endParaRPr>
          </a:p>
          <a:p>
            <a:pPr algn="ctr"/>
            <a:r>
              <a:rPr lang="en-US" sz="2200" dirty="0" smtClean="0">
                <a:latin typeface="Comic Sans MS"/>
                <a:cs typeface="Comic Sans MS"/>
              </a:rPr>
              <a:t>12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60902" y="4582289"/>
            <a:ext cx="3568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3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26809" y="5589240"/>
            <a:ext cx="248535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&gt;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u.dis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+ w(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12 &gt; 8 + 3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5517510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Relaxation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340768"/>
            <a:ext cx="792605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relaxing an edge (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: testing whether the shortest path to the vertex v can be improved by going through the vertex u </a:t>
            </a:r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sz="22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Relax</a:t>
            </a:r>
            <a:r>
              <a:rPr lang="tr-TR" sz="2200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(u, </a:t>
            </a:r>
            <a:r>
              <a:rPr lang="tr-TR" sz="22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tr-TR" sz="2200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endParaRPr lang="tr-TR" sz="22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if 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&gt;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u.dis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+ w(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u.dis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+ w(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v.par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u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7524328" y="4149080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75324" y="3475271"/>
            <a:ext cx="322011" cy="4739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s</a:t>
            </a:r>
          </a:p>
        </p:txBody>
      </p:sp>
      <p:cxnSp>
        <p:nvCxnSpPr>
          <p:cNvPr id="8" name="Düz Bağlayıcı 29"/>
          <p:cNvCxnSpPr>
            <a:endCxn id="6" idx="3"/>
          </p:cNvCxnSpPr>
          <p:nvPr/>
        </p:nvCxnSpPr>
        <p:spPr>
          <a:xfrm flipV="1">
            <a:off x="6228184" y="4321117"/>
            <a:ext cx="1326014" cy="552849"/>
          </a:xfrm>
          <a:prstGeom prst="line">
            <a:avLst/>
          </a:prstGeom>
          <a:ln>
            <a:solidFill>
              <a:srgbClr val="FF0000"/>
            </a:solidFill>
            <a:headEnd type="none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urved Connector 2"/>
          <p:cNvCxnSpPr>
            <a:stCxn id="17" idx="6"/>
          </p:cNvCxnSpPr>
          <p:nvPr/>
        </p:nvCxnSpPr>
        <p:spPr>
          <a:xfrm>
            <a:off x="5280022" y="3745801"/>
            <a:ext cx="2244306" cy="513387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5076056" y="3645024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6012160" y="4797152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68814" y="4869160"/>
            <a:ext cx="3568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>
                <a:latin typeface="Comic Sans MS"/>
                <a:cs typeface="Comic Sans MS"/>
              </a:rPr>
              <a:t>u</a:t>
            </a:r>
            <a:endParaRPr lang="en-US" sz="2200" dirty="0" smtClean="0">
              <a:latin typeface="Comic Sans MS"/>
              <a:cs typeface="Comic Sans MS"/>
            </a:endParaRPr>
          </a:p>
          <a:p>
            <a:pPr algn="ctr"/>
            <a:r>
              <a:rPr lang="en-US" sz="2200" dirty="0">
                <a:latin typeface="Comic Sans MS"/>
                <a:cs typeface="Comic Sans MS"/>
              </a:rPr>
              <a:t>8</a:t>
            </a:r>
          </a:p>
        </p:txBody>
      </p:sp>
      <p:cxnSp>
        <p:nvCxnSpPr>
          <p:cNvPr id="22" name="Curved Connector 21"/>
          <p:cNvCxnSpPr>
            <a:stCxn id="17" idx="5"/>
            <a:endCxn id="18" idx="1"/>
          </p:cNvCxnSpPr>
          <p:nvPr/>
        </p:nvCxnSpPr>
        <p:spPr>
          <a:xfrm rot="16200000" flipH="1">
            <a:off x="5141287" y="3925926"/>
            <a:ext cx="1009608" cy="791878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668344" y="4005064"/>
            <a:ext cx="4838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>
                <a:latin typeface="Comic Sans MS"/>
                <a:cs typeface="Comic Sans MS"/>
              </a:rPr>
              <a:t>v</a:t>
            </a:r>
            <a:endParaRPr lang="en-US" sz="2200" dirty="0" smtClean="0">
              <a:latin typeface="Comic Sans MS"/>
              <a:cs typeface="Comic Sans MS"/>
            </a:endParaRPr>
          </a:p>
          <a:p>
            <a:pPr algn="ctr"/>
            <a:r>
              <a:rPr lang="en-US" sz="2200" dirty="0" smtClean="0">
                <a:latin typeface="Comic Sans MS"/>
                <a:cs typeface="Comic Sans MS"/>
              </a:rPr>
              <a:t>12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60902" y="4582289"/>
            <a:ext cx="3568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3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26809" y="5589240"/>
            <a:ext cx="248535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&gt;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u.dis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+ w(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12 &gt; 8 + 3</a:t>
            </a:r>
          </a:p>
          <a:p>
            <a:endParaRPr lang="en-US" sz="20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084168" y="587727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551145" y="5589240"/>
            <a:ext cx="251841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u.dis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+ w(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11</a:t>
            </a:r>
          </a:p>
          <a:p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v.par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u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4673993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Relaxation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340768"/>
            <a:ext cx="792605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Let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shortest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path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source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after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termination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program)</a:t>
            </a:r>
          </a:p>
          <a:p>
            <a:pPr marL="342900" indent="-342900" algn="just">
              <a:buFont typeface="Arial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94657" y="3764464"/>
            <a:ext cx="322011" cy="4739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s</a:t>
            </a:r>
          </a:p>
        </p:txBody>
      </p:sp>
      <p:cxnSp>
        <p:nvCxnSpPr>
          <p:cNvPr id="7" name="Curved Connector 6"/>
          <p:cNvCxnSpPr/>
          <p:nvPr/>
        </p:nvCxnSpPr>
        <p:spPr>
          <a:xfrm>
            <a:off x="6099355" y="4034994"/>
            <a:ext cx="2244306" cy="513387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767967" y="5158353"/>
            <a:ext cx="3313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>
                <a:latin typeface="Comic Sans MS"/>
                <a:cs typeface="Comic Sans MS"/>
              </a:rPr>
              <a:t>u</a:t>
            </a:r>
          </a:p>
        </p:txBody>
      </p:sp>
      <p:cxnSp>
        <p:nvCxnSpPr>
          <p:cNvPr id="10" name="Curved Connector 9"/>
          <p:cNvCxnSpPr/>
          <p:nvPr/>
        </p:nvCxnSpPr>
        <p:spPr>
          <a:xfrm rot="16200000" flipH="1">
            <a:off x="5960620" y="4215119"/>
            <a:ext cx="1009608" cy="79187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566750" y="4294257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>
                <a:latin typeface="Comic Sans MS"/>
                <a:cs typeface="Comic Sans MS"/>
              </a:rPr>
              <a:t>v</a:t>
            </a:r>
            <a:endParaRPr lang="en-US" sz="2200" dirty="0" smtClean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 rot="20076738">
            <a:off x="7434052" y="4810620"/>
            <a:ext cx="9463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w</a:t>
            </a:r>
            <a:r>
              <a:rPr lang="en-US" sz="2200" dirty="0" smtClean="0">
                <a:latin typeface="Comic Sans MS"/>
                <a:cs typeface="Comic Sans MS"/>
              </a:rPr>
              <a:t>(</a:t>
            </a:r>
            <a:r>
              <a:rPr lang="en-US" sz="2200" dirty="0" err="1" smtClean="0">
                <a:latin typeface="Comic Sans MS"/>
                <a:cs typeface="Comic Sans MS"/>
              </a:rPr>
              <a:t>u,v</a:t>
            </a:r>
            <a:r>
              <a:rPr lang="en-US" sz="2200" dirty="0" smtClean="0">
                <a:latin typeface="Comic Sans MS"/>
                <a:cs typeface="Comic Sans MS"/>
              </a:rPr>
              <a:t>)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3" name="Düz Bağlayıcı 29"/>
          <p:cNvCxnSpPr/>
          <p:nvPr/>
        </p:nvCxnSpPr>
        <p:spPr>
          <a:xfrm flipV="1">
            <a:off x="7024310" y="4581128"/>
            <a:ext cx="1326014" cy="552849"/>
          </a:xfrm>
          <a:prstGeom prst="line">
            <a:avLst/>
          </a:prstGeom>
          <a:ln>
            <a:solidFill>
              <a:schemeClr val="tx1"/>
            </a:solidFill>
            <a:headEnd type="non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8335539" y="4427006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87267" y="3922950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6823371" y="5075078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1233488">
            <a:off x="6862249" y="3764464"/>
            <a:ext cx="9105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s,v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 rot="457368">
            <a:off x="5845110" y="4558683"/>
            <a:ext cx="9200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,u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1675878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Relaxation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340768"/>
            <a:ext cx="792605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Let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shortest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path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source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after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termination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program)</a:t>
            </a:r>
          </a:p>
          <a:p>
            <a:pPr marL="342900" indent="-342900" algn="just">
              <a:buFont typeface="Arial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any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in E,  </a:t>
            </a:r>
          </a:p>
          <a:p>
            <a:pPr algn="just"/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</a:t>
            </a:r>
          </a:p>
          <a:p>
            <a:pPr algn="just"/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≤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,u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+ w(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94657" y="3764464"/>
            <a:ext cx="322011" cy="4739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s</a:t>
            </a:r>
          </a:p>
        </p:txBody>
      </p:sp>
      <p:cxnSp>
        <p:nvCxnSpPr>
          <p:cNvPr id="7" name="Curved Connector 6"/>
          <p:cNvCxnSpPr/>
          <p:nvPr/>
        </p:nvCxnSpPr>
        <p:spPr>
          <a:xfrm>
            <a:off x="6099355" y="4034994"/>
            <a:ext cx="2244306" cy="513387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767967" y="5158353"/>
            <a:ext cx="3313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>
                <a:latin typeface="Comic Sans MS"/>
                <a:cs typeface="Comic Sans MS"/>
              </a:rPr>
              <a:t>u</a:t>
            </a:r>
          </a:p>
        </p:txBody>
      </p:sp>
      <p:cxnSp>
        <p:nvCxnSpPr>
          <p:cNvPr id="10" name="Curved Connector 9"/>
          <p:cNvCxnSpPr/>
          <p:nvPr/>
        </p:nvCxnSpPr>
        <p:spPr>
          <a:xfrm rot="16200000" flipH="1">
            <a:off x="5960620" y="4215119"/>
            <a:ext cx="1009608" cy="79187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566750" y="4294257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>
                <a:latin typeface="Comic Sans MS"/>
                <a:cs typeface="Comic Sans MS"/>
              </a:rPr>
              <a:t>v</a:t>
            </a:r>
            <a:endParaRPr lang="en-US" sz="2200" dirty="0" smtClean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 rot="20076738">
            <a:off x="7434052" y="4810620"/>
            <a:ext cx="9463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w</a:t>
            </a:r>
            <a:r>
              <a:rPr lang="en-US" sz="2200" dirty="0" smtClean="0">
                <a:latin typeface="Comic Sans MS"/>
                <a:cs typeface="Comic Sans MS"/>
              </a:rPr>
              <a:t>(</a:t>
            </a:r>
            <a:r>
              <a:rPr lang="en-US" sz="2200" dirty="0" err="1" smtClean="0">
                <a:latin typeface="Comic Sans MS"/>
                <a:cs typeface="Comic Sans MS"/>
              </a:rPr>
              <a:t>u,v</a:t>
            </a:r>
            <a:r>
              <a:rPr lang="en-US" sz="2200" dirty="0" smtClean="0">
                <a:latin typeface="Comic Sans MS"/>
                <a:cs typeface="Comic Sans MS"/>
              </a:rPr>
              <a:t>)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3" name="Düz Bağlayıcı 29"/>
          <p:cNvCxnSpPr/>
          <p:nvPr/>
        </p:nvCxnSpPr>
        <p:spPr>
          <a:xfrm flipV="1">
            <a:off x="7024310" y="4581128"/>
            <a:ext cx="1326014" cy="552849"/>
          </a:xfrm>
          <a:prstGeom prst="line">
            <a:avLst/>
          </a:prstGeom>
          <a:ln>
            <a:solidFill>
              <a:schemeClr val="tx1"/>
            </a:solidFill>
            <a:headEnd type="non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8335539" y="4427006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87267" y="3922950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6823371" y="5075078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1233488">
            <a:off x="6862249" y="3764464"/>
            <a:ext cx="9105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s,v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 rot="457368">
            <a:off x="5845110" y="4558683"/>
            <a:ext cx="9200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,u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89438490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Relaxation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340768"/>
            <a:ext cx="792605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Let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shortest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path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source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after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termination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program)</a:t>
            </a:r>
          </a:p>
          <a:p>
            <a:pPr marL="342900" indent="-342900" algn="just">
              <a:buFont typeface="Arial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any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in E,  </a:t>
            </a:r>
          </a:p>
          <a:p>
            <a:pPr algn="just"/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</a:t>
            </a:r>
          </a:p>
          <a:p>
            <a:pPr algn="just"/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≤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,u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+ w(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Arial"/>
              <a:buChar char="•"/>
            </a:pP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all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vertices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in V, </a:t>
            </a:r>
          </a:p>
          <a:p>
            <a:pPr algn="just"/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     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≥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94657" y="3764464"/>
            <a:ext cx="322011" cy="4739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s</a:t>
            </a:r>
          </a:p>
        </p:txBody>
      </p:sp>
      <p:cxnSp>
        <p:nvCxnSpPr>
          <p:cNvPr id="7" name="Curved Connector 6"/>
          <p:cNvCxnSpPr/>
          <p:nvPr/>
        </p:nvCxnSpPr>
        <p:spPr>
          <a:xfrm>
            <a:off x="6099355" y="4034994"/>
            <a:ext cx="2244306" cy="513387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767967" y="5158353"/>
            <a:ext cx="3313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>
                <a:latin typeface="Comic Sans MS"/>
                <a:cs typeface="Comic Sans MS"/>
              </a:rPr>
              <a:t>u</a:t>
            </a:r>
          </a:p>
        </p:txBody>
      </p:sp>
      <p:cxnSp>
        <p:nvCxnSpPr>
          <p:cNvPr id="10" name="Curved Connector 9"/>
          <p:cNvCxnSpPr/>
          <p:nvPr/>
        </p:nvCxnSpPr>
        <p:spPr>
          <a:xfrm rot="16200000" flipH="1">
            <a:off x="5960620" y="4215119"/>
            <a:ext cx="1009608" cy="79187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566750" y="4294257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>
                <a:latin typeface="Comic Sans MS"/>
                <a:cs typeface="Comic Sans MS"/>
              </a:rPr>
              <a:t>v</a:t>
            </a:r>
            <a:endParaRPr lang="en-US" sz="2200" dirty="0" smtClean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 rot="20076738">
            <a:off x="7434052" y="4810620"/>
            <a:ext cx="9463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w</a:t>
            </a:r>
            <a:r>
              <a:rPr lang="en-US" sz="2200" dirty="0" smtClean="0">
                <a:latin typeface="Comic Sans MS"/>
                <a:cs typeface="Comic Sans MS"/>
              </a:rPr>
              <a:t>(</a:t>
            </a:r>
            <a:r>
              <a:rPr lang="en-US" sz="2200" dirty="0" err="1" smtClean="0">
                <a:latin typeface="Comic Sans MS"/>
                <a:cs typeface="Comic Sans MS"/>
              </a:rPr>
              <a:t>u,v</a:t>
            </a:r>
            <a:r>
              <a:rPr lang="en-US" sz="2200" dirty="0" smtClean="0">
                <a:latin typeface="Comic Sans MS"/>
                <a:cs typeface="Comic Sans MS"/>
              </a:rPr>
              <a:t>)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3" name="Düz Bağlayıcı 29"/>
          <p:cNvCxnSpPr/>
          <p:nvPr/>
        </p:nvCxnSpPr>
        <p:spPr>
          <a:xfrm flipV="1">
            <a:off x="7024310" y="4581128"/>
            <a:ext cx="1326014" cy="552849"/>
          </a:xfrm>
          <a:prstGeom prst="line">
            <a:avLst/>
          </a:prstGeom>
          <a:ln>
            <a:solidFill>
              <a:schemeClr val="tx1"/>
            </a:solidFill>
            <a:headEnd type="non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8335539" y="4427006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87267" y="3922950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6823371" y="5075078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1233488">
            <a:off x="6862249" y="3764464"/>
            <a:ext cx="9105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s,v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 rot="457368">
            <a:off x="5845110" y="4558683"/>
            <a:ext cx="9200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,u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979176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Relaxation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340768"/>
            <a:ext cx="7926052" cy="5201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Let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shortest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path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source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after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termination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program)</a:t>
            </a:r>
          </a:p>
          <a:p>
            <a:pPr marL="342900" indent="-342900" algn="just">
              <a:buFont typeface="Arial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any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in E,  </a:t>
            </a:r>
          </a:p>
          <a:p>
            <a:pPr algn="just"/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</a:t>
            </a:r>
          </a:p>
          <a:p>
            <a:pPr algn="just"/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≤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,u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+ w(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Arial"/>
              <a:buChar char="•"/>
            </a:pP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all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vertices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in V, </a:t>
            </a:r>
          </a:p>
          <a:p>
            <a:pPr algn="just"/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     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≥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  <a:p>
            <a:pPr marL="342900" indent="-342900" algn="just">
              <a:buFont typeface="Arial"/>
              <a:buChar char="•"/>
            </a:pP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If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there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 is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no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path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from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 s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to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 v,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 </a:t>
            </a:r>
          </a:p>
          <a:p>
            <a:pPr algn="just"/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Comic Sans MS"/>
            </a:endParaRPr>
          </a:p>
          <a:p>
            <a:pPr algn="just"/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                       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v.dis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 =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 = 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∞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94657" y="3764464"/>
            <a:ext cx="322011" cy="4739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s</a:t>
            </a:r>
          </a:p>
        </p:txBody>
      </p:sp>
      <p:cxnSp>
        <p:nvCxnSpPr>
          <p:cNvPr id="7" name="Curved Connector 6"/>
          <p:cNvCxnSpPr/>
          <p:nvPr/>
        </p:nvCxnSpPr>
        <p:spPr>
          <a:xfrm>
            <a:off x="6099355" y="4034994"/>
            <a:ext cx="2244306" cy="513387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767967" y="5158353"/>
            <a:ext cx="3313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>
                <a:latin typeface="Comic Sans MS"/>
                <a:cs typeface="Comic Sans MS"/>
              </a:rPr>
              <a:t>u</a:t>
            </a:r>
          </a:p>
        </p:txBody>
      </p:sp>
      <p:cxnSp>
        <p:nvCxnSpPr>
          <p:cNvPr id="10" name="Curved Connector 9"/>
          <p:cNvCxnSpPr/>
          <p:nvPr/>
        </p:nvCxnSpPr>
        <p:spPr>
          <a:xfrm rot="16200000" flipH="1">
            <a:off x="5960620" y="4215119"/>
            <a:ext cx="1009608" cy="79187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566750" y="4294257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>
                <a:latin typeface="Comic Sans MS"/>
                <a:cs typeface="Comic Sans MS"/>
              </a:rPr>
              <a:t>v</a:t>
            </a:r>
            <a:endParaRPr lang="en-US" sz="2200" dirty="0" smtClean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 rot="20076738">
            <a:off x="7434052" y="4810620"/>
            <a:ext cx="9463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w</a:t>
            </a:r>
            <a:r>
              <a:rPr lang="en-US" sz="2200" dirty="0" smtClean="0">
                <a:latin typeface="Comic Sans MS"/>
                <a:cs typeface="Comic Sans MS"/>
              </a:rPr>
              <a:t>(</a:t>
            </a:r>
            <a:r>
              <a:rPr lang="en-US" sz="2200" dirty="0" err="1" smtClean="0">
                <a:latin typeface="Comic Sans MS"/>
                <a:cs typeface="Comic Sans MS"/>
              </a:rPr>
              <a:t>u,v</a:t>
            </a:r>
            <a:r>
              <a:rPr lang="en-US" sz="2200" dirty="0" smtClean="0">
                <a:latin typeface="Comic Sans MS"/>
                <a:cs typeface="Comic Sans MS"/>
              </a:rPr>
              <a:t>)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3" name="Düz Bağlayıcı 29"/>
          <p:cNvCxnSpPr/>
          <p:nvPr/>
        </p:nvCxnSpPr>
        <p:spPr>
          <a:xfrm flipV="1">
            <a:off x="7024310" y="4581128"/>
            <a:ext cx="1326014" cy="552849"/>
          </a:xfrm>
          <a:prstGeom prst="line">
            <a:avLst/>
          </a:prstGeom>
          <a:ln>
            <a:solidFill>
              <a:schemeClr val="tx1"/>
            </a:solidFill>
            <a:headEnd type="non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8335539" y="4427006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87267" y="3922950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6823371" y="5075078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1233488">
            <a:off x="6862249" y="3764464"/>
            <a:ext cx="9105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s,v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 rot="457368">
            <a:off x="5845110" y="4558683"/>
            <a:ext cx="9200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,u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838190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62322682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ight Brace 5"/>
          <p:cNvSpPr/>
          <p:nvPr/>
        </p:nvSpPr>
        <p:spPr>
          <a:xfrm>
            <a:off x="2843808" y="2132856"/>
            <a:ext cx="288032" cy="100811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275856" y="2276872"/>
            <a:ext cx="16687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Initialize(G,s)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</a:p>
          <a:p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890546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2195736" y="3501008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0" name="Düz Bağlayıcı 29"/>
          <p:cNvCxnSpPr>
            <a:endCxn id="27" idx="1"/>
          </p:cNvCxnSpPr>
          <p:nvPr/>
        </p:nvCxnSpPr>
        <p:spPr>
          <a:xfrm>
            <a:off x="2339752" y="3645024"/>
            <a:ext cx="531763" cy="105209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058253" y="3140968"/>
            <a:ext cx="35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A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4139952" y="3299454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97808" y="2939414"/>
            <a:ext cx="330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2841645" y="4667606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36571" y="4787860"/>
            <a:ext cx="351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D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4798608" y="5026623"/>
            <a:ext cx="203966" cy="151431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819241" y="5167739"/>
            <a:ext cx="328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6092043" y="4077072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302901" y="4005064"/>
            <a:ext cx="323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5" name="Düz Bağlayıcı 29"/>
          <p:cNvCxnSpPr>
            <a:endCxn id="23" idx="2"/>
          </p:cNvCxnSpPr>
          <p:nvPr/>
        </p:nvCxnSpPr>
        <p:spPr>
          <a:xfrm flipV="1">
            <a:off x="2399780" y="3400231"/>
            <a:ext cx="1740172" cy="2208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Bağlayıcı 29"/>
          <p:cNvCxnSpPr>
            <a:endCxn id="33" idx="2"/>
          </p:cNvCxnSpPr>
          <p:nvPr/>
        </p:nvCxnSpPr>
        <p:spPr>
          <a:xfrm flipV="1">
            <a:off x="2987824" y="4177849"/>
            <a:ext cx="3104219" cy="52900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29"/>
          <p:cNvCxnSpPr>
            <a:endCxn id="31" idx="1"/>
          </p:cNvCxnSpPr>
          <p:nvPr/>
        </p:nvCxnSpPr>
        <p:spPr>
          <a:xfrm>
            <a:off x="2987824" y="4811250"/>
            <a:ext cx="1840654" cy="23755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Düz Bağlayıcı 29"/>
          <p:cNvCxnSpPr>
            <a:endCxn id="33" idx="3"/>
          </p:cNvCxnSpPr>
          <p:nvPr/>
        </p:nvCxnSpPr>
        <p:spPr>
          <a:xfrm flipV="1">
            <a:off x="4932040" y="4249109"/>
            <a:ext cx="1189873" cy="83089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Düz Bağlayıcı 29"/>
          <p:cNvCxnSpPr>
            <a:endCxn id="33" idx="1"/>
          </p:cNvCxnSpPr>
          <p:nvPr/>
        </p:nvCxnSpPr>
        <p:spPr>
          <a:xfrm>
            <a:off x="4283968" y="3433806"/>
            <a:ext cx="1837945" cy="67278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Düz Bağlayıcı 29"/>
          <p:cNvCxnSpPr>
            <a:stCxn id="27" idx="0"/>
            <a:endCxn id="23" idx="3"/>
          </p:cNvCxnSpPr>
          <p:nvPr/>
        </p:nvCxnSpPr>
        <p:spPr>
          <a:xfrm flipV="1">
            <a:off x="2943628" y="3471491"/>
            <a:ext cx="1226194" cy="119611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1" name="TextBox 14340"/>
          <p:cNvSpPr txBox="1"/>
          <p:nvPr/>
        </p:nvSpPr>
        <p:spPr>
          <a:xfrm>
            <a:off x="3059832" y="377974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161340" y="4077072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491880" y="493187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358549" y="4077072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508104" y="458112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915816" y="3140968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044787" y="341970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Metin kutusu 8"/>
          <p:cNvSpPr txBox="1"/>
          <p:nvPr/>
        </p:nvSpPr>
        <p:spPr>
          <a:xfrm>
            <a:off x="611560" y="1490588"/>
            <a:ext cx="79208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iven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 G=(V,E) and a source vertex s in V, find the shortest path from s to every other vertex in V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SSSP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60084055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ight Brace 5"/>
          <p:cNvSpPr/>
          <p:nvPr/>
        </p:nvSpPr>
        <p:spPr>
          <a:xfrm>
            <a:off x="2843808" y="2132856"/>
            <a:ext cx="288032" cy="100811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4417640" y="3501008"/>
            <a:ext cx="288032" cy="48247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275856" y="2276872"/>
            <a:ext cx="16687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Initialize(G,s)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</a:p>
          <a:p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63953" y="3557579"/>
            <a:ext cx="81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86302012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ight Brace 5"/>
          <p:cNvSpPr/>
          <p:nvPr/>
        </p:nvSpPr>
        <p:spPr>
          <a:xfrm>
            <a:off x="2843808" y="2132856"/>
            <a:ext cx="288032" cy="100811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4417640" y="3501008"/>
            <a:ext cx="288032" cy="48247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275856" y="2276872"/>
            <a:ext cx="16687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Initialize(G,s)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</a:p>
          <a:p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63953" y="3557579"/>
            <a:ext cx="81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52089" y="4096925"/>
            <a:ext cx="1455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lVl.loglVl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3145712" y="4281591"/>
            <a:ext cx="1944216" cy="720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2445302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ight Brace 5"/>
          <p:cNvSpPr/>
          <p:nvPr/>
        </p:nvSpPr>
        <p:spPr>
          <a:xfrm>
            <a:off x="2843808" y="2132856"/>
            <a:ext cx="288032" cy="100811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4417640" y="3501008"/>
            <a:ext cx="288032" cy="48247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275856" y="2276872"/>
            <a:ext cx="16687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Initialize(G,s)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</a:p>
          <a:p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63953" y="3557579"/>
            <a:ext cx="81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52089" y="4096925"/>
            <a:ext cx="1455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lVl.loglVl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3145712" y="4281591"/>
            <a:ext cx="1944216" cy="720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0" y="6112090"/>
            <a:ext cx="12390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Relax(</a:t>
            </a:r>
            <a:r>
              <a:rPr lang="en-US" dirty="0" err="1">
                <a:latin typeface="Comic Sans MS"/>
                <a:cs typeface="Comic Sans MS"/>
              </a:rPr>
              <a:t>u,v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O(1)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899592" y="5483130"/>
            <a:ext cx="699527" cy="6430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00608838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ight Brace 5"/>
          <p:cNvSpPr/>
          <p:nvPr/>
        </p:nvSpPr>
        <p:spPr>
          <a:xfrm>
            <a:off x="2843808" y="2132856"/>
            <a:ext cx="288032" cy="100811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4417640" y="3501008"/>
            <a:ext cx="288032" cy="48247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Brace 7"/>
          <p:cNvSpPr/>
          <p:nvPr/>
        </p:nvSpPr>
        <p:spPr>
          <a:xfrm>
            <a:off x="4397152" y="4959826"/>
            <a:ext cx="216024" cy="1224136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275856" y="2276872"/>
            <a:ext cx="16687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Initialize(G,s)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</a:p>
          <a:p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33936" y="5370827"/>
            <a:ext cx="1449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lEl.loglVl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63953" y="3557579"/>
            <a:ext cx="81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52089" y="4096925"/>
            <a:ext cx="1455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lVl.loglVl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3145712" y="4281591"/>
            <a:ext cx="1944216" cy="720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0" y="6112090"/>
            <a:ext cx="12390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Relax(</a:t>
            </a:r>
            <a:r>
              <a:rPr lang="en-US" dirty="0" err="1">
                <a:latin typeface="Comic Sans MS"/>
                <a:cs typeface="Comic Sans MS"/>
              </a:rPr>
              <a:t>u,v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O(1)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899592" y="5483130"/>
            <a:ext cx="699527" cy="6430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7584989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36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8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434576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2" name="TextBox 51"/>
          <p:cNvSpPr txBox="1"/>
          <p:nvPr/>
        </p:nvSpPr>
        <p:spPr>
          <a:xfrm>
            <a:off x="5724128" y="6093296"/>
            <a:ext cx="22885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H F G E D C B A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5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1"/>
          <p:cNvSpPr txBox="1"/>
          <p:nvPr/>
        </p:nvSpPr>
        <p:spPr>
          <a:xfrm>
            <a:off x="5724128" y="6381328"/>
            <a:ext cx="9845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S = { }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76017211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2" name="TextBox 51"/>
          <p:cNvSpPr txBox="1"/>
          <p:nvPr/>
        </p:nvSpPr>
        <p:spPr>
          <a:xfrm>
            <a:off x="5724128" y="6093296"/>
            <a:ext cx="22404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F G E D C B A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5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1"/>
          <p:cNvSpPr txBox="1"/>
          <p:nvPr/>
        </p:nvSpPr>
        <p:spPr>
          <a:xfrm>
            <a:off x="5724128" y="6381328"/>
            <a:ext cx="11160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S = {H}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6941905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9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3247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F G E D C B A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1"/>
          <p:cNvSpPr txBox="1"/>
          <p:nvPr/>
        </p:nvSpPr>
        <p:spPr>
          <a:xfrm>
            <a:off x="5724128" y="6381328"/>
            <a:ext cx="11160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S = {H}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2685249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9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2378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G E D C B A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6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1"/>
          <p:cNvSpPr txBox="1"/>
          <p:nvPr/>
        </p:nvSpPr>
        <p:spPr>
          <a:xfrm>
            <a:off x="5724128" y="6381328"/>
            <a:ext cx="13660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S = {H,F}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5676233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7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2378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G E D C B A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1"/>
          <p:cNvSpPr txBox="1"/>
          <p:nvPr/>
        </p:nvSpPr>
        <p:spPr>
          <a:xfrm>
            <a:off x="5724128" y="6381328"/>
            <a:ext cx="13660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S = {H,F}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5682494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2195736" y="3501008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0" name="Düz Bağlayıcı 29"/>
          <p:cNvCxnSpPr>
            <a:endCxn id="27" idx="1"/>
          </p:cNvCxnSpPr>
          <p:nvPr/>
        </p:nvCxnSpPr>
        <p:spPr>
          <a:xfrm>
            <a:off x="2339752" y="3645024"/>
            <a:ext cx="531763" cy="10520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058253" y="3140968"/>
            <a:ext cx="35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A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4139952" y="3299454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95936" y="2636912"/>
            <a:ext cx="429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27" name="Oval 26"/>
          <p:cNvSpPr/>
          <p:nvPr/>
        </p:nvSpPr>
        <p:spPr>
          <a:xfrm>
            <a:off x="2841645" y="4667606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94166" y="4787860"/>
            <a:ext cx="3512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D</a:t>
            </a:r>
          </a:p>
          <a:p>
            <a:pPr algn="ctr"/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4798608" y="5026623"/>
            <a:ext cx="203966" cy="151431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819241" y="5167739"/>
            <a:ext cx="328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6092043" y="4077072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302901" y="4005064"/>
            <a:ext cx="323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5" name="Düz Bağlayıcı 29"/>
          <p:cNvCxnSpPr>
            <a:endCxn id="23" idx="2"/>
          </p:cNvCxnSpPr>
          <p:nvPr/>
        </p:nvCxnSpPr>
        <p:spPr>
          <a:xfrm flipV="1">
            <a:off x="2399780" y="3400231"/>
            <a:ext cx="1740172" cy="220829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Bağlayıcı 29"/>
          <p:cNvCxnSpPr>
            <a:endCxn id="33" idx="2"/>
          </p:cNvCxnSpPr>
          <p:nvPr/>
        </p:nvCxnSpPr>
        <p:spPr>
          <a:xfrm flipV="1">
            <a:off x="2987824" y="4177849"/>
            <a:ext cx="3104219" cy="52900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29"/>
          <p:cNvCxnSpPr>
            <a:endCxn id="31" idx="1"/>
          </p:cNvCxnSpPr>
          <p:nvPr/>
        </p:nvCxnSpPr>
        <p:spPr>
          <a:xfrm>
            <a:off x="2987824" y="4811250"/>
            <a:ext cx="1840654" cy="23755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Düz Bağlayıcı 29"/>
          <p:cNvCxnSpPr>
            <a:endCxn id="33" idx="3"/>
          </p:cNvCxnSpPr>
          <p:nvPr/>
        </p:nvCxnSpPr>
        <p:spPr>
          <a:xfrm flipV="1">
            <a:off x="4932040" y="4249109"/>
            <a:ext cx="1189873" cy="83089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Düz Bağlayıcı 29"/>
          <p:cNvCxnSpPr>
            <a:endCxn id="33" idx="1"/>
          </p:cNvCxnSpPr>
          <p:nvPr/>
        </p:nvCxnSpPr>
        <p:spPr>
          <a:xfrm>
            <a:off x="4283968" y="3433806"/>
            <a:ext cx="1837945" cy="67278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Düz Bağlayıcı 29"/>
          <p:cNvCxnSpPr>
            <a:stCxn id="27" idx="0"/>
            <a:endCxn id="23" idx="3"/>
          </p:cNvCxnSpPr>
          <p:nvPr/>
        </p:nvCxnSpPr>
        <p:spPr>
          <a:xfrm flipV="1">
            <a:off x="2943628" y="3471491"/>
            <a:ext cx="1226194" cy="11961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1" name="TextBox 14340"/>
          <p:cNvSpPr txBox="1"/>
          <p:nvPr/>
        </p:nvSpPr>
        <p:spPr>
          <a:xfrm>
            <a:off x="3059832" y="377974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161340" y="4077072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491880" y="493187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358549" y="4077072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508104" y="458112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915816" y="3140968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044787" y="341970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Metin kutusu 8"/>
          <p:cNvSpPr txBox="1"/>
          <p:nvPr/>
        </p:nvSpPr>
        <p:spPr>
          <a:xfrm>
            <a:off x="611560" y="1490588"/>
            <a:ext cx="79208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iven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 G=(V,E) and a source vertex s in V, find the shortest path from s to every other vertex in V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SSSP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1080283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7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2146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   E D C B A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1"/>
          <p:cNvSpPr txBox="1"/>
          <p:nvPr/>
        </p:nvSpPr>
        <p:spPr>
          <a:xfrm>
            <a:off x="5724128" y="6381328"/>
            <a:ext cx="16369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S = {H,F,G}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8543917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531790" y="4005064"/>
            <a:ext cx="393884" cy="1008475"/>
          </a:xfrm>
          <a:prstGeom prst="line">
            <a:avLst/>
          </a:prstGeom>
          <a:ln w="381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456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12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7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2146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   E D C B A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1"/>
          <p:cNvSpPr txBox="1"/>
          <p:nvPr/>
        </p:nvSpPr>
        <p:spPr>
          <a:xfrm>
            <a:off x="5724128" y="6381328"/>
            <a:ext cx="16369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S = {H,F,G}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4961535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531790" y="4005064"/>
            <a:ext cx="393884" cy="1008475"/>
          </a:xfrm>
          <a:prstGeom prst="line">
            <a:avLst/>
          </a:prstGeom>
          <a:ln w="381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456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12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7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20709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   </a:t>
            </a:r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D C B A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1"/>
          <p:cNvSpPr txBox="1"/>
          <p:nvPr/>
        </p:nvSpPr>
        <p:spPr>
          <a:xfrm>
            <a:off x="5724128" y="6381328"/>
            <a:ext cx="18918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S = {H,F,G,E}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821439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531790" y="4005064"/>
            <a:ext cx="393884" cy="1008475"/>
          </a:xfrm>
          <a:prstGeom prst="line">
            <a:avLst/>
          </a:prstGeom>
          <a:ln w="381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456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15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456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12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4155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11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7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20709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   </a:t>
            </a:r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D C B A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1"/>
          <p:cNvSpPr txBox="1"/>
          <p:nvPr/>
        </p:nvSpPr>
        <p:spPr>
          <a:xfrm>
            <a:off x="5724128" y="6381328"/>
            <a:ext cx="18918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S = {H,F,G,E}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9513447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531790" y="4005064"/>
            <a:ext cx="393884" cy="1008475"/>
          </a:xfrm>
          <a:prstGeom prst="line">
            <a:avLst/>
          </a:prstGeom>
          <a:ln w="381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456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15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456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12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4155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11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7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2057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   </a:t>
            </a:r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D    B A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1"/>
          <p:cNvSpPr txBox="1"/>
          <p:nvPr/>
        </p:nvSpPr>
        <p:spPr>
          <a:xfrm>
            <a:off x="5724128" y="6381328"/>
            <a:ext cx="21403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S = {H,F,G,E,C}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7111223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531790" y="4005064"/>
            <a:ext cx="393884" cy="1008475"/>
          </a:xfrm>
          <a:prstGeom prst="line">
            <a:avLst/>
          </a:prstGeom>
          <a:ln w="381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456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15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456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12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4155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11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7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1707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   </a:t>
            </a:r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</a:t>
            </a:r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   B A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1"/>
          <p:cNvSpPr txBox="1"/>
          <p:nvPr/>
        </p:nvSpPr>
        <p:spPr>
          <a:xfrm>
            <a:off x="5724128" y="6381328"/>
            <a:ext cx="21403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S = {H,F,G,E,C}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2673956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531790" y="4005064"/>
            <a:ext cx="393884" cy="1008475"/>
          </a:xfrm>
          <a:prstGeom prst="line">
            <a:avLst/>
          </a:prstGeom>
          <a:ln w="381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456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15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456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21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456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12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4155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11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7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1707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   </a:t>
            </a:r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</a:t>
            </a:r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   B A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1"/>
          <p:cNvSpPr txBox="1"/>
          <p:nvPr/>
        </p:nvSpPr>
        <p:spPr>
          <a:xfrm>
            <a:off x="5724128" y="6381328"/>
            <a:ext cx="24224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S = {H,F,G,E,C,D}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9918087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531790" y="4005064"/>
            <a:ext cx="393884" cy="1008475"/>
          </a:xfrm>
          <a:prstGeom prst="line">
            <a:avLst/>
          </a:prstGeom>
          <a:ln w="381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456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15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456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21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456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12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4155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11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7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1614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   </a:t>
            </a:r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</a:t>
            </a:r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   </a:t>
            </a:r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A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1"/>
          <p:cNvSpPr txBox="1"/>
          <p:nvPr/>
        </p:nvSpPr>
        <p:spPr>
          <a:xfrm>
            <a:off x="5724128" y="6381328"/>
            <a:ext cx="26789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S = {H,F,G,E,C,D,B}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3365806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531790" y="4005064"/>
            <a:ext cx="393884" cy="1008475"/>
          </a:xfrm>
          <a:prstGeom prst="line">
            <a:avLst/>
          </a:prstGeom>
          <a:ln w="381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456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15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4977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20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456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12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4155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11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7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1614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   </a:t>
            </a:r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</a:t>
            </a:r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   </a:t>
            </a:r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A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1"/>
          <p:cNvSpPr txBox="1"/>
          <p:nvPr/>
        </p:nvSpPr>
        <p:spPr>
          <a:xfrm>
            <a:off x="5724128" y="6381328"/>
            <a:ext cx="26789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S = {H,F,G,E,C,D,B}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0657880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531790" y="4005064"/>
            <a:ext cx="393884" cy="1008475"/>
          </a:xfrm>
          <a:prstGeom prst="line">
            <a:avLst/>
          </a:prstGeom>
          <a:ln w="381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456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15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4977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20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456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12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4155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11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7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1846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   </a:t>
            </a:r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</a:t>
            </a:r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   </a:t>
            </a:r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9"/>
              <p:cNvSpPr txBox="1"/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u="sng" dirty="0" smtClean="0">
                    <a:latin typeface="Comic Sans MS"/>
                    <a:cs typeface="Comic Sans MS"/>
                  </a:rPr>
                  <a:t>Dijkstra(G,s)</a:t>
                </a:r>
              </a:p>
              <a:p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f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or each u of V 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∞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u.par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nil</a:t>
                </a:r>
              </a:p>
              <a:p>
                <a:r>
                  <a:rPr lang="en-US" sz="2000" dirty="0" err="1" smtClean="0">
                    <a:latin typeface="Comic Sans MS"/>
                    <a:cs typeface="Comic Sans MS"/>
                  </a:rPr>
                  <a:t>s.key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= 0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i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nitialize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an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empty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set S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reate a minimum priority Q on V</a:t>
                </a:r>
              </a:p>
              <a:p>
                <a:r>
                  <a:rPr lang="en-US" sz="2000" dirty="0" smtClean="0">
                    <a:latin typeface="Comic Sans MS"/>
                    <a:cs typeface="Comic Sans MS"/>
                  </a:rPr>
                  <a:t>while Q ≠ { }</a:t>
                </a: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u =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ExtractMin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(Q)</a:t>
                </a:r>
                <a:endParaRPr lang="tr-TR" sz="2000" dirty="0" smtClean="0">
                  <a:latin typeface="Comic Sans MS"/>
                  <a:cs typeface="Comic Sans MS"/>
                </a:endParaRPr>
              </a:p>
              <a:p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    S = S </a:t>
                </a:r>
                <a14:m>
                  <m:oMath xmlns:m="http://schemas.openxmlformats.org/officeDocument/2006/math">
                    <m:r>
                      <a:rPr lang="tr-TR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∪</m:t>
                    </m:r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{u}</a:t>
                </a:r>
                <a:endParaRPr lang="en-US" sz="2000" dirty="0" smtClean="0">
                  <a:latin typeface="Comic Sans MS"/>
                  <a:cs typeface="Comic Sans MS"/>
                </a:endParaRPr>
              </a:p>
              <a:p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for each v of </a:t>
                </a:r>
                <a:r>
                  <a:rPr lang="en-US" sz="2000" dirty="0" err="1" smtClean="0">
                    <a:latin typeface="Comic Sans MS"/>
                    <a:cs typeface="Comic Sans MS"/>
                  </a:rPr>
                  <a:t>Adj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(u)</a:t>
                </a:r>
              </a:p>
              <a:p>
                <a:pPr algn="just"/>
                <a:r>
                  <a:rPr lang="en-US" sz="2000" dirty="0"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latin typeface="Comic Sans MS"/>
                    <a:cs typeface="Comic Sans MS"/>
                  </a:rPr>
                  <a:t>     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if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v.dis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+ w(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u,v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  <a:p>
                <a:pPr algn="just"/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v.par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=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/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update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Q    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1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412776"/>
                <a:ext cx="4248472" cy="5047536"/>
              </a:xfrm>
              <a:prstGeom prst="rect">
                <a:avLst/>
              </a:prstGeom>
              <a:blipFill>
                <a:blip r:embed="rId3"/>
                <a:stretch>
                  <a:fillRect l="-1865" t="-966" b="-12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51"/>
          <p:cNvSpPr txBox="1"/>
          <p:nvPr/>
        </p:nvSpPr>
        <p:spPr>
          <a:xfrm>
            <a:off x="5724128" y="6381328"/>
            <a:ext cx="296427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S = {H,F,G,E,C,D,B,A}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9172052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2195736" y="3501008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0" name="Düz Bağlayıcı 29"/>
          <p:cNvCxnSpPr>
            <a:endCxn id="27" idx="1"/>
          </p:cNvCxnSpPr>
          <p:nvPr/>
        </p:nvCxnSpPr>
        <p:spPr>
          <a:xfrm>
            <a:off x="2339752" y="3645024"/>
            <a:ext cx="531763" cy="1052099"/>
          </a:xfrm>
          <a:prstGeom prst="line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058253" y="3140968"/>
            <a:ext cx="35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A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4139952" y="3299454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2841645" y="4667606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36571" y="4787860"/>
            <a:ext cx="4664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D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22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4798608" y="5026623"/>
            <a:ext cx="203966" cy="151431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819241" y="5167739"/>
            <a:ext cx="328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6092043" y="4077072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302901" y="4005064"/>
            <a:ext cx="323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5" name="Düz Bağlayıcı 29"/>
          <p:cNvCxnSpPr>
            <a:endCxn id="23" idx="2"/>
          </p:cNvCxnSpPr>
          <p:nvPr/>
        </p:nvCxnSpPr>
        <p:spPr>
          <a:xfrm flipV="1">
            <a:off x="2399780" y="3400231"/>
            <a:ext cx="1740172" cy="2208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Bağlayıcı 29"/>
          <p:cNvCxnSpPr>
            <a:endCxn id="33" idx="2"/>
          </p:cNvCxnSpPr>
          <p:nvPr/>
        </p:nvCxnSpPr>
        <p:spPr>
          <a:xfrm flipV="1">
            <a:off x="2987824" y="4177849"/>
            <a:ext cx="3104219" cy="52900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29"/>
          <p:cNvCxnSpPr>
            <a:endCxn id="31" idx="1"/>
          </p:cNvCxnSpPr>
          <p:nvPr/>
        </p:nvCxnSpPr>
        <p:spPr>
          <a:xfrm>
            <a:off x="2987824" y="4811250"/>
            <a:ext cx="1840654" cy="23755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Düz Bağlayıcı 29"/>
          <p:cNvCxnSpPr>
            <a:endCxn id="33" idx="3"/>
          </p:cNvCxnSpPr>
          <p:nvPr/>
        </p:nvCxnSpPr>
        <p:spPr>
          <a:xfrm flipV="1">
            <a:off x="4932040" y="4249109"/>
            <a:ext cx="1189873" cy="83089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Düz Bağlayıcı 29"/>
          <p:cNvCxnSpPr>
            <a:endCxn id="33" idx="1"/>
          </p:cNvCxnSpPr>
          <p:nvPr/>
        </p:nvCxnSpPr>
        <p:spPr>
          <a:xfrm>
            <a:off x="4283968" y="3433806"/>
            <a:ext cx="1837945" cy="67278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Düz Bağlayıcı 29"/>
          <p:cNvCxnSpPr>
            <a:stCxn id="27" idx="0"/>
            <a:endCxn id="23" idx="3"/>
          </p:cNvCxnSpPr>
          <p:nvPr/>
        </p:nvCxnSpPr>
        <p:spPr>
          <a:xfrm flipV="1">
            <a:off x="2943628" y="3471491"/>
            <a:ext cx="1226194" cy="119611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1" name="TextBox 14340"/>
          <p:cNvSpPr txBox="1"/>
          <p:nvPr/>
        </p:nvSpPr>
        <p:spPr>
          <a:xfrm>
            <a:off x="3059832" y="377974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161340" y="4077072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491880" y="493187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358549" y="4077072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508104" y="458112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915816" y="3140968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044787" y="341970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Metin kutusu 8"/>
          <p:cNvSpPr txBox="1"/>
          <p:nvPr/>
        </p:nvSpPr>
        <p:spPr>
          <a:xfrm>
            <a:off x="611560" y="1490588"/>
            <a:ext cx="79208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iven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 G=(V,E) and a source vertex s in V, find the shortest path from s to every other vertex in V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995936" y="2636912"/>
            <a:ext cx="429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SSSP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3669841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 V,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v.dis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s,v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at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time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when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is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added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S.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2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Proof</a:t>
            </a:r>
            <a:r>
              <a:rPr lang="tr-TR" sz="22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: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39596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vertex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 V,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v.dis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s,v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at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time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when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 is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added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S. (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Dijkstra’s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Algorithm computes all shortest path distances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correctly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200" i="1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Proof</a:t>
            </a:r>
            <a:r>
              <a:rPr lang="tr-TR" sz="2200" i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: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9219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428" name="Rectangle 4"/>
              <p:cNvSpPr>
                <a:spLocks noChangeArrowheads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Theorem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: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For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each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n V, 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= 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at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when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is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(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Dijkstra’s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Algorithm computes all shortest path distances </a:t>
                </a:r>
                <a:r>
                  <a:rPr lang="en-US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correctly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200" i="1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Proof</a:t>
                </a:r>
                <a:r>
                  <a:rPr lang="tr-TR" sz="2200" i="1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2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: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be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first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that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≠</m:t>
                    </m:r>
                  </m:oMath>
                </a14:m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at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</a:t>
                </a: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000" u="sng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3428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blipFill>
                <a:blip r:embed="rId3"/>
                <a:stretch>
                  <a:fillRect l="-1058" t="-2692" r="-1058"/>
                </a:stretch>
              </a:blipFill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2786413" y="420020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917859" y="400807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372785" y="436928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3"/>
          <p:cNvSpPr/>
          <p:nvPr/>
        </p:nvSpPr>
        <p:spPr>
          <a:xfrm>
            <a:off x="792721" y="3512979"/>
            <a:ext cx="2491606" cy="2535555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6"/>
          <p:cNvSpPr txBox="1"/>
          <p:nvPr/>
        </p:nvSpPr>
        <p:spPr>
          <a:xfrm>
            <a:off x="1480797" y="3417436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6" name="Straight Connector 25"/>
          <p:cNvCxnSpPr>
            <a:endCxn id="5" idx="6"/>
          </p:cNvCxnSpPr>
          <p:nvPr/>
        </p:nvCxnSpPr>
        <p:spPr>
          <a:xfrm flipH="1">
            <a:off x="3002437" y="4130383"/>
            <a:ext cx="937918" cy="177836"/>
          </a:xfrm>
          <a:prstGeom prst="line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Eğri Bağlayıcı 25"/>
          <p:cNvCxnSpPr>
            <a:stCxn id="9" idx="6"/>
            <a:endCxn id="5" idx="2"/>
          </p:cNvCxnSpPr>
          <p:nvPr/>
        </p:nvCxnSpPr>
        <p:spPr>
          <a:xfrm flipV="1">
            <a:off x="1588809" y="4308219"/>
            <a:ext cx="1197604" cy="169073"/>
          </a:xfrm>
          <a:prstGeom prst="curvedConnector3">
            <a:avLst/>
          </a:prstGeom>
          <a:ln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16"/>
          <p:cNvSpPr txBox="1"/>
          <p:nvPr/>
        </p:nvSpPr>
        <p:spPr>
          <a:xfrm>
            <a:off x="1113213" y="4407461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7" name="TextBox 16"/>
          <p:cNvSpPr txBox="1"/>
          <p:nvPr/>
        </p:nvSpPr>
        <p:spPr>
          <a:xfrm>
            <a:off x="2678401" y="3838964"/>
            <a:ext cx="3321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u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9" name="TextBox 16"/>
          <p:cNvSpPr txBox="1"/>
          <p:nvPr/>
        </p:nvSpPr>
        <p:spPr>
          <a:xfrm>
            <a:off x="3851920" y="3608830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v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95075792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428" name="Rectangle 4"/>
              <p:cNvSpPr>
                <a:spLocks noChangeArrowheads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Theorem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: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For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each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n V, 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= 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at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when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is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(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Dijkstra’s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Algorithm computes all shortest path distances </a:t>
                </a:r>
                <a:r>
                  <a:rPr lang="en-US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correctly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200" i="1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Proof</a:t>
                </a:r>
                <a:r>
                  <a:rPr lang="tr-TR" sz="2200" i="1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2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: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be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first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that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≠</m:t>
                    </m:r>
                  </m:oMath>
                </a14:m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at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check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true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shortest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path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from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v. </a:t>
                </a: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000" u="sng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3428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blipFill>
                <a:blip r:embed="rId3"/>
                <a:stretch>
                  <a:fillRect l="-1058" t="-2692" r="-105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2786413" y="420020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917859" y="400807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372785" y="436928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3"/>
          <p:cNvSpPr/>
          <p:nvPr/>
        </p:nvSpPr>
        <p:spPr>
          <a:xfrm>
            <a:off x="792721" y="3512979"/>
            <a:ext cx="2491606" cy="2535555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6"/>
          <p:cNvSpPr txBox="1"/>
          <p:nvPr/>
        </p:nvSpPr>
        <p:spPr>
          <a:xfrm>
            <a:off x="1480797" y="3417436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6" name="Straight Connector 25"/>
          <p:cNvCxnSpPr>
            <a:endCxn id="5" idx="6"/>
          </p:cNvCxnSpPr>
          <p:nvPr/>
        </p:nvCxnSpPr>
        <p:spPr>
          <a:xfrm flipH="1">
            <a:off x="3002437" y="4130383"/>
            <a:ext cx="937918" cy="177836"/>
          </a:xfrm>
          <a:prstGeom prst="line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Eğri Bağlayıcı 25"/>
          <p:cNvCxnSpPr>
            <a:stCxn id="9" idx="6"/>
            <a:endCxn id="5" idx="2"/>
          </p:cNvCxnSpPr>
          <p:nvPr/>
        </p:nvCxnSpPr>
        <p:spPr>
          <a:xfrm flipV="1">
            <a:off x="1588809" y="4308219"/>
            <a:ext cx="1197604" cy="169073"/>
          </a:xfrm>
          <a:prstGeom prst="curvedConnector3">
            <a:avLst/>
          </a:prstGeom>
          <a:ln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16"/>
          <p:cNvSpPr txBox="1"/>
          <p:nvPr/>
        </p:nvSpPr>
        <p:spPr>
          <a:xfrm>
            <a:off x="1113213" y="4407461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7" name="TextBox 16"/>
          <p:cNvSpPr txBox="1"/>
          <p:nvPr/>
        </p:nvSpPr>
        <p:spPr>
          <a:xfrm>
            <a:off x="2678401" y="3838964"/>
            <a:ext cx="3321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u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9" name="TextBox 16"/>
          <p:cNvSpPr txBox="1"/>
          <p:nvPr/>
        </p:nvSpPr>
        <p:spPr>
          <a:xfrm>
            <a:off x="3851920" y="3608830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v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2426510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428" name="Rectangle 4"/>
              <p:cNvSpPr>
                <a:spLocks noChangeArrowheads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Theorem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: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For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each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n V, 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= 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at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when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is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(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Dijkstra’s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Algorithm computes all shortest path distances </a:t>
                </a:r>
                <a:r>
                  <a:rPr lang="en-US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correctly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200" i="1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Proof</a:t>
                </a:r>
                <a:r>
                  <a:rPr lang="tr-TR" sz="2200" i="1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2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: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be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first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that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≠</m:t>
                    </m:r>
                  </m:oMath>
                </a14:m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at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check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true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shortest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path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from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v. </a:t>
                </a: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000" u="sng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3428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blipFill>
                <a:blip r:embed="rId3"/>
                <a:stretch>
                  <a:fillRect l="-1058" t="-2692" r="-105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2786413" y="420020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917859" y="400807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049364" y="520948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528042" y="529537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372785" y="436928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3"/>
          <p:cNvSpPr/>
          <p:nvPr/>
        </p:nvSpPr>
        <p:spPr>
          <a:xfrm>
            <a:off x="792721" y="3512979"/>
            <a:ext cx="2491606" cy="2535555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6"/>
          <p:cNvSpPr txBox="1"/>
          <p:nvPr/>
        </p:nvSpPr>
        <p:spPr>
          <a:xfrm>
            <a:off x="1480797" y="3417436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6" name="Straight Connector 25"/>
          <p:cNvCxnSpPr>
            <a:endCxn id="5" idx="6"/>
          </p:cNvCxnSpPr>
          <p:nvPr/>
        </p:nvCxnSpPr>
        <p:spPr>
          <a:xfrm flipH="1">
            <a:off x="3002437" y="4130383"/>
            <a:ext cx="937918" cy="177836"/>
          </a:xfrm>
          <a:prstGeom prst="line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5"/>
          <p:cNvCxnSpPr/>
          <p:nvPr/>
        </p:nvCxnSpPr>
        <p:spPr>
          <a:xfrm flipH="1" flipV="1">
            <a:off x="2265389" y="5333310"/>
            <a:ext cx="1256642" cy="61694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Eğri Bağlayıcı 25"/>
          <p:cNvCxnSpPr>
            <a:stCxn id="9" idx="6"/>
            <a:endCxn id="5" idx="2"/>
          </p:cNvCxnSpPr>
          <p:nvPr/>
        </p:nvCxnSpPr>
        <p:spPr>
          <a:xfrm flipV="1">
            <a:off x="1588809" y="4308219"/>
            <a:ext cx="1197604" cy="169073"/>
          </a:xfrm>
          <a:prstGeom prst="curvedConnector3">
            <a:avLst/>
          </a:prstGeom>
          <a:ln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Eğri Bağlayıcı 29"/>
          <p:cNvCxnSpPr>
            <a:endCxn id="7" idx="1"/>
          </p:cNvCxnSpPr>
          <p:nvPr/>
        </p:nvCxnSpPr>
        <p:spPr>
          <a:xfrm rot="16200000" flipH="1">
            <a:off x="1472731" y="4632846"/>
            <a:ext cx="679287" cy="537251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ğri Bağlayıcı 31"/>
          <p:cNvCxnSpPr>
            <a:stCxn id="8" idx="0"/>
            <a:endCxn id="6" idx="4"/>
          </p:cNvCxnSpPr>
          <p:nvPr/>
        </p:nvCxnSpPr>
        <p:spPr>
          <a:xfrm rot="5400000" flipH="1" flipV="1">
            <a:off x="3295328" y="4564830"/>
            <a:ext cx="1071269" cy="389817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16"/>
          <p:cNvSpPr txBox="1"/>
          <p:nvPr/>
        </p:nvSpPr>
        <p:spPr>
          <a:xfrm>
            <a:off x="1113213" y="4407461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7" name="TextBox 16"/>
          <p:cNvSpPr txBox="1"/>
          <p:nvPr/>
        </p:nvSpPr>
        <p:spPr>
          <a:xfrm>
            <a:off x="2678401" y="3838964"/>
            <a:ext cx="3321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u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8" name="TextBox 16"/>
          <p:cNvSpPr txBox="1"/>
          <p:nvPr/>
        </p:nvSpPr>
        <p:spPr>
          <a:xfrm>
            <a:off x="2125665" y="4871923"/>
            <a:ext cx="3834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u</a:t>
            </a:r>
            <a:r>
              <a:rPr lang="tr-TR" sz="2200" dirty="0" smtClean="0">
                <a:latin typeface="Comic Sans MS"/>
                <a:cs typeface="Comic Sans MS"/>
              </a:rPr>
              <a:t>’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9" name="TextBox 16"/>
          <p:cNvSpPr txBox="1"/>
          <p:nvPr/>
        </p:nvSpPr>
        <p:spPr>
          <a:xfrm>
            <a:off x="3851920" y="3608830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v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0" name="TextBox 16"/>
          <p:cNvSpPr txBox="1"/>
          <p:nvPr/>
        </p:nvSpPr>
        <p:spPr>
          <a:xfrm>
            <a:off x="3718898" y="5079928"/>
            <a:ext cx="3738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v</a:t>
            </a:r>
            <a:r>
              <a:rPr lang="tr-TR" sz="2200" dirty="0" smtClean="0">
                <a:latin typeface="Comic Sans MS"/>
                <a:cs typeface="Comic Sans MS"/>
              </a:rPr>
              <a:t>’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389898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428" name="Rectangle 4"/>
              <p:cNvSpPr>
                <a:spLocks noChangeArrowheads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Theorem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: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For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each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n V, 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= 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at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when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is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(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Dijkstra’s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Algorithm computes all shortest path distances </a:t>
                </a:r>
                <a:r>
                  <a:rPr lang="en-US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correctly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200" i="1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Proof</a:t>
                </a:r>
                <a:r>
                  <a:rPr lang="tr-TR" sz="2200" i="1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2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: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be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first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that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≠</m:t>
                    </m:r>
                  </m:oMath>
                </a14:m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at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check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true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shortest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path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from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v. </a:t>
                </a: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000" u="sng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3428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blipFill>
                <a:blip r:embed="rId3"/>
                <a:stretch>
                  <a:fillRect l="-1058" t="-2692" r="-105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Metin kutusu 2"/>
          <p:cNvSpPr txBox="1"/>
          <p:nvPr/>
        </p:nvSpPr>
        <p:spPr>
          <a:xfrm>
            <a:off x="4353279" y="3440858"/>
            <a:ext cx="46112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≤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+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w(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endParaRPr lang="tr-TR" altLang="tr-TR" sz="16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  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tr-TR" altLang="tr-TR" sz="16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    </a:t>
            </a:r>
            <a:endParaRPr lang="tr-TR" alt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786413" y="420020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917859" y="400807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049364" y="520948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528042" y="529537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372785" y="436928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3"/>
          <p:cNvSpPr/>
          <p:nvPr/>
        </p:nvSpPr>
        <p:spPr>
          <a:xfrm>
            <a:off x="792721" y="3512979"/>
            <a:ext cx="2491606" cy="2535555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6"/>
          <p:cNvSpPr txBox="1"/>
          <p:nvPr/>
        </p:nvSpPr>
        <p:spPr>
          <a:xfrm>
            <a:off x="1480797" y="3417436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6" name="Straight Connector 25"/>
          <p:cNvCxnSpPr>
            <a:endCxn id="5" idx="6"/>
          </p:cNvCxnSpPr>
          <p:nvPr/>
        </p:nvCxnSpPr>
        <p:spPr>
          <a:xfrm flipH="1">
            <a:off x="3002437" y="4130383"/>
            <a:ext cx="937918" cy="177836"/>
          </a:xfrm>
          <a:prstGeom prst="line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5"/>
          <p:cNvCxnSpPr/>
          <p:nvPr/>
        </p:nvCxnSpPr>
        <p:spPr>
          <a:xfrm flipH="1" flipV="1">
            <a:off x="2265389" y="5333310"/>
            <a:ext cx="1256642" cy="61694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Eğri Bağlayıcı 25"/>
          <p:cNvCxnSpPr>
            <a:stCxn id="9" idx="6"/>
            <a:endCxn id="5" idx="2"/>
          </p:cNvCxnSpPr>
          <p:nvPr/>
        </p:nvCxnSpPr>
        <p:spPr>
          <a:xfrm flipV="1">
            <a:off x="1588809" y="4308219"/>
            <a:ext cx="1197604" cy="169073"/>
          </a:xfrm>
          <a:prstGeom prst="curvedConnector3">
            <a:avLst/>
          </a:prstGeom>
          <a:ln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Eğri Bağlayıcı 29"/>
          <p:cNvCxnSpPr>
            <a:endCxn id="7" idx="1"/>
          </p:cNvCxnSpPr>
          <p:nvPr/>
        </p:nvCxnSpPr>
        <p:spPr>
          <a:xfrm rot="16200000" flipH="1">
            <a:off x="1472731" y="4632846"/>
            <a:ext cx="679287" cy="537251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ğri Bağlayıcı 31"/>
          <p:cNvCxnSpPr>
            <a:stCxn id="8" idx="0"/>
            <a:endCxn id="6" idx="4"/>
          </p:cNvCxnSpPr>
          <p:nvPr/>
        </p:nvCxnSpPr>
        <p:spPr>
          <a:xfrm rot="5400000" flipH="1" flipV="1">
            <a:off x="3295328" y="4564830"/>
            <a:ext cx="1071269" cy="389817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16"/>
          <p:cNvSpPr txBox="1"/>
          <p:nvPr/>
        </p:nvSpPr>
        <p:spPr>
          <a:xfrm>
            <a:off x="1113213" y="4407461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7" name="TextBox 16"/>
          <p:cNvSpPr txBox="1"/>
          <p:nvPr/>
        </p:nvSpPr>
        <p:spPr>
          <a:xfrm>
            <a:off x="2678401" y="3838964"/>
            <a:ext cx="3321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u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8" name="TextBox 16"/>
          <p:cNvSpPr txBox="1"/>
          <p:nvPr/>
        </p:nvSpPr>
        <p:spPr>
          <a:xfrm>
            <a:off x="2125665" y="4871923"/>
            <a:ext cx="3834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u</a:t>
            </a:r>
            <a:r>
              <a:rPr lang="tr-TR" sz="2200" dirty="0" smtClean="0">
                <a:latin typeface="Comic Sans MS"/>
                <a:cs typeface="Comic Sans MS"/>
              </a:rPr>
              <a:t>’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9" name="TextBox 16"/>
          <p:cNvSpPr txBox="1"/>
          <p:nvPr/>
        </p:nvSpPr>
        <p:spPr>
          <a:xfrm>
            <a:off x="3851920" y="3608830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v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0" name="TextBox 16"/>
          <p:cNvSpPr txBox="1"/>
          <p:nvPr/>
        </p:nvSpPr>
        <p:spPr>
          <a:xfrm>
            <a:off x="3718898" y="5079928"/>
            <a:ext cx="3738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v</a:t>
            </a:r>
            <a:r>
              <a:rPr lang="tr-TR" sz="2200" dirty="0" smtClean="0">
                <a:latin typeface="Comic Sans MS"/>
                <a:cs typeface="Comic Sans MS"/>
              </a:rPr>
              <a:t>’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7546590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428" name="Rectangle 4"/>
              <p:cNvSpPr>
                <a:spLocks noChangeArrowheads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Theorem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: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For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each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n V, 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= 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at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when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is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(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Dijkstra’s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Algorithm computes all shortest path distances </a:t>
                </a:r>
                <a:r>
                  <a:rPr lang="en-US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correctly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200" i="1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Proof</a:t>
                </a:r>
                <a:r>
                  <a:rPr lang="tr-TR" sz="2200" i="1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2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: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be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first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that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≠</m:t>
                    </m:r>
                  </m:oMath>
                </a14:m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at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check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true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shortest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path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from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v. </a:t>
                </a: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000" u="sng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3428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blipFill>
                <a:blip r:embed="rId3"/>
                <a:stretch>
                  <a:fillRect l="-1058" t="-2692" r="-105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Metin kutusu 2"/>
          <p:cNvSpPr txBox="1"/>
          <p:nvPr/>
        </p:nvSpPr>
        <p:spPr>
          <a:xfrm>
            <a:off x="4353279" y="3440858"/>
            <a:ext cx="46112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≤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+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w(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endParaRPr lang="tr-TR" altLang="tr-TR" sz="16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   =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δ(s,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)+w(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s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u.dis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s,u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tr-TR" altLang="tr-TR" sz="16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    </a:t>
            </a:r>
            <a:endParaRPr lang="tr-TR" alt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786413" y="420020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917859" y="400807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049364" y="520948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528042" y="529537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372785" y="436928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3"/>
          <p:cNvSpPr/>
          <p:nvPr/>
        </p:nvSpPr>
        <p:spPr>
          <a:xfrm>
            <a:off x="792721" y="3512979"/>
            <a:ext cx="2491606" cy="2535555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6"/>
          <p:cNvSpPr txBox="1"/>
          <p:nvPr/>
        </p:nvSpPr>
        <p:spPr>
          <a:xfrm>
            <a:off x="1480797" y="3417436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6" name="Straight Connector 25"/>
          <p:cNvCxnSpPr>
            <a:endCxn id="5" idx="6"/>
          </p:cNvCxnSpPr>
          <p:nvPr/>
        </p:nvCxnSpPr>
        <p:spPr>
          <a:xfrm flipH="1">
            <a:off x="3002437" y="4130383"/>
            <a:ext cx="937918" cy="177836"/>
          </a:xfrm>
          <a:prstGeom prst="line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5"/>
          <p:cNvCxnSpPr/>
          <p:nvPr/>
        </p:nvCxnSpPr>
        <p:spPr>
          <a:xfrm flipH="1" flipV="1">
            <a:off x="2265389" y="5333310"/>
            <a:ext cx="1256642" cy="61694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Eğri Bağlayıcı 25"/>
          <p:cNvCxnSpPr>
            <a:stCxn id="9" idx="6"/>
            <a:endCxn id="5" idx="2"/>
          </p:cNvCxnSpPr>
          <p:nvPr/>
        </p:nvCxnSpPr>
        <p:spPr>
          <a:xfrm flipV="1">
            <a:off x="1588809" y="4308219"/>
            <a:ext cx="1197604" cy="169073"/>
          </a:xfrm>
          <a:prstGeom prst="curvedConnector3">
            <a:avLst/>
          </a:prstGeom>
          <a:ln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Eğri Bağlayıcı 29"/>
          <p:cNvCxnSpPr>
            <a:endCxn id="7" idx="1"/>
          </p:cNvCxnSpPr>
          <p:nvPr/>
        </p:nvCxnSpPr>
        <p:spPr>
          <a:xfrm rot="16200000" flipH="1">
            <a:off x="1472731" y="4632846"/>
            <a:ext cx="679287" cy="537251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ğri Bağlayıcı 31"/>
          <p:cNvCxnSpPr>
            <a:stCxn id="8" idx="0"/>
            <a:endCxn id="6" idx="4"/>
          </p:cNvCxnSpPr>
          <p:nvPr/>
        </p:nvCxnSpPr>
        <p:spPr>
          <a:xfrm rot="5400000" flipH="1" flipV="1">
            <a:off x="3295328" y="4564830"/>
            <a:ext cx="1071269" cy="389817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16"/>
          <p:cNvSpPr txBox="1"/>
          <p:nvPr/>
        </p:nvSpPr>
        <p:spPr>
          <a:xfrm>
            <a:off x="1113213" y="4407461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7" name="TextBox 16"/>
          <p:cNvSpPr txBox="1"/>
          <p:nvPr/>
        </p:nvSpPr>
        <p:spPr>
          <a:xfrm>
            <a:off x="2678401" y="3838964"/>
            <a:ext cx="3321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u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8" name="TextBox 16"/>
          <p:cNvSpPr txBox="1"/>
          <p:nvPr/>
        </p:nvSpPr>
        <p:spPr>
          <a:xfrm>
            <a:off x="2125665" y="4871923"/>
            <a:ext cx="3834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u</a:t>
            </a:r>
            <a:r>
              <a:rPr lang="tr-TR" sz="2200" dirty="0" smtClean="0">
                <a:latin typeface="Comic Sans MS"/>
                <a:cs typeface="Comic Sans MS"/>
              </a:rPr>
              <a:t>’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9" name="TextBox 16"/>
          <p:cNvSpPr txBox="1"/>
          <p:nvPr/>
        </p:nvSpPr>
        <p:spPr>
          <a:xfrm>
            <a:off x="3851920" y="3608830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v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0" name="TextBox 16"/>
          <p:cNvSpPr txBox="1"/>
          <p:nvPr/>
        </p:nvSpPr>
        <p:spPr>
          <a:xfrm>
            <a:off x="3718898" y="5079928"/>
            <a:ext cx="3738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v</a:t>
            </a:r>
            <a:r>
              <a:rPr lang="tr-TR" sz="2200" dirty="0" smtClean="0">
                <a:latin typeface="Comic Sans MS"/>
                <a:cs typeface="Comic Sans MS"/>
              </a:rPr>
              <a:t>’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1232079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428" name="Rectangle 4"/>
              <p:cNvSpPr>
                <a:spLocks noChangeArrowheads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Theorem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: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For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each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n V, 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= 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at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when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is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(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Dijkstra’s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Algorithm computes all shortest path distances </a:t>
                </a:r>
                <a:r>
                  <a:rPr lang="en-US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correctly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200" i="1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Proof</a:t>
                </a:r>
                <a:r>
                  <a:rPr lang="tr-TR" sz="2200" i="1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2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: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be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first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that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≠</m:t>
                    </m:r>
                  </m:oMath>
                </a14:m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at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check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true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shortest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path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from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v. </a:t>
                </a: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000" u="sng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3428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blipFill>
                <a:blip r:embed="rId3"/>
                <a:stretch>
                  <a:fillRect l="-1058" t="-2692" r="-105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Metin kutusu 2"/>
          <p:cNvSpPr txBox="1"/>
          <p:nvPr/>
        </p:nvSpPr>
        <p:spPr>
          <a:xfrm>
            <a:off x="4353279" y="3440858"/>
            <a:ext cx="46112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≤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+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w(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endParaRPr lang="tr-TR" altLang="tr-TR" sz="16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   =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δ(s,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)+w(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s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u.dis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s,u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tr-TR" altLang="tr-TR" sz="16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’.</a:t>
            </a:r>
            <a:r>
              <a:rPr lang="tr-TR" alt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≤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u’.</a:t>
            </a:r>
            <a:r>
              <a:rPr lang="tr-TR" alt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dis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+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w(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endParaRPr lang="tr-TR" alt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    </a:t>
            </a:r>
            <a:endParaRPr lang="tr-TR" alt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786413" y="420020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917859" y="400807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049364" y="520948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528042" y="529537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372785" y="436928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3"/>
          <p:cNvSpPr/>
          <p:nvPr/>
        </p:nvSpPr>
        <p:spPr>
          <a:xfrm>
            <a:off x="792721" y="3512979"/>
            <a:ext cx="2491606" cy="2535555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6"/>
          <p:cNvSpPr txBox="1"/>
          <p:nvPr/>
        </p:nvSpPr>
        <p:spPr>
          <a:xfrm>
            <a:off x="1480797" y="3417436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6" name="Straight Connector 25"/>
          <p:cNvCxnSpPr>
            <a:endCxn id="5" idx="6"/>
          </p:cNvCxnSpPr>
          <p:nvPr/>
        </p:nvCxnSpPr>
        <p:spPr>
          <a:xfrm flipH="1">
            <a:off x="3002437" y="4130383"/>
            <a:ext cx="937918" cy="177836"/>
          </a:xfrm>
          <a:prstGeom prst="line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5"/>
          <p:cNvCxnSpPr/>
          <p:nvPr/>
        </p:nvCxnSpPr>
        <p:spPr>
          <a:xfrm flipH="1" flipV="1">
            <a:off x="2265389" y="5333310"/>
            <a:ext cx="1256642" cy="61694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Eğri Bağlayıcı 25"/>
          <p:cNvCxnSpPr>
            <a:stCxn id="9" idx="6"/>
            <a:endCxn id="5" idx="2"/>
          </p:cNvCxnSpPr>
          <p:nvPr/>
        </p:nvCxnSpPr>
        <p:spPr>
          <a:xfrm flipV="1">
            <a:off x="1588809" y="4308219"/>
            <a:ext cx="1197604" cy="169073"/>
          </a:xfrm>
          <a:prstGeom prst="curvedConnector3">
            <a:avLst/>
          </a:prstGeom>
          <a:ln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Eğri Bağlayıcı 29"/>
          <p:cNvCxnSpPr>
            <a:endCxn id="7" idx="1"/>
          </p:cNvCxnSpPr>
          <p:nvPr/>
        </p:nvCxnSpPr>
        <p:spPr>
          <a:xfrm rot="16200000" flipH="1">
            <a:off x="1472731" y="4632846"/>
            <a:ext cx="679287" cy="537251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ğri Bağlayıcı 31"/>
          <p:cNvCxnSpPr>
            <a:stCxn id="8" idx="0"/>
            <a:endCxn id="6" idx="4"/>
          </p:cNvCxnSpPr>
          <p:nvPr/>
        </p:nvCxnSpPr>
        <p:spPr>
          <a:xfrm rot="5400000" flipH="1" flipV="1">
            <a:off x="3295328" y="4564830"/>
            <a:ext cx="1071269" cy="389817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16"/>
          <p:cNvSpPr txBox="1"/>
          <p:nvPr/>
        </p:nvSpPr>
        <p:spPr>
          <a:xfrm>
            <a:off x="1113213" y="4407461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7" name="TextBox 16"/>
          <p:cNvSpPr txBox="1"/>
          <p:nvPr/>
        </p:nvSpPr>
        <p:spPr>
          <a:xfrm>
            <a:off x="2678401" y="3838964"/>
            <a:ext cx="3321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u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8" name="TextBox 16"/>
          <p:cNvSpPr txBox="1"/>
          <p:nvPr/>
        </p:nvSpPr>
        <p:spPr>
          <a:xfrm>
            <a:off x="2125665" y="4871923"/>
            <a:ext cx="3834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u</a:t>
            </a:r>
            <a:r>
              <a:rPr lang="tr-TR" sz="2200" dirty="0" smtClean="0">
                <a:latin typeface="Comic Sans MS"/>
                <a:cs typeface="Comic Sans MS"/>
              </a:rPr>
              <a:t>’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9" name="TextBox 16"/>
          <p:cNvSpPr txBox="1"/>
          <p:nvPr/>
        </p:nvSpPr>
        <p:spPr>
          <a:xfrm>
            <a:off x="3851920" y="3608830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v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0" name="TextBox 16"/>
          <p:cNvSpPr txBox="1"/>
          <p:nvPr/>
        </p:nvSpPr>
        <p:spPr>
          <a:xfrm>
            <a:off x="3718898" y="5079928"/>
            <a:ext cx="3738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v</a:t>
            </a:r>
            <a:r>
              <a:rPr lang="tr-TR" sz="2200" dirty="0" smtClean="0">
                <a:latin typeface="Comic Sans MS"/>
                <a:cs typeface="Comic Sans MS"/>
              </a:rPr>
              <a:t>’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3261079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428" name="Rectangle 4"/>
              <p:cNvSpPr>
                <a:spLocks noChangeArrowheads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Theorem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: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For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each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n V, 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= 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at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when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is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(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Dijkstra’s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Algorithm computes all shortest path distances </a:t>
                </a:r>
                <a:r>
                  <a:rPr lang="en-US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correctly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200" i="1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Proof</a:t>
                </a:r>
                <a:r>
                  <a:rPr lang="tr-TR" sz="2200" i="1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2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: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be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first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that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≠</m:t>
                    </m:r>
                  </m:oMath>
                </a14:m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at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check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true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shortest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path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from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v. </a:t>
                </a: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000" u="sng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3428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blipFill>
                <a:blip r:embed="rId3"/>
                <a:stretch>
                  <a:fillRect l="-1058" t="-2692" r="-105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Metin kutusu 2"/>
          <p:cNvSpPr txBox="1"/>
          <p:nvPr/>
        </p:nvSpPr>
        <p:spPr>
          <a:xfrm>
            <a:off x="4353279" y="3440858"/>
            <a:ext cx="46112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≤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+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w(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endParaRPr lang="tr-TR" altLang="tr-TR" sz="16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   =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δ(s,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)+w(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s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u.dis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s,u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tr-TR" altLang="tr-TR" sz="16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’.</a:t>
            </a:r>
            <a:r>
              <a:rPr lang="tr-TR" alt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≤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u’.</a:t>
            </a:r>
            <a:r>
              <a:rPr lang="tr-TR" alt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dis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+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w(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endParaRPr lang="tr-TR" alt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    =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δ(s,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)+w(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ince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u’.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s,u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’)</a:t>
            </a:r>
          </a:p>
          <a:p>
            <a:endParaRPr lang="tr-TR" alt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786413" y="420020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917859" y="400807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049364" y="520948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528042" y="529537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372785" y="436928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3"/>
          <p:cNvSpPr/>
          <p:nvPr/>
        </p:nvSpPr>
        <p:spPr>
          <a:xfrm>
            <a:off x="792721" y="3512979"/>
            <a:ext cx="2491606" cy="2535555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6"/>
          <p:cNvSpPr txBox="1"/>
          <p:nvPr/>
        </p:nvSpPr>
        <p:spPr>
          <a:xfrm>
            <a:off x="1480797" y="3417436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6" name="Straight Connector 25"/>
          <p:cNvCxnSpPr>
            <a:endCxn id="5" idx="6"/>
          </p:cNvCxnSpPr>
          <p:nvPr/>
        </p:nvCxnSpPr>
        <p:spPr>
          <a:xfrm flipH="1">
            <a:off x="3002437" y="4130383"/>
            <a:ext cx="937918" cy="177836"/>
          </a:xfrm>
          <a:prstGeom prst="line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5"/>
          <p:cNvCxnSpPr/>
          <p:nvPr/>
        </p:nvCxnSpPr>
        <p:spPr>
          <a:xfrm flipH="1" flipV="1">
            <a:off x="2265389" y="5333310"/>
            <a:ext cx="1256642" cy="61694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Eğri Bağlayıcı 25"/>
          <p:cNvCxnSpPr>
            <a:stCxn id="9" idx="6"/>
            <a:endCxn id="5" idx="2"/>
          </p:cNvCxnSpPr>
          <p:nvPr/>
        </p:nvCxnSpPr>
        <p:spPr>
          <a:xfrm flipV="1">
            <a:off x="1588809" y="4308219"/>
            <a:ext cx="1197604" cy="169073"/>
          </a:xfrm>
          <a:prstGeom prst="curvedConnector3">
            <a:avLst/>
          </a:prstGeom>
          <a:ln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Eğri Bağlayıcı 29"/>
          <p:cNvCxnSpPr>
            <a:endCxn id="7" idx="1"/>
          </p:cNvCxnSpPr>
          <p:nvPr/>
        </p:nvCxnSpPr>
        <p:spPr>
          <a:xfrm rot="16200000" flipH="1">
            <a:off x="1472731" y="4632846"/>
            <a:ext cx="679287" cy="537251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ğri Bağlayıcı 31"/>
          <p:cNvCxnSpPr>
            <a:stCxn id="8" idx="0"/>
            <a:endCxn id="6" idx="4"/>
          </p:cNvCxnSpPr>
          <p:nvPr/>
        </p:nvCxnSpPr>
        <p:spPr>
          <a:xfrm rot="5400000" flipH="1" flipV="1">
            <a:off x="3295328" y="4564830"/>
            <a:ext cx="1071269" cy="389817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16"/>
          <p:cNvSpPr txBox="1"/>
          <p:nvPr/>
        </p:nvSpPr>
        <p:spPr>
          <a:xfrm>
            <a:off x="1113213" y="4407461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7" name="TextBox 16"/>
          <p:cNvSpPr txBox="1"/>
          <p:nvPr/>
        </p:nvSpPr>
        <p:spPr>
          <a:xfrm>
            <a:off x="2678401" y="3838964"/>
            <a:ext cx="3321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u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8" name="TextBox 16"/>
          <p:cNvSpPr txBox="1"/>
          <p:nvPr/>
        </p:nvSpPr>
        <p:spPr>
          <a:xfrm>
            <a:off x="2125665" y="4871923"/>
            <a:ext cx="3834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u</a:t>
            </a:r>
            <a:r>
              <a:rPr lang="tr-TR" sz="2200" dirty="0" smtClean="0">
                <a:latin typeface="Comic Sans MS"/>
                <a:cs typeface="Comic Sans MS"/>
              </a:rPr>
              <a:t>’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9" name="TextBox 16"/>
          <p:cNvSpPr txBox="1"/>
          <p:nvPr/>
        </p:nvSpPr>
        <p:spPr>
          <a:xfrm>
            <a:off x="3851920" y="3608830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v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0" name="TextBox 16"/>
          <p:cNvSpPr txBox="1"/>
          <p:nvPr/>
        </p:nvSpPr>
        <p:spPr>
          <a:xfrm>
            <a:off x="3718898" y="5079928"/>
            <a:ext cx="3738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v</a:t>
            </a:r>
            <a:r>
              <a:rPr lang="tr-TR" sz="2200" dirty="0" smtClean="0">
                <a:latin typeface="Comic Sans MS"/>
                <a:cs typeface="Comic Sans MS"/>
              </a:rPr>
              <a:t>’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5665164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428" name="Rectangle 4"/>
              <p:cNvSpPr>
                <a:spLocks noChangeArrowheads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Theorem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: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For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each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n V, 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= 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at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when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is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(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Dijkstra’s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Algorithm computes all shortest path distances </a:t>
                </a:r>
                <a:r>
                  <a:rPr lang="en-US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correctly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200" i="1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Proof</a:t>
                </a:r>
                <a:r>
                  <a:rPr lang="tr-TR" sz="2200" i="1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2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: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be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first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that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≠</m:t>
                    </m:r>
                  </m:oMath>
                </a14:m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at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check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true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shortest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path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from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v. </a:t>
                </a: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000" u="sng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3428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blipFill>
                <a:blip r:embed="rId3"/>
                <a:stretch>
                  <a:fillRect l="-1058" t="-2692" r="-105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Metin kutusu 2"/>
          <p:cNvSpPr txBox="1"/>
          <p:nvPr/>
        </p:nvSpPr>
        <p:spPr>
          <a:xfrm>
            <a:off x="4353279" y="3440858"/>
            <a:ext cx="461120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≤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+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w(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endParaRPr lang="tr-TR" altLang="tr-TR" sz="16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   =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δ(s,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)+w(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s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u.dis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s,u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tr-TR" altLang="tr-TR" sz="16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’.</a:t>
            </a:r>
            <a:r>
              <a:rPr lang="tr-TR" alt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≤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u’.</a:t>
            </a:r>
            <a:r>
              <a:rPr lang="tr-TR" alt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dis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+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w(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endParaRPr lang="tr-TR" alt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    =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δ(s,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)+w(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ince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u’.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s,u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’)</a:t>
            </a:r>
          </a:p>
          <a:p>
            <a:endParaRPr lang="tr-TR" alt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Since v’ is in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shortest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path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v, v’.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&lt;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s,v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).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786413" y="420020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917859" y="400807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049364" y="520948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528042" y="529537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372785" y="436928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3"/>
          <p:cNvSpPr/>
          <p:nvPr/>
        </p:nvSpPr>
        <p:spPr>
          <a:xfrm>
            <a:off x="792721" y="3512979"/>
            <a:ext cx="2491606" cy="2535555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6"/>
          <p:cNvSpPr txBox="1"/>
          <p:nvPr/>
        </p:nvSpPr>
        <p:spPr>
          <a:xfrm>
            <a:off x="1480797" y="3417436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6" name="Straight Connector 25"/>
          <p:cNvCxnSpPr>
            <a:endCxn id="5" idx="6"/>
          </p:cNvCxnSpPr>
          <p:nvPr/>
        </p:nvCxnSpPr>
        <p:spPr>
          <a:xfrm flipH="1">
            <a:off x="3002437" y="4130383"/>
            <a:ext cx="937918" cy="177836"/>
          </a:xfrm>
          <a:prstGeom prst="line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5"/>
          <p:cNvCxnSpPr/>
          <p:nvPr/>
        </p:nvCxnSpPr>
        <p:spPr>
          <a:xfrm flipH="1" flipV="1">
            <a:off x="2265389" y="5333310"/>
            <a:ext cx="1256642" cy="61694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Eğri Bağlayıcı 25"/>
          <p:cNvCxnSpPr>
            <a:stCxn id="9" idx="6"/>
            <a:endCxn id="5" idx="2"/>
          </p:cNvCxnSpPr>
          <p:nvPr/>
        </p:nvCxnSpPr>
        <p:spPr>
          <a:xfrm flipV="1">
            <a:off x="1588809" y="4308219"/>
            <a:ext cx="1197604" cy="169073"/>
          </a:xfrm>
          <a:prstGeom prst="curvedConnector3">
            <a:avLst/>
          </a:prstGeom>
          <a:ln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Eğri Bağlayıcı 29"/>
          <p:cNvCxnSpPr>
            <a:endCxn id="7" idx="1"/>
          </p:cNvCxnSpPr>
          <p:nvPr/>
        </p:nvCxnSpPr>
        <p:spPr>
          <a:xfrm rot="16200000" flipH="1">
            <a:off x="1472731" y="4632846"/>
            <a:ext cx="679287" cy="537251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ğri Bağlayıcı 31"/>
          <p:cNvCxnSpPr>
            <a:stCxn id="8" idx="0"/>
            <a:endCxn id="6" idx="4"/>
          </p:cNvCxnSpPr>
          <p:nvPr/>
        </p:nvCxnSpPr>
        <p:spPr>
          <a:xfrm rot="5400000" flipH="1" flipV="1">
            <a:off x="3295328" y="4564830"/>
            <a:ext cx="1071269" cy="389817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16"/>
          <p:cNvSpPr txBox="1"/>
          <p:nvPr/>
        </p:nvSpPr>
        <p:spPr>
          <a:xfrm>
            <a:off x="1113213" y="4407461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7" name="TextBox 16"/>
          <p:cNvSpPr txBox="1"/>
          <p:nvPr/>
        </p:nvSpPr>
        <p:spPr>
          <a:xfrm>
            <a:off x="2678401" y="3838964"/>
            <a:ext cx="3321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u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8" name="TextBox 16"/>
          <p:cNvSpPr txBox="1"/>
          <p:nvPr/>
        </p:nvSpPr>
        <p:spPr>
          <a:xfrm>
            <a:off x="2125665" y="4871923"/>
            <a:ext cx="3834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u</a:t>
            </a:r>
            <a:r>
              <a:rPr lang="tr-TR" sz="2200" dirty="0" smtClean="0">
                <a:latin typeface="Comic Sans MS"/>
                <a:cs typeface="Comic Sans MS"/>
              </a:rPr>
              <a:t>’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9" name="TextBox 16"/>
          <p:cNvSpPr txBox="1"/>
          <p:nvPr/>
        </p:nvSpPr>
        <p:spPr>
          <a:xfrm>
            <a:off x="3851920" y="3608830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v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0" name="TextBox 16"/>
          <p:cNvSpPr txBox="1"/>
          <p:nvPr/>
        </p:nvSpPr>
        <p:spPr>
          <a:xfrm>
            <a:off x="3718898" y="5079928"/>
            <a:ext cx="3738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v</a:t>
            </a:r>
            <a:r>
              <a:rPr lang="tr-TR" sz="2200" dirty="0" smtClean="0">
                <a:latin typeface="Comic Sans MS"/>
                <a:cs typeface="Comic Sans MS"/>
              </a:rPr>
              <a:t>’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2755006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2195736" y="3501008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0" name="Düz Bağlayıcı 29"/>
          <p:cNvCxnSpPr>
            <a:endCxn id="27" idx="1"/>
          </p:cNvCxnSpPr>
          <p:nvPr/>
        </p:nvCxnSpPr>
        <p:spPr>
          <a:xfrm>
            <a:off x="2339752" y="3645024"/>
            <a:ext cx="531763" cy="10520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058253" y="3140968"/>
            <a:ext cx="35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A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4139952" y="3299454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2841645" y="4667606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55055" y="4787860"/>
            <a:ext cx="429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D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18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4798608" y="5026623"/>
            <a:ext cx="203966" cy="151431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819241" y="5167739"/>
            <a:ext cx="328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6092043" y="4077072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302901" y="4005064"/>
            <a:ext cx="323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5" name="Düz Bağlayıcı 29"/>
          <p:cNvCxnSpPr>
            <a:endCxn id="23" idx="2"/>
          </p:cNvCxnSpPr>
          <p:nvPr/>
        </p:nvCxnSpPr>
        <p:spPr>
          <a:xfrm flipV="1">
            <a:off x="2399780" y="3400231"/>
            <a:ext cx="1740172" cy="220829"/>
          </a:xfrm>
          <a:prstGeom prst="line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Bağlayıcı 29"/>
          <p:cNvCxnSpPr>
            <a:endCxn id="33" idx="2"/>
          </p:cNvCxnSpPr>
          <p:nvPr/>
        </p:nvCxnSpPr>
        <p:spPr>
          <a:xfrm flipV="1">
            <a:off x="2987824" y="4177849"/>
            <a:ext cx="3104219" cy="52900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29"/>
          <p:cNvCxnSpPr>
            <a:endCxn id="31" idx="1"/>
          </p:cNvCxnSpPr>
          <p:nvPr/>
        </p:nvCxnSpPr>
        <p:spPr>
          <a:xfrm>
            <a:off x="2987824" y="4811250"/>
            <a:ext cx="1840654" cy="23755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Düz Bağlayıcı 29"/>
          <p:cNvCxnSpPr>
            <a:endCxn id="33" idx="3"/>
          </p:cNvCxnSpPr>
          <p:nvPr/>
        </p:nvCxnSpPr>
        <p:spPr>
          <a:xfrm flipV="1">
            <a:off x="4932040" y="4249109"/>
            <a:ext cx="1189873" cy="83089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Düz Bağlayıcı 29"/>
          <p:cNvCxnSpPr>
            <a:endCxn id="33" idx="1"/>
          </p:cNvCxnSpPr>
          <p:nvPr/>
        </p:nvCxnSpPr>
        <p:spPr>
          <a:xfrm>
            <a:off x="4283968" y="3433806"/>
            <a:ext cx="1837945" cy="67278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Düz Bağlayıcı 29"/>
          <p:cNvCxnSpPr>
            <a:stCxn id="27" idx="0"/>
            <a:endCxn id="23" idx="3"/>
          </p:cNvCxnSpPr>
          <p:nvPr/>
        </p:nvCxnSpPr>
        <p:spPr>
          <a:xfrm flipV="1">
            <a:off x="2943628" y="3471491"/>
            <a:ext cx="1226194" cy="1196115"/>
          </a:xfrm>
          <a:prstGeom prst="line">
            <a:avLst/>
          </a:prstGeom>
          <a:ln>
            <a:solidFill>
              <a:srgbClr val="FF0000"/>
            </a:solidFill>
            <a:head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1" name="TextBox 14340"/>
          <p:cNvSpPr txBox="1"/>
          <p:nvPr/>
        </p:nvSpPr>
        <p:spPr>
          <a:xfrm>
            <a:off x="3059832" y="377974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161340" y="4077072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491880" y="493187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358549" y="4077072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508104" y="458112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915816" y="3140968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044787" y="341970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Metin kutusu 8"/>
          <p:cNvSpPr txBox="1"/>
          <p:nvPr/>
        </p:nvSpPr>
        <p:spPr>
          <a:xfrm>
            <a:off x="611560" y="1490588"/>
            <a:ext cx="79208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iven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 G=(V,E) and a source vertex s in V, find the shortest path from s to every other vertex in V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995936" y="2636912"/>
            <a:ext cx="429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SSSP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516649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428" name="Rectangle 4"/>
              <p:cNvSpPr>
                <a:spLocks noChangeArrowheads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Theorem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: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For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each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n V, 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= 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at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when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is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(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Dijkstra’s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Algorithm computes all shortest path distances </a:t>
                </a:r>
                <a:r>
                  <a:rPr lang="en-US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correctly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200" i="1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Proof</a:t>
                </a:r>
                <a:r>
                  <a:rPr lang="tr-TR" sz="2200" i="1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2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: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be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first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that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≠</m:t>
                    </m:r>
                  </m:oMath>
                </a14:m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at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check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true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shortest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path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from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v. </a:t>
                </a: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000" u="sng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3428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blipFill>
                <a:blip r:embed="rId3"/>
                <a:stretch>
                  <a:fillRect l="-1058" t="-2692" r="-105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Metin kutusu 2"/>
          <p:cNvSpPr txBox="1"/>
          <p:nvPr/>
        </p:nvSpPr>
        <p:spPr>
          <a:xfrm>
            <a:off x="4353279" y="3440858"/>
            <a:ext cx="461120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≤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+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w(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endParaRPr lang="tr-TR" altLang="tr-TR" sz="16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   =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δ(s,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)+w(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s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u.dis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s,u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tr-TR" altLang="tr-TR" sz="16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’.</a:t>
            </a:r>
            <a:r>
              <a:rPr lang="tr-TR" alt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≤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u’.</a:t>
            </a:r>
            <a:r>
              <a:rPr lang="tr-TR" alt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dis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+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w(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endParaRPr lang="tr-TR" alt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    =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δ(s,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)+w(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ince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u’.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s,u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’)</a:t>
            </a:r>
          </a:p>
          <a:p>
            <a:endParaRPr lang="tr-TR" alt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Since v’ is in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shortest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path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v, v’.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&lt;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s,v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).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upper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bound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property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s,v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≤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.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So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v’.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&lt;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v.dis</a:t>
            </a:r>
            <a:endParaRPr lang="tr-TR" altLang="tr-TR" sz="16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786413" y="420020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917859" y="400807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049364" y="520948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528042" y="529537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372785" y="436928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3"/>
          <p:cNvSpPr/>
          <p:nvPr/>
        </p:nvSpPr>
        <p:spPr>
          <a:xfrm>
            <a:off x="792721" y="3512979"/>
            <a:ext cx="2491606" cy="2535555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6"/>
          <p:cNvSpPr txBox="1"/>
          <p:nvPr/>
        </p:nvSpPr>
        <p:spPr>
          <a:xfrm>
            <a:off x="1480797" y="3417436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6" name="Straight Connector 25"/>
          <p:cNvCxnSpPr>
            <a:endCxn id="5" idx="6"/>
          </p:cNvCxnSpPr>
          <p:nvPr/>
        </p:nvCxnSpPr>
        <p:spPr>
          <a:xfrm flipH="1">
            <a:off x="3002437" y="4130383"/>
            <a:ext cx="937918" cy="177836"/>
          </a:xfrm>
          <a:prstGeom prst="line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5"/>
          <p:cNvCxnSpPr/>
          <p:nvPr/>
        </p:nvCxnSpPr>
        <p:spPr>
          <a:xfrm flipH="1" flipV="1">
            <a:off x="2265389" y="5333310"/>
            <a:ext cx="1256642" cy="61694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Eğri Bağlayıcı 25"/>
          <p:cNvCxnSpPr>
            <a:stCxn id="9" idx="6"/>
            <a:endCxn id="5" idx="2"/>
          </p:cNvCxnSpPr>
          <p:nvPr/>
        </p:nvCxnSpPr>
        <p:spPr>
          <a:xfrm flipV="1">
            <a:off x="1588809" y="4308219"/>
            <a:ext cx="1197604" cy="169073"/>
          </a:xfrm>
          <a:prstGeom prst="curvedConnector3">
            <a:avLst/>
          </a:prstGeom>
          <a:ln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Eğri Bağlayıcı 29"/>
          <p:cNvCxnSpPr>
            <a:endCxn id="7" idx="1"/>
          </p:cNvCxnSpPr>
          <p:nvPr/>
        </p:nvCxnSpPr>
        <p:spPr>
          <a:xfrm rot="16200000" flipH="1">
            <a:off x="1472731" y="4632846"/>
            <a:ext cx="679287" cy="537251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ğri Bağlayıcı 31"/>
          <p:cNvCxnSpPr>
            <a:stCxn id="8" idx="0"/>
            <a:endCxn id="6" idx="4"/>
          </p:cNvCxnSpPr>
          <p:nvPr/>
        </p:nvCxnSpPr>
        <p:spPr>
          <a:xfrm rot="5400000" flipH="1" flipV="1">
            <a:off x="3295328" y="4564830"/>
            <a:ext cx="1071269" cy="389817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16"/>
          <p:cNvSpPr txBox="1"/>
          <p:nvPr/>
        </p:nvSpPr>
        <p:spPr>
          <a:xfrm>
            <a:off x="1113213" y="4407461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7" name="TextBox 16"/>
          <p:cNvSpPr txBox="1"/>
          <p:nvPr/>
        </p:nvSpPr>
        <p:spPr>
          <a:xfrm>
            <a:off x="2678401" y="3838964"/>
            <a:ext cx="3321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u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8" name="TextBox 16"/>
          <p:cNvSpPr txBox="1"/>
          <p:nvPr/>
        </p:nvSpPr>
        <p:spPr>
          <a:xfrm>
            <a:off x="2125665" y="4871923"/>
            <a:ext cx="3834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u</a:t>
            </a:r>
            <a:r>
              <a:rPr lang="tr-TR" sz="2200" dirty="0" smtClean="0">
                <a:latin typeface="Comic Sans MS"/>
                <a:cs typeface="Comic Sans MS"/>
              </a:rPr>
              <a:t>’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9" name="TextBox 16"/>
          <p:cNvSpPr txBox="1"/>
          <p:nvPr/>
        </p:nvSpPr>
        <p:spPr>
          <a:xfrm>
            <a:off x="3851920" y="3608830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v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0" name="TextBox 16"/>
          <p:cNvSpPr txBox="1"/>
          <p:nvPr/>
        </p:nvSpPr>
        <p:spPr>
          <a:xfrm>
            <a:off x="3718898" y="5079928"/>
            <a:ext cx="3738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v</a:t>
            </a:r>
            <a:r>
              <a:rPr lang="tr-TR" sz="2200" dirty="0" smtClean="0">
                <a:latin typeface="Comic Sans MS"/>
                <a:cs typeface="Comic Sans MS"/>
              </a:rPr>
              <a:t>’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7032267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428" name="Rectangle 4"/>
              <p:cNvSpPr>
                <a:spLocks noChangeArrowheads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Theorem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: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For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each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n V, 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= 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at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when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is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(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Dijkstra’s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Algorithm computes all shortest path distances </a:t>
                </a:r>
                <a:r>
                  <a:rPr lang="en-US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correctly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200" i="1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Proof</a:t>
                </a:r>
                <a:r>
                  <a:rPr lang="tr-TR" sz="2200" i="1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2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: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be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first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that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≠</m:t>
                    </m:r>
                  </m:oMath>
                </a14:m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at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check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true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shortest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path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from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v. </a:t>
                </a: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000" u="sng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3428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blipFill>
                <a:blip r:embed="rId3"/>
                <a:stretch>
                  <a:fillRect l="-1058" t="-2692" r="-105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Metin kutusu 2"/>
          <p:cNvSpPr txBox="1"/>
          <p:nvPr/>
        </p:nvSpPr>
        <p:spPr>
          <a:xfrm>
            <a:off x="4353279" y="3440858"/>
            <a:ext cx="461120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≤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+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w(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endParaRPr lang="tr-TR" altLang="tr-TR" sz="16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   =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δ(s,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)+w(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s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u.dis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s,u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tr-TR" altLang="tr-TR" sz="16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’.</a:t>
            </a:r>
            <a:r>
              <a:rPr lang="tr-TR" alt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≤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u’.</a:t>
            </a:r>
            <a:r>
              <a:rPr lang="tr-TR" alt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dis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+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w(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endParaRPr lang="tr-TR" alt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    =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δ(s,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)+w(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ince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u’.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s,u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’)</a:t>
            </a:r>
          </a:p>
          <a:p>
            <a:endParaRPr lang="tr-TR" alt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Since v’ is in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shortest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path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v, v’.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&lt;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s,v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).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upper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bound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property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s,v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≤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.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So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v’.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&lt;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v.dis</a:t>
            </a:r>
            <a:endParaRPr lang="tr-TR" altLang="tr-TR" sz="16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Since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the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vertices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extracted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from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priority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queue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Q in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the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order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of (…, v, … , v’, …),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&lt; 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v’.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. </a:t>
            </a:r>
            <a:endParaRPr lang="en-US" alt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786413" y="420020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917859" y="400807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049364" y="520948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528042" y="529537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372785" y="436928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3"/>
          <p:cNvSpPr/>
          <p:nvPr/>
        </p:nvSpPr>
        <p:spPr>
          <a:xfrm>
            <a:off x="792721" y="3512979"/>
            <a:ext cx="2491606" cy="2535555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6"/>
          <p:cNvSpPr txBox="1"/>
          <p:nvPr/>
        </p:nvSpPr>
        <p:spPr>
          <a:xfrm>
            <a:off x="1480797" y="3417436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6" name="Straight Connector 25"/>
          <p:cNvCxnSpPr>
            <a:endCxn id="5" idx="6"/>
          </p:cNvCxnSpPr>
          <p:nvPr/>
        </p:nvCxnSpPr>
        <p:spPr>
          <a:xfrm flipH="1">
            <a:off x="3002437" y="4130383"/>
            <a:ext cx="937918" cy="177836"/>
          </a:xfrm>
          <a:prstGeom prst="line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5"/>
          <p:cNvCxnSpPr/>
          <p:nvPr/>
        </p:nvCxnSpPr>
        <p:spPr>
          <a:xfrm flipH="1" flipV="1">
            <a:off x="2265389" y="5333310"/>
            <a:ext cx="1256642" cy="61694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Eğri Bağlayıcı 25"/>
          <p:cNvCxnSpPr>
            <a:stCxn id="9" idx="6"/>
            <a:endCxn id="5" idx="2"/>
          </p:cNvCxnSpPr>
          <p:nvPr/>
        </p:nvCxnSpPr>
        <p:spPr>
          <a:xfrm flipV="1">
            <a:off x="1588809" y="4308219"/>
            <a:ext cx="1197604" cy="169073"/>
          </a:xfrm>
          <a:prstGeom prst="curvedConnector3">
            <a:avLst/>
          </a:prstGeom>
          <a:ln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Eğri Bağlayıcı 29"/>
          <p:cNvCxnSpPr>
            <a:endCxn id="7" idx="1"/>
          </p:cNvCxnSpPr>
          <p:nvPr/>
        </p:nvCxnSpPr>
        <p:spPr>
          <a:xfrm rot="16200000" flipH="1">
            <a:off x="1472731" y="4632846"/>
            <a:ext cx="679287" cy="537251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ğri Bağlayıcı 31"/>
          <p:cNvCxnSpPr>
            <a:stCxn id="8" idx="0"/>
            <a:endCxn id="6" idx="4"/>
          </p:cNvCxnSpPr>
          <p:nvPr/>
        </p:nvCxnSpPr>
        <p:spPr>
          <a:xfrm rot="5400000" flipH="1" flipV="1">
            <a:off x="3295328" y="4564830"/>
            <a:ext cx="1071269" cy="389817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16"/>
          <p:cNvSpPr txBox="1"/>
          <p:nvPr/>
        </p:nvSpPr>
        <p:spPr>
          <a:xfrm>
            <a:off x="1113213" y="4407461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7" name="TextBox 16"/>
          <p:cNvSpPr txBox="1"/>
          <p:nvPr/>
        </p:nvSpPr>
        <p:spPr>
          <a:xfrm>
            <a:off x="2678401" y="3838964"/>
            <a:ext cx="3321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u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8" name="TextBox 16"/>
          <p:cNvSpPr txBox="1"/>
          <p:nvPr/>
        </p:nvSpPr>
        <p:spPr>
          <a:xfrm>
            <a:off x="2125665" y="4871923"/>
            <a:ext cx="3834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u</a:t>
            </a:r>
            <a:r>
              <a:rPr lang="tr-TR" sz="2200" dirty="0" smtClean="0">
                <a:latin typeface="Comic Sans MS"/>
                <a:cs typeface="Comic Sans MS"/>
              </a:rPr>
              <a:t>’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9" name="TextBox 16"/>
          <p:cNvSpPr txBox="1"/>
          <p:nvPr/>
        </p:nvSpPr>
        <p:spPr>
          <a:xfrm>
            <a:off x="3851920" y="3608830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v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0" name="TextBox 16"/>
          <p:cNvSpPr txBox="1"/>
          <p:nvPr/>
        </p:nvSpPr>
        <p:spPr>
          <a:xfrm>
            <a:off x="3718898" y="5079928"/>
            <a:ext cx="3738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v</a:t>
            </a:r>
            <a:r>
              <a:rPr lang="tr-TR" sz="2200" dirty="0" smtClean="0">
                <a:latin typeface="Comic Sans MS"/>
                <a:cs typeface="Comic Sans MS"/>
              </a:rPr>
              <a:t>’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066738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428" name="Rectangle 4"/>
              <p:cNvSpPr>
                <a:spLocks noChangeArrowheads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Theorem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: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For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each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n V, 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= 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4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at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when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is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4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(</a:t>
                </a:r>
                <a:r>
                  <a:rPr lang="en-US" sz="24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Dijkstra’s</a:t>
                </a:r>
                <a:r>
                  <a:rPr lang="en-US" sz="24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Algorithm computes all shortest path distances </a:t>
                </a:r>
                <a:r>
                  <a:rPr lang="en-US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correctly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tr-TR" sz="2200" i="1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Proof</a:t>
                </a:r>
                <a:r>
                  <a:rPr lang="tr-TR" sz="2200" i="1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2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:</a:t>
                </a:r>
                <a:r>
                  <a:rPr lang="tr-TR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 be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first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vertex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that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v.dis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≠</m:t>
                    </m:r>
                  </m:oMath>
                </a14:m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Lucida Grande"/>
                    <a:ea typeface="Lucida Grande"/>
                    <a:cs typeface="Lucida Grande"/>
                  </a:rPr>
                  <a:t>δ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s,v</a:t>
                </a:r>
                <a:r>
                  <a:rPr lang="tr-TR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at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time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added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S.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Let’s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check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true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shortest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path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from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v. </a:t>
                </a:r>
              </a:p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endParaRPr lang="tr-TR" sz="2000" u="sng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3428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3528" y="1268760"/>
                <a:ext cx="8640960" cy="4525963"/>
              </a:xfrm>
              <a:prstGeom prst="rect">
                <a:avLst/>
              </a:prstGeom>
              <a:blipFill>
                <a:blip r:embed="rId3"/>
                <a:stretch>
                  <a:fillRect l="-1058" t="-2692" r="-105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Metin kutusu 2"/>
          <p:cNvSpPr txBox="1"/>
          <p:nvPr/>
        </p:nvSpPr>
        <p:spPr>
          <a:xfrm>
            <a:off x="4353279" y="3440858"/>
            <a:ext cx="461120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≤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+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w(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endParaRPr lang="tr-TR" altLang="tr-TR" sz="16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   =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δ(s,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)+w(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s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u.dis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s,u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tr-TR" altLang="tr-TR" sz="16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’.</a:t>
            </a:r>
            <a:r>
              <a:rPr lang="tr-TR" alt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≤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u’.</a:t>
            </a:r>
            <a:r>
              <a:rPr lang="tr-TR" alt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dis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+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w(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endParaRPr lang="tr-TR" alt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            = 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δ(s,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)+w(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v’</a:t>
            </a:r>
            <a:r>
              <a:rPr lang="en-US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ince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u’.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s,u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’)</a:t>
            </a:r>
          </a:p>
          <a:p>
            <a:endParaRPr lang="tr-TR" alt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Since v’ is in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shortest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path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v, v’.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&lt;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s,v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).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upper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bound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property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δ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s,v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≤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.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So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v’.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&lt;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v.dis</a:t>
            </a:r>
            <a:endParaRPr lang="tr-TR" altLang="tr-TR" sz="16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Since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the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vertices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extracted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from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priority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queue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Q in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the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order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of (…, v, … , v’, …),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v.dis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tr-TR" altLang="tr-TR" sz="16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&lt; 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v’.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dis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.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Thus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,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it’s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a </a:t>
            </a:r>
            <a:r>
              <a:rPr lang="tr-TR" alt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contradiction</a:t>
            </a:r>
            <a:r>
              <a:rPr lang="tr-TR" altLang="tr-TR" sz="16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!</a:t>
            </a:r>
            <a:endParaRPr lang="en-US" altLang="tr-TR" sz="16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786413" y="420020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917859" y="400807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049364" y="520948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528042" y="529537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372785" y="436928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3"/>
          <p:cNvSpPr/>
          <p:nvPr/>
        </p:nvSpPr>
        <p:spPr>
          <a:xfrm>
            <a:off x="792721" y="3512979"/>
            <a:ext cx="2491606" cy="2535555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6"/>
          <p:cNvSpPr txBox="1"/>
          <p:nvPr/>
        </p:nvSpPr>
        <p:spPr>
          <a:xfrm>
            <a:off x="1480797" y="3417436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6" name="Straight Connector 25"/>
          <p:cNvCxnSpPr>
            <a:endCxn id="5" idx="6"/>
          </p:cNvCxnSpPr>
          <p:nvPr/>
        </p:nvCxnSpPr>
        <p:spPr>
          <a:xfrm flipH="1">
            <a:off x="3002437" y="4130383"/>
            <a:ext cx="937918" cy="177836"/>
          </a:xfrm>
          <a:prstGeom prst="line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5"/>
          <p:cNvCxnSpPr/>
          <p:nvPr/>
        </p:nvCxnSpPr>
        <p:spPr>
          <a:xfrm flipH="1" flipV="1">
            <a:off x="2265389" y="5333310"/>
            <a:ext cx="1256642" cy="61694"/>
          </a:xfrm>
          <a:prstGeom prst="line">
            <a:avLst/>
          </a:prstGeom>
          <a:ln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Eğri Bağlayıcı 25"/>
          <p:cNvCxnSpPr>
            <a:stCxn id="9" idx="6"/>
            <a:endCxn id="5" idx="2"/>
          </p:cNvCxnSpPr>
          <p:nvPr/>
        </p:nvCxnSpPr>
        <p:spPr>
          <a:xfrm flipV="1">
            <a:off x="1588809" y="4308219"/>
            <a:ext cx="1197604" cy="169073"/>
          </a:xfrm>
          <a:prstGeom prst="curvedConnector3">
            <a:avLst/>
          </a:prstGeom>
          <a:ln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Eğri Bağlayıcı 29"/>
          <p:cNvCxnSpPr>
            <a:endCxn id="7" idx="1"/>
          </p:cNvCxnSpPr>
          <p:nvPr/>
        </p:nvCxnSpPr>
        <p:spPr>
          <a:xfrm rot="16200000" flipH="1">
            <a:off x="1472731" y="4632846"/>
            <a:ext cx="679287" cy="537251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ğri Bağlayıcı 31"/>
          <p:cNvCxnSpPr>
            <a:stCxn id="8" idx="0"/>
            <a:endCxn id="6" idx="4"/>
          </p:cNvCxnSpPr>
          <p:nvPr/>
        </p:nvCxnSpPr>
        <p:spPr>
          <a:xfrm rot="5400000" flipH="1" flipV="1">
            <a:off x="3295328" y="4564830"/>
            <a:ext cx="1071269" cy="389817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16"/>
          <p:cNvSpPr txBox="1"/>
          <p:nvPr/>
        </p:nvSpPr>
        <p:spPr>
          <a:xfrm>
            <a:off x="1113213" y="4407461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7" name="TextBox 16"/>
          <p:cNvSpPr txBox="1"/>
          <p:nvPr/>
        </p:nvSpPr>
        <p:spPr>
          <a:xfrm>
            <a:off x="2678401" y="3838964"/>
            <a:ext cx="3321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u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8" name="TextBox 16"/>
          <p:cNvSpPr txBox="1"/>
          <p:nvPr/>
        </p:nvSpPr>
        <p:spPr>
          <a:xfrm>
            <a:off x="2125665" y="4871923"/>
            <a:ext cx="3834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u</a:t>
            </a:r>
            <a:r>
              <a:rPr lang="tr-TR" sz="2200" dirty="0" smtClean="0">
                <a:latin typeface="Comic Sans MS"/>
                <a:cs typeface="Comic Sans MS"/>
              </a:rPr>
              <a:t>’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9" name="TextBox 16"/>
          <p:cNvSpPr txBox="1"/>
          <p:nvPr/>
        </p:nvSpPr>
        <p:spPr>
          <a:xfrm>
            <a:off x="3851920" y="3608830"/>
            <a:ext cx="3225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v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0" name="TextBox 16"/>
          <p:cNvSpPr txBox="1"/>
          <p:nvPr/>
        </p:nvSpPr>
        <p:spPr>
          <a:xfrm>
            <a:off x="3718898" y="5079928"/>
            <a:ext cx="3738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v</a:t>
            </a:r>
            <a:r>
              <a:rPr lang="tr-TR" sz="2200" dirty="0" smtClean="0">
                <a:latin typeface="Comic Sans MS"/>
                <a:cs typeface="Comic Sans MS"/>
              </a:rPr>
              <a:t>’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42" name="Düz Ok Bağlayıcısı 41"/>
          <p:cNvCxnSpPr/>
          <p:nvPr/>
        </p:nvCxnSpPr>
        <p:spPr>
          <a:xfrm>
            <a:off x="6876256" y="5661248"/>
            <a:ext cx="144016" cy="7920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96736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6063" y="3305281"/>
            <a:ext cx="502525" cy="502525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411235"/>
            <a:ext cx="1061873" cy="56633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140" y="3921761"/>
            <a:ext cx="906132" cy="679599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340768"/>
            <a:ext cx="1132665" cy="62682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014104"/>
            <a:ext cx="551810" cy="55181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846" y="2266114"/>
            <a:ext cx="1284866" cy="856577"/>
          </a:xfrm>
          <a:prstGeom prst="rect">
            <a:avLst/>
          </a:prstGeom>
        </p:spPr>
      </p:pic>
      <p:cxnSp>
        <p:nvCxnSpPr>
          <p:cNvPr id="10" name="Düz Ok Bağlayıcısı 9"/>
          <p:cNvCxnSpPr/>
          <p:nvPr/>
        </p:nvCxnSpPr>
        <p:spPr>
          <a:xfrm flipV="1">
            <a:off x="2623332" y="1775706"/>
            <a:ext cx="1068689" cy="70806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>
            <a:off x="2337188" y="2926965"/>
            <a:ext cx="1642989" cy="55881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 flipH="1">
            <a:off x="2690259" y="1919920"/>
            <a:ext cx="1065437" cy="67674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/>
          <p:nvPr/>
        </p:nvCxnSpPr>
        <p:spPr>
          <a:xfrm>
            <a:off x="1990965" y="3004725"/>
            <a:ext cx="36564" cy="100937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/>
          <p:nvPr/>
        </p:nvCxnSpPr>
        <p:spPr>
          <a:xfrm>
            <a:off x="4592526" y="1851401"/>
            <a:ext cx="1139560" cy="74526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Ok Bağlayıcısı 34"/>
          <p:cNvCxnSpPr/>
          <p:nvPr/>
        </p:nvCxnSpPr>
        <p:spPr>
          <a:xfrm flipV="1">
            <a:off x="4642650" y="2931786"/>
            <a:ext cx="1049579" cy="47591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Ok Bağlayıcısı 36"/>
          <p:cNvCxnSpPr>
            <a:endCxn id="6" idx="1"/>
          </p:cNvCxnSpPr>
          <p:nvPr/>
        </p:nvCxnSpPr>
        <p:spPr>
          <a:xfrm>
            <a:off x="4612810" y="3717939"/>
            <a:ext cx="1615374" cy="57207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Ok Bağlayıcısı 38"/>
          <p:cNvCxnSpPr/>
          <p:nvPr/>
        </p:nvCxnSpPr>
        <p:spPr>
          <a:xfrm flipV="1">
            <a:off x="2697834" y="3717939"/>
            <a:ext cx="1319347" cy="438023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Düz Ok Bağlayıcısı 40"/>
          <p:cNvCxnSpPr/>
          <p:nvPr/>
        </p:nvCxnSpPr>
        <p:spPr>
          <a:xfrm flipH="1" flipV="1">
            <a:off x="4139952" y="1785900"/>
            <a:ext cx="125950" cy="143707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Düz Ok Bağlayıcısı 42"/>
          <p:cNvCxnSpPr/>
          <p:nvPr/>
        </p:nvCxnSpPr>
        <p:spPr>
          <a:xfrm flipH="1">
            <a:off x="4665409" y="3080531"/>
            <a:ext cx="1026820" cy="47601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Düz Ok Bağlayıcısı 44"/>
          <p:cNvCxnSpPr/>
          <p:nvPr/>
        </p:nvCxnSpPr>
        <p:spPr>
          <a:xfrm>
            <a:off x="6269701" y="3049797"/>
            <a:ext cx="174507" cy="87196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16"/>
          <p:cNvSpPr txBox="1"/>
          <p:nvPr/>
        </p:nvSpPr>
        <p:spPr>
          <a:xfrm>
            <a:off x="2650766" y="1831620"/>
            <a:ext cx="6126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1,515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48" name="TextBox 16"/>
          <p:cNvSpPr txBox="1"/>
          <p:nvPr/>
        </p:nvSpPr>
        <p:spPr>
          <a:xfrm>
            <a:off x="3109536" y="2204864"/>
            <a:ext cx="670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0,658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4" name="TextBox 16"/>
          <p:cNvSpPr txBox="1"/>
          <p:nvPr/>
        </p:nvSpPr>
        <p:spPr>
          <a:xfrm>
            <a:off x="2560341" y="3236877"/>
            <a:ext cx="8595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0,00012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5" name="TextBox 16"/>
          <p:cNvSpPr txBox="1"/>
          <p:nvPr/>
        </p:nvSpPr>
        <p:spPr>
          <a:xfrm>
            <a:off x="1309336" y="3286533"/>
            <a:ext cx="670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4,255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6" name="TextBox 16"/>
          <p:cNvSpPr txBox="1"/>
          <p:nvPr/>
        </p:nvSpPr>
        <p:spPr>
          <a:xfrm>
            <a:off x="3059832" y="4008936"/>
            <a:ext cx="9973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0,000028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7" name="TextBox 16"/>
          <p:cNvSpPr txBox="1"/>
          <p:nvPr/>
        </p:nvSpPr>
        <p:spPr>
          <a:xfrm>
            <a:off x="4179529" y="2401143"/>
            <a:ext cx="7008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12345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8" name="TextBox 16"/>
          <p:cNvSpPr txBox="1"/>
          <p:nvPr/>
        </p:nvSpPr>
        <p:spPr>
          <a:xfrm>
            <a:off x="4902233" y="1887996"/>
            <a:ext cx="8595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0,00128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9" name="TextBox 16"/>
          <p:cNvSpPr txBox="1"/>
          <p:nvPr/>
        </p:nvSpPr>
        <p:spPr>
          <a:xfrm>
            <a:off x="4597932" y="2833191"/>
            <a:ext cx="750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15,847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0" name="TextBox 16"/>
          <p:cNvSpPr txBox="1"/>
          <p:nvPr/>
        </p:nvSpPr>
        <p:spPr>
          <a:xfrm>
            <a:off x="5080881" y="3268716"/>
            <a:ext cx="779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0,0629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1" name="TextBox 16"/>
          <p:cNvSpPr txBox="1"/>
          <p:nvPr/>
        </p:nvSpPr>
        <p:spPr>
          <a:xfrm>
            <a:off x="6300192" y="3265239"/>
            <a:ext cx="5613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3,98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2" name="TextBox 16"/>
          <p:cNvSpPr txBox="1"/>
          <p:nvPr/>
        </p:nvSpPr>
        <p:spPr>
          <a:xfrm>
            <a:off x="4926032" y="4053209"/>
            <a:ext cx="779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63,694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3" name="TextBox 16"/>
          <p:cNvSpPr txBox="1"/>
          <p:nvPr/>
        </p:nvSpPr>
        <p:spPr>
          <a:xfrm>
            <a:off x="749762" y="4818814"/>
            <a:ext cx="7165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latin typeface="Comic Sans MS"/>
                <a:cs typeface="Comic Sans MS"/>
              </a:rPr>
              <a:t>f</a:t>
            </a:r>
            <a:r>
              <a:rPr lang="tr-TR" dirty="0" err="1" smtClean="0">
                <a:latin typeface="Comic Sans MS"/>
                <a:cs typeface="Comic Sans MS"/>
              </a:rPr>
              <a:t>ind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best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paths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from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tether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all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other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crypto</a:t>
            </a:r>
            <a:r>
              <a:rPr lang="tr-TR" dirty="0" err="1" smtClean="0">
                <a:latin typeface="Comic Sans MS"/>
                <a:cs typeface="Comic Sans MS"/>
              </a:rPr>
              <a:t>currencies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6673805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6063" y="3305281"/>
            <a:ext cx="502525" cy="502525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411235"/>
            <a:ext cx="1061873" cy="56633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140" y="3921761"/>
            <a:ext cx="906132" cy="679599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340768"/>
            <a:ext cx="1132665" cy="62682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014104"/>
            <a:ext cx="551810" cy="55181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846" y="2266114"/>
            <a:ext cx="1284866" cy="856577"/>
          </a:xfrm>
          <a:prstGeom prst="rect">
            <a:avLst/>
          </a:prstGeom>
        </p:spPr>
      </p:pic>
      <p:cxnSp>
        <p:nvCxnSpPr>
          <p:cNvPr id="10" name="Düz Ok Bağlayıcısı 9"/>
          <p:cNvCxnSpPr/>
          <p:nvPr/>
        </p:nvCxnSpPr>
        <p:spPr>
          <a:xfrm flipV="1">
            <a:off x="2623332" y="1775706"/>
            <a:ext cx="1068689" cy="70806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>
            <a:off x="2337188" y="2926965"/>
            <a:ext cx="1642989" cy="55881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 flipH="1">
            <a:off x="2690259" y="1919920"/>
            <a:ext cx="1065437" cy="67674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/>
          <p:nvPr/>
        </p:nvCxnSpPr>
        <p:spPr>
          <a:xfrm>
            <a:off x="1990965" y="3004725"/>
            <a:ext cx="36564" cy="1009379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/>
          <p:nvPr/>
        </p:nvCxnSpPr>
        <p:spPr>
          <a:xfrm>
            <a:off x="4592526" y="1851401"/>
            <a:ext cx="1139560" cy="74526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Ok Bağlayıcısı 34"/>
          <p:cNvCxnSpPr/>
          <p:nvPr/>
        </p:nvCxnSpPr>
        <p:spPr>
          <a:xfrm flipV="1">
            <a:off x="4642650" y="2931786"/>
            <a:ext cx="1049579" cy="47591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Ok Bağlayıcısı 36"/>
          <p:cNvCxnSpPr>
            <a:endCxn id="6" idx="1"/>
          </p:cNvCxnSpPr>
          <p:nvPr/>
        </p:nvCxnSpPr>
        <p:spPr>
          <a:xfrm>
            <a:off x="4612810" y="3717939"/>
            <a:ext cx="1615374" cy="57207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Ok Bağlayıcısı 38"/>
          <p:cNvCxnSpPr/>
          <p:nvPr/>
        </p:nvCxnSpPr>
        <p:spPr>
          <a:xfrm flipV="1">
            <a:off x="2697834" y="3717939"/>
            <a:ext cx="1319347" cy="438023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Düz Ok Bağlayıcısı 40"/>
          <p:cNvCxnSpPr/>
          <p:nvPr/>
        </p:nvCxnSpPr>
        <p:spPr>
          <a:xfrm flipH="1" flipV="1">
            <a:off x="4139952" y="1785900"/>
            <a:ext cx="125950" cy="143707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Düz Ok Bağlayıcısı 42"/>
          <p:cNvCxnSpPr/>
          <p:nvPr/>
        </p:nvCxnSpPr>
        <p:spPr>
          <a:xfrm flipH="1">
            <a:off x="4665409" y="3080531"/>
            <a:ext cx="1026820" cy="47601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Düz Ok Bağlayıcısı 44"/>
          <p:cNvCxnSpPr/>
          <p:nvPr/>
        </p:nvCxnSpPr>
        <p:spPr>
          <a:xfrm>
            <a:off x="6269701" y="3049797"/>
            <a:ext cx="174507" cy="87196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16"/>
          <p:cNvSpPr txBox="1"/>
          <p:nvPr/>
        </p:nvSpPr>
        <p:spPr>
          <a:xfrm>
            <a:off x="2650766" y="1831620"/>
            <a:ext cx="6126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1,515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48" name="TextBox 16"/>
          <p:cNvSpPr txBox="1"/>
          <p:nvPr/>
        </p:nvSpPr>
        <p:spPr>
          <a:xfrm>
            <a:off x="3109536" y="2204864"/>
            <a:ext cx="670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0,658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4" name="TextBox 16"/>
          <p:cNvSpPr txBox="1"/>
          <p:nvPr/>
        </p:nvSpPr>
        <p:spPr>
          <a:xfrm>
            <a:off x="2560341" y="3236877"/>
            <a:ext cx="8306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0,00011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5" name="TextBox 16"/>
          <p:cNvSpPr txBox="1"/>
          <p:nvPr/>
        </p:nvSpPr>
        <p:spPr>
          <a:xfrm>
            <a:off x="1309336" y="3286533"/>
            <a:ext cx="670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4,255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6" name="TextBox 16"/>
          <p:cNvSpPr txBox="1"/>
          <p:nvPr/>
        </p:nvSpPr>
        <p:spPr>
          <a:xfrm>
            <a:off x="3059832" y="4008936"/>
            <a:ext cx="9973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0,000028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7" name="TextBox 16"/>
          <p:cNvSpPr txBox="1"/>
          <p:nvPr/>
        </p:nvSpPr>
        <p:spPr>
          <a:xfrm>
            <a:off x="4179529" y="2401143"/>
            <a:ext cx="7008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12345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8" name="TextBox 16"/>
          <p:cNvSpPr txBox="1"/>
          <p:nvPr/>
        </p:nvSpPr>
        <p:spPr>
          <a:xfrm>
            <a:off x="4902233" y="1887996"/>
            <a:ext cx="750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0,0013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9" name="TextBox 16"/>
          <p:cNvSpPr txBox="1"/>
          <p:nvPr/>
        </p:nvSpPr>
        <p:spPr>
          <a:xfrm>
            <a:off x="4597932" y="2833191"/>
            <a:ext cx="750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15,847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0" name="TextBox 16"/>
          <p:cNvSpPr txBox="1"/>
          <p:nvPr/>
        </p:nvSpPr>
        <p:spPr>
          <a:xfrm>
            <a:off x="5080881" y="3268716"/>
            <a:ext cx="779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0,0629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1" name="TextBox 16"/>
          <p:cNvSpPr txBox="1"/>
          <p:nvPr/>
        </p:nvSpPr>
        <p:spPr>
          <a:xfrm>
            <a:off x="6300192" y="3265239"/>
            <a:ext cx="5613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3,98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2" name="TextBox 16"/>
          <p:cNvSpPr txBox="1"/>
          <p:nvPr/>
        </p:nvSpPr>
        <p:spPr>
          <a:xfrm>
            <a:off x="4926032" y="4053209"/>
            <a:ext cx="779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63,694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3" name="TextBox 16"/>
          <p:cNvSpPr txBox="1"/>
          <p:nvPr/>
        </p:nvSpPr>
        <p:spPr>
          <a:xfrm>
            <a:off x="749762" y="4818814"/>
            <a:ext cx="7165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latin typeface="Comic Sans MS"/>
                <a:cs typeface="Comic Sans MS"/>
              </a:rPr>
              <a:t>f</a:t>
            </a:r>
            <a:r>
              <a:rPr lang="tr-TR" dirty="0" err="1" smtClean="0">
                <a:latin typeface="Comic Sans MS"/>
                <a:cs typeface="Comic Sans MS"/>
              </a:rPr>
              <a:t>ind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best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paths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from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tether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all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other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crypto</a:t>
            </a:r>
            <a:r>
              <a:rPr lang="tr-TR" dirty="0" err="1" smtClean="0">
                <a:latin typeface="Comic Sans MS"/>
                <a:cs typeface="Comic Sans MS"/>
              </a:rPr>
              <a:t>currencies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38" name="TextBox 16"/>
          <p:cNvSpPr txBox="1"/>
          <p:nvPr/>
        </p:nvSpPr>
        <p:spPr>
          <a:xfrm>
            <a:off x="2123728" y="5563062"/>
            <a:ext cx="45384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 </a:t>
            </a:r>
            <a:r>
              <a:rPr lang="tr-TR" sz="1400" dirty="0" err="1" smtClean="0">
                <a:latin typeface="Comic Sans MS"/>
                <a:cs typeface="Comic Sans MS"/>
              </a:rPr>
              <a:t>tether</a:t>
            </a:r>
            <a:r>
              <a:rPr lang="tr-TR" sz="1400" dirty="0" smtClean="0">
                <a:latin typeface="Comic Sans MS"/>
                <a:cs typeface="Comic Sans MS"/>
              </a:rPr>
              <a:t> = 4,255 * 0,000028 * 63,694 = 0,0075 LTC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42" name="TextBox 16"/>
          <p:cNvSpPr txBox="1"/>
          <p:nvPr/>
        </p:nvSpPr>
        <p:spPr>
          <a:xfrm>
            <a:off x="2727729" y="5252060"/>
            <a:ext cx="31870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 smtClean="0">
                <a:latin typeface="Comic Sans MS"/>
                <a:cs typeface="Comic Sans MS"/>
              </a:rPr>
              <a:t>t</a:t>
            </a:r>
            <a:r>
              <a:rPr lang="tr-TR" sz="1400" dirty="0" err="1" smtClean="0">
                <a:latin typeface="Comic Sans MS"/>
                <a:cs typeface="Comic Sans MS"/>
              </a:rPr>
              <a:t>ether</a:t>
            </a:r>
            <a:r>
              <a:rPr lang="tr-TR" sz="1400" dirty="0" smtClean="0">
                <a:latin typeface="Comic Sans MS"/>
                <a:cs typeface="Comic Sans MS"/>
              </a:rPr>
              <a:t> – </a:t>
            </a:r>
            <a:r>
              <a:rPr lang="tr-TR" sz="1400" dirty="0" err="1" smtClean="0">
                <a:latin typeface="Comic Sans MS"/>
                <a:cs typeface="Comic Sans MS"/>
              </a:rPr>
              <a:t>cardano</a:t>
            </a:r>
            <a:r>
              <a:rPr lang="tr-TR" sz="1400" dirty="0" smtClean="0">
                <a:latin typeface="Comic Sans MS"/>
                <a:cs typeface="Comic Sans MS"/>
              </a:rPr>
              <a:t> – </a:t>
            </a:r>
            <a:r>
              <a:rPr lang="tr-TR" sz="1400" dirty="0" err="1" smtClean="0">
                <a:latin typeface="Comic Sans MS"/>
                <a:cs typeface="Comic Sans MS"/>
              </a:rPr>
              <a:t>bitcoin</a:t>
            </a:r>
            <a:r>
              <a:rPr lang="tr-TR" sz="1400" dirty="0" smtClean="0">
                <a:latin typeface="Comic Sans MS"/>
                <a:cs typeface="Comic Sans MS"/>
              </a:rPr>
              <a:t> - </a:t>
            </a:r>
            <a:r>
              <a:rPr lang="tr-TR" sz="1400" dirty="0" err="1" smtClean="0">
                <a:latin typeface="Comic Sans MS"/>
                <a:cs typeface="Comic Sans MS"/>
              </a:rPr>
              <a:t>litecoin</a:t>
            </a:r>
            <a:r>
              <a:rPr lang="tr-TR" sz="1400" dirty="0" smtClean="0">
                <a:latin typeface="Comic Sans MS"/>
                <a:cs typeface="Comic Sans MS"/>
              </a:rPr>
              <a:t> </a:t>
            </a:r>
            <a:endParaRPr lang="en-US" sz="1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616505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6063" y="3305281"/>
            <a:ext cx="502525" cy="502525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411235"/>
            <a:ext cx="1061873" cy="56633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140" y="3921761"/>
            <a:ext cx="906132" cy="679599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340768"/>
            <a:ext cx="1132665" cy="62682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014104"/>
            <a:ext cx="551810" cy="55181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846" y="2266114"/>
            <a:ext cx="1284866" cy="856577"/>
          </a:xfrm>
          <a:prstGeom prst="rect">
            <a:avLst/>
          </a:prstGeom>
        </p:spPr>
      </p:pic>
      <p:cxnSp>
        <p:nvCxnSpPr>
          <p:cNvPr id="10" name="Düz Ok Bağlayıcısı 9"/>
          <p:cNvCxnSpPr/>
          <p:nvPr/>
        </p:nvCxnSpPr>
        <p:spPr>
          <a:xfrm flipV="1">
            <a:off x="2623332" y="1775706"/>
            <a:ext cx="1068689" cy="708062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>
            <a:off x="2337188" y="2926965"/>
            <a:ext cx="1642989" cy="55881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 flipH="1">
            <a:off x="2690259" y="1919920"/>
            <a:ext cx="1065437" cy="67674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/>
          <p:nvPr/>
        </p:nvCxnSpPr>
        <p:spPr>
          <a:xfrm>
            <a:off x="1990965" y="3004725"/>
            <a:ext cx="36564" cy="1009379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/>
          <p:nvPr/>
        </p:nvCxnSpPr>
        <p:spPr>
          <a:xfrm>
            <a:off x="4592526" y="1851401"/>
            <a:ext cx="1139560" cy="74526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Ok Bağlayıcısı 34"/>
          <p:cNvCxnSpPr/>
          <p:nvPr/>
        </p:nvCxnSpPr>
        <p:spPr>
          <a:xfrm flipV="1">
            <a:off x="4642650" y="2931786"/>
            <a:ext cx="1049579" cy="47591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Ok Bağlayıcısı 36"/>
          <p:cNvCxnSpPr>
            <a:endCxn id="6" idx="1"/>
          </p:cNvCxnSpPr>
          <p:nvPr/>
        </p:nvCxnSpPr>
        <p:spPr>
          <a:xfrm>
            <a:off x="4612810" y="3717939"/>
            <a:ext cx="1615374" cy="57207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Ok Bağlayıcısı 38"/>
          <p:cNvCxnSpPr/>
          <p:nvPr/>
        </p:nvCxnSpPr>
        <p:spPr>
          <a:xfrm flipV="1">
            <a:off x="2697834" y="3717939"/>
            <a:ext cx="1319347" cy="43802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Düz Ok Bağlayıcısı 40"/>
          <p:cNvCxnSpPr/>
          <p:nvPr/>
        </p:nvCxnSpPr>
        <p:spPr>
          <a:xfrm flipH="1" flipV="1">
            <a:off x="4139952" y="1785900"/>
            <a:ext cx="125950" cy="143707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Düz Ok Bağlayıcısı 42"/>
          <p:cNvCxnSpPr/>
          <p:nvPr/>
        </p:nvCxnSpPr>
        <p:spPr>
          <a:xfrm flipH="1">
            <a:off x="4665409" y="3080531"/>
            <a:ext cx="1026820" cy="47601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Düz Ok Bağlayıcısı 44"/>
          <p:cNvCxnSpPr/>
          <p:nvPr/>
        </p:nvCxnSpPr>
        <p:spPr>
          <a:xfrm>
            <a:off x="6269701" y="3049797"/>
            <a:ext cx="174507" cy="871964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16"/>
          <p:cNvSpPr txBox="1"/>
          <p:nvPr/>
        </p:nvSpPr>
        <p:spPr>
          <a:xfrm>
            <a:off x="2650766" y="1831620"/>
            <a:ext cx="6126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1,515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48" name="TextBox 16"/>
          <p:cNvSpPr txBox="1"/>
          <p:nvPr/>
        </p:nvSpPr>
        <p:spPr>
          <a:xfrm>
            <a:off x="3109536" y="2204864"/>
            <a:ext cx="670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0,658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4" name="TextBox 16"/>
          <p:cNvSpPr txBox="1"/>
          <p:nvPr/>
        </p:nvSpPr>
        <p:spPr>
          <a:xfrm>
            <a:off x="2560341" y="3236877"/>
            <a:ext cx="8306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0,00011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5" name="TextBox 16"/>
          <p:cNvSpPr txBox="1"/>
          <p:nvPr/>
        </p:nvSpPr>
        <p:spPr>
          <a:xfrm>
            <a:off x="1309336" y="3286533"/>
            <a:ext cx="670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4,255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6" name="TextBox 16"/>
          <p:cNvSpPr txBox="1"/>
          <p:nvPr/>
        </p:nvSpPr>
        <p:spPr>
          <a:xfrm>
            <a:off x="3059832" y="4008936"/>
            <a:ext cx="9973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0,000028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7" name="TextBox 16"/>
          <p:cNvSpPr txBox="1"/>
          <p:nvPr/>
        </p:nvSpPr>
        <p:spPr>
          <a:xfrm>
            <a:off x="4179529" y="2401143"/>
            <a:ext cx="7008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12345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8" name="TextBox 16"/>
          <p:cNvSpPr txBox="1"/>
          <p:nvPr/>
        </p:nvSpPr>
        <p:spPr>
          <a:xfrm>
            <a:off x="4902233" y="1887996"/>
            <a:ext cx="750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0,0013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9" name="TextBox 16"/>
          <p:cNvSpPr txBox="1"/>
          <p:nvPr/>
        </p:nvSpPr>
        <p:spPr>
          <a:xfrm>
            <a:off x="4597932" y="2833191"/>
            <a:ext cx="750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15,847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0" name="TextBox 16"/>
          <p:cNvSpPr txBox="1"/>
          <p:nvPr/>
        </p:nvSpPr>
        <p:spPr>
          <a:xfrm>
            <a:off x="5080881" y="3268716"/>
            <a:ext cx="779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0,0629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1" name="TextBox 16"/>
          <p:cNvSpPr txBox="1"/>
          <p:nvPr/>
        </p:nvSpPr>
        <p:spPr>
          <a:xfrm>
            <a:off x="6300192" y="3265239"/>
            <a:ext cx="5613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3,98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2" name="TextBox 16"/>
          <p:cNvSpPr txBox="1"/>
          <p:nvPr/>
        </p:nvSpPr>
        <p:spPr>
          <a:xfrm>
            <a:off x="4926032" y="4053209"/>
            <a:ext cx="779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63,694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3" name="TextBox 16"/>
          <p:cNvSpPr txBox="1"/>
          <p:nvPr/>
        </p:nvSpPr>
        <p:spPr>
          <a:xfrm>
            <a:off x="749762" y="4818814"/>
            <a:ext cx="7165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latin typeface="Comic Sans MS"/>
                <a:cs typeface="Comic Sans MS"/>
              </a:rPr>
              <a:t>f</a:t>
            </a:r>
            <a:r>
              <a:rPr lang="tr-TR" dirty="0" err="1" smtClean="0">
                <a:latin typeface="Comic Sans MS"/>
                <a:cs typeface="Comic Sans MS"/>
              </a:rPr>
              <a:t>ind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best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paths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from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tether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all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other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crypto</a:t>
            </a:r>
            <a:r>
              <a:rPr lang="tr-TR" dirty="0" err="1" smtClean="0">
                <a:latin typeface="Comic Sans MS"/>
                <a:cs typeface="Comic Sans MS"/>
              </a:rPr>
              <a:t>currencies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38" name="TextBox 16"/>
          <p:cNvSpPr txBox="1"/>
          <p:nvPr/>
        </p:nvSpPr>
        <p:spPr>
          <a:xfrm>
            <a:off x="2123728" y="5563062"/>
            <a:ext cx="45384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 </a:t>
            </a:r>
            <a:r>
              <a:rPr lang="tr-TR" sz="1400" dirty="0" err="1" smtClean="0">
                <a:latin typeface="Comic Sans MS"/>
                <a:cs typeface="Comic Sans MS"/>
              </a:rPr>
              <a:t>tether</a:t>
            </a:r>
            <a:r>
              <a:rPr lang="tr-TR" sz="1400" dirty="0" smtClean="0">
                <a:latin typeface="Comic Sans MS"/>
                <a:cs typeface="Comic Sans MS"/>
              </a:rPr>
              <a:t> = 4,255 * 0,000028 * 63,694 = 0,0075 LTC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42" name="TextBox 16"/>
          <p:cNvSpPr txBox="1"/>
          <p:nvPr/>
        </p:nvSpPr>
        <p:spPr>
          <a:xfrm>
            <a:off x="2727729" y="5252060"/>
            <a:ext cx="31870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 smtClean="0">
                <a:latin typeface="Comic Sans MS"/>
                <a:cs typeface="Comic Sans MS"/>
              </a:rPr>
              <a:t>t</a:t>
            </a:r>
            <a:r>
              <a:rPr lang="tr-TR" sz="1400" dirty="0" err="1" smtClean="0">
                <a:latin typeface="Comic Sans MS"/>
                <a:cs typeface="Comic Sans MS"/>
              </a:rPr>
              <a:t>ether</a:t>
            </a:r>
            <a:r>
              <a:rPr lang="tr-TR" sz="1400" dirty="0" smtClean="0">
                <a:latin typeface="Comic Sans MS"/>
                <a:cs typeface="Comic Sans MS"/>
              </a:rPr>
              <a:t> – </a:t>
            </a:r>
            <a:r>
              <a:rPr lang="tr-TR" sz="1400" dirty="0" err="1" smtClean="0">
                <a:latin typeface="Comic Sans MS"/>
                <a:cs typeface="Comic Sans MS"/>
              </a:rPr>
              <a:t>cardano</a:t>
            </a:r>
            <a:r>
              <a:rPr lang="tr-TR" sz="1400" dirty="0" smtClean="0">
                <a:latin typeface="Comic Sans MS"/>
                <a:cs typeface="Comic Sans MS"/>
              </a:rPr>
              <a:t> – </a:t>
            </a:r>
            <a:r>
              <a:rPr lang="tr-TR" sz="1400" dirty="0" err="1" smtClean="0">
                <a:latin typeface="Comic Sans MS"/>
                <a:cs typeface="Comic Sans MS"/>
              </a:rPr>
              <a:t>bitcoin</a:t>
            </a:r>
            <a:r>
              <a:rPr lang="tr-TR" sz="1400" dirty="0" smtClean="0">
                <a:latin typeface="Comic Sans MS"/>
                <a:cs typeface="Comic Sans MS"/>
              </a:rPr>
              <a:t> - </a:t>
            </a:r>
            <a:r>
              <a:rPr lang="tr-TR" sz="1400" dirty="0" err="1" smtClean="0">
                <a:latin typeface="Comic Sans MS"/>
                <a:cs typeface="Comic Sans MS"/>
              </a:rPr>
              <a:t>litecoin</a:t>
            </a:r>
            <a:r>
              <a:rPr lang="tr-TR" sz="1400" dirty="0" smtClean="0">
                <a:latin typeface="Comic Sans MS"/>
                <a:cs typeface="Comic Sans MS"/>
              </a:rPr>
              <a:t> 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36" name="TextBox 16"/>
          <p:cNvSpPr txBox="1"/>
          <p:nvPr/>
        </p:nvSpPr>
        <p:spPr>
          <a:xfrm>
            <a:off x="2123728" y="6251935"/>
            <a:ext cx="40158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 </a:t>
            </a:r>
            <a:r>
              <a:rPr lang="tr-TR" sz="1400" dirty="0" err="1" smtClean="0">
                <a:latin typeface="Comic Sans MS"/>
                <a:cs typeface="Comic Sans MS"/>
              </a:rPr>
              <a:t>tether</a:t>
            </a:r>
            <a:r>
              <a:rPr lang="tr-TR" sz="1400" dirty="0" smtClean="0">
                <a:latin typeface="Comic Sans MS"/>
                <a:cs typeface="Comic Sans MS"/>
              </a:rPr>
              <a:t> = 1,515 * 0,0013 * 3,98 = 0,0078 LTC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40" name="TextBox 16"/>
          <p:cNvSpPr txBox="1"/>
          <p:nvPr/>
        </p:nvSpPr>
        <p:spPr>
          <a:xfrm>
            <a:off x="2727729" y="5940933"/>
            <a:ext cx="32351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 smtClean="0">
                <a:latin typeface="Comic Sans MS"/>
                <a:cs typeface="Comic Sans MS"/>
              </a:rPr>
              <a:t>t</a:t>
            </a:r>
            <a:r>
              <a:rPr lang="tr-TR" sz="1400" dirty="0" err="1" smtClean="0">
                <a:latin typeface="Comic Sans MS"/>
                <a:cs typeface="Comic Sans MS"/>
              </a:rPr>
              <a:t>ether</a:t>
            </a:r>
            <a:r>
              <a:rPr lang="tr-TR" sz="1400" dirty="0" smtClean="0">
                <a:latin typeface="Comic Sans MS"/>
                <a:cs typeface="Comic Sans MS"/>
              </a:rPr>
              <a:t> – </a:t>
            </a:r>
            <a:r>
              <a:rPr lang="tr-TR" sz="1400" dirty="0" err="1" smtClean="0">
                <a:latin typeface="Comic Sans MS"/>
                <a:cs typeface="Comic Sans MS"/>
              </a:rPr>
              <a:t>ripple</a:t>
            </a:r>
            <a:r>
              <a:rPr lang="tr-TR" sz="1400" dirty="0" smtClean="0">
                <a:latin typeface="Comic Sans MS"/>
                <a:cs typeface="Comic Sans MS"/>
              </a:rPr>
              <a:t> – </a:t>
            </a:r>
            <a:r>
              <a:rPr lang="tr-TR" sz="1400" dirty="0" err="1" smtClean="0">
                <a:latin typeface="Comic Sans MS"/>
                <a:cs typeface="Comic Sans MS"/>
              </a:rPr>
              <a:t>ethereum</a:t>
            </a:r>
            <a:r>
              <a:rPr lang="tr-TR" sz="1400" dirty="0" smtClean="0">
                <a:latin typeface="Comic Sans MS"/>
                <a:cs typeface="Comic Sans MS"/>
              </a:rPr>
              <a:t> - </a:t>
            </a:r>
            <a:r>
              <a:rPr lang="tr-TR" sz="1400" dirty="0" err="1" smtClean="0">
                <a:latin typeface="Comic Sans MS"/>
                <a:cs typeface="Comic Sans MS"/>
              </a:rPr>
              <a:t>litecoin</a:t>
            </a:r>
            <a:r>
              <a:rPr lang="tr-TR" sz="1400" dirty="0" smtClean="0">
                <a:latin typeface="Comic Sans MS"/>
                <a:cs typeface="Comic Sans MS"/>
              </a:rPr>
              <a:t> </a:t>
            </a:r>
            <a:endParaRPr lang="en-US" sz="1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9505778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6063" y="3305281"/>
            <a:ext cx="502525" cy="502525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411235"/>
            <a:ext cx="1061873" cy="56633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140" y="3921761"/>
            <a:ext cx="906132" cy="679599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340768"/>
            <a:ext cx="1132665" cy="62682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014104"/>
            <a:ext cx="551810" cy="55181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846" y="2266114"/>
            <a:ext cx="1284866" cy="856577"/>
          </a:xfrm>
          <a:prstGeom prst="rect">
            <a:avLst/>
          </a:prstGeom>
        </p:spPr>
      </p:pic>
      <p:cxnSp>
        <p:nvCxnSpPr>
          <p:cNvPr id="10" name="Düz Ok Bağlayıcısı 9"/>
          <p:cNvCxnSpPr/>
          <p:nvPr/>
        </p:nvCxnSpPr>
        <p:spPr>
          <a:xfrm flipV="1">
            <a:off x="2623332" y="1775706"/>
            <a:ext cx="1068689" cy="708062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>
            <a:off x="2337188" y="2926965"/>
            <a:ext cx="1642989" cy="55881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 flipH="1">
            <a:off x="2690259" y="1919920"/>
            <a:ext cx="1065437" cy="67674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/>
          <p:nvPr/>
        </p:nvCxnSpPr>
        <p:spPr>
          <a:xfrm>
            <a:off x="1990965" y="3004725"/>
            <a:ext cx="36564" cy="1009379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/>
          <p:nvPr/>
        </p:nvCxnSpPr>
        <p:spPr>
          <a:xfrm>
            <a:off x="4592526" y="1851401"/>
            <a:ext cx="1139560" cy="74526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Ok Bağlayıcısı 34"/>
          <p:cNvCxnSpPr/>
          <p:nvPr/>
        </p:nvCxnSpPr>
        <p:spPr>
          <a:xfrm flipV="1">
            <a:off x="4642650" y="2931786"/>
            <a:ext cx="1049579" cy="47591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Ok Bağlayıcısı 36"/>
          <p:cNvCxnSpPr>
            <a:endCxn id="6" idx="1"/>
          </p:cNvCxnSpPr>
          <p:nvPr/>
        </p:nvCxnSpPr>
        <p:spPr>
          <a:xfrm>
            <a:off x="4612810" y="3717939"/>
            <a:ext cx="1615374" cy="57207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Ok Bağlayıcısı 38"/>
          <p:cNvCxnSpPr/>
          <p:nvPr/>
        </p:nvCxnSpPr>
        <p:spPr>
          <a:xfrm flipV="1">
            <a:off x="2697834" y="3717939"/>
            <a:ext cx="1319347" cy="43802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Düz Ok Bağlayıcısı 40"/>
          <p:cNvCxnSpPr/>
          <p:nvPr/>
        </p:nvCxnSpPr>
        <p:spPr>
          <a:xfrm flipH="1" flipV="1">
            <a:off x="4139952" y="1785900"/>
            <a:ext cx="125950" cy="143707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Düz Ok Bağlayıcısı 42"/>
          <p:cNvCxnSpPr/>
          <p:nvPr/>
        </p:nvCxnSpPr>
        <p:spPr>
          <a:xfrm flipH="1">
            <a:off x="4665409" y="3080531"/>
            <a:ext cx="1026820" cy="47601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Düz Ok Bağlayıcısı 44"/>
          <p:cNvCxnSpPr/>
          <p:nvPr/>
        </p:nvCxnSpPr>
        <p:spPr>
          <a:xfrm>
            <a:off x="6269701" y="3049797"/>
            <a:ext cx="174507" cy="871964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16"/>
          <p:cNvSpPr txBox="1"/>
          <p:nvPr/>
        </p:nvSpPr>
        <p:spPr>
          <a:xfrm>
            <a:off x="2650766" y="1831620"/>
            <a:ext cx="6126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1,515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48" name="TextBox 16"/>
          <p:cNvSpPr txBox="1"/>
          <p:nvPr/>
        </p:nvSpPr>
        <p:spPr>
          <a:xfrm>
            <a:off x="3109536" y="2204864"/>
            <a:ext cx="670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0,658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4" name="TextBox 16"/>
          <p:cNvSpPr txBox="1"/>
          <p:nvPr/>
        </p:nvSpPr>
        <p:spPr>
          <a:xfrm>
            <a:off x="2560341" y="3236877"/>
            <a:ext cx="8306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0,00011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5" name="TextBox 16"/>
          <p:cNvSpPr txBox="1"/>
          <p:nvPr/>
        </p:nvSpPr>
        <p:spPr>
          <a:xfrm>
            <a:off x="1309336" y="3286533"/>
            <a:ext cx="670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4,255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6" name="TextBox 16"/>
          <p:cNvSpPr txBox="1"/>
          <p:nvPr/>
        </p:nvSpPr>
        <p:spPr>
          <a:xfrm>
            <a:off x="3059832" y="4008936"/>
            <a:ext cx="9973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0,000028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7" name="TextBox 16"/>
          <p:cNvSpPr txBox="1"/>
          <p:nvPr/>
        </p:nvSpPr>
        <p:spPr>
          <a:xfrm>
            <a:off x="4179529" y="2401143"/>
            <a:ext cx="7008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12345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8" name="TextBox 16"/>
          <p:cNvSpPr txBox="1"/>
          <p:nvPr/>
        </p:nvSpPr>
        <p:spPr>
          <a:xfrm>
            <a:off x="4902233" y="1887996"/>
            <a:ext cx="750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0,0013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9" name="TextBox 16"/>
          <p:cNvSpPr txBox="1"/>
          <p:nvPr/>
        </p:nvSpPr>
        <p:spPr>
          <a:xfrm>
            <a:off x="4597932" y="2833191"/>
            <a:ext cx="750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15,847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0" name="TextBox 16"/>
          <p:cNvSpPr txBox="1"/>
          <p:nvPr/>
        </p:nvSpPr>
        <p:spPr>
          <a:xfrm>
            <a:off x="5080881" y="3268716"/>
            <a:ext cx="779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0,0629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1" name="TextBox 16"/>
          <p:cNvSpPr txBox="1"/>
          <p:nvPr/>
        </p:nvSpPr>
        <p:spPr>
          <a:xfrm>
            <a:off x="6300192" y="3265239"/>
            <a:ext cx="5613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3,98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2" name="TextBox 16"/>
          <p:cNvSpPr txBox="1"/>
          <p:nvPr/>
        </p:nvSpPr>
        <p:spPr>
          <a:xfrm>
            <a:off x="4926032" y="4053209"/>
            <a:ext cx="779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63,694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3" name="TextBox 16"/>
          <p:cNvSpPr txBox="1"/>
          <p:nvPr/>
        </p:nvSpPr>
        <p:spPr>
          <a:xfrm>
            <a:off x="749762" y="4818814"/>
            <a:ext cx="7165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latin typeface="Comic Sans MS"/>
                <a:cs typeface="Comic Sans MS"/>
              </a:rPr>
              <a:t>f</a:t>
            </a:r>
            <a:r>
              <a:rPr lang="tr-TR" dirty="0" err="1" smtClean="0">
                <a:latin typeface="Comic Sans MS"/>
                <a:cs typeface="Comic Sans MS"/>
              </a:rPr>
              <a:t>ind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latin typeface="Comic Sans MS"/>
                <a:cs typeface="Comic Sans MS"/>
              </a:rPr>
              <a:t>best</a:t>
            </a:r>
            <a:r>
              <a:rPr lang="tr-TR" u="sng" dirty="0" smtClean="0"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latin typeface="Comic Sans MS"/>
                <a:cs typeface="Comic Sans MS"/>
              </a:rPr>
              <a:t>paths</a:t>
            </a:r>
            <a:r>
              <a:rPr lang="tr-TR" u="sng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from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tether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all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other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crypto</a:t>
            </a:r>
            <a:r>
              <a:rPr lang="tr-TR" dirty="0" err="1" smtClean="0">
                <a:latin typeface="Comic Sans MS"/>
                <a:cs typeface="Comic Sans MS"/>
              </a:rPr>
              <a:t>currencies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16"/>
              <p:cNvSpPr txBox="1"/>
              <p:nvPr/>
            </p:nvSpPr>
            <p:spPr>
              <a:xfrm>
                <a:off x="2727729" y="5940933"/>
                <a:ext cx="3090974" cy="4301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e>
                      <m:sub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 ∈{ 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→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}</m:t>
                        </m:r>
                      </m:sub>
                    </m:sSub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tr-TR" sz="20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∏"/>
                            <m:limLoc m:val="subSup"/>
                            <m:supHide m:val="on"/>
                            <m:ctrlPr>
                              <a:rPr lang="tr-TR" sz="2000" i="1" dirty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9"/>
                              </m:rP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 ∈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</m:sub>
                          <m:sup/>
                          <m:e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nary>
                      </m:e>
                    </m:d>
                  </m:oMath>
                </a14:m>
                <a:endParaRPr lang="en-US" sz="2000" dirty="0">
                  <a:latin typeface="Comic Sans MS"/>
                  <a:cs typeface="Comic Sans MS"/>
                </a:endParaRPr>
              </a:p>
            </p:txBody>
          </p:sp>
        </mc:Choice>
        <mc:Fallback>
          <p:sp>
            <p:nvSpPr>
              <p:cNvPr id="40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729" y="5940933"/>
                <a:ext cx="3090974" cy="430182"/>
              </a:xfrm>
              <a:prstGeom prst="rect">
                <a:avLst/>
              </a:prstGeom>
              <a:blipFill>
                <a:blip r:embed="rId9"/>
                <a:stretch>
                  <a:fillRect t="-114286" b="-16714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Düz Ok Bağlayıcısı 43"/>
          <p:cNvCxnSpPr/>
          <p:nvPr/>
        </p:nvCxnSpPr>
        <p:spPr>
          <a:xfrm flipH="1" flipV="1">
            <a:off x="2573030" y="5160472"/>
            <a:ext cx="584646" cy="74583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91882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6063" y="3305281"/>
            <a:ext cx="502525" cy="502525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411235"/>
            <a:ext cx="1061873" cy="56633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140" y="3921761"/>
            <a:ext cx="906132" cy="679599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340768"/>
            <a:ext cx="1132665" cy="62682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014104"/>
            <a:ext cx="551810" cy="55181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846" y="2266114"/>
            <a:ext cx="1284866" cy="856577"/>
          </a:xfrm>
          <a:prstGeom prst="rect">
            <a:avLst/>
          </a:prstGeom>
        </p:spPr>
      </p:pic>
      <p:cxnSp>
        <p:nvCxnSpPr>
          <p:cNvPr id="10" name="Düz Ok Bağlayıcısı 9"/>
          <p:cNvCxnSpPr/>
          <p:nvPr/>
        </p:nvCxnSpPr>
        <p:spPr>
          <a:xfrm flipV="1">
            <a:off x="2623332" y="1775706"/>
            <a:ext cx="1068689" cy="708062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>
            <a:off x="2337188" y="2926965"/>
            <a:ext cx="1642989" cy="55881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 flipH="1">
            <a:off x="2690259" y="1919920"/>
            <a:ext cx="1065437" cy="67674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/>
          <p:nvPr/>
        </p:nvCxnSpPr>
        <p:spPr>
          <a:xfrm>
            <a:off x="1990965" y="3004725"/>
            <a:ext cx="36564" cy="1009379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/>
          <p:nvPr/>
        </p:nvCxnSpPr>
        <p:spPr>
          <a:xfrm>
            <a:off x="4592526" y="1851401"/>
            <a:ext cx="1139560" cy="74526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Ok Bağlayıcısı 34"/>
          <p:cNvCxnSpPr/>
          <p:nvPr/>
        </p:nvCxnSpPr>
        <p:spPr>
          <a:xfrm flipV="1">
            <a:off x="4642650" y="2931786"/>
            <a:ext cx="1049579" cy="47591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Ok Bağlayıcısı 36"/>
          <p:cNvCxnSpPr>
            <a:endCxn id="6" idx="1"/>
          </p:cNvCxnSpPr>
          <p:nvPr/>
        </p:nvCxnSpPr>
        <p:spPr>
          <a:xfrm>
            <a:off x="4612810" y="3717939"/>
            <a:ext cx="1615374" cy="57207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Ok Bağlayıcısı 38"/>
          <p:cNvCxnSpPr/>
          <p:nvPr/>
        </p:nvCxnSpPr>
        <p:spPr>
          <a:xfrm flipV="1">
            <a:off x="2697834" y="3717939"/>
            <a:ext cx="1319347" cy="43802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Düz Ok Bağlayıcısı 40"/>
          <p:cNvCxnSpPr/>
          <p:nvPr/>
        </p:nvCxnSpPr>
        <p:spPr>
          <a:xfrm flipH="1" flipV="1">
            <a:off x="4139952" y="1785900"/>
            <a:ext cx="125950" cy="143707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Düz Ok Bağlayıcısı 42"/>
          <p:cNvCxnSpPr/>
          <p:nvPr/>
        </p:nvCxnSpPr>
        <p:spPr>
          <a:xfrm flipH="1">
            <a:off x="4665409" y="3080531"/>
            <a:ext cx="1026820" cy="47601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Düz Ok Bağlayıcısı 44"/>
          <p:cNvCxnSpPr/>
          <p:nvPr/>
        </p:nvCxnSpPr>
        <p:spPr>
          <a:xfrm>
            <a:off x="6269701" y="3049797"/>
            <a:ext cx="174507" cy="871964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16"/>
          <p:cNvSpPr txBox="1"/>
          <p:nvPr/>
        </p:nvSpPr>
        <p:spPr>
          <a:xfrm>
            <a:off x="2650766" y="1831620"/>
            <a:ext cx="6126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1,515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48" name="TextBox 16"/>
          <p:cNvSpPr txBox="1"/>
          <p:nvPr/>
        </p:nvSpPr>
        <p:spPr>
          <a:xfrm>
            <a:off x="3109536" y="2204864"/>
            <a:ext cx="670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0,658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4" name="TextBox 16"/>
          <p:cNvSpPr txBox="1"/>
          <p:nvPr/>
        </p:nvSpPr>
        <p:spPr>
          <a:xfrm>
            <a:off x="2560341" y="3236877"/>
            <a:ext cx="8306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0,00011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5" name="TextBox 16"/>
          <p:cNvSpPr txBox="1"/>
          <p:nvPr/>
        </p:nvSpPr>
        <p:spPr>
          <a:xfrm>
            <a:off x="1309336" y="3286533"/>
            <a:ext cx="670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4,255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6" name="TextBox 16"/>
          <p:cNvSpPr txBox="1"/>
          <p:nvPr/>
        </p:nvSpPr>
        <p:spPr>
          <a:xfrm>
            <a:off x="3059832" y="4008936"/>
            <a:ext cx="9973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0,000028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7" name="TextBox 16"/>
          <p:cNvSpPr txBox="1"/>
          <p:nvPr/>
        </p:nvSpPr>
        <p:spPr>
          <a:xfrm>
            <a:off x="4179529" y="2401143"/>
            <a:ext cx="7008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12345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8" name="TextBox 16"/>
          <p:cNvSpPr txBox="1"/>
          <p:nvPr/>
        </p:nvSpPr>
        <p:spPr>
          <a:xfrm>
            <a:off x="4902233" y="1887996"/>
            <a:ext cx="750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0,0013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9" name="TextBox 16"/>
          <p:cNvSpPr txBox="1"/>
          <p:nvPr/>
        </p:nvSpPr>
        <p:spPr>
          <a:xfrm>
            <a:off x="4597932" y="2833191"/>
            <a:ext cx="750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15,847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0" name="TextBox 16"/>
          <p:cNvSpPr txBox="1"/>
          <p:nvPr/>
        </p:nvSpPr>
        <p:spPr>
          <a:xfrm>
            <a:off x="5080881" y="3268716"/>
            <a:ext cx="779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0,0629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1" name="TextBox 16"/>
          <p:cNvSpPr txBox="1"/>
          <p:nvPr/>
        </p:nvSpPr>
        <p:spPr>
          <a:xfrm>
            <a:off x="6300192" y="3265239"/>
            <a:ext cx="5613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3,98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2" name="TextBox 16"/>
          <p:cNvSpPr txBox="1"/>
          <p:nvPr/>
        </p:nvSpPr>
        <p:spPr>
          <a:xfrm>
            <a:off x="4926032" y="4053209"/>
            <a:ext cx="779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63,694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3" name="TextBox 16"/>
          <p:cNvSpPr txBox="1"/>
          <p:nvPr/>
        </p:nvSpPr>
        <p:spPr>
          <a:xfrm>
            <a:off x="749762" y="4818814"/>
            <a:ext cx="7165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latin typeface="Comic Sans MS"/>
                <a:cs typeface="Comic Sans MS"/>
              </a:rPr>
              <a:t>f</a:t>
            </a:r>
            <a:r>
              <a:rPr lang="tr-TR" dirty="0" err="1" smtClean="0">
                <a:latin typeface="Comic Sans MS"/>
                <a:cs typeface="Comic Sans MS"/>
              </a:rPr>
              <a:t>ind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latin typeface="Comic Sans MS"/>
                <a:cs typeface="Comic Sans MS"/>
              </a:rPr>
              <a:t>best</a:t>
            </a:r>
            <a:r>
              <a:rPr lang="tr-TR" u="sng" dirty="0" smtClean="0"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latin typeface="Comic Sans MS"/>
                <a:cs typeface="Comic Sans MS"/>
              </a:rPr>
              <a:t>paths</a:t>
            </a:r>
            <a:r>
              <a:rPr lang="tr-TR" u="sng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from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tether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all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other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crypto</a:t>
            </a:r>
            <a:r>
              <a:rPr lang="tr-TR" dirty="0" err="1" smtClean="0">
                <a:latin typeface="Comic Sans MS"/>
                <a:cs typeface="Comic Sans MS"/>
              </a:rPr>
              <a:t>currencies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16"/>
              <p:cNvSpPr txBox="1"/>
              <p:nvPr/>
            </p:nvSpPr>
            <p:spPr>
              <a:xfrm>
                <a:off x="899592" y="5299422"/>
                <a:ext cx="3538213" cy="7379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sz="2000" dirty="0" smtClean="0">
                    <a:latin typeface="Comic Sans MS" panose="030F0702030302020204" pitchFamily="66" charset="0"/>
                  </a:rPr>
                  <a:t>K</a:t>
                </a:r>
                <a:r>
                  <a:rPr lang="tr-TR" sz="2000" dirty="0" smtClean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e>
                      <m:sub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 ∈{ 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→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}</m:t>
                        </m:r>
                      </m:sub>
                    </m:sSub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tr-TR" sz="20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∏"/>
                            <m:limLoc m:val="subSup"/>
                            <m:supHide m:val="on"/>
                            <m:ctrlPr>
                              <a:rPr lang="tr-TR" sz="2000" i="1" dirty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9"/>
                              </m:rP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 ∈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</m:sub>
                          <m:sup/>
                          <m:e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nary>
                      </m:e>
                    </m:d>
                  </m:oMath>
                </a14:m>
                <a:endParaRPr lang="tr-TR" sz="2000" dirty="0" smtClean="0">
                  <a:latin typeface="Comic Sans MS"/>
                  <a:cs typeface="Comic Sans MS"/>
                </a:endParaRPr>
              </a:p>
              <a:p>
                <a:endParaRPr lang="tr-TR" sz="2000" dirty="0">
                  <a:latin typeface="Comic Sans MS"/>
                  <a:cs typeface="Comic Sans MS"/>
                </a:endParaRPr>
              </a:p>
            </p:txBody>
          </p:sp>
        </mc:Choice>
        <mc:Fallback>
          <p:sp>
            <p:nvSpPr>
              <p:cNvPr id="40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5299422"/>
                <a:ext cx="3538213" cy="737959"/>
              </a:xfrm>
              <a:prstGeom prst="rect">
                <a:avLst/>
              </a:prstGeom>
              <a:blipFill>
                <a:blip r:embed="rId9"/>
                <a:stretch>
                  <a:fillRect l="-1897" t="-66116" b="-5454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2427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6063" y="3305281"/>
            <a:ext cx="502525" cy="502525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411235"/>
            <a:ext cx="1061873" cy="56633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140" y="3921761"/>
            <a:ext cx="906132" cy="679599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340768"/>
            <a:ext cx="1132665" cy="62682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014104"/>
            <a:ext cx="551810" cy="55181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846" y="2266114"/>
            <a:ext cx="1284866" cy="856577"/>
          </a:xfrm>
          <a:prstGeom prst="rect">
            <a:avLst/>
          </a:prstGeom>
        </p:spPr>
      </p:pic>
      <p:cxnSp>
        <p:nvCxnSpPr>
          <p:cNvPr id="10" name="Düz Ok Bağlayıcısı 9"/>
          <p:cNvCxnSpPr/>
          <p:nvPr/>
        </p:nvCxnSpPr>
        <p:spPr>
          <a:xfrm flipV="1">
            <a:off x="2623332" y="1775706"/>
            <a:ext cx="1068689" cy="708062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>
            <a:off x="2337188" y="2926965"/>
            <a:ext cx="1642989" cy="55881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 flipH="1">
            <a:off x="2690259" y="1919920"/>
            <a:ext cx="1065437" cy="67674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/>
          <p:nvPr/>
        </p:nvCxnSpPr>
        <p:spPr>
          <a:xfrm>
            <a:off x="1990965" y="3004725"/>
            <a:ext cx="36564" cy="1009379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/>
          <p:nvPr/>
        </p:nvCxnSpPr>
        <p:spPr>
          <a:xfrm>
            <a:off x="4592526" y="1851401"/>
            <a:ext cx="1139560" cy="74526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Ok Bağlayıcısı 34"/>
          <p:cNvCxnSpPr/>
          <p:nvPr/>
        </p:nvCxnSpPr>
        <p:spPr>
          <a:xfrm flipV="1">
            <a:off x="4642650" y="2931786"/>
            <a:ext cx="1049579" cy="47591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Ok Bağlayıcısı 36"/>
          <p:cNvCxnSpPr>
            <a:endCxn id="6" idx="1"/>
          </p:cNvCxnSpPr>
          <p:nvPr/>
        </p:nvCxnSpPr>
        <p:spPr>
          <a:xfrm>
            <a:off x="4612810" y="3717939"/>
            <a:ext cx="1615374" cy="57207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Ok Bağlayıcısı 38"/>
          <p:cNvCxnSpPr/>
          <p:nvPr/>
        </p:nvCxnSpPr>
        <p:spPr>
          <a:xfrm flipV="1">
            <a:off x="2697834" y="3717939"/>
            <a:ext cx="1319347" cy="43802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Düz Ok Bağlayıcısı 40"/>
          <p:cNvCxnSpPr/>
          <p:nvPr/>
        </p:nvCxnSpPr>
        <p:spPr>
          <a:xfrm flipH="1" flipV="1">
            <a:off x="4139952" y="1785900"/>
            <a:ext cx="125950" cy="143707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Düz Ok Bağlayıcısı 42"/>
          <p:cNvCxnSpPr/>
          <p:nvPr/>
        </p:nvCxnSpPr>
        <p:spPr>
          <a:xfrm flipH="1">
            <a:off x="4665409" y="3080531"/>
            <a:ext cx="1026820" cy="47601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Düz Ok Bağlayıcısı 44"/>
          <p:cNvCxnSpPr/>
          <p:nvPr/>
        </p:nvCxnSpPr>
        <p:spPr>
          <a:xfrm>
            <a:off x="6269701" y="3049797"/>
            <a:ext cx="174507" cy="871964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16"/>
          <p:cNvSpPr txBox="1"/>
          <p:nvPr/>
        </p:nvSpPr>
        <p:spPr>
          <a:xfrm>
            <a:off x="2650766" y="1831620"/>
            <a:ext cx="6126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1,515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48" name="TextBox 16"/>
          <p:cNvSpPr txBox="1"/>
          <p:nvPr/>
        </p:nvSpPr>
        <p:spPr>
          <a:xfrm>
            <a:off x="3109536" y="2204864"/>
            <a:ext cx="670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0,658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4" name="TextBox 16"/>
          <p:cNvSpPr txBox="1"/>
          <p:nvPr/>
        </p:nvSpPr>
        <p:spPr>
          <a:xfrm>
            <a:off x="2560341" y="3236877"/>
            <a:ext cx="8306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0,00011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5" name="TextBox 16"/>
          <p:cNvSpPr txBox="1"/>
          <p:nvPr/>
        </p:nvSpPr>
        <p:spPr>
          <a:xfrm>
            <a:off x="1309336" y="3286533"/>
            <a:ext cx="670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4,255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6" name="TextBox 16"/>
          <p:cNvSpPr txBox="1"/>
          <p:nvPr/>
        </p:nvSpPr>
        <p:spPr>
          <a:xfrm>
            <a:off x="3059832" y="4008936"/>
            <a:ext cx="9973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0,000028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7" name="TextBox 16"/>
          <p:cNvSpPr txBox="1"/>
          <p:nvPr/>
        </p:nvSpPr>
        <p:spPr>
          <a:xfrm>
            <a:off x="4179529" y="2401143"/>
            <a:ext cx="7008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12345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8" name="TextBox 16"/>
          <p:cNvSpPr txBox="1"/>
          <p:nvPr/>
        </p:nvSpPr>
        <p:spPr>
          <a:xfrm>
            <a:off x="4902233" y="1887996"/>
            <a:ext cx="750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0,0013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9" name="TextBox 16"/>
          <p:cNvSpPr txBox="1"/>
          <p:nvPr/>
        </p:nvSpPr>
        <p:spPr>
          <a:xfrm>
            <a:off x="4597932" y="2833191"/>
            <a:ext cx="750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15,847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0" name="TextBox 16"/>
          <p:cNvSpPr txBox="1"/>
          <p:nvPr/>
        </p:nvSpPr>
        <p:spPr>
          <a:xfrm>
            <a:off x="5080881" y="3268716"/>
            <a:ext cx="779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0,0629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1" name="TextBox 16"/>
          <p:cNvSpPr txBox="1"/>
          <p:nvPr/>
        </p:nvSpPr>
        <p:spPr>
          <a:xfrm>
            <a:off x="6300192" y="3265239"/>
            <a:ext cx="5613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3,98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2" name="TextBox 16"/>
          <p:cNvSpPr txBox="1"/>
          <p:nvPr/>
        </p:nvSpPr>
        <p:spPr>
          <a:xfrm>
            <a:off x="4926032" y="4053209"/>
            <a:ext cx="779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63,694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3" name="TextBox 16"/>
          <p:cNvSpPr txBox="1"/>
          <p:nvPr/>
        </p:nvSpPr>
        <p:spPr>
          <a:xfrm>
            <a:off x="749762" y="4818814"/>
            <a:ext cx="7165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latin typeface="Comic Sans MS"/>
                <a:cs typeface="Comic Sans MS"/>
              </a:rPr>
              <a:t>f</a:t>
            </a:r>
            <a:r>
              <a:rPr lang="tr-TR" dirty="0" err="1" smtClean="0">
                <a:latin typeface="Comic Sans MS"/>
                <a:cs typeface="Comic Sans MS"/>
              </a:rPr>
              <a:t>ind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latin typeface="Comic Sans MS"/>
                <a:cs typeface="Comic Sans MS"/>
              </a:rPr>
              <a:t>best</a:t>
            </a:r>
            <a:r>
              <a:rPr lang="tr-TR" u="sng" dirty="0" smtClean="0"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latin typeface="Comic Sans MS"/>
                <a:cs typeface="Comic Sans MS"/>
              </a:rPr>
              <a:t>paths</a:t>
            </a:r>
            <a:r>
              <a:rPr lang="tr-TR" u="sng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from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tether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all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other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crypto</a:t>
            </a:r>
            <a:r>
              <a:rPr lang="tr-TR" dirty="0" err="1" smtClean="0">
                <a:latin typeface="Comic Sans MS"/>
                <a:cs typeface="Comic Sans MS"/>
              </a:rPr>
              <a:t>currencies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16"/>
              <p:cNvSpPr txBox="1"/>
              <p:nvPr/>
            </p:nvSpPr>
            <p:spPr>
              <a:xfrm>
                <a:off x="899592" y="5299422"/>
                <a:ext cx="4319901" cy="10758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sz="2000" dirty="0" smtClean="0">
                    <a:latin typeface="Comic Sans MS" panose="030F0702030302020204" pitchFamily="66" charset="0"/>
                  </a:rPr>
                  <a:t>K</a:t>
                </a:r>
                <a:r>
                  <a:rPr lang="tr-TR" sz="2000" dirty="0" smtClean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e>
                      <m:sub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 ∈{ 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→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}</m:t>
                        </m:r>
                      </m:sub>
                    </m:sSub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tr-TR" sz="20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∏"/>
                            <m:limLoc m:val="subSup"/>
                            <m:supHide m:val="on"/>
                            <m:ctrlPr>
                              <a:rPr lang="tr-TR" sz="2000" i="1" dirty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9"/>
                              </m:rP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 ∈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</m:sub>
                          <m:sup/>
                          <m:e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nary>
                      </m:e>
                    </m:d>
                  </m:oMath>
                </a14:m>
                <a:endParaRPr lang="tr-TR" sz="2000" dirty="0" smtClean="0">
                  <a:latin typeface="Comic Sans MS"/>
                  <a:cs typeface="Comic Sans MS"/>
                </a:endParaRPr>
              </a:p>
              <a:p>
                <a:endParaRPr lang="tr-TR" sz="2000" dirty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l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og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K =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log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i="1">
                            <a:latin typeface="Cambria Math" panose="02040503050406030204" pitchFamily="18" charset="0"/>
                          </a:rPr>
                          <m:t>𝑚𝑎𝑥</m:t>
                        </m:r>
                      </m:e>
                      <m:sub>
                        <m:r>
                          <a:rPr lang="tr-TR" sz="2000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tr-TR" sz="2000" i="1">
                            <a:latin typeface="Cambria Math" panose="02040503050406030204" pitchFamily="18" charset="0"/>
                          </a:rPr>
                          <m:t> ∈{ 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→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}</m:t>
                        </m:r>
                      </m:sub>
                    </m:sSub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tr-TR" sz="200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tr-TR" sz="2000" i="1" dirty="0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</a:rPr>
                          <m:t> ∈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sub>
                      <m:sup/>
                      <m:e>
                        <m:r>
                          <a:rPr lang="tr-TR" sz="2000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)</a:t>
                </a:r>
              </a:p>
            </p:txBody>
          </p:sp>
        </mc:Choice>
        <mc:Fallback>
          <p:sp>
            <p:nvSpPr>
              <p:cNvPr id="40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5299422"/>
                <a:ext cx="4319901" cy="1075807"/>
              </a:xfrm>
              <a:prstGeom prst="rect">
                <a:avLst/>
              </a:prstGeom>
              <a:blipFill>
                <a:blip r:embed="rId9"/>
                <a:stretch>
                  <a:fillRect l="-1554" t="-45198" r="-565" b="-6440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351730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6063" y="3305281"/>
            <a:ext cx="502525" cy="502525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411235"/>
            <a:ext cx="1061873" cy="56633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140" y="3921761"/>
            <a:ext cx="906132" cy="679599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340768"/>
            <a:ext cx="1132665" cy="62682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014104"/>
            <a:ext cx="551810" cy="55181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846" y="2266114"/>
            <a:ext cx="1284866" cy="856577"/>
          </a:xfrm>
          <a:prstGeom prst="rect">
            <a:avLst/>
          </a:prstGeom>
        </p:spPr>
      </p:pic>
      <p:cxnSp>
        <p:nvCxnSpPr>
          <p:cNvPr id="10" name="Düz Ok Bağlayıcısı 9"/>
          <p:cNvCxnSpPr/>
          <p:nvPr/>
        </p:nvCxnSpPr>
        <p:spPr>
          <a:xfrm flipV="1">
            <a:off x="2623332" y="1775706"/>
            <a:ext cx="1068689" cy="708062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>
            <a:off x="2337188" y="2926965"/>
            <a:ext cx="1642989" cy="55881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 flipH="1">
            <a:off x="2690259" y="1919920"/>
            <a:ext cx="1065437" cy="67674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/>
          <p:nvPr/>
        </p:nvCxnSpPr>
        <p:spPr>
          <a:xfrm>
            <a:off x="1990965" y="3004725"/>
            <a:ext cx="36564" cy="1009379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/>
          <p:nvPr/>
        </p:nvCxnSpPr>
        <p:spPr>
          <a:xfrm>
            <a:off x="4592526" y="1851401"/>
            <a:ext cx="1139560" cy="74526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Ok Bağlayıcısı 34"/>
          <p:cNvCxnSpPr/>
          <p:nvPr/>
        </p:nvCxnSpPr>
        <p:spPr>
          <a:xfrm flipV="1">
            <a:off x="4642650" y="2931786"/>
            <a:ext cx="1049579" cy="47591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Ok Bağlayıcısı 36"/>
          <p:cNvCxnSpPr>
            <a:endCxn id="6" idx="1"/>
          </p:cNvCxnSpPr>
          <p:nvPr/>
        </p:nvCxnSpPr>
        <p:spPr>
          <a:xfrm>
            <a:off x="4612810" y="3717939"/>
            <a:ext cx="1615374" cy="57207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Ok Bağlayıcısı 38"/>
          <p:cNvCxnSpPr/>
          <p:nvPr/>
        </p:nvCxnSpPr>
        <p:spPr>
          <a:xfrm flipV="1">
            <a:off x="2697834" y="3717939"/>
            <a:ext cx="1319347" cy="43802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Düz Ok Bağlayıcısı 40"/>
          <p:cNvCxnSpPr/>
          <p:nvPr/>
        </p:nvCxnSpPr>
        <p:spPr>
          <a:xfrm flipH="1" flipV="1">
            <a:off x="4139952" y="1785900"/>
            <a:ext cx="125950" cy="143707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Düz Ok Bağlayıcısı 42"/>
          <p:cNvCxnSpPr/>
          <p:nvPr/>
        </p:nvCxnSpPr>
        <p:spPr>
          <a:xfrm flipH="1">
            <a:off x="4665409" y="3080531"/>
            <a:ext cx="1026820" cy="47601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Düz Ok Bağlayıcısı 44"/>
          <p:cNvCxnSpPr/>
          <p:nvPr/>
        </p:nvCxnSpPr>
        <p:spPr>
          <a:xfrm>
            <a:off x="6269701" y="3049797"/>
            <a:ext cx="174507" cy="871964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16"/>
          <p:cNvSpPr txBox="1"/>
          <p:nvPr/>
        </p:nvSpPr>
        <p:spPr>
          <a:xfrm>
            <a:off x="2650766" y="1831620"/>
            <a:ext cx="6126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1,515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48" name="TextBox 16"/>
          <p:cNvSpPr txBox="1"/>
          <p:nvPr/>
        </p:nvSpPr>
        <p:spPr>
          <a:xfrm>
            <a:off x="3109536" y="2204864"/>
            <a:ext cx="670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0,658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4" name="TextBox 16"/>
          <p:cNvSpPr txBox="1"/>
          <p:nvPr/>
        </p:nvSpPr>
        <p:spPr>
          <a:xfrm>
            <a:off x="2560341" y="3236877"/>
            <a:ext cx="8306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0,00011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5" name="TextBox 16"/>
          <p:cNvSpPr txBox="1"/>
          <p:nvPr/>
        </p:nvSpPr>
        <p:spPr>
          <a:xfrm>
            <a:off x="1309336" y="3286533"/>
            <a:ext cx="670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4,255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6" name="TextBox 16"/>
          <p:cNvSpPr txBox="1"/>
          <p:nvPr/>
        </p:nvSpPr>
        <p:spPr>
          <a:xfrm>
            <a:off x="3059832" y="4008936"/>
            <a:ext cx="9973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0,000028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7" name="TextBox 16"/>
          <p:cNvSpPr txBox="1"/>
          <p:nvPr/>
        </p:nvSpPr>
        <p:spPr>
          <a:xfrm>
            <a:off x="4179529" y="2401143"/>
            <a:ext cx="7008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12345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8" name="TextBox 16"/>
          <p:cNvSpPr txBox="1"/>
          <p:nvPr/>
        </p:nvSpPr>
        <p:spPr>
          <a:xfrm>
            <a:off x="4902233" y="1887996"/>
            <a:ext cx="750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0,0013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9" name="TextBox 16"/>
          <p:cNvSpPr txBox="1"/>
          <p:nvPr/>
        </p:nvSpPr>
        <p:spPr>
          <a:xfrm>
            <a:off x="4597932" y="2833191"/>
            <a:ext cx="750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15,847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0" name="TextBox 16"/>
          <p:cNvSpPr txBox="1"/>
          <p:nvPr/>
        </p:nvSpPr>
        <p:spPr>
          <a:xfrm>
            <a:off x="5080881" y="3268716"/>
            <a:ext cx="779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0,0629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1" name="TextBox 16"/>
          <p:cNvSpPr txBox="1"/>
          <p:nvPr/>
        </p:nvSpPr>
        <p:spPr>
          <a:xfrm>
            <a:off x="6300192" y="3265239"/>
            <a:ext cx="5613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3,98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2" name="TextBox 16"/>
          <p:cNvSpPr txBox="1"/>
          <p:nvPr/>
        </p:nvSpPr>
        <p:spPr>
          <a:xfrm>
            <a:off x="4926032" y="4053209"/>
            <a:ext cx="779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63,694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3" name="TextBox 16"/>
          <p:cNvSpPr txBox="1"/>
          <p:nvPr/>
        </p:nvSpPr>
        <p:spPr>
          <a:xfrm>
            <a:off x="749762" y="4818814"/>
            <a:ext cx="7165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latin typeface="Comic Sans MS"/>
                <a:cs typeface="Comic Sans MS"/>
              </a:rPr>
              <a:t>f</a:t>
            </a:r>
            <a:r>
              <a:rPr lang="tr-TR" dirty="0" err="1" smtClean="0">
                <a:latin typeface="Comic Sans MS"/>
                <a:cs typeface="Comic Sans MS"/>
              </a:rPr>
              <a:t>ind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latin typeface="Comic Sans MS"/>
                <a:cs typeface="Comic Sans MS"/>
              </a:rPr>
              <a:t>best</a:t>
            </a:r>
            <a:r>
              <a:rPr lang="tr-TR" u="sng" dirty="0" smtClean="0"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latin typeface="Comic Sans MS"/>
                <a:cs typeface="Comic Sans MS"/>
              </a:rPr>
              <a:t>paths</a:t>
            </a:r>
            <a:r>
              <a:rPr lang="tr-TR" u="sng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from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tether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all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other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crypto</a:t>
            </a:r>
            <a:r>
              <a:rPr lang="tr-TR" dirty="0" err="1" smtClean="0">
                <a:latin typeface="Comic Sans MS"/>
                <a:cs typeface="Comic Sans MS"/>
              </a:rPr>
              <a:t>currencies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16"/>
              <p:cNvSpPr txBox="1"/>
              <p:nvPr/>
            </p:nvSpPr>
            <p:spPr>
              <a:xfrm>
                <a:off x="899592" y="5299422"/>
                <a:ext cx="4319901" cy="14136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sz="2000" dirty="0" smtClean="0">
                    <a:latin typeface="Comic Sans MS" panose="030F0702030302020204" pitchFamily="66" charset="0"/>
                  </a:rPr>
                  <a:t>K</a:t>
                </a:r>
                <a:r>
                  <a:rPr lang="tr-TR" sz="2000" dirty="0" smtClean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e>
                      <m:sub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 ∈{ 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→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}</m:t>
                        </m:r>
                      </m:sub>
                    </m:sSub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tr-TR" sz="20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∏"/>
                            <m:limLoc m:val="subSup"/>
                            <m:supHide m:val="on"/>
                            <m:ctrlPr>
                              <a:rPr lang="tr-TR" sz="2000" i="1" dirty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9"/>
                              </m:rP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 ∈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</m:sub>
                          <m:sup/>
                          <m:e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nary>
                      </m:e>
                    </m:d>
                  </m:oMath>
                </a14:m>
                <a:endParaRPr lang="tr-TR" sz="2000" dirty="0" smtClean="0">
                  <a:latin typeface="Comic Sans MS"/>
                  <a:cs typeface="Comic Sans MS"/>
                </a:endParaRPr>
              </a:p>
              <a:p>
                <a:endParaRPr lang="tr-TR" sz="2000" dirty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l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og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K =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log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i="1">
                            <a:latin typeface="Cambria Math" panose="02040503050406030204" pitchFamily="18" charset="0"/>
                          </a:rPr>
                          <m:t>𝑚𝑎𝑥</m:t>
                        </m:r>
                      </m:e>
                      <m:sub>
                        <m:r>
                          <a:rPr lang="tr-TR" sz="2000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tr-TR" sz="2000" i="1">
                            <a:latin typeface="Cambria Math" panose="02040503050406030204" pitchFamily="18" charset="0"/>
                          </a:rPr>
                          <m:t> ∈{ 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→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}</m:t>
                        </m:r>
                      </m:sub>
                    </m:sSub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tr-TR" sz="200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tr-TR" sz="2000" i="1" dirty="0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</a:rPr>
                          <m:t> ∈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sub>
                      <m:sup/>
                      <m:e>
                        <m:r>
                          <a:rPr lang="tr-TR" sz="2000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)</a:t>
                </a: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l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og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K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i="1">
                            <a:latin typeface="Cambria Math" panose="02040503050406030204" pitchFamily="18" charset="0"/>
                          </a:rPr>
                          <m:t>𝑚𝑎𝑥</m:t>
                        </m:r>
                      </m:e>
                      <m:sub>
                        <m:r>
                          <a:rPr lang="tr-TR" sz="2000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tr-TR" sz="2000" i="1">
                            <a:latin typeface="Cambria Math" panose="02040503050406030204" pitchFamily="18" charset="0"/>
                          </a:rPr>
                          <m:t> ∈{ 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→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}</m:t>
                        </m:r>
                      </m:sub>
                    </m:sSub>
                  </m:oMath>
                </a14:m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log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(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tr-TR" sz="2000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tr-TR" sz="2000" i="1" dirty="0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</a:rPr>
                          <m:t> ∈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sub>
                      <m:sup/>
                      <m:e>
                        <m:r>
                          <a:rPr lang="tr-TR" sz="2000" i="1" dirty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)</a:t>
                </a:r>
              </a:p>
            </p:txBody>
          </p:sp>
        </mc:Choice>
        <mc:Fallback>
          <p:sp>
            <p:nvSpPr>
              <p:cNvPr id="40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5299422"/>
                <a:ext cx="4319901" cy="1413657"/>
              </a:xfrm>
              <a:prstGeom prst="rect">
                <a:avLst/>
              </a:prstGeom>
              <a:blipFill>
                <a:blip r:embed="rId9"/>
                <a:stretch>
                  <a:fillRect l="-1554" t="-34483" r="-565" b="-4913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816698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2195736" y="3501008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0" name="Düz Bağlayıcı 29"/>
          <p:cNvCxnSpPr>
            <a:endCxn id="27" idx="1"/>
          </p:cNvCxnSpPr>
          <p:nvPr/>
        </p:nvCxnSpPr>
        <p:spPr>
          <a:xfrm>
            <a:off x="2339752" y="3645024"/>
            <a:ext cx="531763" cy="10520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058253" y="3140968"/>
            <a:ext cx="35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A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4139952" y="3299454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2841645" y="4667606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55055" y="4787860"/>
            <a:ext cx="429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D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18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4798608" y="5026623"/>
            <a:ext cx="203966" cy="151431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740928" y="5167739"/>
            <a:ext cx="4664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E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34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6092043" y="4077072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302901" y="4005064"/>
            <a:ext cx="323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5" name="Düz Bağlayıcı 29"/>
          <p:cNvCxnSpPr>
            <a:endCxn id="23" idx="2"/>
          </p:cNvCxnSpPr>
          <p:nvPr/>
        </p:nvCxnSpPr>
        <p:spPr>
          <a:xfrm flipV="1">
            <a:off x="2399780" y="3400231"/>
            <a:ext cx="1740172" cy="220829"/>
          </a:xfrm>
          <a:prstGeom prst="line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Bağlayıcı 29"/>
          <p:cNvCxnSpPr>
            <a:endCxn id="33" idx="2"/>
          </p:cNvCxnSpPr>
          <p:nvPr/>
        </p:nvCxnSpPr>
        <p:spPr>
          <a:xfrm flipV="1">
            <a:off x="2987824" y="4177849"/>
            <a:ext cx="3104219" cy="52900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29"/>
          <p:cNvCxnSpPr>
            <a:endCxn id="31" idx="1"/>
          </p:cNvCxnSpPr>
          <p:nvPr/>
        </p:nvCxnSpPr>
        <p:spPr>
          <a:xfrm>
            <a:off x="2987824" y="4811250"/>
            <a:ext cx="1840654" cy="237550"/>
          </a:xfrm>
          <a:prstGeom prst="line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Düz Bağlayıcı 29"/>
          <p:cNvCxnSpPr>
            <a:endCxn id="33" idx="3"/>
          </p:cNvCxnSpPr>
          <p:nvPr/>
        </p:nvCxnSpPr>
        <p:spPr>
          <a:xfrm flipV="1">
            <a:off x="4932040" y="4249109"/>
            <a:ext cx="1189873" cy="83089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Düz Bağlayıcı 29"/>
          <p:cNvCxnSpPr>
            <a:endCxn id="33" idx="1"/>
          </p:cNvCxnSpPr>
          <p:nvPr/>
        </p:nvCxnSpPr>
        <p:spPr>
          <a:xfrm>
            <a:off x="4283968" y="3433806"/>
            <a:ext cx="1837945" cy="67278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Düz Bağlayıcı 29"/>
          <p:cNvCxnSpPr>
            <a:stCxn id="27" idx="0"/>
            <a:endCxn id="23" idx="3"/>
          </p:cNvCxnSpPr>
          <p:nvPr/>
        </p:nvCxnSpPr>
        <p:spPr>
          <a:xfrm flipV="1">
            <a:off x="2943628" y="3471491"/>
            <a:ext cx="1226194" cy="1196115"/>
          </a:xfrm>
          <a:prstGeom prst="line">
            <a:avLst/>
          </a:prstGeom>
          <a:ln>
            <a:solidFill>
              <a:srgbClr val="FF0000"/>
            </a:solidFill>
            <a:head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1" name="TextBox 14340"/>
          <p:cNvSpPr txBox="1"/>
          <p:nvPr/>
        </p:nvSpPr>
        <p:spPr>
          <a:xfrm>
            <a:off x="3059832" y="377974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161340" y="4077072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491880" y="493187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358549" y="4077072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508104" y="458112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915816" y="3140968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044787" y="341970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Metin kutusu 8"/>
          <p:cNvSpPr txBox="1"/>
          <p:nvPr/>
        </p:nvSpPr>
        <p:spPr>
          <a:xfrm>
            <a:off x="611560" y="1490588"/>
            <a:ext cx="79208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iven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 G=(V,E) and a source vertex s in V, find the shortest path from s to every other vertex in V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995936" y="2636912"/>
            <a:ext cx="429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SSSP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00317698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6063" y="3305281"/>
            <a:ext cx="502525" cy="502525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411235"/>
            <a:ext cx="1061873" cy="56633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140" y="3921761"/>
            <a:ext cx="906132" cy="679599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340768"/>
            <a:ext cx="1132665" cy="62682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014104"/>
            <a:ext cx="551810" cy="55181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846" y="2266114"/>
            <a:ext cx="1284866" cy="856577"/>
          </a:xfrm>
          <a:prstGeom prst="rect">
            <a:avLst/>
          </a:prstGeom>
        </p:spPr>
      </p:pic>
      <p:cxnSp>
        <p:nvCxnSpPr>
          <p:cNvPr id="10" name="Düz Ok Bağlayıcısı 9"/>
          <p:cNvCxnSpPr/>
          <p:nvPr/>
        </p:nvCxnSpPr>
        <p:spPr>
          <a:xfrm flipV="1">
            <a:off x="2623332" y="1775706"/>
            <a:ext cx="1068689" cy="708062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>
            <a:off x="2337188" y="2926965"/>
            <a:ext cx="1642989" cy="55881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 flipH="1">
            <a:off x="2690259" y="1919920"/>
            <a:ext cx="1065437" cy="67674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/>
          <p:nvPr/>
        </p:nvCxnSpPr>
        <p:spPr>
          <a:xfrm>
            <a:off x="1990965" y="3004725"/>
            <a:ext cx="36564" cy="1009379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/>
          <p:nvPr/>
        </p:nvCxnSpPr>
        <p:spPr>
          <a:xfrm>
            <a:off x="4592526" y="1851401"/>
            <a:ext cx="1139560" cy="74526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Düz Ok Bağlayıcısı 34"/>
          <p:cNvCxnSpPr/>
          <p:nvPr/>
        </p:nvCxnSpPr>
        <p:spPr>
          <a:xfrm flipV="1">
            <a:off x="4642650" y="2931786"/>
            <a:ext cx="1049579" cy="47591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Ok Bağlayıcısı 36"/>
          <p:cNvCxnSpPr>
            <a:endCxn id="6" idx="1"/>
          </p:cNvCxnSpPr>
          <p:nvPr/>
        </p:nvCxnSpPr>
        <p:spPr>
          <a:xfrm>
            <a:off x="4612810" y="3717939"/>
            <a:ext cx="1615374" cy="57207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Düz Ok Bağlayıcısı 38"/>
          <p:cNvCxnSpPr/>
          <p:nvPr/>
        </p:nvCxnSpPr>
        <p:spPr>
          <a:xfrm flipV="1">
            <a:off x="2697834" y="3717939"/>
            <a:ext cx="1319347" cy="43802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Düz Ok Bağlayıcısı 40"/>
          <p:cNvCxnSpPr/>
          <p:nvPr/>
        </p:nvCxnSpPr>
        <p:spPr>
          <a:xfrm flipH="1" flipV="1">
            <a:off x="4139952" y="1785900"/>
            <a:ext cx="125950" cy="143707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Düz Ok Bağlayıcısı 42"/>
          <p:cNvCxnSpPr/>
          <p:nvPr/>
        </p:nvCxnSpPr>
        <p:spPr>
          <a:xfrm flipH="1">
            <a:off x="4665409" y="3080531"/>
            <a:ext cx="1026820" cy="47601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Düz Ok Bağlayıcısı 44"/>
          <p:cNvCxnSpPr/>
          <p:nvPr/>
        </p:nvCxnSpPr>
        <p:spPr>
          <a:xfrm>
            <a:off x="6269701" y="3049797"/>
            <a:ext cx="174507" cy="871964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16"/>
          <p:cNvSpPr txBox="1"/>
          <p:nvPr/>
        </p:nvSpPr>
        <p:spPr>
          <a:xfrm>
            <a:off x="2650766" y="1831620"/>
            <a:ext cx="6126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1,515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48" name="TextBox 16"/>
          <p:cNvSpPr txBox="1"/>
          <p:nvPr/>
        </p:nvSpPr>
        <p:spPr>
          <a:xfrm>
            <a:off x="3109536" y="2204864"/>
            <a:ext cx="670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0,658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4" name="TextBox 16"/>
          <p:cNvSpPr txBox="1"/>
          <p:nvPr/>
        </p:nvSpPr>
        <p:spPr>
          <a:xfrm>
            <a:off x="2560341" y="3236877"/>
            <a:ext cx="8306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0,00011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5" name="TextBox 16"/>
          <p:cNvSpPr txBox="1"/>
          <p:nvPr/>
        </p:nvSpPr>
        <p:spPr>
          <a:xfrm>
            <a:off x="1309336" y="3286533"/>
            <a:ext cx="670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4,255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6" name="TextBox 16"/>
          <p:cNvSpPr txBox="1"/>
          <p:nvPr/>
        </p:nvSpPr>
        <p:spPr>
          <a:xfrm>
            <a:off x="3059832" y="4008936"/>
            <a:ext cx="9973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0,000028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7" name="TextBox 16"/>
          <p:cNvSpPr txBox="1"/>
          <p:nvPr/>
        </p:nvSpPr>
        <p:spPr>
          <a:xfrm>
            <a:off x="4179529" y="2401143"/>
            <a:ext cx="7008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12345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8" name="TextBox 16"/>
          <p:cNvSpPr txBox="1"/>
          <p:nvPr/>
        </p:nvSpPr>
        <p:spPr>
          <a:xfrm>
            <a:off x="4902233" y="1887996"/>
            <a:ext cx="750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0,0013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9" name="TextBox 16"/>
          <p:cNvSpPr txBox="1"/>
          <p:nvPr/>
        </p:nvSpPr>
        <p:spPr>
          <a:xfrm>
            <a:off x="4597932" y="2833191"/>
            <a:ext cx="750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15,847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0" name="TextBox 16"/>
          <p:cNvSpPr txBox="1"/>
          <p:nvPr/>
        </p:nvSpPr>
        <p:spPr>
          <a:xfrm>
            <a:off x="5080881" y="3268716"/>
            <a:ext cx="779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0,0629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1" name="TextBox 16"/>
          <p:cNvSpPr txBox="1"/>
          <p:nvPr/>
        </p:nvSpPr>
        <p:spPr>
          <a:xfrm>
            <a:off x="6300192" y="3265239"/>
            <a:ext cx="5613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3,98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2" name="TextBox 16"/>
          <p:cNvSpPr txBox="1"/>
          <p:nvPr/>
        </p:nvSpPr>
        <p:spPr>
          <a:xfrm>
            <a:off x="4926032" y="4053209"/>
            <a:ext cx="779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latin typeface="Comic Sans MS"/>
                <a:cs typeface="Comic Sans MS"/>
              </a:rPr>
              <a:t>63,694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3" name="TextBox 16"/>
          <p:cNvSpPr txBox="1"/>
          <p:nvPr/>
        </p:nvSpPr>
        <p:spPr>
          <a:xfrm>
            <a:off x="749762" y="4818814"/>
            <a:ext cx="7165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latin typeface="Comic Sans MS"/>
                <a:cs typeface="Comic Sans MS"/>
              </a:rPr>
              <a:t>f</a:t>
            </a:r>
            <a:r>
              <a:rPr lang="tr-TR" dirty="0" err="1" smtClean="0">
                <a:latin typeface="Comic Sans MS"/>
                <a:cs typeface="Comic Sans MS"/>
              </a:rPr>
              <a:t>ind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latin typeface="Comic Sans MS"/>
                <a:cs typeface="Comic Sans MS"/>
              </a:rPr>
              <a:t>best</a:t>
            </a:r>
            <a:r>
              <a:rPr lang="tr-TR" u="sng" dirty="0" smtClean="0"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latin typeface="Comic Sans MS"/>
                <a:cs typeface="Comic Sans MS"/>
              </a:rPr>
              <a:t>paths</a:t>
            </a:r>
            <a:r>
              <a:rPr lang="tr-TR" u="sng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from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tether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all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other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crypto</a:t>
            </a:r>
            <a:r>
              <a:rPr lang="tr-TR" dirty="0" err="1" smtClean="0">
                <a:latin typeface="Comic Sans MS"/>
                <a:cs typeface="Comic Sans MS"/>
              </a:rPr>
              <a:t>currencies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16"/>
              <p:cNvSpPr txBox="1"/>
              <p:nvPr/>
            </p:nvSpPr>
            <p:spPr>
              <a:xfrm>
                <a:off x="899592" y="5299422"/>
                <a:ext cx="4319901" cy="14136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sz="2000" dirty="0" smtClean="0">
                    <a:latin typeface="Comic Sans MS" panose="030F0702030302020204" pitchFamily="66" charset="0"/>
                  </a:rPr>
                  <a:t>K</a:t>
                </a:r>
                <a:r>
                  <a:rPr lang="tr-TR" sz="2000" dirty="0" smtClean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e>
                      <m:sub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 ∈{ 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→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}</m:t>
                        </m:r>
                      </m:sub>
                    </m:sSub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tr-TR" sz="20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∏"/>
                            <m:limLoc m:val="subSup"/>
                            <m:supHide m:val="on"/>
                            <m:ctrlPr>
                              <a:rPr lang="tr-TR" sz="2000" i="1" dirty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9"/>
                              </m:rP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 ∈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</m:sub>
                          <m:sup/>
                          <m:e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  <m:r>
                              <a:rPr lang="tr-TR" sz="2000" i="1" dirty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nary>
                      </m:e>
                    </m:d>
                  </m:oMath>
                </a14:m>
                <a:endParaRPr lang="tr-TR" sz="2000" dirty="0" smtClean="0">
                  <a:latin typeface="Comic Sans MS"/>
                  <a:cs typeface="Comic Sans MS"/>
                </a:endParaRPr>
              </a:p>
              <a:p>
                <a:endParaRPr lang="tr-TR" sz="2000" dirty="0">
                  <a:latin typeface="Comic Sans MS"/>
                  <a:cs typeface="Comic Sans MS"/>
                </a:endParaRP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l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og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K =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log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i="1">
                            <a:latin typeface="Cambria Math" panose="02040503050406030204" pitchFamily="18" charset="0"/>
                          </a:rPr>
                          <m:t>𝑚𝑎𝑥</m:t>
                        </m:r>
                      </m:e>
                      <m:sub>
                        <m:r>
                          <a:rPr lang="tr-TR" sz="2000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tr-TR" sz="2000" i="1">
                            <a:latin typeface="Cambria Math" panose="02040503050406030204" pitchFamily="18" charset="0"/>
                          </a:rPr>
                          <m:t> ∈{ 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→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}</m:t>
                        </m:r>
                      </m:sub>
                    </m:sSub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tr-TR" sz="200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tr-TR" sz="2000" i="1" dirty="0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</a:rPr>
                          <m:t> ∈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sub>
                      <m:sup/>
                      <m:e>
                        <m:r>
                          <a:rPr lang="tr-TR" sz="2000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)</a:t>
                </a:r>
              </a:p>
              <a:p>
                <a:r>
                  <a:rPr lang="tr-TR" sz="2000" dirty="0" err="1">
                    <a:latin typeface="Comic Sans MS"/>
                    <a:cs typeface="Comic Sans MS"/>
                  </a:rPr>
                  <a:t>l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og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K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i="1">
                            <a:latin typeface="Cambria Math" panose="02040503050406030204" pitchFamily="18" charset="0"/>
                          </a:rPr>
                          <m:t>𝑚𝑎𝑥</m:t>
                        </m:r>
                      </m:e>
                      <m:sub>
                        <m:r>
                          <a:rPr lang="tr-TR" sz="2000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tr-TR" sz="2000" i="1">
                            <a:latin typeface="Cambria Math" panose="02040503050406030204" pitchFamily="18" charset="0"/>
                          </a:rPr>
                          <m:t> ∈{ 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→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}</m:t>
                        </m:r>
                      </m:sub>
                    </m:sSub>
                  </m:oMath>
                </a14:m>
                <a:r>
                  <a:rPr lang="tr-TR" sz="2000" dirty="0">
                    <a:latin typeface="Comic Sans MS"/>
                    <a:cs typeface="Comic Sans MS"/>
                  </a:rPr>
                  <a:t> </a:t>
                </a:r>
                <a:r>
                  <a:rPr lang="tr-TR" sz="2000" dirty="0" err="1" smtClean="0">
                    <a:latin typeface="Comic Sans MS"/>
                    <a:cs typeface="Comic Sans MS"/>
                  </a:rPr>
                  <a:t>log</a:t>
                </a:r>
                <a:r>
                  <a:rPr lang="tr-TR" sz="2000" dirty="0" smtClean="0">
                    <a:latin typeface="Comic Sans MS"/>
                    <a:cs typeface="Comic Sans MS"/>
                  </a:rPr>
                  <a:t> (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tr-TR" sz="2000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tr-TR" sz="2000" i="1" dirty="0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</a:rPr>
                          <m:t> ∈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sub>
                      <m:sup/>
                      <m:e>
                        <m:r>
                          <a:rPr lang="tr-TR" sz="2000" i="1" dirty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tr-TR" sz="2000" dirty="0" smtClean="0">
                    <a:latin typeface="Comic Sans MS"/>
                    <a:cs typeface="Comic Sans MS"/>
                  </a:rPr>
                  <a:t>)</a:t>
                </a:r>
              </a:p>
            </p:txBody>
          </p:sp>
        </mc:Choice>
        <mc:Fallback>
          <p:sp>
            <p:nvSpPr>
              <p:cNvPr id="40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5299422"/>
                <a:ext cx="4319901" cy="1413657"/>
              </a:xfrm>
              <a:prstGeom prst="rect">
                <a:avLst/>
              </a:prstGeom>
              <a:blipFill>
                <a:blip r:embed="rId9"/>
                <a:stretch>
                  <a:fillRect l="-1554" t="-34483" r="-565" b="-4913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16"/>
          <p:cNvSpPr txBox="1"/>
          <p:nvPr/>
        </p:nvSpPr>
        <p:spPr>
          <a:xfrm>
            <a:off x="5572246" y="5437673"/>
            <a:ext cx="273344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err="1">
                <a:latin typeface="Comic Sans MS"/>
                <a:cs typeface="Comic Sans MS"/>
              </a:rPr>
              <a:t>l</a:t>
            </a:r>
            <a:r>
              <a:rPr lang="tr-TR" sz="2000" dirty="0" err="1" smtClean="0">
                <a:latin typeface="Comic Sans MS"/>
                <a:cs typeface="Comic Sans MS"/>
              </a:rPr>
              <a:t>og</a:t>
            </a:r>
            <a:r>
              <a:rPr lang="tr-TR" sz="2000" dirty="0" smtClean="0">
                <a:latin typeface="Comic Sans MS"/>
                <a:cs typeface="Comic Sans MS"/>
              </a:rPr>
              <a:t> (0,00011) = - 3,95</a:t>
            </a:r>
          </a:p>
          <a:p>
            <a:r>
              <a:rPr lang="tr-TR" sz="2000" dirty="0" err="1">
                <a:latin typeface="Comic Sans MS"/>
                <a:cs typeface="Comic Sans MS"/>
              </a:rPr>
              <a:t>log</a:t>
            </a:r>
            <a:r>
              <a:rPr lang="tr-TR" sz="2000" dirty="0">
                <a:latin typeface="Comic Sans MS"/>
                <a:cs typeface="Comic Sans MS"/>
              </a:rPr>
              <a:t> (</a:t>
            </a:r>
            <a:r>
              <a:rPr lang="tr-TR" sz="2000" dirty="0" smtClean="0">
                <a:latin typeface="Comic Sans MS"/>
                <a:cs typeface="Comic Sans MS"/>
              </a:rPr>
              <a:t>0,0629) </a:t>
            </a:r>
            <a:r>
              <a:rPr lang="tr-TR" sz="2000" dirty="0">
                <a:latin typeface="Comic Sans MS"/>
                <a:cs typeface="Comic Sans MS"/>
              </a:rPr>
              <a:t>= - </a:t>
            </a:r>
            <a:r>
              <a:rPr lang="tr-TR" sz="2000" dirty="0" smtClean="0">
                <a:latin typeface="Comic Sans MS"/>
                <a:cs typeface="Comic Sans MS"/>
              </a:rPr>
              <a:t>1,201</a:t>
            </a:r>
          </a:p>
          <a:p>
            <a:r>
              <a:rPr lang="tr-TR" sz="2000" dirty="0" err="1">
                <a:latin typeface="Comic Sans MS"/>
                <a:cs typeface="Comic Sans MS"/>
              </a:rPr>
              <a:t>log</a:t>
            </a:r>
            <a:r>
              <a:rPr lang="tr-TR" sz="2000" dirty="0">
                <a:latin typeface="Comic Sans MS"/>
                <a:cs typeface="Comic Sans MS"/>
              </a:rPr>
              <a:t> (</a:t>
            </a:r>
            <a:r>
              <a:rPr lang="tr-TR" sz="2000" dirty="0" smtClean="0">
                <a:latin typeface="Comic Sans MS"/>
                <a:cs typeface="Comic Sans MS"/>
              </a:rPr>
              <a:t>0,658) </a:t>
            </a:r>
            <a:r>
              <a:rPr lang="tr-TR" sz="2000" dirty="0">
                <a:latin typeface="Comic Sans MS"/>
                <a:cs typeface="Comic Sans MS"/>
              </a:rPr>
              <a:t>= - </a:t>
            </a:r>
            <a:r>
              <a:rPr lang="tr-TR" sz="2000" dirty="0" smtClean="0">
                <a:latin typeface="Comic Sans MS"/>
                <a:cs typeface="Comic Sans MS"/>
              </a:rPr>
              <a:t>0,181</a:t>
            </a:r>
            <a:endParaRPr lang="tr-TR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8831522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547664" y="25328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4427984" y="25328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3203848" y="134457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148064" y="40770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Düz Ok Bağlayıcısı 2"/>
          <p:cNvCxnSpPr>
            <a:stCxn id="6" idx="18"/>
            <a:endCxn id="8" idx="11"/>
          </p:cNvCxnSpPr>
          <p:nvPr/>
        </p:nvCxnSpPr>
        <p:spPr>
          <a:xfrm flipV="1">
            <a:off x="1983313" y="1840044"/>
            <a:ext cx="1231426" cy="9605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>
            <a:stCxn id="6" idx="16"/>
            <a:endCxn id="7" idx="12"/>
          </p:cNvCxnSpPr>
          <p:nvPr/>
        </p:nvCxnSpPr>
        <p:spPr>
          <a:xfrm>
            <a:off x="2005096" y="2959021"/>
            <a:ext cx="2466453" cy="891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>
            <a:stCxn id="8" idx="14"/>
            <a:endCxn id="7" idx="5"/>
          </p:cNvCxnSpPr>
          <p:nvPr/>
        </p:nvCxnSpPr>
        <p:spPr>
          <a:xfrm>
            <a:off x="3617715" y="1869751"/>
            <a:ext cx="897399" cy="79220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>
            <a:stCxn id="7" idx="14"/>
            <a:endCxn id="9" idx="2"/>
          </p:cNvCxnSpPr>
          <p:nvPr/>
        </p:nvCxnSpPr>
        <p:spPr>
          <a:xfrm>
            <a:off x="4841851" y="3058044"/>
            <a:ext cx="524038" cy="103919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16"/>
          <p:cNvSpPr txBox="1"/>
          <p:nvPr/>
        </p:nvSpPr>
        <p:spPr>
          <a:xfrm>
            <a:off x="2374062" y="198884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16"/>
          <p:cNvSpPr txBox="1"/>
          <p:nvPr/>
        </p:nvSpPr>
        <p:spPr>
          <a:xfrm>
            <a:off x="3187847" y="300358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TextBox 16"/>
          <p:cNvSpPr txBox="1"/>
          <p:nvPr/>
        </p:nvSpPr>
        <p:spPr>
          <a:xfrm>
            <a:off x="4006074" y="1979548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-4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16"/>
          <p:cNvSpPr txBox="1"/>
          <p:nvPr/>
        </p:nvSpPr>
        <p:spPr>
          <a:xfrm>
            <a:off x="5147234" y="3359341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86168296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547664" y="25328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4427984" y="25328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3203848" y="134457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148064" y="40770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Düz Ok Bağlayıcısı 2"/>
          <p:cNvCxnSpPr>
            <a:stCxn id="6" idx="18"/>
            <a:endCxn id="8" idx="11"/>
          </p:cNvCxnSpPr>
          <p:nvPr/>
        </p:nvCxnSpPr>
        <p:spPr>
          <a:xfrm flipV="1">
            <a:off x="1983313" y="1840044"/>
            <a:ext cx="1231426" cy="96054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>
            <a:stCxn id="6" idx="16"/>
            <a:endCxn id="7" idx="12"/>
          </p:cNvCxnSpPr>
          <p:nvPr/>
        </p:nvCxnSpPr>
        <p:spPr>
          <a:xfrm>
            <a:off x="2005096" y="2959021"/>
            <a:ext cx="2466453" cy="891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>
            <a:stCxn id="8" idx="14"/>
            <a:endCxn id="7" idx="5"/>
          </p:cNvCxnSpPr>
          <p:nvPr/>
        </p:nvCxnSpPr>
        <p:spPr>
          <a:xfrm>
            <a:off x="3617715" y="1869751"/>
            <a:ext cx="897399" cy="79220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>
            <a:stCxn id="7" idx="14"/>
            <a:endCxn id="9" idx="2"/>
          </p:cNvCxnSpPr>
          <p:nvPr/>
        </p:nvCxnSpPr>
        <p:spPr>
          <a:xfrm>
            <a:off x="4841851" y="3058044"/>
            <a:ext cx="524038" cy="103919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16"/>
          <p:cNvSpPr txBox="1"/>
          <p:nvPr/>
        </p:nvSpPr>
        <p:spPr>
          <a:xfrm>
            <a:off x="2374062" y="198884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16"/>
          <p:cNvSpPr txBox="1"/>
          <p:nvPr/>
        </p:nvSpPr>
        <p:spPr>
          <a:xfrm>
            <a:off x="3187847" y="300358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TextBox 16"/>
          <p:cNvSpPr txBox="1"/>
          <p:nvPr/>
        </p:nvSpPr>
        <p:spPr>
          <a:xfrm>
            <a:off x="4006074" y="1979548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-4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16"/>
          <p:cNvSpPr txBox="1"/>
          <p:nvPr/>
        </p:nvSpPr>
        <p:spPr>
          <a:xfrm>
            <a:off x="5147234" y="3359341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1"/>
          <p:cNvSpPr txBox="1"/>
          <p:nvPr/>
        </p:nvSpPr>
        <p:spPr>
          <a:xfrm>
            <a:off x="1217346" y="2600531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6" name="Rectangle 38"/>
          <p:cNvSpPr/>
          <p:nvPr/>
        </p:nvSpPr>
        <p:spPr>
          <a:xfrm>
            <a:off x="3606756" y="1230851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27" name="Rectangle 38"/>
          <p:cNvSpPr/>
          <p:nvPr/>
        </p:nvSpPr>
        <p:spPr>
          <a:xfrm>
            <a:off x="4901264" y="2507286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28" name="Rectangle 38"/>
          <p:cNvSpPr/>
          <p:nvPr/>
        </p:nvSpPr>
        <p:spPr>
          <a:xfrm>
            <a:off x="5528501" y="407493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11977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A</a:t>
            </a:r>
            <a:r>
              <a:rPr lang="en-US" sz="2200" dirty="0" smtClean="0">
                <a:latin typeface="Comic Sans MS"/>
                <a:cs typeface="Comic Sans MS"/>
              </a:rPr>
              <a:t> </a:t>
            </a:r>
            <a:r>
              <a:rPr lang="tr-TR" sz="2200" dirty="0" smtClean="0">
                <a:latin typeface="Comic Sans MS"/>
                <a:cs typeface="Comic Sans MS"/>
              </a:rPr>
              <a:t>B</a:t>
            </a:r>
            <a:r>
              <a:rPr lang="en-US" sz="2200" dirty="0" smtClean="0">
                <a:latin typeface="Comic Sans MS"/>
                <a:cs typeface="Comic Sans MS"/>
              </a:rPr>
              <a:t> </a:t>
            </a:r>
            <a:r>
              <a:rPr lang="tr-TR" sz="2200" dirty="0" smtClean="0">
                <a:latin typeface="Comic Sans MS"/>
                <a:cs typeface="Comic Sans MS"/>
              </a:rPr>
              <a:t>C</a:t>
            </a:r>
            <a:r>
              <a:rPr lang="en-US" sz="2200" dirty="0" smtClean="0">
                <a:latin typeface="Comic Sans MS"/>
                <a:cs typeface="Comic Sans MS"/>
              </a:rPr>
              <a:t> </a:t>
            </a:r>
            <a:r>
              <a:rPr lang="tr-TR" sz="2200" dirty="0" smtClean="0">
                <a:latin typeface="Comic Sans MS"/>
                <a:cs typeface="Comic Sans MS"/>
              </a:rPr>
              <a:t>D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0" name="TextBox 51"/>
          <p:cNvSpPr txBox="1"/>
          <p:nvPr/>
        </p:nvSpPr>
        <p:spPr>
          <a:xfrm>
            <a:off x="5876636" y="2101977"/>
            <a:ext cx="9845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S = </a:t>
            </a:r>
            <a:r>
              <a:rPr lang="tr-TR" sz="2200" dirty="0" smtClean="0">
                <a:latin typeface="Comic Sans MS"/>
                <a:cs typeface="Comic Sans MS"/>
              </a:rPr>
              <a:t>{ }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07273893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547664" y="25328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4427984" y="25328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3203848" y="134457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148064" y="40770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Düz Ok Bağlayıcısı 2"/>
          <p:cNvCxnSpPr>
            <a:stCxn id="6" idx="18"/>
            <a:endCxn id="8" idx="11"/>
          </p:cNvCxnSpPr>
          <p:nvPr/>
        </p:nvCxnSpPr>
        <p:spPr>
          <a:xfrm flipV="1">
            <a:off x="1983313" y="1840044"/>
            <a:ext cx="1231426" cy="960542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>
            <a:stCxn id="6" idx="16"/>
            <a:endCxn id="7" idx="12"/>
          </p:cNvCxnSpPr>
          <p:nvPr/>
        </p:nvCxnSpPr>
        <p:spPr>
          <a:xfrm>
            <a:off x="2005096" y="2959021"/>
            <a:ext cx="2466453" cy="8912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>
            <a:stCxn id="8" idx="14"/>
            <a:endCxn id="7" idx="5"/>
          </p:cNvCxnSpPr>
          <p:nvPr/>
        </p:nvCxnSpPr>
        <p:spPr>
          <a:xfrm>
            <a:off x="3617715" y="1869751"/>
            <a:ext cx="897399" cy="79220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>
            <a:stCxn id="7" idx="14"/>
            <a:endCxn id="9" idx="2"/>
          </p:cNvCxnSpPr>
          <p:nvPr/>
        </p:nvCxnSpPr>
        <p:spPr>
          <a:xfrm>
            <a:off x="4841851" y="3058044"/>
            <a:ext cx="524038" cy="103919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16"/>
          <p:cNvSpPr txBox="1"/>
          <p:nvPr/>
        </p:nvSpPr>
        <p:spPr>
          <a:xfrm>
            <a:off x="2374062" y="198884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16"/>
          <p:cNvSpPr txBox="1"/>
          <p:nvPr/>
        </p:nvSpPr>
        <p:spPr>
          <a:xfrm>
            <a:off x="3187847" y="300358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TextBox 16"/>
          <p:cNvSpPr txBox="1"/>
          <p:nvPr/>
        </p:nvSpPr>
        <p:spPr>
          <a:xfrm>
            <a:off x="4006074" y="1979548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-4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16"/>
          <p:cNvSpPr txBox="1"/>
          <p:nvPr/>
        </p:nvSpPr>
        <p:spPr>
          <a:xfrm>
            <a:off x="5147234" y="3359341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1"/>
          <p:cNvSpPr txBox="1"/>
          <p:nvPr/>
        </p:nvSpPr>
        <p:spPr>
          <a:xfrm>
            <a:off x="1217346" y="2600531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6" name="Rectangle 38"/>
          <p:cNvSpPr/>
          <p:nvPr/>
        </p:nvSpPr>
        <p:spPr>
          <a:xfrm>
            <a:off x="3606756" y="1230851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 smtClean="0">
                <a:latin typeface="Comic Sans MS"/>
              </a:rPr>
              <a:t>5</a:t>
            </a:r>
            <a:endParaRPr lang="en-US" sz="2000" dirty="0"/>
          </a:p>
        </p:txBody>
      </p:sp>
      <p:sp>
        <p:nvSpPr>
          <p:cNvPr id="27" name="Rectangle 38"/>
          <p:cNvSpPr/>
          <p:nvPr/>
        </p:nvSpPr>
        <p:spPr>
          <a:xfrm>
            <a:off x="4901264" y="2507286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latin typeface="Comic Sans MS"/>
              </a:rPr>
              <a:t>3</a:t>
            </a:r>
            <a:endParaRPr lang="en-US" sz="2000" dirty="0"/>
          </a:p>
        </p:txBody>
      </p:sp>
      <p:sp>
        <p:nvSpPr>
          <p:cNvPr id="28" name="Rectangle 38"/>
          <p:cNvSpPr/>
          <p:nvPr/>
        </p:nvSpPr>
        <p:spPr>
          <a:xfrm>
            <a:off x="5528501" y="407493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9060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B</a:t>
            </a:r>
            <a:r>
              <a:rPr lang="en-US" sz="2200" dirty="0" smtClean="0">
                <a:latin typeface="Comic Sans MS"/>
                <a:cs typeface="Comic Sans MS"/>
              </a:rPr>
              <a:t> </a:t>
            </a:r>
            <a:r>
              <a:rPr lang="tr-TR" sz="2200" dirty="0" smtClean="0">
                <a:latin typeface="Comic Sans MS"/>
                <a:cs typeface="Comic Sans MS"/>
              </a:rPr>
              <a:t>C</a:t>
            </a:r>
            <a:r>
              <a:rPr lang="en-US" sz="2200" dirty="0" smtClean="0">
                <a:latin typeface="Comic Sans MS"/>
                <a:cs typeface="Comic Sans MS"/>
              </a:rPr>
              <a:t> </a:t>
            </a:r>
            <a:r>
              <a:rPr lang="tr-TR" sz="2200" dirty="0" smtClean="0">
                <a:latin typeface="Comic Sans MS"/>
                <a:cs typeface="Comic Sans MS"/>
              </a:rPr>
              <a:t>D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0" name="TextBox 51"/>
          <p:cNvSpPr txBox="1"/>
          <p:nvPr/>
        </p:nvSpPr>
        <p:spPr>
          <a:xfrm>
            <a:off x="5876636" y="2101977"/>
            <a:ext cx="110639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S = </a:t>
            </a:r>
            <a:r>
              <a:rPr lang="tr-TR" sz="2200" dirty="0" smtClean="0">
                <a:latin typeface="Comic Sans MS"/>
                <a:cs typeface="Comic Sans MS"/>
              </a:rPr>
              <a:t>{A}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0706811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547664" y="25328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4427984" y="25328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3203848" y="134457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148064" y="40770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Düz Ok Bağlayıcısı 2"/>
          <p:cNvCxnSpPr>
            <a:stCxn id="6" idx="18"/>
            <a:endCxn id="8" idx="11"/>
          </p:cNvCxnSpPr>
          <p:nvPr/>
        </p:nvCxnSpPr>
        <p:spPr>
          <a:xfrm flipV="1">
            <a:off x="1983313" y="1840044"/>
            <a:ext cx="1231426" cy="960542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>
            <a:stCxn id="6" idx="16"/>
            <a:endCxn id="7" idx="12"/>
          </p:cNvCxnSpPr>
          <p:nvPr/>
        </p:nvCxnSpPr>
        <p:spPr>
          <a:xfrm>
            <a:off x="2005096" y="2959021"/>
            <a:ext cx="2466453" cy="8912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>
            <a:stCxn id="8" idx="14"/>
            <a:endCxn id="7" idx="5"/>
          </p:cNvCxnSpPr>
          <p:nvPr/>
        </p:nvCxnSpPr>
        <p:spPr>
          <a:xfrm>
            <a:off x="3617715" y="1869751"/>
            <a:ext cx="897399" cy="79220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>
            <a:stCxn id="7" idx="14"/>
            <a:endCxn id="9" idx="2"/>
          </p:cNvCxnSpPr>
          <p:nvPr/>
        </p:nvCxnSpPr>
        <p:spPr>
          <a:xfrm>
            <a:off x="4841851" y="3058044"/>
            <a:ext cx="524038" cy="1039195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16"/>
          <p:cNvSpPr txBox="1"/>
          <p:nvPr/>
        </p:nvSpPr>
        <p:spPr>
          <a:xfrm>
            <a:off x="2374062" y="198884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16"/>
          <p:cNvSpPr txBox="1"/>
          <p:nvPr/>
        </p:nvSpPr>
        <p:spPr>
          <a:xfrm>
            <a:off x="3187847" y="300358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TextBox 16"/>
          <p:cNvSpPr txBox="1"/>
          <p:nvPr/>
        </p:nvSpPr>
        <p:spPr>
          <a:xfrm>
            <a:off x="4006074" y="1979548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-4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16"/>
          <p:cNvSpPr txBox="1"/>
          <p:nvPr/>
        </p:nvSpPr>
        <p:spPr>
          <a:xfrm>
            <a:off x="5147234" y="3359341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1"/>
          <p:cNvSpPr txBox="1"/>
          <p:nvPr/>
        </p:nvSpPr>
        <p:spPr>
          <a:xfrm>
            <a:off x="1217346" y="2600531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6" name="Rectangle 38"/>
          <p:cNvSpPr/>
          <p:nvPr/>
        </p:nvSpPr>
        <p:spPr>
          <a:xfrm>
            <a:off x="3606756" y="1230851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 smtClean="0">
                <a:latin typeface="Comic Sans MS"/>
              </a:rPr>
              <a:t>5</a:t>
            </a:r>
            <a:endParaRPr lang="en-US" sz="2000" dirty="0"/>
          </a:p>
        </p:txBody>
      </p:sp>
      <p:sp>
        <p:nvSpPr>
          <p:cNvPr id="27" name="Rectangle 38"/>
          <p:cNvSpPr/>
          <p:nvPr/>
        </p:nvSpPr>
        <p:spPr>
          <a:xfrm>
            <a:off x="4901264" y="2507286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latin typeface="Comic Sans MS"/>
              </a:rPr>
              <a:t>3</a:t>
            </a:r>
            <a:endParaRPr lang="en-US" sz="2000" dirty="0"/>
          </a:p>
        </p:txBody>
      </p:sp>
      <p:sp>
        <p:nvSpPr>
          <p:cNvPr id="28" name="Rectangle 38"/>
          <p:cNvSpPr/>
          <p:nvPr/>
        </p:nvSpPr>
        <p:spPr>
          <a:xfrm>
            <a:off x="5528501" y="4074934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latin typeface="Comic Sans MS"/>
              </a:rPr>
              <a:t>4</a:t>
            </a:r>
            <a:endParaRPr lang="en-US" sz="2000" dirty="0"/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64312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C</a:t>
            </a:r>
            <a:r>
              <a:rPr lang="en-US" sz="2200" dirty="0" smtClean="0">
                <a:latin typeface="Comic Sans MS"/>
                <a:cs typeface="Comic Sans MS"/>
              </a:rPr>
              <a:t> </a:t>
            </a:r>
            <a:r>
              <a:rPr lang="tr-TR" sz="2200" dirty="0" smtClean="0">
                <a:latin typeface="Comic Sans MS"/>
                <a:cs typeface="Comic Sans MS"/>
              </a:rPr>
              <a:t>D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0" name="TextBox 51"/>
          <p:cNvSpPr txBox="1"/>
          <p:nvPr/>
        </p:nvSpPr>
        <p:spPr>
          <a:xfrm>
            <a:off x="5876636" y="2101977"/>
            <a:ext cx="13692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S = </a:t>
            </a:r>
            <a:r>
              <a:rPr lang="tr-TR" sz="2200" dirty="0" smtClean="0">
                <a:latin typeface="Comic Sans MS"/>
                <a:cs typeface="Comic Sans MS"/>
              </a:rPr>
              <a:t>{A B}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091514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547664" y="25328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4427984" y="25328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3203848" y="134457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148064" y="40770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Düz Ok Bağlayıcısı 2"/>
          <p:cNvCxnSpPr>
            <a:stCxn id="6" idx="18"/>
            <a:endCxn id="8" idx="11"/>
          </p:cNvCxnSpPr>
          <p:nvPr/>
        </p:nvCxnSpPr>
        <p:spPr>
          <a:xfrm flipV="1">
            <a:off x="1983313" y="1840044"/>
            <a:ext cx="1231426" cy="960542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>
            <a:stCxn id="6" idx="16"/>
            <a:endCxn id="7" idx="12"/>
          </p:cNvCxnSpPr>
          <p:nvPr/>
        </p:nvCxnSpPr>
        <p:spPr>
          <a:xfrm>
            <a:off x="2005096" y="2959021"/>
            <a:ext cx="2466453" cy="8912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>
            <a:stCxn id="8" idx="14"/>
            <a:endCxn id="7" idx="5"/>
          </p:cNvCxnSpPr>
          <p:nvPr/>
        </p:nvCxnSpPr>
        <p:spPr>
          <a:xfrm>
            <a:off x="3617715" y="1869751"/>
            <a:ext cx="897399" cy="79220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>
            <a:stCxn id="7" idx="14"/>
            <a:endCxn id="9" idx="2"/>
          </p:cNvCxnSpPr>
          <p:nvPr/>
        </p:nvCxnSpPr>
        <p:spPr>
          <a:xfrm>
            <a:off x="4841851" y="3058044"/>
            <a:ext cx="524038" cy="1039195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16"/>
          <p:cNvSpPr txBox="1"/>
          <p:nvPr/>
        </p:nvSpPr>
        <p:spPr>
          <a:xfrm>
            <a:off x="2374062" y="198884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16"/>
          <p:cNvSpPr txBox="1"/>
          <p:nvPr/>
        </p:nvSpPr>
        <p:spPr>
          <a:xfrm>
            <a:off x="3187847" y="300358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TextBox 16"/>
          <p:cNvSpPr txBox="1"/>
          <p:nvPr/>
        </p:nvSpPr>
        <p:spPr>
          <a:xfrm>
            <a:off x="4006074" y="1979548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-4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16"/>
          <p:cNvSpPr txBox="1"/>
          <p:nvPr/>
        </p:nvSpPr>
        <p:spPr>
          <a:xfrm>
            <a:off x="5147234" y="3359341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1"/>
          <p:cNvSpPr txBox="1"/>
          <p:nvPr/>
        </p:nvSpPr>
        <p:spPr>
          <a:xfrm>
            <a:off x="1217346" y="2600531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6" name="Rectangle 38"/>
          <p:cNvSpPr/>
          <p:nvPr/>
        </p:nvSpPr>
        <p:spPr>
          <a:xfrm>
            <a:off x="3606756" y="1230851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 smtClean="0">
                <a:latin typeface="Comic Sans MS"/>
              </a:rPr>
              <a:t>5</a:t>
            </a:r>
            <a:endParaRPr lang="en-US" sz="2000" dirty="0"/>
          </a:p>
        </p:txBody>
      </p:sp>
      <p:sp>
        <p:nvSpPr>
          <p:cNvPr id="27" name="Rectangle 38"/>
          <p:cNvSpPr/>
          <p:nvPr/>
        </p:nvSpPr>
        <p:spPr>
          <a:xfrm>
            <a:off x="4901264" y="2507286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latin typeface="Comic Sans MS"/>
              </a:rPr>
              <a:t>3</a:t>
            </a:r>
            <a:endParaRPr lang="en-US" sz="2000" dirty="0"/>
          </a:p>
        </p:txBody>
      </p:sp>
      <p:sp>
        <p:nvSpPr>
          <p:cNvPr id="28" name="Rectangle 38"/>
          <p:cNvSpPr/>
          <p:nvPr/>
        </p:nvSpPr>
        <p:spPr>
          <a:xfrm>
            <a:off x="5528501" y="4074934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latin typeface="Comic Sans MS"/>
              </a:rPr>
              <a:t>4</a:t>
            </a:r>
            <a:endParaRPr lang="en-US" sz="2000" dirty="0"/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4395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C</a:t>
            </a:r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0" name="TextBox 51"/>
          <p:cNvSpPr txBox="1"/>
          <p:nvPr/>
        </p:nvSpPr>
        <p:spPr>
          <a:xfrm>
            <a:off x="5876636" y="2101977"/>
            <a:ext cx="16578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S = </a:t>
            </a:r>
            <a:r>
              <a:rPr lang="tr-TR" sz="2200" dirty="0" smtClean="0">
                <a:latin typeface="Comic Sans MS"/>
                <a:cs typeface="Comic Sans MS"/>
              </a:rPr>
              <a:t>{A B D}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35444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547664" y="25328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4427984" y="25328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3203848" y="134457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148064" y="40770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Düz Ok Bağlayıcısı 2"/>
          <p:cNvCxnSpPr>
            <a:stCxn id="6" idx="18"/>
            <a:endCxn id="8" idx="11"/>
          </p:cNvCxnSpPr>
          <p:nvPr/>
        </p:nvCxnSpPr>
        <p:spPr>
          <a:xfrm flipV="1">
            <a:off x="1983313" y="1840044"/>
            <a:ext cx="1231426" cy="960542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>
            <a:stCxn id="6" idx="16"/>
            <a:endCxn id="7" idx="12"/>
          </p:cNvCxnSpPr>
          <p:nvPr/>
        </p:nvCxnSpPr>
        <p:spPr>
          <a:xfrm>
            <a:off x="2005096" y="2959021"/>
            <a:ext cx="2466453" cy="8912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>
            <a:stCxn id="8" idx="14"/>
            <a:endCxn id="7" idx="5"/>
          </p:cNvCxnSpPr>
          <p:nvPr/>
        </p:nvCxnSpPr>
        <p:spPr>
          <a:xfrm>
            <a:off x="3617715" y="1869751"/>
            <a:ext cx="897399" cy="792205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>
            <a:stCxn id="7" idx="14"/>
            <a:endCxn id="9" idx="2"/>
          </p:cNvCxnSpPr>
          <p:nvPr/>
        </p:nvCxnSpPr>
        <p:spPr>
          <a:xfrm>
            <a:off x="4841851" y="3058044"/>
            <a:ext cx="524038" cy="1039195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16"/>
          <p:cNvSpPr txBox="1"/>
          <p:nvPr/>
        </p:nvSpPr>
        <p:spPr>
          <a:xfrm>
            <a:off x="2374062" y="198884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16"/>
          <p:cNvSpPr txBox="1"/>
          <p:nvPr/>
        </p:nvSpPr>
        <p:spPr>
          <a:xfrm>
            <a:off x="3187847" y="300358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TextBox 16"/>
          <p:cNvSpPr txBox="1"/>
          <p:nvPr/>
        </p:nvSpPr>
        <p:spPr>
          <a:xfrm>
            <a:off x="4006074" y="1979548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-4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16"/>
          <p:cNvSpPr txBox="1"/>
          <p:nvPr/>
        </p:nvSpPr>
        <p:spPr>
          <a:xfrm>
            <a:off x="5147234" y="3359341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1"/>
          <p:cNvSpPr txBox="1"/>
          <p:nvPr/>
        </p:nvSpPr>
        <p:spPr>
          <a:xfrm>
            <a:off x="1217346" y="2600531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6" name="Rectangle 38"/>
          <p:cNvSpPr/>
          <p:nvPr/>
        </p:nvSpPr>
        <p:spPr>
          <a:xfrm>
            <a:off x="3606756" y="1230851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 smtClean="0">
                <a:latin typeface="Comic Sans MS"/>
              </a:rPr>
              <a:t>5</a:t>
            </a:r>
            <a:endParaRPr lang="en-US" sz="2000" dirty="0"/>
          </a:p>
        </p:txBody>
      </p:sp>
      <p:sp>
        <p:nvSpPr>
          <p:cNvPr id="27" name="Rectangle 38"/>
          <p:cNvSpPr/>
          <p:nvPr/>
        </p:nvSpPr>
        <p:spPr>
          <a:xfrm>
            <a:off x="4901264" y="2507286"/>
            <a:ext cx="3000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 smtClean="0">
                <a:latin typeface="Comic Sans MS"/>
              </a:rPr>
              <a:t>1</a:t>
            </a:r>
            <a:endParaRPr lang="en-US" sz="2000" dirty="0"/>
          </a:p>
        </p:txBody>
      </p:sp>
      <p:sp>
        <p:nvSpPr>
          <p:cNvPr id="28" name="Rectangle 38"/>
          <p:cNvSpPr/>
          <p:nvPr/>
        </p:nvSpPr>
        <p:spPr>
          <a:xfrm>
            <a:off x="5528501" y="4074934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latin typeface="Comic Sans MS"/>
              </a:rPr>
              <a:t>4</a:t>
            </a:r>
            <a:endParaRPr lang="en-US" sz="2000" dirty="0"/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0" name="TextBox 51"/>
          <p:cNvSpPr txBox="1"/>
          <p:nvPr/>
        </p:nvSpPr>
        <p:spPr>
          <a:xfrm>
            <a:off x="5876636" y="2101977"/>
            <a:ext cx="19127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S = </a:t>
            </a:r>
            <a:r>
              <a:rPr lang="tr-TR" sz="2200" dirty="0" smtClean="0">
                <a:latin typeface="Comic Sans MS"/>
                <a:cs typeface="Comic Sans MS"/>
              </a:rPr>
              <a:t>{A B D C}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1" name="TextBox 16"/>
          <p:cNvSpPr txBox="1"/>
          <p:nvPr/>
        </p:nvSpPr>
        <p:spPr>
          <a:xfrm>
            <a:off x="908196" y="5079509"/>
            <a:ext cx="7039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algorithm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outputs</a:t>
            </a:r>
            <a:r>
              <a:rPr lang="tr-TR" dirty="0" smtClean="0">
                <a:latin typeface="Comic Sans MS"/>
                <a:cs typeface="Comic Sans MS"/>
              </a:rPr>
              <a:t> 4 as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weight</a:t>
            </a:r>
            <a:r>
              <a:rPr lang="tr-TR" dirty="0" smtClean="0">
                <a:latin typeface="Comic Sans MS"/>
                <a:cs typeface="Comic Sans MS"/>
              </a:rPr>
              <a:t> of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shortest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path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from</a:t>
            </a:r>
            <a:r>
              <a:rPr lang="tr-TR" dirty="0" smtClean="0">
                <a:latin typeface="Comic Sans MS"/>
                <a:cs typeface="Comic Sans MS"/>
              </a:rPr>
              <a:t> A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D. </a:t>
            </a:r>
            <a:r>
              <a:rPr lang="tr-TR" dirty="0" err="1" smtClean="0">
                <a:latin typeface="Comic Sans MS"/>
                <a:cs typeface="Comic Sans MS"/>
              </a:rPr>
              <a:t>However</a:t>
            </a:r>
            <a:r>
              <a:rPr lang="tr-TR" dirty="0" smtClean="0">
                <a:latin typeface="Comic Sans MS"/>
                <a:cs typeface="Comic Sans MS"/>
              </a:rPr>
              <a:t>,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weight</a:t>
            </a:r>
            <a:r>
              <a:rPr lang="tr-TR" dirty="0" smtClean="0">
                <a:latin typeface="Comic Sans MS"/>
                <a:cs typeface="Comic Sans MS"/>
              </a:rPr>
              <a:t> of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shortest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path</a:t>
            </a:r>
            <a:r>
              <a:rPr lang="tr-TR" dirty="0" smtClean="0">
                <a:latin typeface="Comic Sans MS"/>
                <a:cs typeface="Comic Sans MS"/>
              </a:rPr>
              <a:t> is 2.</a:t>
            </a:r>
          </a:p>
          <a:p>
            <a:endParaRPr lang="tr-TR" dirty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Dijkstra’s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Algorithm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fails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this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type</a:t>
            </a:r>
            <a:r>
              <a:rPr lang="tr-TR" dirty="0" smtClean="0">
                <a:latin typeface="Comic Sans MS"/>
                <a:cs typeface="Comic Sans MS"/>
              </a:rPr>
              <a:t> of problem</a:t>
            </a:r>
            <a:r>
              <a:rPr lang="tr-TR" dirty="0">
                <a:latin typeface="Comic Sans MS"/>
                <a:cs typeface="Comic Sans MS"/>
              </a:rPr>
              <a:t>!</a:t>
            </a:r>
            <a:endParaRPr lang="tr-TR" dirty="0" smtClean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4917426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1" name="TextBox 16"/>
          <p:cNvSpPr txBox="1"/>
          <p:nvPr/>
        </p:nvSpPr>
        <p:spPr>
          <a:xfrm>
            <a:off x="199082" y="1219003"/>
            <a:ext cx="70395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smtClean="0">
                <a:latin typeface="Comic Sans MS"/>
                <a:cs typeface="Comic Sans MS"/>
              </a:rPr>
              <a:t>A </a:t>
            </a:r>
            <a:r>
              <a:rPr lang="tr-TR" u="sng" dirty="0" err="1" smtClean="0">
                <a:latin typeface="Comic Sans MS"/>
                <a:cs typeface="Comic Sans MS"/>
              </a:rPr>
              <a:t>Naive</a:t>
            </a:r>
            <a:r>
              <a:rPr lang="tr-TR" u="sng" dirty="0" smtClean="0"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latin typeface="Comic Sans MS"/>
                <a:cs typeface="Comic Sans MS"/>
              </a:rPr>
              <a:t>Approach</a:t>
            </a:r>
            <a:endParaRPr lang="tr-TR" u="sng" dirty="0" smtClean="0">
              <a:latin typeface="Comic Sans MS"/>
              <a:cs typeface="Comic Sans MS"/>
            </a:endParaRPr>
          </a:p>
          <a:p>
            <a:endParaRPr lang="tr-TR" u="sng" dirty="0">
              <a:latin typeface="Comic Sans MS"/>
              <a:cs typeface="Comic Sans M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 smtClean="0">
                <a:latin typeface="Comic Sans MS"/>
                <a:cs typeface="Comic Sans MS"/>
              </a:rPr>
              <a:t>find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lightest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of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graph</a:t>
            </a:r>
            <a:endParaRPr lang="tr-TR" dirty="0" smtClean="0">
              <a:latin typeface="Comic Sans MS"/>
              <a:cs typeface="Comic Sans M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latin typeface="Comic Sans MS"/>
                <a:cs typeface="Comic Sans MS"/>
              </a:rPr>
              <a:t>a</a:t>
            </a:r>
            <a:r>
              <a:rPr lang="tr-TR" dirty="0" err="1" smtClean="0">
                <a:latin typeface="Comic Sans MS"/>
                <a:cs typeface="Comic Sans MS"/>
              </a:rPr>
              <a:t>dd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weight</a:t>
            </a:r>
            <a:r>
              <a:rPr lang="tr-TR" dirty="0" smtClean="0">
                <a:latin typeface="Comic Sans MS"/>
                <a:cs typeface="Comic Sans MS"/>
              </a:rPr>
              <a:t> of </a:t>
            </a:r>
            <a:r>
              <a:rPr lang="tr-TR" dirty="0" err="1" smtClean="0">
                <a:latin typeface="Comic Sans MS"/>
                <a:cs typeface="Comic Sans MS"/>
              </a:rPr>
              <a:t>that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all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edges</a:t>
            </a:r>
            <a:r>
              <a:rPr lang="tr-TR" dirty="0" smtClean="0">
                <a:latin typeface="Comic Sans MS"/>
                <a:cs typeface="Comic Sans MS"/>
              </a:rPr>
              <a:t> of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graph</a:t>
            </a:r>
            <a:r>
              <a:rPr lang="tr-TR" dirty="0" smtClean="0">
                <a:latin typeface="Comic Sans MS"/>
                <a:cs typeface="Comic Sans MS"/>
              </a:rPr>
              <a:t> in </a:t>
            </a:r>
            <a:r>
              <a:rPr lang="tr-TR" dirty="0" err="1" smtClean="0">
                <a:latin typeface="Comic Sans MS"/>
                <a:cs typeface="Comic Sans MS"/>
              </a:rPr>
              <a:t>order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make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them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non-negative</a:t>
            </a:r>
            <a:endParaRPr lang="tr-TR" dirty="0" smtClean="0">
              <a:latin typeface="Comic Sans MS"/>
              <a:cs typeface="Comic Sans M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 smtClean="0">
                <a:latin typeface="Comic Sans MS"/>
                <a:cs typeface="Comic Sans MS"/>
              </a:rPr>
              <a:t>apply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Dijkstra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find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shortest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paths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4090571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845618" y="407117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2593354" y="3498293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1727097" y="5229200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3484709" y="51373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12" name="Düz Ok Bağlayıcısı 11"/>
          <p:cNvCxnSpPr>
            <a:stCxn id="6" idx="17"/>
            <a:endCxn id="7" idx="11"/>
          </p:cNvCxnSpPr>
          <p:nvPr/>
        </p:nvCxnSpPr>
        <p:spPr>
          <a:xfrm flipV="1">
            <a:off x="1313941" y="3993766"/>
            <a:ext cx="1290304" cy="47386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6" name="TextBox 16"/>
          <p:cNvSpPr txBox="1"/>
          <p:nvPr/>
        </p:nvSpPr>
        <p:spPr>
          <a:xfrm>
            <a:off x="1815087" y="3853630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1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8" name="Freeform 8"/>
          <p:cNvSpPr/>
          <p:nvPr/>
        </p:nvSpPr>
        <p:spPr>
          <a:xfrm>
            <a:off x="4780147" y="4253740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23" name="Düz Ok Bağlayıcısı 22"/>
          <p:cNvCxnSpPr>
            <a:stCxn id="7" idx="16"/>
            <a:endCxn id="18" idx="8"/>
          </p:cNvCxnSpPr>
          <p:nvPr/>
        </p:nvCxnSpPr>
        <p:spPr>
          <a:xfrm>
            <a:off x="3050786" y="3924450"/>
            <a:ext cx="1772926" cy="686132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Ok Bağlayıcısı 24"/>
          <p:cNvCxnSpPr>
            <a:stCxn id="6" idx="14"/>
            <a:endCxn id="8" idx="5"/>
          </p:cNvCxnSpPr>
          <p:nvPr/>
        </p:nvCxnSpPr>
        <p:spPr>
          <a:xfrm>
            <a:off x="1259485" y="4596358"/>
            <a:ext cx="554742" cy="76193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>
            <a:stCxn id="8" idx="17"/>
            <a:endCxn id="9" idx="11"/>
          </p:cNvCxnSpPr>
          <p:nvPr/>
        </p:nvCxnSpPr>
        <p:spPr>
          <a:xfrm>
            <a:off x="2195420" y="5625651"/>
            <a:ext cx="1300180" cy="713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Ok Bağlayıcısı 30"/>
          <p:cNvCxnSpPr>
            <a:stCxn id="9" idx="17"/>
            <a:endCxn id="18" idx="12"/>
          </p:cNvCxnSpPr>
          <p:nvPr/>
        </p:nvCxnSpPr>
        <p:spPr>
          <a:xfrm flipV="1">
            <a:off x="3953032" y="4769017"/>
            <a:ext cx="870680" cy="764742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16"/>
          <p:cNvSpPr txBox="1"/>
          <p:nvPr/>
        </p:nvSpPr>
        <p:spPr>
          <a:xfrm>
            <a:off x="3861786" y="3939808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2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35" name="TextBox 16"/>
          <p:cNvSpPr txBox="1"/>
          <p:nvPr/>
        </p:nvSpPr>
        <p:spPr>
          <a:xfrm>
            <a:off x="1259485" y="4921714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2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39" name="TextBox 16"/>
          <p:cNvSpPr txBox="1"/>
          <p:nvPr/>
        </p:nvSpPr>
        <p:spPr>
          <a:xfrm>
            <a:off x="2674630" y="5622873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2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0" name="TextBox 16"/>
          <p:cNvSpPr txBox="1"/>
          <p:nvPr/>
        </p:nvSpPr>
        <p:spPr>
          <a:xfrm>
            <a:off x="4438387" y="5005053"/>
            <a:ext cx="449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-5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1" name="TextBox 16"/>
          <p:cNvSpPr txBox="1"/>
          <p:nvPr/>
        </p:nvSpPr>
        <p:spPr>
          <a:xfrm>
            <a:off x="199082" y="1219003"/>
            <a:ext cx="70395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smtClean="0">
                <a:latin typeface="Comic Sans MS"/>
                <a:cs typeface="Comic Sans MS"/>
              </a:rPr>
              <a:t>A </a:t>
            </a:r>
            <a:r>
              <a:rPr lang="tr-TR" u="sng" dirty="0" err="1" smtClean="0">
                <a:latin typeface="Comic Sans MS"/>
                <a:cs typeface="Comic Sans MS"/>
              </a:rPr>
              <a:t>Naive</a:t>
            </a:r>
            <a:r>
              <a:rPr lang="tr-TR" u="sng" dirty="0" smtClean="0"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latin typeface="Comic Sans MS"/>
                <a:cs typeface="Comic Sans MS"/>
              </a:rPr>
              <a:t>Approach</a:t>
            </a:r>
            <a:endParaRPr lang="tr-TR" u="sng" dirty="0" smtClean="0">
              <a:latin typeface="Comic Sans MS"/>
              <a:cs typeface="Comic Sans MS"/>
            </a:endParaRPr>
          </a:p>
          <a:p>
            <a:endParaRPr lang="tr-TR" u="sng" dirty="0">
              <a:latin typeface="Comic Sans MS"/>
              <a:cs typeface="Comic Sans M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 smtClean="0">
                <a:latin typeface="Comic Sans MS"/>
                <a:cs typeface="Comic Sans MS"/>
              </a:rPr>
              <a:t>find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lightest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of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graph</a:t>
            </a:r>
            <a:endParaRPr lang="tr-TR" dirty="0" smtClean="0">
              <a:latin typeface="Comic Sans MS"/>
              <a:cs typeface="Comic Sans M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latin typeface="Comic Sans MS"/>
                <a:cs typeface="Comic Sans MS"/>
              </a:rPr>
              <a:t>a</a:t>
            </a:r>
            <a:r>
              <a:rPr lang="tr-TR" dirty="0" err="1" smtClean="0">
                <a:latin typeface="Comic Sans MS"/>
                <a:cs typeface="Comic Sans MS"/>
              </a:rPr>
              <a:t>dd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weight</a:t>
            </a:r>
            <a:r>
              <a:rPr lang="tr-TR" dirty="0" smtClean="0">
                <a:latin typeface="Comic Sans MS"/>
                <a:cs typeface="Comic Sans MS"/>
              </a:rPr>
              <a:t> of </a:t>
            </a:r>
            <a:r>
              <a:rPr lang="tr-TR" dirty="0" err="1" smtClean="0">
                <a:latin typeface="Comic Sans MS"/>
                <a:cs typeface="Comic Sans MS"/>
              </a:rPr>
              <a:t>that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all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edges</a:t>
            </a:r>
            <a:r>
              <a:rPr lang="tr-TR" dirty="0" smtClean="0">
                <a:latin typeface="Comic Sans MS"/>
                <a:cs typeface="Comic Sans MS"/>
              </a:rPr>
              <a:t> of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graph</a:t>
            </a:r>
            <a:r>
              <a:rPr lang="tr-TR" dirty="0" smtClean="0">
                <a:latin typeface="Comic Sans MS"/>
                <a:cs typeface="Comic Sans MS"/>
              </a:rPr>
              <a:t> in </a:t>
            </a:r>
            <a:r>
              <a:rPr lang="tr-TR" dirty="0" err="1" smtClean="0">
                <a:latin typeface="Comic Sans MS"/>
                <a:cs typeface="Comic Sans MS"/>
              </a:rPr>
              <a:t>order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make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them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non-negative</a:t>
            </a:r>
            <a:endParaRPr lang="tr-TR" dirty="0" smtClean="0">
              <a:latin typeface="Comic Sans MS"/>
              <a:cs typeface="Comic Sans M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 smtClean="0">
                <a:latin typeface="Comic Sans MS"/>
                <a:cs typeface="Comic Sans MS"/>
              </a:rPr>
              <a:t>apply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Dijkstra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find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shortest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paths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9577302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845618" y="407117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2593354" y="3498293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1727097" y="5229200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3484709" y="51373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12" name="Düz Ok Bağlayıcısı 11"/>
          <p:cNvCxnSpPr>
            <a:stCxn id="6" idx="17"/>
            <a:endCxn id="7" idx="11"/>
          </p:cNvCxnSpPr>
          <p:nvPr/>
        </p:nvCxnSpPr>
        <p:spPr>
          <a:xfrm flipV="1">
            <a:off x="1313941" y="3993766"/>
            <a:ext cx="1290304" cy="47386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6" name="TextBox 16"/>
          <p:cNvSpPr txBox="1"/>
          <p:nvPr/>
        </p:nvSpPr>
        <p:spPr>
          <a:xfrm>
            <a:off x="1815087" y="3853630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1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8" name="Freeform 8"/>
          <p:cNvSpPr/>
          <p:nvPr/>
        </p:nvSpPr>
        <p:spPr>
          <a:xfrm>
            <a:off x="4780147" y="4253740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23" name="Düz Ok Bağlayıcısı 22"/>
          <p:cNvCxnSpPr>
            <a:stCxn id="7" idx="16"/>
            <a:endCxn id="18" idx="8"/>
          </p:cNvCxnSpPr>
          <p:nvPr/>
        </p:nvCxnSpPr>
        <p:spPr>
          <a:xfrm>
            <a:off x="3050786" y="3924450"/>
            <a:ext cx="1772926" cy="686132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Ok Bağlayıcısı 24"/>
          <p:cNvCxnSpPr>
            <a:stCxn id="6" idx="14"/>
            <a:endCxn id="8" idx="5"/>
          </p:cNvCxnSpPr>
          <p:nvPr/>
        </p:nvCxnSpPr>
        <p:spPr>
          <a:xfrm>
            <a:off x="1259485" y="4596358"/>
            <a:ext cx="554742" cy="76193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>
            <a:stCxn id="8" idx="17"/>
            <a:endCxn id="9" idx="11"/>
          </p:cNvCxnSpPr>
          <p:nvPr/>
        </p:nvCxnSpPr>
        <p:spPr>
          <a:xfrm>
            <a:off x="2195420" y="5625651"/>
            <a:ext cx="1300180" cy="713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Ok Bağlayıcısı 30"/>
          <p:cNvCxnSpPr>
            <a:stCxn id="9" idx="17"/>
            <a:endCxn id="18" idx="12"/>
          </p:cNvCxnSpPr>
          <p:nvPr/>
        </p:nvCxnSpPr>
        <p:spPr>
          <a:xfrm flipV="1">
            <a:off x="3953032" y="4769017"/>
            <a:ext cx="870680" cy="764742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16"/>
          <p:cNvSpPr txBox="1"/>
          <p:nvPr/>
        </p:nvSpPr>
        <p:spPr>
          <a:xfrm>
            <a:off x="3861786" y="3939808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2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35" name="TextBox 16"/>
          <p:cNvSpPr txBox="1"/>
          <p:nvPr/>
        </p:nvSpPr>
        <p:spPr>
          <a:xfrm>
            <a:off x="1259485" y="4921714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2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39" name="TextBox 16"/>
          <p:cNvSpPr txBox="1"/>
          <p:nvPr/>
        </p:nvSpPr>
        <p:spPr>
          <a:xfrm>
            <a:off x="2674630" y="5622873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2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0" name="TextBox 16"/>
          <p:cNvSpPr txBox="1"/>
          <p:nvPr/>
        </p:nvSpPr>
        <p:spPr>
          <a:xfrm>
            <a:off x="4438387" y="5005053"/>
            <a:ext cx="449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-5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1" name="TextBox 16"/>
          <p:cNvSpPr txBox="1"/>
          <p:nvPr/>
        </p:nvSpPr>
        <p:spPr>
          <a:xfrm>
            <a:off x="199082" y="1219003"/>
            <a:ext cx="70395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smtClean="0">
                <a:latin typeface="Comic Sans MS"/>
                <a:cs typeface="Comic Sans MS"/>
              </a:rPr>
              <a:t>A </a:t>
            </a:r>
            <a:r>
              <a:rPr lang="tr-TR" u="sng" dirty="0" err="1" smtClean="0">
                <a:latin typeface="Comic Sans MS"/>
                <a:cs typeface="Comic Sans MS"/>
              </a:rPr>
              <a:t>Naive</a:t>
            </a:r>
            <a:r>
              <a:rPr lang="tr-TR" u="sng" dirty="0" smtClean="0"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latin typeface="Comic Sans MS"/>
                <a:cs typeface="Comic Sans MS"/>
              </a:rPr>
              <a:t>Approach</a:t>
            </a:r>
            <a:endParaRPr lang="tr-TR" u="sng" dirty="0" smtClean="0">
              <a:latin typeface="Comic Sans MS"/>
              <a:cs typeface="Comic Sans MS"/>
            </a:endParaRPr>
          </a:p>
          <a:p>
            <a:endParaRPr lang="tr-TR" u="sng" dirty="0">
              <a:latin typeface="Comic Sans MS"/>
              <a:cs typeface="Comic Sans M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 smtClean="0">
                <a:latin typeface="Comic Sans MS"/>
                <a:cs typeface="Comic Sans MS"/>
              </a:rPr>
              <a:t>find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lightest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of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graph</a:t>
            </a:r>
            <a:endParaRPr lang="tr-TR" dirty="0" smtClean="0">
              <a:latin typeface="Comic Sans MS"/>
              <a:cs typeface="Comic Sans M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latin typeface="Comic Sans MS"/>
                <a:cs typeface="Comic Sans MS"/>
              </a:rPr>
              <a:t>a</a:t>
            </a:r>
            <a:r>
              <a:rPr lang="tr-TR" dirty="0" err="1" smtClean="0">
                <a:latin typeface="Comic Sans MS"/>
                <a:cs typeface="Comic Sans MS"/>
              </a:rPr>
              <a:t>dd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weight</a:t>
            </a:r>
            <a:r>
              <a:rPr lang="tr-TR" dirty="0" smtClean="0">
                <a:latin typeface="Comic Sans MS"/>
                <a:cs typeface="Comic Sans MS"/>
              </a:rPr>
              <a:t> of </a:t>
            </a:r>
            <a:r>
              <a:rPr lang="tr-TR" dirty="0" err="1" smtClean="0">
                <a:latin typeface="Comic Sans MS"/>
                <a:cs typeface="Comic Sans MS"/>
              </a:rPr>
              <a:t>that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all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edges</a:t>
            </a:r>
            <a:r>
              <a:rPr lang="tr-TR" dirty="0" smtClean="0">
                <a:latin typeface="Comic Sans MS"/>
                <a:cs typeface="Comic Sans MS"/>
              </a:rPr>
              <a:t> of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graph</a:t>
            </a:r>
            <a:r>
              <a:rPr lang="tr-TR" dirty="0" smtClean="0">
                <a:latin typeface="Comic Sans MS"/>
                <a:cs typeface="Comic Sans MS"/>
              </a:rPr>
              <a:t> in </a:t>
            </a:r>
            <a:r>
              <a:rPr lang="tr-TR" dirty="0" err="1" smtClean="0">
                <a:latin typeface="Comic Sans MS"/>
                <a:cs typeface="Comic Sans MS"/>
              </a:rPr>
              <a:t>order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make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them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non-negative</a:t>
            </a:r>
            <a:endParaRPr lang="tr-TR" dirty="0" smtClean="0">
              <a:latin typeface="Comic Sans MS"/>
              <a:cs typeface="Comic Sans M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 smtClean="0">
                <a:latin typeface="Comic Sans MS"/>
                <a:cs typeface="Comic Sans MS"/>
              </a:rPr>
              <a:t>apply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Dijkstra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find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shortest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paths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</a:p>
        </p:txBody>
      </p:sp>
      <p:sp>
        <p:nvSpPr>
          <p:cNvPr id="22" name="TextBox 16"/>
          <p:cNvSpPr txBox="1"/>
          <p:nvPr/>
        </p:nvSpPr>
        <p:spPr>
          <a:xfrm>
            <a:off x="4590787" y="5333146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4" name="TextBox 16"/>
          <p:cNvSpPr txBox="1"/>
          <p:nvPr/>
        </p:nvSpPr>
        <p:spPr>
          <a:xfrm>
            <a:off x="2799076" y="5844029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7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6" name="TextBox 16"/>
          <p:cNvSpPr txBox="1"/>
          <p:nvPr/>
        </p:nvSpPr>
        <p:spPr>
          <a:xfrm>
            <a:off x="1021769" y="5150782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7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7" name="TextBox 16"/>
          <p:cNvSpPr txBox="1"/>
          <p:nvPr/>
        </p:nvSpPr>
        <p:spPr>
          <a:xfrm>
            <a:off x="4096627" y="3724395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7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30" name="TextBox 16"/>
          <p:cNvSpPr txBox="1"/>
          <p:nvPr/>
        </p:nvSpPr>
        <p:spPr>
          <a:xfrm>
            <a:off x="1841621" y="3483999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6</a:t>
            </a:r>
            <a:endParaRPr lang="en-US" sz="2000" dirty="0">
              <a:latin typeface="Comic Sans MS"/>
              <a:cs typeface="Comic Sans MS"/>
            </a:endParaRPr>
          </a:p>
        </p:txBody>
      </p:sp>
      <p:cxnSp>
        <p:nvCxnSpPr>
          <p:cNvPr id="3" name="Düz Bağlayıcı 2"/>
          <p:cNvCxnSpPr/>
          <p:nvPr/>
        </p:nvCxnSpPr>
        <p:spPr>
          <a:xfrm flipH="1">
            <a:off x="3947978" y="3877527"/>
            <a:ext cx="159378" cy="54317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/>
          <p:nvPr/>
        </p:nvCxnSpPr>
        <p:spPr>
          <a:xfrm flipH="1">
            <a:off x="2778548" y="5474981"/>
            <a:ext cx="159378" cy="54317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Bağlayıcı 32"/>
          <p:cNvCxnSpPr/>
          <p:nvPr/>
        </p:nvCxnSpPr>
        <p:spPr>
          <a:xfrm flipH="1">
            <a:off x="1345904" y="4807658"/>
            <a:ext cx="159378" cy="54317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36"/>
          <p:cNvCxnSpPr/>
          <p:nvPr/>
        </p:nvCxnSpPr>
        <p:spPr>
          <a:xfrm flipH="1">
            <a:off x="1893499" y="3780232"/>
            <a:ext cx="159378" cy="54317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Düz Bağlayıcı 37"/>
          <p:cNvCxnSpPr/>
          <p:nvPr/>
        </p:nvCxnSpPr>
        <p:spPr>
          <a:xfrm flipH="1">
            <a:off x="4615477" y="4913143"/>
            <a:ext cx="159378" cy="54317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732259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2195736" y="3501008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0" name="Düz Bağlayıcı 29"/>
          <p:cNvCxnSpPr>
            <a:endCxn id="27" idx="1"/>
          </p:cNvCxnSpPr>
          <p:nvPr/>
        </p:nvCxnSpPr>
        <p:spPr>
          <a:xfrm>
            <a:off x="2339752" y="3645024"/>
            <a:ext cx="531763" cy="10520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058253" y="3140968"/>
            <a:ext cx="35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A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4139952" y="3299454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2841645" y="4667606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55055" y="4787860"/>
            <a:ext cx="429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D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18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4798608" y="5026623"/>
            <a:ext cx="203966" cy="151431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759412" y="5167739"/>
            <a:ext cx="429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E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19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6092043" y="4077072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302901" y="4005064"/>
            <a:ext cx="323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C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5" name="Düz Bağlayıcı 29"/>
          <p:cNvCxnSpPr>
            <a:endCxn id="23" idx="2"/>
          </p:cNvCxnSpPr>
          <p:nvPr/>
        </p:nvCxnSpPr>
        <p:spPr>
          <a:xfrm flipV="1">
            <a:off x="2399780" y="3400231"/>
            <a:ext cx="1740172" cy="220829"/>
          </a:xfrm>
          <a:prstGeom prst="line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Bağlayıcı 29"/>
          <p:cNvCxnSpPr>
            <a:endCxn id="33" idx="2"/>
          </p:cNvCxnSpPr>
          <p:nvPr/>
        </p:nvCxnSpPr>
        <p:spPr>
          <a:xfrm flipV="1">
            <a:off x="2987824" y="4177849"/>
            <a:ext cx="3104219" cy="52900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29"/>
          <p:cNvCxnSpPr>
            <a:endCxn id="31" idx="1"/>
          </p:cNvCxnSpPr>
          <p:nvPr/>
        </p:nvCxnSpPr>
        <p:spPr>
          <a:xfrm>
            <a:off x="2987824" y="4811250"/>
            <a:ext cx="1840654" cy="2375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Düz Bağlayıcı 29"/>
          <p:cNvCxnSpPr>
            <a:endCxn id="33" idx="3"/>
          </p:cNvCxnSpPr>
          <p:nvPr/>
        </p:nvCxnSpPr>
        <p:spPr>
          <a:xfrm flipV="1">
            <a:off x="4932040" y="4249109"/>
            <a:ext cx="1189873" cy="830897"/>
          </a:xfrm>
          <a:prstGeom prst="line">
            <a:avLst/>
          </a:prstGeom>
          <a:ln>
            <a:solidFill>
              <a:srgbClr val="FF0000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Düz Bağlayıcı 29"/>
          <p:cNvCxnSpPr>
            <a:endCxn id="33" idx="1"/>
          </p:cNvCxnSpPr>
          <p:nvPr/>
        </p:nvCxnSpPr>
        <p:spPr>
          <a:xfrm>
            <a:off x="4283968" y="3433806"/>
            <a:ext cx="1837945" cy="672783"/>
          </a:xfrm>
          <a:prstGeom prst="line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Düz Bağlayıcı 29"/>
          <p:cNvCxnSpPr>
            <a:stCxn id="27" idx="0"/>
            <a:endCxn id="23" idx="3"/>
          </p:cNvCxnSpPr>
          <p:nvPr/>
        </p:nvCxnSpPr>
        <p:spPr>
          <a:xfrm flipV="1">
            <a:off x="2943628" y="3471491"/>
            <a:ext cx="1226194" cy="1196115"/>
          </a:xfrm>
          <a:prstGeom prst="line">
            <a:avLst/>
          </a:prstGeom>
          <a:ln>
            <a:solidFill>
              <a:schemeClr val="tx1"/>
            </a:solidFill>
            <a:head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1" name="TextBox 14340"/>
          <p:cNvSpPr txBox="1"/>
          <p:nvPr/>
        </p:nvSpPr>
        <p:spPr>
          <a:xfrm>
            <a:off x="3059832" y="377974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161340" y="4077072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491880" y="493187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358549" y="4077072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508104" y="458112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915816" y="3140968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044787" y="341970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Metin kutusu 8"/>
          <p:cNvSpPr txBox="1"/>
          <p:nvPr/>
        </p:nvSpPr>
        <p:spPr>
          <a:xfrm>
            <a:off x="611560" y="1490588"/>
            <a:ext cx="79208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iven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 G=(V,E) and a source vertex s in V, find the shortest path from s to every other vertex in V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995936" y="2636912"/>
            <a:ext cx="429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SSSP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8911710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845618" y="407117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2593354" y="3498293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1727097" y="5229200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3484709" y="51373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12" name="Düz Ok Bağlayıcısı 11"/>
          <p:cNvCxnSpPr>
            <a:stCxn id="6" idx="17"/>
            <a:endCxn id="7" idx="11"/>
          </p:cNvCxnSpPr>
          <p:nvPr/>
        </p:nvCxnSpPr>
        <p:spPr>
          <a:xfrm flipV="1">
            <a:off x="1313941" y="3993766"/>
            <a:ext cx="1290304" cy="473863"/>
          </a:xfrm>
          <a:prstGeom prst="straightConnector1">
            <a:avLst/>
          </a:prstGeom>
          <a:ln>
            <a:solidFill>
              <a:srgbClr val="FF0000"/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6" name="TextBox 16"/>
          <p:cNvSpPr txBox="1"/>
          <p:nvPr/>
        </p:nvSpPr>
        <p:spPr>
          <a:xfrm>
            <a:off x="1815087" y="3853630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1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8" name="Freeform 8"/>
          <p:cNvSpPr/>
          <p:nvPr/>
        </p:nvSpPr>
        <p:spPr>
          <a:xfrm>
            <a:off x="4780147" y="4253740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23" name="Düz Ok Bağlayıcısı 22"/>
          <p:cNvCxnSpPr>
            <a:stCxn id="7" idx="16"/>
            <a:endCxn id="18" idx="8"/>
          </p:cNvCxnSpPr>
          <p:nvPr/>
        </p:nvCxnSpPr>
        <p:spPr>
          <a:xfrm>
            <a:off x="3050786" y="3924450"/>
            <a:ext cx="1772926" cy="686132"/>
          </a:xfrm>
          <a:prstGeom prst="straightConnector1">
            <a:avLst/>
          </a:prstGeom>
          <a:ln>
            <a:solidFill>
              <a:srgbClr val="FF0000"/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Ok Bağlayıcısı 24"/>
          <p:cNvCxnSpPr>
            <a:stCxn id="6" idx="14"/>
            <a:endCxn id="8" idx="5"/>
          </p:cNvCxnSpPr>
          <p:nvPr/>
        </p:nvCxnSpPr>
        <p:spPr>
          <a:xfrm>
            <a:off x="1259485" y="4596358"/>
            <a:ext cx="554742" cy="76193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>
            <a:stCxn id="8" idx="17"/>
            <a:endCxn id="9" idx="11"/>
          </p:cNvCxnSpPr>
          <p:nvPr/>
        </p:nvCxnSpPr>
        <p:spPr>
          <a:xfrm>
            <a:off x="2195420" y="5625651"/>
            <a:ext cx="1300180" cy="713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Ok Bağlayıcısı 30"/>
          <p:cNvCxnSpPr>
            <a:stCxn id="9" idx="17"/>
            <a:endCxn id="18" idx="12"/>
          </p:cNvCxnSpPr>
          <p:nvPr/>
        </p:nvCxnSpPr>
        <p:spPr>
          <a:xfrm flipV="1">
            <a:off x="3953032" y="4769017"/>
            <a:ext cx="870680" cy="764742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16"/>
          <p:cNvSpPr txBox="1"/>
          <p:nvPr/>
        </p:nvSpPr>
        <p:spPr>
          <a:xfrm>
            <a:off x="3861786" y="3939808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2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35" name="TextBox 16"/>
          <p:cNvSpPr txBox="1"/>
          <p:nvPr/>
        </p:nvSpPr>
        <p:spPr>
          <a:xfrm>
            <a:off x="1259485" y="4921714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2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39" name="TextBox 16"/>
          <p:cNvSpPr txBox="1"/>
          <p:nvPr/>
        </p:nvSpPr>
        <p:spPr>
          <a:xfrm>
            <a:off x="2674630" y="5622873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2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0" name="TextBox 16"/>
          <p:cNvSpPr txBox="1"/>
          <p:nvPr/>
        </p:nvSpPr>
        <p:spPr>
          <a:xfrm>
            <a:off x="4438387" y="5005053"/>
            <a:ext cx="449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-5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1" name="TextBox 16"/>
          <p:cNvSpPr txBox="1"/>
          <p:nvPr/>
        </p:nvSpPr>
        <p:spPr>
          <a:xfrm>
            <a:off x="199082" y="1219003"/>
            <a:ext cx="70395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smtClean="0">
                <a:latin typeface="Comic Sans MS"/>
                <a:cs typeface="Comic Sans MS"/>
              </a:rPr>
              <a:t>A </a:t>
            </a:r>
            <a:r>
              <a:rPr lang="tr-TR" u="sng" dirty="0" err="1" smtClean="0">
                <a:latin typeface="Comic Sans MS"/>
                <a:cs typeface="Comic Sans MS"/>
              </a:rPr>
              <a:t>Naive</a:t>
            </a:r>
            <a:r>
              <a:rPr lang="tr-TR" u="sng" dirty="0" smtClean="0"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latin typeface="Comic Sans MS"/>
                <a:cs typeface="Comic Sans MS"/>
              </a:rPr>
              <a:t>Approach</a:t>
            </a:r>
            <a:endParaRPr lang="tr-TR" u="sng" dirty="0" smtClean="0">
              <a:latin typeface="Comic Sans MS"/>
              <a:cs typeface="Comic Sans MS"/>
            </a:endParaRPr>
          </a:p>
          <a:p>
            <a:endParaRPr lang="tr-TR" u="sng" dirty="0">
              <a:latin typeface="Comic Sans MS"/>
              <a:cs typeface="Comic Sans M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 smtClean="0">
                <a:latin typeface="Comic Sans MS"/>
                <a:cs typeface="Comic Sans MS"/>
              </a:rPr>
              <a:t>find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lightest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of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graph</a:t>
            </a:r>
            <a:endParaRPr lang="tr-TR" dirty="0" smtClean="0">
              <a:latin typeface="Comic Sans MS"/>
              <a:cs typeface="Comic Sans M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latin typeface="Comic Sans MS"/>
                <a:cs typeface="Comic Sans MS"/>
              </a:rPr>
              <a:t>a</a:t>
            </a:r>
            <a:r>
              <a:rPr lang="tr-TR" dirty="0" err="1" smtClean="0">
                <a:latin typeface="Comic Sans MS"/>
                <a:cs typeface="Comic Sans MS"/>
              </a:rPr>
              <a:t>dd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weight</a:t>
            </a:r>
            <a:r>
              <a:rPr lang="tr-TR" dirty="0" smtClean="0">
                <a:latin typeface="Comic Sans MS"/>
                <a:cs typeface="Comic Sans MS"/>
              </a:rPr>
              <a:t> of </a:t>
            </a:r>
            <a:r>
              <a:rPr lang="tr-TR" dirty="0" err="1" smtClean="0">
                <a:latin typeface="Comic Sans MS"/>
                <a:cs typeface="Comic Sans MS"/>
              </a:rPr>
              <a:t>that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all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edges</a:t>
            </a:r>
            <a:r>
              <a:rPr lang="tr-TR" dirty="0" smtClean="0">
                <a:latin typeface="Comic Sans MS"/>
                <a:cs typeface="Comic Sans MS"/>
              </a:rPr>
              <a:t> of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graph</a:t>
            </a:r>
            <a:r>
              <a:rPr lang="tr-TR" dirty="0" smtClean="0">
                <a:latin typeface="Comic Sans MS"/>
                <a:cs typeface="Comic Sans MS"/>
              </a:rPr>
              <a:t> in </a:t>
            </a:r>
            <a:r>
              <a:rPr lang="tr-TR" dirty="0" err="1" smtClean="0">
                <a:latin typeface="Comic Sans MS"/>
                <a:cs typeface="Comic Sans MS"/>
              </a:rPr>
              <a:t>order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make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them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non-negative</a:t>
            </a:r>
            <a:endParaRPr lang="tr-TR" dirty="0" smtClean="0">
              <a:latin typeface="Comic Sans MS"/>
              <a:cs typeface="Comic Sans M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 smtClean="0">
                <a:latin typeface="Comic Sans MS"/>
                <a:cs typeface="Comic Sans MS"/>
              </a:rPr>
              <a:t>apply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Dijkstra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find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shortest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paths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</a:p>
        </p:txBody>
      </p:sp>
      <p:sp>
        <p:nvSpPr>
          <p:cNvPr id="22" name="TextBox 16"/>
          <p:cNvSpPr txBox="1"/>
          <p:nvPr/>
        </p:nvSpPr>
        <p:spPr>
          <a:xfrm>
            <a:off x="4590787" y="5333146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4" name="TextBox 16"/>
          <p:cNvSpPr txBox="1"/>
          <p:nvPr/>
        </p:nvSpPr>
        <p:spPr>
          <a:xfrm>
            <a:off x="2799076" y="5844029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7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6" name="TextBox 16"/>
          <p:cNvSpPr txBox="1"/>
          <p:nvPr/>
        </p:nvSpPr>
        <p:spPr>
          <a:xfrm>
            <a:off x="1021769" y="5150782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7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7" name="TextBox 16"/>
          <p:cNvSpPr txBox="1"/>
          <p:nvPr/>
        </p:nvSpPr>
        <p:spPr>
          <a:xfrm>
            <a:off x="4096627" y="3724395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latin typeface="Comic Sans MS"/>
                <a:cs typeface="Comic Sans MS"/>
              </a:rPr>
              <a:t>7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30" name="TextBox 16"/>
          <p:cNvSpPr txBox="1"/>
          <p:nvPr/>
        </p:nvSpPr>
        <p:spPr>
          <a:xfrm>
            <a:off x="1841621" y="3483999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6</a:t>
            </a:r>
            <a:endParaRPr lang="en-US" sz="2000" dirty="0">
              <a:latin typeface="Comic Sans MS"/>
              <a:cs typeface="Comic Sans MS"/>
            </a:endParaRPr>
          </a:p>
        </p:txBody>
      </p:sp>
      <p:cxnSp>
        <p:nvCxnSpPr>
          <p:cNvPr id="3" name="Düz Bağlayıcı 2"/>
          <p:cNvCxnSpPr/>
          <p:nvPr/>
        </p:nvCxnSpPr>
        <p:spPr>
          <a:xfrm flipH="1">
            <a:off x="3947978" y="3877527"/>
            <a:ext cx="159378" cy="54317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/>
          <p:nvPr/>
        </p:nvCxnSpPr>
        <p:spPr>
          <a:xfrm flipH="1">
            <a:off x="2778548" y="5474981"/>
            <a:ext cx="159378" cy="54317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Bağlayıcı 32"/>
          <p:cNvCxnSpPr/>
          <p:nvPr/>
        </p:nvCxnSpPr>
        <p:spPr>
          <a:xfrm flipH="1">
            <a:off x="1345904" y="4807658"/>
            <a:ext cx="159378" cy="54317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36"/>
          <p:cNvCxnSpPr/>
          <p:nvPr/>
        </p:nvCxnSpPr>
        <p:spPr>
          <a:xfrm flipH="1">
            <a:off x="1893499" y="3780232"/>
            <a:ext cx="159378" cy="54317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Düz Bağlayıcı 37"/>
          <p:cNvCxnSpPr/>
          <p:nvPr/>
        </p:nvCxnSpPr>
        <p:spPr>
          <a:xfrm flipH="1">
            <a:off x="4615477" y="4913143"/>
            <a:ext cx="159378" cy="54317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035906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971600" y="2405785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3116550" y="2405785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5003418" y="2405785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7020272" y="2405785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12" name="Düz Ok Bağlayıcısı 11"/>
          <p:cNvCxnSpPr>
            <a:stCxn id="6" idx="16"/>
            <a:endCxn id="7" idx="10"/>
          </p:cNvCxnSpPr>
          <p:nvPr/>
        </p:nvCxnSpPr>
        <p:spPr>
          <a:xfrm>
            <a:off x="1429032" y="2831942"/>
            <a:ext cx="1687518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16"/>
          <p:cNvSpPr txBox="1"/>
          <p:nvPr/>
        </p:nvSpPr>
        <p:spPr>
          <a:xfrm>
            <a:off x="4242441" y="1715173"/>
            <a:ext cx="449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-3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32" name="Düz Ok Bağlayıcısı 31"/>
          <p:cNvCxnSpPr>
            <a:stCxn id="7" idx="17"/>
            <a:endCxn id="8" idx="9"/>
          </p:cNvCxnSpPr>
          <p:nvPr/>
        </p:nvCxnSpPr>
        <p:spPr>
          <a:xfrm>
            <a:off x="3584873" y="2802236"/>
            <a:ext cx="1429436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>
            <a:stCxn id="8" idx="17"/>
            <a:endCxn id="9" idx="10"/>
          </p:cNvCxnSpPr>
          <p:nvPr/>
        </p:nvCxnSpPr>
        <p:spPr>
          <a:xfrm>
            <a:off x="5471741" y="2802236"/>
            <a:ext cx="1548531" cy="29706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Yay 18"/>
          <p:cNvSpPr/>
          <p:nvPr/>
        </p:nvSpPr>
        <p:spPr>
          <a:xfrm rot="19815056">
            <a:off x="2864111" y="2189722"/>
            <a:ext cx="2542037" cy="1627718"/>
          </a:xfrm>
          <a:prstGeom prst="arc">
            <a:avLst>
              <a:gd name="adj1" fmla="val 15130919"/>
              <a:gd name="adj2" fmla="val 107485"/>
            </a:avLst>
          </a:prstGeom>
          <a:ln>
            <a:head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TextBox 16"/>
          <p:cNvSpPr txBox="1"/>
          <p:nvPr/>
        </p:nvSpPr>
        <p:spPr>
          <a:xfrm>
            <a:off x="1987655" y="2827506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1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37" name="TextBox 16"/>
          <p:cNvSpPr txBox="1"/>
          <p:nvPr/>
        </p:nvSpPr>
        <p:spPr>
          <a:xfrm>
            <a:off x="6104892" y="2803526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1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38" name="TextBox 16"/>
          <p:cNvSpPr txBox="1"/>
          <p:nvPr/>
        </p:nvSpPr>
        <p:spPr>
          <a:xfrm>
            <a:off x="4086368" y="2827506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1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61585274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971600" y="2405785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3116550" y="2405785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5003418" y="2405785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7020272" y="2405785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12" name="Düz Ok Bağlayıcısı 11"/>
          <p:cNvCxnSpPr>
            <a:stCxn id="6" idx="16"/>
            <a:endCxn id="7" idx="10"/>
          </p:cNvCxnSpPr>
          <p:nvPr/>
        </p:nvCxnSpPr>
        <p:spPr>
          <a:xfrm>
            <a:off x="1429032" y="2831942"/>
            <a:ext cx="1687518" cy="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16"/>
          <p:cNvSpPr txBox="1"/>
          <p:nvPr/>
        </p:nvSpPr>
        <p:spPr>
          <a:xfrm>
            <a:off x="4242441" y="1715173"/>
            <a:ext cx="449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-3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32" name="Düz Ok Bağlayıcısı 31"/>
          <p:cNvCxnSpPr>
            <a:stCxn id="7" idx="17"/>
            <a:endCxn id="8" idx="9"/>
          </p:cNvCxnSpPr>
          <p:nvPr/>
        </p:nvCxnSpPr>
        <p:spPr>
          <a:xfrm>
            <a:off x="3584873" y="2802236"/>
            <a:ext cx="1429436" cy="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>
            <a:stCxn id="8" idx="17"/>
            <a:endCxn id="9" idx="10"/>
          </p:cNvCxnSpPr>
          <p:nvPr/>
        </p:nvCxnSpPr>
        <p:spPr>
          <a:xfrm>
            <a:off x="5471741" y="2802236"/>
            <a:ext cx="1548531" cy="29706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Yay 18"/>
          <p:cNvSpPr/>
          <p:nvPr/>
        </p:nvSpPr>
        <p:spPr>
          <a:xfrm rot="19815056">
            <a:off x="2864111" y="2189722"/>
            <a:ext cx="2542037" cy="1627718"/>
          </a:xfrm>
          <a:prstGeom prst="arc">
            <a:avLst>
              <a:gd name="adj1" fmla="val 15130919"/>
              <a:gd name="adj2" fmla="val 107485"/>
            </a:avLst>
          </a:prstGeom>
          <a:ln>
            <a:head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TextBox 16"/>
          <p:cNvSpPr txBox="1"/>
          <p:nvPr/>
        </p:nvSpPr>
        <p:spPr>
          <a:xfrm>
            <a:off x="1987655" y="2827506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1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37" name="TextBox 16"/>
          <p:cNvSpPr txBox="1"/>
          <p:nvPr/>
        </p:nvSpPr>
        <p:spPr>
          <a:xfrm>
            <a:off x="6104892" y="2803526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1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38" name="TextBox 16"/>
          <p:cNvSpPr txBox="1"/>
          <p:nvPr/>
        </p:nvSpPr>
        <p:spPr>
          <a:xfrm>
            <a:off x="4086368" y="2827506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1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1" name="TextBox 16"/>
          <p:cNvSpPr txBox="1"/>
          <p:nvPr/>
        </p:nvSpPr>
        <p:spPr>
          <a:xfrm>
            <a:off x="3207516" y="2979332"/>
            <a:ext cx="3113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1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3" name="TextBox 16"/>
          <p:cNvSpPr txBox="1"/>
          <p:nvPr/>
        </p:nvSpPr>
        <p:spPr>
          <a:xfrm>
            <a:off x="5121865" y="2946752"/>
            <a:ext cx="35618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2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4" name="TextBox 16"/>
          <p:cNvSpPr txBox="1"/>
          <p:nvPr/>
        </p:nvSpPr>
        <p:spPr>
          <a:xfrm>
            <a:off x="7104105" y="2950130"/>
            <a:ext cx="35618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3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5" name="TextBox 16"/>
          <p:cNvSpPr txBox="1"/>
          <p:nvPr/>
        </p:nvSpPr>
        <p:spPr>
          <a:xfrm>
            <a:off x="1045088" y="2956201"/>
            <a:ext cx="35618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0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3856856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971600" y="2405785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3116550" y="2405785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5003418" y="2405785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7020272" y="2405785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12" name="Düz Ok Bağlayıcısı 11"/>
          <p:cNvCxnSpPr>
            <a:stCxn id="6" idx="16"/>
            <a:endCxn id="7" idx="10"/>
          </p:cNvCxnSpPr>
          <p:nvPr/>
        </p:nvCxnSpPr>
        <p:spPr>
          <a:xfrm>
            <a:off x="1429032" y="2831942"/>
            <a:ext cx="1687518" cy="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16"/>
          <p:cNvSpPr txBox="1"/>
          <p:nvPr/>
        </p:nvSpPr>
        <p:spPr>
          <a:xfrm>
            <a:off x="4242441" y="1715173"/>
            <a:ext cx="449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-3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32" name="Düz Ok Bağlayıcısı 31"/>
          <p:cNvCxnSpPr>
            <a:stCxn id="7" idx="17"/>
            <a:endCxn id="8" idx="9"/>
          </p:cNvCxnSpPr>
          <p:nvPr/>
        </p:nvCxnSpPr>
        <p:spPr>
          <a:xfrm>
            <a:off x="3584873" y="2802236"/>
            <a:ext cx="1429436" cy="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>
            <a:stCxn id="8" idx="17"/>
            <a:endCxn id="9" idx="10"/>
          </p:cNvCxnSpPr>
          <p:nvPr/>
        </p:nvCxnSpPr>
        <p:spPr>
          <a:xfrm>
            <a:off x="5471741" y="2802236"/>
            <a:ext cx="1548531" cy="29706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Yay 18"/>
          <p:cNvSpPr/>
          <p:nvPr/>
        </p:nvSpPr>
        <p:spPr>
          <a:xfrm rot="19815056">
            <a:off x="2864111" y="2189722"/>
            <a:ext cx="2542037" cy="1627718"/>
          </a:xfrm>
          <a:prstGeom prst="arc">
            <a:avLst>
              <a:gd name="adj1" fmla="val 15130919"/>
              <a:gd name="adj2" fmla="val 107485"/>
            </a:avLst>
          </a:prstGeom>
          <a:ln>
            <a:solidFill>
              <a:srgbClr val="FF0000"/>
            </a:solidFill>
            <a:head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TextBox 16"/>
          <p:cNvSpPr txBox="1"/>
          <p:nvPr/>
        </p:nvSpPr>
        <p:spPr>
          <a:xfrm>
            <a:off x="1987655" y="2827506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1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37" name="TextBox 16"/>
          <p:cNvSpPr txBox="1"/>
          <p:nvPr/>
        </p:nvSpPr>
        <p:spPr>
          <a:xfrm>
            <a:off x="6104892" y="2803526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1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38" name="TextBox 16"/>
          <p:cNvSpPr txBox="1"/>
          <p:nvPr/>
        </p:nvSpPr>
        <p:spPr>
          <a:xfrm>
            <a:off x="4086368" y="2827506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1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1" name="TextBox 16"/>
          <p:cNvSpPr txBox="1"/>
          <p:nvPr/>
        </p:nvSpPr>
        <p:spPr>
          <a:xfrm>
            <a:off x="3131840" y="2979332"/>
            <a:ext cx="4283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-1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3" name="TextBox 16"/>
          <p:cNvSpPr txBox="1"/>
          <p:nvPr/>
        </p:nvSpPr>
        <p:spPr>
          <a:xfrm>
            <a:off x="5121865" y="2946752"/>
            <a:ext cx="35618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0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4" name="TextBox 16"/>
          <p:cNvSpPr txBox="1"/>
          <p:nvPr/>
        </p:nvSpPr>
        <p:spPr>
          <a:xfrm>
            <a:off x="7104105" y="2950130"/>
            <a:ext cx="3113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>
                <a:latin typeface="Comic Sans MS"/>
                <a:cs typeface="Comic Sans MS"/>
              </a:rPr>
              <a:t>1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5" name="TextBox 16"/>
          <p:cNvSpPr txBox="1"/>
          <p:nvPr/>
        </p:nvSpPr>
        <p:spPr>
          <a:xfrm>
            <a:off x="1045088" y="2956201"/>
            <a:ext cx="35618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0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4089214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Dijkstra’s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971600" y="2405785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3116550" y="2405785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5003418" y="2405785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7020272" y="2405785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12" name="Düz Ok Bağlayıcısı 11"/>
          <p:cNvCxnSpPr>
            <a:stCxn id="6" idx="16"/>
            <a:endCxn id="7" idx="10"/>
          </p:cNvCxnSpPr>
          <p:nvPr/>
        </p:nvCxnSpPr>
        <p:spPr>
          <a:xfrm>
            <a:off x="1429032" y="2831942"/>
            <a:ext cx="1687518" cy="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16"/>
          <p:cNvSpPr txBox="1"/>
          <p:nvPr/>
        </p:nvSpPr>
        <p:spPr>
          <a:xfrm>
            <a:off x="4242441" y="1715173"/>
            <a:ext cx="449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-3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32" name="Düz Ok Bağlayıcısı 31"/>
          <p:cNvCxnSpPr>
            <a:stCxn id="7" idx="17"/>
            <a:endCxn id="8" idx="9"/>
          </p:cNvCxnSpPr>
          <p:nvPr/>
        </p:nvCxnSpPr>
        <p:spPr>
          <a:xfrm>
            <a:off x="3584873" y="2802236"/>
            <a:ext cx="1429436" cy="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>
            <a:stCxn id="8" idx="17"/>
            <a:endCxn id="9" idx="10"/>
          </p:cNvCxnSpPr>
          <p:nvPr/>
        </p:nvCxnSpPr>
        <p:spPr>
          <a:xfrm>
            <a:off x="5471741" y="2802236"/>
            <a:ext cx="1548531" cy="29706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Yay 18"/>
          <p:cNvSpPr/>
          <p:nvPr/>
        </p:nvSpPr>
        <p:spPr>
          <a:xfrm rot="19815056">
            <a:off x="2864111" y="2189722"/>
            <a:ext cx="2542037" cy="1627718"/>
          </a:xfrm>
          <a:prstGeom prst="arc">
            <a:avLst>
              <a:gd name="adj1" fmla="val 15130919"/>
              <a:gd name="adj2" fmla="val 107485"/>
            </a:avLst>
          </a:prstGeom>
          <a:ln>
            <a:solidFill>
              <a:srgbClr val="FF0000"/>
            </a:solidFill>
            <a:head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TextBox 16"/>
          <p:cNvSpPr txBox="1"/>
          <p:nvPr/>
        </p:nvSpPr>
        <p:spPr>
          <a:xfrm>
            <a:off x="1987655" y="2827506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1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37" name="TextBox 16"/>
          <p:cNvSpPr txBox="1"/>
          <p:nvPr/>
        </p:nvSpPr>
        <p:spPr>
          <a:xfrm>
            <a:off x="6104892" y="2803526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1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38" name="TextBox 16"/>
          <p:cNvSpPr txBox="1"/>
          <p:nvPr/>
        </p:nvSpPr>
        <p:spPr>
          <a:xfrm>
            <a:off x="4086368" y="2827506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latin typeface="Comic Sans MS"/>
                <a:cs typeface="Comic Sans MS"/>
              </a:rPr>
              <a:t>1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1" name="TextBox 16"/>
          <p:cNvSpPr txBox="1"/>
          <p:nvPr/>
        </p:nvSpPr>
        <p:spPr>
          <a:xfrm>
            <a:off x="3131840" y="2979332"/>
            <a:ext cx="4732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-3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3" name="TextBox 16"/>
          <p:cNvSpPr txBox="1"/>
          <p:nvPr/>
        </p:nvSpPr>
        <p:spPr>
          <a:xfrm>
            <a:off x="5046189" y="2946752"/>
            <a:ext cx="4732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-2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4" name="TextBox 16"/>
          <p:cNvSpPr txBox="1"/>
          <p:nvPr/>
        </p:nvSpPr>
        <p:spPr>
          <a:xfrm>
            <a:off x="7104105" y="2950130"/>
            <a:ext cx="4283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-1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5" name="TextBox 16"/>
          <p:cNvSpPr txBox="1"/>
          <p:nvPr/>
        </p:nvSpPr>
        <p:spPr>
          <a:xfrm>
            <a:off x="1045088" y="2956201"/>
            <a:ext cx="35618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latin typeface="Comic Sans MS"/>
                <a:cs typeface="Comic Sans MS"/>
              </a:rPr>
              <a:t>0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7711412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6" name="TextBox 16"/>
          <p:cNvSpPr txBox="1"/>
          <p:nvPr/>
        </p:nvSpPr>
        <p:spPr>
          <a:xfrm>
            <a:off x="323528" y="1196752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latin typeface="Comic Sans MS"/>
                <a:cs typeface="Comic Sans MS"/>
              </a:rPr>
              <a:t>define a </a:t>
            </a:r>
            <a:r>
              <a:rPr lang="tr-TR" dirty="0" err="1" smtClean="0">
                <a:latin typeface="Comic Sans MS"/>
                <a:cs typeface="Comic Sans MS"/>
              </a:rPr>
              <a:t>subproblem</a:t>
            </a:r>
            <a:endParaRPr lang="tr-TR" dirty="0" smtClean="0">
              <a:latin typeface="Comic Sans MS"/>
              <a:cs typeface="Comic Sans MS"/>
            </a:endParaRPr>
          </a:p>
          <a:p>
            <a:endParaRPr lang="tr-TR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241625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16"/>
              <p:cNvSpPr txBox="1"/>
              <p:nvPr/>
            </p:nvSpPr>
            <p:spPr>
              <a:xfrm>
                <a:off x="323528" y="1196752"/>
                <a:ext cx="820891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dirty="0" smtClean="0">
                    <a:latin typeface="Comic Sans MS"/>
                    <a:cs typeface="Comic Sans MS"/>
                  </a:rPr>
                  <a:t>define a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subproblem</a:t>
                </a:r>
                <a:endParaRPr lang="tr-TR" dirty="0" smtClean="0">
                  <a:latin typeface="Comic Sans MS"/>
                  <a:cs typeface="Comic Sans MS"/>
                </a:endParaRPr>
              </a:p>
              <a:p>
                <a:endParaRPr lang="tr-TR" dirty="0">
                  <a:latin typeface="Comic Sans MS"/>
                  <a:cs typeface="Comic Sans MS"/>
                </a:endParaRPr>
              </a:p>
              <a:p>
                <a:r>
                  <a:rPr lang="tr-TR" dirty="0" smtClean="0">
                    <a:latin typeface="Comic Sans MS"/>
                    <a:cs typeface="Comic Sans MS"/>
                  </a:rPr>
                  <a:t>               PATH(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i,v</a:t>
                </a:r>
                <a:r>
                  <a:rPr lang="tr-TR" dirty="0" smtClean="0">
                    <a:latin typeface="Comic Sans MS"/>
                    <a:cs typeface="Comic Sans MS"/>
                  </a:rPr>
                  <a:t>) :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the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weight</a:t>
                </a:r>
                <a:r>
                  <a:rPr lang="tr-TR" dirty="0" smtClean="0">
                    <a:latin typeface="Comic Sans MS"/>
                    <a:cs typeface="Comic Sans MS"/>
                  </a:rPr>
                  <a:t> of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the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shortest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path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to</a:t>
                </a:r>
                <a:r>
                  <a:rPr lang="tr-TR" dirty="0" smtClean="0">
                    <a:latin typeface="Comic Sans MS"/>
                    <a:cs typeface="Comic Sans MS"/>
                  </a:rPr>
                  <a:t> v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that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contains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</a:p>
              <a:p>
                <a:r>
                  <a:rPr lang="tr-TR" dirty="0">
                    <a:latin typeface="Comic Sans MS"/>
                    <a:cs typeface="Comic Sans MS"/>
                  </a:rPr>
                  <a:t> </a:t>
                </a:r>
                <a:r>
                  <a:rPr lang="tr-TR" dirty="0" smtClean="0">
                    <a:latin typeface="Comic Sans MS"/>
                    <a:cs typeface="Comic Sans MS"/>
                  </a:rPr>
                  <a:t>                                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≤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𝑖</m:t>
                    </m:r>
                  </m:oMath>
                </a14:m>
                <a:r>
                  <a:rPr lang="tr-TR" dirty="0" smtClean="0">
                    <a:latin typeface="Comic Sans MS"/>
                    <a:cs typeface="Comic Sans MS"/>
                  </a:rPr>
                  <a:t> edges  </a:t>
                </a:r>
              </a:p>
            </p:txBody>
          </p:sp>
        </mc:Choice>
        <mc:Fallback>
          <p:sp>
            <p:nvSpPr>
              <p:cNvPr id="26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196752"/>
                <a:ext cx="8208912" cy="1200329"/>
              </a:xfrm>
              <a:prstGeom prst="rect">
                <a:avLst/>
              </a:prstGeom>
              <a:blipFill>
                <a:blip r:embed="rId3"/>
                <a:stretch>
                  <a:fillRect l="-445" t="-2030" b="-761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93900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16"/>
              <p:cNvSpPr txBox="1"/>
              <p:nvPr/>
            </p:nvSpPr>
            <p:spPr>
              <a:xfrm>
                <a:off x="323528" y="1196752"/>
                <a:ext cx="8208912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dirty="0" smtClean="0">
                    <a:latin typeface="Comic Sans MS"/>
                    <a:cs typeface="Comic Sans MS"/>
                  </a:rPr>
                  <a:t>define a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subproblem</a:t>
                </a:r>
                <a:endParaRPr lang="tr-TR" dirty="0" smtClean="0">
                  <a:latin typeface="Comic Sans MS"/>
                  <a:cs typeface="Comic Sans MS"/>
                </a:endParaRPr>
              </a:p>
              <a:p>
                <a:endParaRPr lang="tr-TR" dirty="0">
                  <a:latin typeface="Comic Sans MS"/>
                  <a:cs typeface="Comic Sans MS"/>
                </a:endParaRPr>
              </a:p>
              <a:p>
                <a:r>
                  <a:rPr lang="tr-TR" dirty="0" smtClean="0">
                    <a:latin typeface="Comic Sans MS"/>
                    <a:cs typeface="Comic Sans MS"/>
                  </a:rPr>
                  <a:t>               PATH(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i,v</a:t>
                </a:r>
                <a:r>
                  <a:rPr lang="tr-TR" dirty="0" smtClean="0">
                    <a:latin typeface="Comic Sans MS"/>
                    <a:cs typeface="Comic Sans MS"/>
                  </a:rPr>
                  <a:t>) :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the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weight</a:t>
                </a:r>
                <a:r>
                  <a:rPr lang="tr-TR" dirty="0" smtClean="0">
                    <a:latin typeface="Comic Sans MS"/>
                    <a:cs typeface="Comic Sans MS"/>
                  </a:rPr>
                  <a:t> of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the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shortest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path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to</a:t>
                </a:r>
                <a:r>
                  <a:rPr lang="tr-TR" dirty="0" smtClean="0">
                    <a:latin typeface="Comic Sans MS"/>
                    <a:cs typeface="Comic Sans MS"/>
                  </a:rPr>
                  <a:t> v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that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contains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</a:p>
              <a:p>
                <a:r>
                  <a:rPr lang="tr-TR" dirty="0">
                    <a:latin typeface="Comic Sans MS"/>
                    <a:cs typeface="Comic Sans MS"/>
                  </a:rPr>
                  <a:t> </a:t>
                </a:r>
                <a:r>
                  <a:rPr lang="tr-TR" dirty="0" smtClean="0">
                    <a:latin typeface="Comic Sans MS"/>
                    <a:cs typeface="Comic Sans MS"/>
                  </a:rPr>
                  <a:t>                                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≤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𝑖</m:t>
                    </m:r>
                  </m:oMath>
                </a14:m>
                <a:r>
                  <a:rPr lang="tr-TR" dirty="0" smtClean="0">
                    <a:latin typeface="Comic Sans MS"/>
                    <a:cs typeface="Comic Sans MS"/>
                  </a:rPr>
                  <a:t> edges</a:t>
                </a:r>
              </a:p>
              <a:p>
                <a:endParaRPr lang="tr-TR" dirty="0">
                  <a:latin typeface="Comic Sans MS"/>
                  <a:cs typeface="Comic Sans MS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dirty="0" err="1">
                    <a:latin typeface="Comic Sans MS"/>
                    <a:cs typeface="Comic Sans MS"/>
                  </a:rPr>
                  <a:t>c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onstruct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recurrence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relation</a:t>
                </a:r>
                <a:r>
                  <a:rPr lang="tr-TR" dirty="0" smtClean="0">
                    <a:latin typeface="Comic Sans MS"/>
                    <a:cs typeface="Comic Sans MS"/>
                  </a:rPr>
                  <a:t>  </a:t>
                </a:r>
              </a:p>
            </p:txBody>
          </p:sp>
        </mc:Choice>
        <mc:Fallback>
          <p:sp>
            <p:nvSpPr>
              <p:cNvPr id="26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196752"/>
                <a:ext cx="8208912" cy="1754326"/>
              </a:xfrm>
              <a:prstGeom prst="rect">
                <a:avLst/>
              </a:prstGeom>
              <a:blipFill>
                <a:blip r:embed="rId3"/>
                <a:stretch>
                  <a:fillRect l="-445" t="-1389" b="-486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16"/>
          <p:cNvSpPr txBox="1"/>
          <p:nvPr/>
        </p:nvSpPr>
        <p:spPr>
          <a:xfrm>
            <a:off x="4641146" y="3380606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 smtClean="0">
                <a:latin typeface="Comic Sans MS"/>
                <a:cs typeface="Comic Sans MS"/>
              </a:rPr>
              <a:t>Two</a:t>
            </a:r>
            <a:r>
              <a:rPr lang="tr-TR" u="sng" dirty="0" smtClean="0"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latin typeface="Comic Sans MS"/>
                <a:cs typeface="Comic Sans MS"/>
              </a:rPr>
              <a:t>Cases</a:t>
            </a:r>
            <a:endParaRPr lang="tr-TR" u="sng" dirty="0" smtClean="0">
              <a:latin typeface="Comic Sans MS"/>
              <a:cs typeface="Comic Sans MS"/>
            </a:endParaRPr>
          </a:p>
          <a:p>
            <a:endParaRPr lang="tr-TR" u="sng" dirty="0">
              <a:latin typeface="Comic Sans MS"/>
              <a:cs typeface="Comic Sans MS"/>
            </a:endParaRPr>
          </a:p>
          <a:p>
            <a:r>
              <a:rPr lang="tr-TR" dirty="0" smtClean="0">
                <a:latin typeface="Comic Sans MS"/>
                <a:cs typeface="Comic Sans MS"/>
              </a:rPr>
              <a:t>1) </a:t>
            </a:r>
          </a:p>
        </p:txBody>
      </p:sp>
      <p:sp>
        <p:nvSpPr>
          <p:cNvPr id="2" name="Oval 1"/>
          <p:cNvSpPr/>
          <p:nvPr/>
        </p:nvSpPr>
        <p:spPr>
          <a:xfrm>
            <a:off x="611560" y="3863181"/>
            <a:ext cx="216024" cy="259941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3419872" y="3847969"/>
            <a:ext cx="216024" cy="259941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2483768" y="4797152"/>
            <a:ext cx="216024" cy="259941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Serbest Form 2"/>
          <p:cNvSpPr/>
          <p:nvPr/>
        </p:nvSpPr>
        <p:spPr>
          <a:xfrm>
            <a:off x="765810" y="3749040"/>
            <a:ext cx="2654062" cy="268168"/>
          </a:xfrm>
          <a:custGeom>
            <a:avLst/>
            <a:gdLst>
              <a:gd name="connsiteX0" fmla="*/ 0 w 2686050"/>
              <a:gd name="connsiteY0" fmla="*/ 217170 h 228600"/>
              <a:gd name="connsiteX1" fmla="*/ 354330 w 2686050"/>
              <a:gd name="connsiteY1" fmla="*/ 34290 h 228600"/>
              <a:gd name="connsiteX2" fmla="*/ 457200 w 2686050"/>
              <a:gd name="connsiteY2" fmla="*/ 45720 h 228600"/>
              <a:gd name="connsiteX3" fmla="*/ 548640 w 2686050"/>
              <a:gd name="connsiteY3" fmla="*/ 68580 h 228600"/>
              <a:gd name="connsiteX4" fmla="*/ 640080 w 2686050"/>
              <a:gd name="connsiteY4" fmla="*/ 102870 h 228600"/>
              <a:gd name="connsiteX5" fmla="*/ 674370 w 2686050"/>
              <a:gd name="connsiteY5" fmla="*/ 125730 h 228600"/>
              <a:gd name="connsiteX6" fmla="*/ 857250 w 2686050"/>
              <a:gd name="connsiteY6" fmla="*/ 125730 h 228600"/>
              <a:gd name="connsiteX7" fmla="*/ 914400 w 2686050"/>
              <a:gd name="connsiteY7" fmla="*/ 114300 h 228600"/>
              <a:gd name="connsiteX8" fmla="*/ 982980 w 2686050"/>
              <a:gd name="connsiteY8" fmla="*/ 91440 h 228600"/>
              <a:gd name="connsiteX9" fmla="*/ 1017270 w 2686050"/>
              <a:gd name="connsiteY9" fmla="*/ 80010 h 228600"/>
              <a:gd name="connsiteX10" fmla="*/ 1062990 w 2686050"/>
              <a:gd name="connsiteY10" fmla="*/ 68580 h 228600"/>
              <a:gd name="connsiteX11" fmla="*/ 1097280 w 2686050"/>
              <a:gd name="connsiteY11" fmla="*/ 45720 h 228600"/>
              <a:gd name="connsiteX12" fmla="*/ 1143000 w 2686050"/>
              <a:gd name="connsiteY12" fmla="*/ 34290 h 228600"/>
              <a:gd name="connsiteX13" fmla="*/ 1177290 w 2686050"/>
              <a:gd name="connsiteY13" fmla="*/ 22860 h 228600"/>
              <a:gd name="connsiteX14" fmla="*/ 1257300 w 2686050"/>
              <a:gd name="connsiteY14" fmla="*/ 0 h 228600"/>
              <a:gd name="connsiteX15" fmla="*/ 1463040 w 2686050"/>
              <a:gd name="connsiteY15" fmla="*/ 34290 h 228600"/>
              <a:gd name="connsiteX16" fmla="*/ 1531620 w 2686050"/>
              <a:gd name="connsiteY16" fmla="*/ 80010 h 228600"/>
              <a:gd name="connsiteX17" fmla="*/ 1565910 w 2686050"/>
              <a:gd name="connsiteY17" fmla="*/ 102870 h 228600"/>
              <a:gd name="connsiteX18" fmla="*/ 1600200 w 2686050"/>
              <a:gd name="connsiteY18" fmla="*/ 137160 h 228600"/>
              <a:gd name="connsiteX19" fmla="*/ 1645920 w 2686050"/>
              <a:gd name="connsiteY19" fmla="*/ 160020 h 228600"/>
              <a:gd name="connsiteX20" fmla="*/ 1760220 w 2686050"/>
              <a:gd name="connsiteY20" fmla="*/ 194310 h 228600"/>
              <a:gd name="connsiteX21" fmla="*/ 1874520 w 2686050"/>
              <a:gd name="connsiteY21" fmla="*/ 182880 h 228600"/>
              <a:gd name="connsiteX22" fmla="*/ 1908810 w 2686050"/>
              <a:gd name="connsiteY22" fmla="*/ 160020 h 228600"/>
              <a:gd name="connsiteX23" fmla="*/ 1943100 w 2686050"/>
              <a:gd name="connsiteY23" fmla="*/ 148590 h 228600"/>
              <a:gd name="connsiteX24" fmla="*/ 1977390 w 2686050"/>
              <a:gd name="connsiteY24" fmla="*/ 125730 h 228600"/>
              <a:gd name="connsiteX25" fmla="*/ 2125980 w 2686050"/>
              <a:gd name="connsiteY25" fmla="*/ 91440 h 228600"/>
              <a:gd name="connsiteX26" fmla="*/ 2411730 w 2686050"/>
              <a:gd name="connsiteY26" fmla="*/ 114300 h 228600"/>
              <a:gd name="connsiteX27" fmla="*/ 2446020 w 2686050"/>
              <a:gd name="connsiteY27" fmla="*/ 125730 h 228600"/>
              <a:gd name="connsiteX28" fmla="*/ 2514600 w 2686050"/>
              <a:gd name="connsiteY28" fmla="*/ 171450 h 228600"/>
              <a:gd name="connsiteX29" fmla="*/ 2548890 w 2686050"/>
              <a:gd name="connsiteY29" fmla="*/ 194310 h 228600"/>
              <a:gd name="connsiteX30" fmla="*/ 2583180 w 2686050"/>
              <a:gd name="connsiteY30" fmla="*/ 205740 h 228600"/>
              <a:gd name="connsiteX31" fmla="*/ 2686050 w 2686050"/>
              <a:gd name="connsiteY31" fmla="*/ 22860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686050" h="228600">
                <a:moveTo>
                  <a:pt x="0" y="217170"/>
                </a:moveTo>
                <a:cubicBezTo>
                  <a:pt x="118110" y="156210"/>
                  <a:pt x="229879" y="80959"/>
                  <a:pt x="354330" y="34290"/>
                </a:cubicBezTo>
                <a:cubicBezTo>
                  <a:pt x="386634" y="22176"/>
                  <a:pt x="423046" y="40841"/>
                  <a:pt x="457200" y="45720"/>
                </a:cubicBezTo>
                <a:cubicBezTo>
                  <a:pt x="484035" y="49554"/>
                  <a:pt x="522047" y="57183"/>
                  <a:pt x="548640" y="68580"/>
                </a:cubicBezTo>
                <a:cubicBezTo>
                  <a:pt x="632319" y="104442"/>
                  <a:pt x="555788" y="81797"/>
                  <a:pt x="640080" y="102870"/>
                </a:cubicBezTo>
                <a:cubicBezTo>
                  <a:pt x="651510" y="110490"/>
                  <a:pt x="661338" y="121386"/>
                  <a:pt x="674370" y="125730"/>
                </a:cubicBezTo>
                <a:cubicBezTo>
                  <a:pt x="736799" y="146540"/>
                  <a:pt x="792454" y="134369"/>
                  <a:pt x="857250" y="125730"/>
                </a:cubicBezTo>
                <a:cubicBezTo>
                  <a:pt x="876507" y="123162"/>
                  <a:pt x="895657" y="119412"/>
                  <a:pt x="914400" y="114300"/>
                </a:cubicBezTo>
                <a:cubicBezTo>
                  <a:pt x="937647" y="107960"/>
                  <a:pt x="960120" y="99060"/>
                  <a:pt x="982980" y="91440"/>
                </a:cubicBezTo>
                <a:cubicBezTo>
                  <a:pt x="994410" y="87630"/>
                  <a:pt x="1005581" y="82932"/>
                  <a:pt x="1017270" y="80010"/>
                </a:cubicBezTo>
                <a:lnTo>
                  <a:pt x="1062990" y="68580"/>
                </a:lnTo>
                <a:cubicBezTo>
                  <a:pt x="1074420" y="60960"/>
                  <a:pt x="1084654" y="51131"/>
                  <a:pt x="1097280" y="45720"/>
                </a:cubicBezTo>
                <a:cubicBezTo>
                  <a:pt x="1111719" y="39532"/>
                  <a:pt x="1127895" y="38606"/>
                  <a:pt x="1143000" y="34290"/>
                </a:cubicBezTo>
                <a:cubicBezTo>
                  <a:pt x="1154585" y="30980"/>
                  <a:pt x="1165705" y="26170"/>
                  <a:pt x="1177290" y="22860"/>
                </a:cubicBezTo>
                <a:cubicBezTo>
                  <a:pt x="1277755" y="-5844"/>
                  <a:pt x="1175084" y="27405"/>
                  <a:pt x="1257300" y="0"/>
                </a:cubicBezTo>
                <a:cubicBezTo>
                  <a:pt x="1296508" y="3267"/>
                  <a:pt x="1414995" y="2260"/>
                  <a:pt x="1463040" y="34290"/>
                </a:cubicBezTo>
                <a:lnTo>
                  <a:pt x="1531620" y="80010"/>
                </a:lnTo>
                <a:cubicBezTo>
                  <a:pt x="1543050" y="87630"/>
                  <a:pt x="1556196" y="93156"/>
                  <a:pt x="1565910" y="102870"/>
                </a:cubicBezTo>
                <a:cubicBezTo>
                  <a:pt x="1577340" y="114300"/>
                  <a:pt x="1587046" y="127765"/>
                  <a:pt x="1600200" y="137160"/>
                </a:cubicBezTo>
                <a:cubicBezTo>
                  <a:pt x="1614065" y="147064"/>
                  <a:pt x="1630100" y="153692"/>
                  <a:pt x="1645920" y="160020"/>
                </a:cubicBezTo>
                <a:cubicBezTo>
                  <a:pt x="1692299" y="178572"/>
                  <a:pt x="1715311" y="183083"/>
                  <a:pt x="1760220" y="194310"/>
                </a:cubicBezTo>
                <a:cubicBezTo>
                  <a:pt x="1798320" y="190500"/>
                  <a:pt x="1837211" y="191490"/>
                  <a:pt x="1874520" y="182880"/>
                </a:cubicBezTo>
                <a:cubicBezTo>
                  <a:pt x="1887905" y="179791"/>
                  <a:pt x="1896523" y="166163"/>
                  <a:pt x="1908810" y="160020"/>
                </a:cubicBezTo>
                <a:cubicBezTo>
                  <a:pt x="1919586" y="154632"/>
                  <a:pt x="1932324" y="153978"/>
                  <a:pt x="1943100" y="148590"/>
                </a:cubicBezTo>
                <a:cubicBezTo>
                  <a:pt x="1955387" y="142447"/>
                  <a:pt x="1964837" y="131309"/>
                  <a:pt x="1977390" y="125730"/>
                </a:cubicBezTo>
                <a:cubicBezTo>
                  <a:pt x="2036846" y="99305"/>
                  <a:pt x="2060892" y="100738"/>
                  <a:pt x="2125980" y="91440"/>
                </a:cubicBezTo>
                <a:cubicBezTo>
                  <a:pt x="2287296" y="99122"/>
                  <a:pt x="2306815" y="84324"/>
                  <a:pt x="2411730" y="114300"/>
                </a:cubicBezTo>
                <a:cubicBezTo>
                  <a:pt x="2423315" y="117610"/>
                  <a:pt x="2435488" y="119879"/>
                  <a:pt x="2446020" y="125730"/>
                </a:cubicBezTo>
                <a:cubicBezTo>
                  <a:pt x="2470037" y="139073"/>
                  <a:pt x="2491740" y="156210"/>
                  <a:pt x="2514600" y="171450"/>
                </a:cubicBezTo>
                <a:cubicBezTo>
                  <a:pt x="2526030" y="179070"/>
                  <a:pt x="2535858" y="189966"/>
                  <a:pt x="2548890" y="194310"/>
                </a:cubicBezTo>
                <a:cubicBezTo>
                  <a:pt x="2560320" y="198120"/>
                  <a:pt x="2571326" y="203585"/>
                  <a:pt x="2583180" y="205740"/>
                </a:cubicBezTo>
                <a:cubicBezTo>
                  <a:pt x="2686688" y="224560"/>
                  <a:pt x="2651721" y="194271"/>
                  <a:pt x="2686050" y="228600"/>
                </a:cubicBezTo>
              </a:path>
            </a:pathLst>
          </a:custGeom>
          <a:noFill/>
          <a:ln w="25400">
            <a:solidFill>
              <a:schemeClr val="tx2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Serbest Form 3"/>
          <p:cNvSpPr/>
          <p:nvPr/>
        </p:nvSpPr>
        <p:spPr>
          <a:xfrm>
            <a:off x="777240" y="4103370"/>
            <a:ext cx="1691640" cy="811574"/>
          </a:xfrm>
          <a:custGeom>
            <a:avLst/>
            <a:gdLst>
              <a:gd name="connsiteX0" fmla="*/ 0 w 1691640"/>
              <a:gd name="connsiteY0" fmla="*/ 0 h 811574"/>
              <a:gd name="connsiteX1" fmla="*/ 57150 w 1691640"/>
              <a:gd name="connsiteY1" fmla="*/ 57150 h 811574"/>
              <a:gd name="connsiteX2" fmla="*/ 194310 w 1691640"/>
              <a:gd name="connsiteY2" fmla="*/ 34290 h 811574"/>
              <a:gd name="connsiteX3" fmla="*/ 308610 w 1691640"/>
              <a:gd name="connsiteY3" fmla="*/ 45720 h 811574"/>
              <a:gd name="connsiteX4" fmla="*/ 342900 w 1691640"/>
              <a:gd name="connsiteY4" fmla="*/ 57150 h 811574"/>
              <a:gd name="connsiteX5" fmla="*/ 377190 w 1691640"/>
              <a:gd name="connsiteY5" fmla="*/ 91440 h 811574"/>
              <a:gd name="connsiteX6" fmla="*/ 400050 w 1691640"/>
              <a:gd name="connsiteY6" fmla="*/ 251460 h 811574"/>
              <a:gd name="connsiteX7" fmla="*/ 445770 w 1691640"/>
              <a:gd name="connsiteY7" fmla="*/ 320040 h 811574"/>
              <a:gd name="connsiteX8" fmla="*/ 480060 w 1691640"/>
              <a:gd name="connsiteY8" fmla="*/ 342900 h 811574"/>
              <a:gd name="connsiteX9" fmla="*/ 514350 w 1691640"/>
              <a:gd name="connsiteY9" fmla="*/ 377190 h 811574"/>
              <a:gd name="connsiteX10" fmla="*/ 868680 w 1691640"/>
              <a:gd name="connsiteY10" fmla="*/ 411480 h 811574"/>
              <a:gd name="connsiteX11" fmla="*/ 902970 w 1691640"/>
              <a:gd name="connsiteY11" fmla="*/ 434340 h 811574"/>
              <a:gd name="connsiteX12" fmla="*/ 937260 w 1691640"/>
              <a:gd name="connsiteY12" fmla="*/ 445770 h 811574"/>
              <a:gd name="connsiteX13" fmla="*/ 1017270 w 1691640"/>
              <a:gd name="connsiteY13" fmla="*/ 514350 h 811574"/>
              <a:gd name="connsiteX14" fmla="*/ 1051560 w 1691640"/>
              <a:gd name="connsiteY14" fmla="*/ 628650 h 811574"/>
              <a:gd name="connsiteX15" fmla="*/ 1074420 w 1691640"/>
              <a:gd name="connsiteY15" fmla="*/ 674370 h 811574"/>
              <a:gd name="connsiteX16" fmla="*/ 1154430 w 1691640"/>
              <a:gd name="connsiteY16" fmla="*/ 708660 h 811574"/>
              <a:gd name="connsiteX17" fmla="*/ 1291590 w 1691640"/>
              <a:gd name="connsiteY17" fmla="*/ 697230 h 811574"/>
              <a:gd name="connsiteX18" fmla="*/ 1360170 w 1691640"/>
              <a:gd name="connsiteY18" fmla="*/ 674370 h 811574"/>
              <a:gd name="connsiteX19" fmla="*/ 1508760 w 1691640"/>
              <a:gd name="connsiteY19" fmla="*/ 685800 h 811574"/>
              <a:gd name="connsiteX20" fmla="*/ 1577340 w 1691640"/>
              <a:gd name="connsiteY20" fmla="*/ 742950 h 811574"/>
              <a:gd name="connsiteX21" fmla="*/ 1645920 w 1691640"/>
              <a:gd name="connsiteY21" fmla="*/ 788670 h 811574"/>
              <a:gd name="connsiteX22" fmla="*/ 1691640 w 1691640"/>
              <a:gd name="connsiteY22" fmla="*/ 811530 h 811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691640" h="811574">
                <a:moveTo>
                  <a:pt x="0" y="0"/>
                </a:moveTo>
                <a:cubicBezTo>
                  <a:pt x="19050" y="19050"/>
                  <a:pt x="31246" y="49749"/>
                  <a:pt x="57150" y="57150"/>
                </a:cubicBezTo>
                <a:cubicBezTo>
                  <a:pt x="98376" y="68929"/>
                  <a:pt x="152998" y="48061"/>
                  <a:pt x="194310" y="34290"/>
                </a:cubicBezTo>
                <a:cubicBezTo>
                  <a:pt x="232410" y="38100"/>
                  <a:pt x="270765" y="39898"/>
                  <a:pt x="308610" y="45720"/>
                </a:cubicBezTo>
                <a:cubicBezTo>
                  <a:pt x="320518" y="47552"/>
                  <a:pt x="332875" y="50467"/>
                  <a:pt x="342900" y="57150"/>
                </a:cubicBezTo>
                <a:cubicBezTo>
                  <a:pt x="356350" y="66116"/>
                  <a:pt x="365760" y="80010"/>
                  <a:pt x="377190" y="91440"/>
                </a:cubicBezTo>
                <a:cubicBezTo>
                  <a:pt x="384810" y="144780"/>
                  <a:pt x="370162" y="206628"/>
                  <a:pt x="400050" y="251460"/>
                </a:cubicBezTo>
                <a:cubicBezTo>
                  <a:pt x="415290" y="274320"/>
                  <a:pt x="422910" y="304800"/>
                  <a:pt x="445770" y="320040"/>
                </a:cubicBezTo>
                <a:cubicBezTo>
                  <a:pt x="457200" y="327660"/>
                  <a:pt x="469507" y="334106"/>
                  <a:pt x="480060" y="342900"/>
                </a:cubicBezTo>
                <a:cubicBezTo>
                  <a:pt x="492478" y="353248"/>
                  <a:pt x="500220" y="369340"/>
                  <a:pt x="514350" y="377190"/>
                </a:cubicBezTo>
                <a:cubicBezTo>
                  <a:pt x="604824" y="427453"/>
                  <a:pt x="830000" y="409933"/>
                  <a:pt x="868680" y="411480"/>
                </a:cubicBezTo>
                <a:cubicBezTo>
                  <a:pt x="880110" y="419100"/>
                  <a:pt x="890683" y="428197"/>
                  <a:pt x="902970" y="434340"/>
                </a:cubicBezTo>
                <a:cubicBezTo>
                  <a:pt x="913746" y="439728"/>
                  <a:pt x="926799" y="439792"/>
                  <a:pt x="937260" y="445770"/>
                </a:cubicBezTo>
                <a:cubicBezTo>
                  <a:pt x="971473" y="465321"/>
                  <a:pt x="990246" y="487326"/>
                  <a:pt x="1017270" y="514350"/>
                </a:cubicBezTo>
                <a:cubicBezTo>
                  <a:pt x="1025474" y="547164"/>
                  <a:pt x="1037646" y="600822"/>
                  <a:pt x="1051560" y="628650"/>
                </a:cubicBezTo>
                <a:cubicBezTo>
                  <a:pt x="1059180" y="643890"/>
                  <a:pt x="1062372" y="662322"/>
                  <a:pt x="1074420" y="674370"/>
                </a:cubicBezTo>
                <a:cubicBezTo>
                  <a:pt x="1088544" y="688494"/>
                  <a:pt x="1133937" y="701829"/>
                  <a:pt x="1154430" y="708660"/>
                </a:cubicBezTo>
                <a:cubicBezTo>
                  <a:pt x="1200150" y="704850"/>
                  <a:pt x="1246336" y="704772"/>
                  <a:pt x="1291590" y="697230"/>
                </a:cubicBezTo>
                <a:cubicBezTo>
                  <a:pt x="1315359" y="693269"/>
                  <a:pt x="1360170" y="674370"/>
                  <a:pt x="1360170" y="674370"/>
                </a:cubicBezTo>
                <a:cubicBezTo>
                  <a:pt x="1409700" y="678180"/>
                  <a:pt x="1459935" y="676645"/>
                  <a:pt x="1508760" y="685800"/>
                </a:cubicBezTo>
                <a:cubicBezTo>
                  <a:pt x="1531825" y="690125"/>
                  <a:pt x="1562371" y="731308"/>
                  <a:pt x="1577340" y="742950"/>
                </a:cubicBezTo>
                <a:cubicBezTo>
                  <a:pt x="1599027" y="759818"/>
                  <a:pt x="1623060" y="773430"/>
                  <a:pt x="1645920" y="788670"/>
                </a:cubicBezTo>
                <a:cubicBezTo>
                  <a:pt x="1683380" y="813643"/>
                  <a:pt x="1666473" y="811530"/>
                  <a:pt x="1691640" y="811530"/>
                </a:cubicBezTo>
              </a:path>
            </a:pathLst>
          </a:custGeom>
          <a:noFill/>
          <a:ln w="19050">
            <a:solidFill>
              <a:schemeClr val="tx2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" name="Düz Ok Bağlayıcısı 5"/>
          <p:cNvCxnSpPr>
            <a:stCxn id="10" idx="7"/>
            <a:endCxn id="9" idx="3"/>
          </p:cNvCxnSpPr>
          <p:nvPr/>
        </p:nvCxnSpPr>
        <p:spPr>
          <a:xfrm flipV="1">
            <a:off x="2668156" y="4069843"/>
            <a:ext cx="783352" cy="765376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6"/>
          <p:cNvSpPr txBox="1"/>
          <p:nvPr/>
        </p:nvSpPr>
        <p:spPr>
          <a:xfrm>
            <a:off x="386448" y="3657605"/>
            <a:ext cx="28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17440" y="5012576"/>
            <a:ext cx="28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x</a:t>
            </a:r>
            <a:endParaRPr lang="tr-TR" dirty="0" smtClean="0">
              <a:latin typeface="Comic Sans MS"/>
              <a:cs typeface="Comic Sans MS"/>
            </a:endParaRPr>
          </a:p>
        </p:txBody>
      </p:sp>
      <p:sp>
        <p:nvSpPr>
          <p:cNvPr id="18" name="TextBox 16"/>
          <p:cNvSpPr txBox="1"/>
          <p:nvPr/>
        </p:nvSpPr>
        <p:spPr>
          <a:xfrm>
            <a:off x="3628392" y="3745932"/>
            <a:ext cx="28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v</a:t>
            </a:r>
          </a:p>
        </p:txBody>
      </p:sp>
      <p:sp>
        <p:nvSpPr>
          <p:cNvPr id="8" name="Dikdörtgen 7"/>
          <p:cNvSpPr/>
          <p:nvPr/>
        </p:nvSpPr>
        <p:spPr>
          <a:xfrm>
            <a:off x="1528187" y="3437643"/>
            <a:ext cx="13420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latin typeface="Comic Sans MS"/>
                <a:cs typeface="Comic Sans MS"/>
              </a:rPr>
              <a:t>PATH(i-1,v</a:t>
            </a:r>
            <a:r>
              <a:rPr lang="tr-TR" sz="1600" dirty="0">
                <a:latin typeface="Comic Sans MS"/>
                <a:cs typeface="Comic Sans MS"/>
              </a:rPr>
              <a:t>) </a:t>
            </a:r>
            <a:endParaRPr lang="tr-TR" sz="1600" dirty="0"/>
          </a:p>
        </p:txBody>
      </p:sp>
      <p:sp>
        <p:nvSpPr>
          <p:cNvPr id="21" name="Dikdörtgen 20"/>
          <p:cNvSpPr/>
          <p:nvPr/>
        </p:nvSpPr>
        <p:spPr>
          <a:xfrm rot="1268130">
            <a:off x="679803" y="4586861"/>
            <a:ext cx="136447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latin typeface="Comic Sans MS"/>
                <a:cs typeface="Comic Sans MS"/>
              </a:rPr>
              <a:t>PATH(i-1,x) </a:t>
            </a:r>
            <a:endParaRPr lang="tr-TR" sz="1600" dirty="0"/>
          </a:p>
        </p:txBody>
      </p:sp>
      <p:sp>
        <p:nvSpPr>
          <p:cNvPr id="22" name="Dikdörtgen 21"/>
          <p:cNvSpPr/>
          <p:nvPr/>
        </p:nvSpPr>
        <p:spPr>
          <a:xfrm rot="18912010">
            <a:off x="2798745" y="4424291"/>
            <a:ext cx="7537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latin typeface="Comic Sans MS"/>
                <a:cs typeface="Comic Sans MS"/>
              </a:rPr>
              <a:t>w(</a:t>
            </a:r>
            <a:r>
              <a:rPr lang="tr-TR" sz="1600" dirty="0" err="1" smtClean="0">
                <a:latin typeface="Comic Sans MS"/>
                <a:cs typeface="Comic Sans MS"/>
              </a:rPr>
              <a:t>x,v</a:t>
            </a:r>
            <a:r>
              <a:rPr lang="tr-TR" sz="1600" dirty="0" smtClean="0">
                <a:latin typeface="Comic Sans MS"/>
                <a:cs typeface="Comic Sans MS"/>
              </a:rPr>
              <a:t>)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51302722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16"/>
              <p:cNvSpPr txBox="1"/>
              <p:nvPr/>
            </p:nvSpPr>
            <p:spPr>
              <a:xfrm>
                <a:off x="323528" y="1196752"/>
                <a:ext cx="8208912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dirty="0" smtClean="0">
                    <a:latin typeface="Comic Sans MS"/>
                    <a:cs typeface="Comic Sans MS"/>
                  </a:rPr>
                  <a:t>define a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subproblem</a:t>
                </a:r>
                <a:endParaRPr lang="tr-TR" dirty="0" smtClean="0">
                  <a:latin typeface="Comic Sans MS"/>
                  <a:cs typeface="Comic Sans MS"/>
                </a:endParaRPr>
              </a:p>
              <a:p>
                <a:endParaRPr lang="tr-TR" dirty="0">
                  <a:latin typeface="Comic Sans MS"/>
                  <a:cs typeface="Comic Sans MS"/>
                </a:endParaRPr>
              </a:p>
              <a:p>
                <a:r>
                  <a:rPr lang="tr-TR" dirty="0" smtClean="0">
                    <a:latin typeface="Comic Sans MS"/>
                    <a:cs typeface="Comic Sans MS"/>
                  </a:rPr>
                  <a:t>               PATH(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i,v</a:t>
                </a:r>
                <a:r>
                  <a:rPr lang="tr-TR" dirty="0" smtClean="0">
                    <a:latin typeface="Comic Sans MS"/>
                    <a:cs typeface="Comic Sans MS"/>
                  </a:rPr>
                  <a:t>) :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the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weight</a:t>
                </a:r>
                <a:r>
                  <a:rPr lang="tr-TR" dirty="0" smtClean="0">
                    <a:latin typeface="Comic Sans MS"/>
                    <a:cs typeface="Comic Sans MS"/>
                  </a:rPr>
                  <a:t> of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the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shortest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path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to</a:t>
                </a:r>
                <a:r>
                  <a:rPr lang="tr-TR" dirty="0" smtClean="0">
                    <a:latin typeface="Comic Sans MS"/>
                    <a:cs typeface="Comic Sans MS"/>
                  </a:rPr>
                  <a:t> v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that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contains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</a:p>
              <a:p>
                <a:r>
                  <a:rPr lang="tr-TR" dirty="0">
                    <a:latin typeface="Comic Sans MS"/>
                    <a:cs typeface="Comic Sans MS"/>
                  </a:rPr>
                  <a:t> </a:t>
                </a:r>
                <a:r>
                  <a:rPr lang="tr-TR" dirty="0" smtClean="0">
                    <a:latin typeface="Comic Sans MS"/>
                    <a:cs typeface="Comic Sans MS"/>
                  </a:rPr>
                  <a:t>                                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≤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𝑖</m:t>
                    </m:r>
                  </m:oMath>
                </a14:m>
                <a:r>
                  <a:rPr lang="tr-TR" dirty="0" smtClean="0">
                    <a:latin typeface="Comic Sans MS"/>
                    <a:cs typeface="Comic Sans MS"/>
                  </a:rPr>
                  <a:t> edges</a:t>
                </a:r>
              </a:p>
              <a:p>
                <a:endParaRPr lang="tr-TR" dirty="0">
                  <a:latin typeface="Comic Sans MS"/>
                  <a:cs typeface="Comic Sans MS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dirty="0" err="1">
                    <a:latin typeface="Comic Sans MS"/>
                    <a:cs typeface="Comic Sans MS"/>
                  </a:rPr>
                  <a:t>c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onstruct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recurrence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relation</a:t>
                </a:r>
                <a:r>
                  <a:rPr lang="tr-TR" dirty="0" smtClean="0">
                    <a:latin typeface="Comic Sans MS"/>
                    <a:cs typeface="Comic Sans MS"/>
                  </a:rPr>
                  <a:t>  </a:t>
                </a:r>
              </a:p>
            </p:txBody>
          </p:sp>
        </mc:Choice>
        <mc:Fallback>
          <p:sp>
            <p:nvSpPr>
              <p:cNvPr id="26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196752"/>
                <a:ext cx="8208912" cy="1754326"/>
              </a:xfrm>
              <a:prstGeom prst="rect">
                <a:avLst/>
              </a:prstGeom>
              <a:blipFill>
                <a:blip r:embed="rId3"/>
                <a:stretch>
                  <a:fillRect l="-445" t="-1389" b="-486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16"/>
          <p:cNvSpPr txBox="1"/>
          <p:nvPr/>
        </p:nvSpPr>
        <p:spPr>
          <a:xfrm>
            <a:off x="4641146" y="3380606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 smtClean="0">
                <a:latin typeface="Comic Sans MS"/>
                <a:cs typeface="Comic Sans MS"/>
              </a:rPr>
              <a:t>Two</a:t>
            </a:r>
            <a:r>
              <a:rPr lang="tr-TR" u="sng" dirty="0" smtClean="0"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latin typeface="Comic Sans MS"/>
                <a:cs typeface="Comic Sans MS"/>
              </a:rPr>
              <a:t>Cases</a:t>
            </a:r>
            <a:endParaRPr lang="tr-TR" u="sng" dirty="0" smtClean="0">
              <a:latin typeface="Comic Sans MS"/>
              <a:cs typeface="Comic Sans MS"/>
            </a:endParaRPr>
          </a:p>
          <a:p>
            <a:endParaRPr lang="tr-TR" u="sng" dirty="0">
              <a:latin typeface="Comic Sans MS"/>
              <a:cs typeface="Comic Sans MS"/>
            </a:endParaRPr>
          </a:p>
          <a:p>
            <a:pPr marL="342900" indent="-342900">
              <a:buAutoNum type="arabicParenR"/>
            </a:pPr>
            <a:r>
              <a:rPr lang="tr-TR" dirty="0" smtClean="0">
                <a:latin typeface="Comic Sans MS"/>
                <a:cs typeface="Comic Sans MS"/>
              </a:rPr>
              <a:t>PATH(i-1,v)</a:t>
            </a:r>
          </a:p>
        </p:txBody>
      </p:sp>
      <p:sp>
        <p:nvSpPr>
          <p:cNvPr id="2" name="Oval 1"/>
          <p:cNvSpPr/>
          <p:nvPr/>
        </p:nvSpPr>
        <p:spPr>
          <a:xfrm>
            <a:off x="611560" y="3863181"/>
            <a:ext cx="216024" cy="259941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3419872" y="3847969"/>
            <a:ext cx="216024" cy="259941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2483768" y="4797152"/>
            <a:ext cx="216024" cy="259941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Serbest Form 2"/>
          <p:cNvSpPr/>
          <p:nvPr/>
        </p:nvSpPr>
        <p:spPr>
          <a:xfrm>
            <a:off x="765810" y="3749040"/>
            <a:ext cx="2654062" cy="268168"/>
          </a:xfrm>
          <a:custGeom>
            <a:avLst/>
            <a:gdLst>
              <a:gd name="connsiteX0" fmla="*/ 0 w 2686050"/>
              <a:gd name="connsiteY0" fmla="*/ 217170 h 228600"/>
              <a:gd name="connsiteX1" fmla="*/ 354330 w 2686050"/>
              <a:gd name="connsiteY1" fmla="*/ 34290 h 228600"/>
              <a:gd name="connsiteX2" fmla="*/ 457200 w 2686050"/>
              <a:gd name="connsiteY2" fmla="*/ 45720 h 228600"/>
              <a:gd name="connsiteX3" fmla="*/ 548640 w 2686050"/>
              <a:gd name="connsiteY3" fmla="*/ 68580 h 228600"/>
              <a:gd name="connsiteX4" fmla="*/ 640080 w 2686050"/>
              <a:gd name="connsiteY4" fmla="*/ 102870 h 228600"/>
              <a:gd name="connsiteX5" fmla="*/ 674370 w 2686050"/>
              <a:gd name="connsiteY5" fmla="*/ 125730 h 228600"/>
              <a:gd name="connsiteX6" fmla="*/ 857250 w 2686050"/>
              <a:gd name="connsiteY6" fmla="*/ 125730 h 228600"/>
              <a:gd name="connsiteX7" fmla="*/ 914400 w 2686050"/>
              <a:gd name="connsiteY7" fmla="*/ 114300 h 228600"/>
              <a:gd name="connsiteX8" fmla="*/ 982980 w 2686050"/>
              <a:gd name="connsiteY8" fmla="*/ 91440 h 228600"/>
              <a:gd name="connsiteX9" fmla="*/ 1017270 w 2686050"/>
              <a:gd name="connsiteY9" fmla="*/ 80010 h 228600"/>
              <a:gd name="connsiteX10" fmla="*/ 1062990 w 2686050"/>
              <a:gd name="connsiteY10" fmla="*/ 68580 h 228600"/>
              <a:gd name="connsiteX11" fmla="*/ 1097280 w 2686050"/>
              <a:gd name="connsiteY11" fmla="*/ 45720 h 228600"/>
              <a:gd name="connsiteX12" fmla="*/ 1143000 w 2686050"/>
              <a:gd name="connsiteY12" fmla="*/ 34290 h 228600"/>
              <a:gd name="connsiteX13" fmla="*/ 1177290 w 2686050"/>
              <a:gd name="connsiteY13" fmla="*/ 22860 h 228600"/>
              <a:gd name="connsiteX14" fmla="*/ 1257300 w 2686050"/>
              <a:gd name="connsiteY14" fmla="*/ 0 h 228600"/>
              <a:gd name="connsiteX15" fmla="*/ 1463040 w 2686050"/>
              <a:gd name="connsiteY15" fmla="*/ 34290 h 228600"/>
              <a:gd name="connsiteX16" fmla="*/ 1531620 w 2686050"/>
              <a:gd name="connsiteY16" fmla="*/ 80010 h 228600"/>
              <a:gd name="connsiteX17" fmla="*/ 1565910 w 2686050"/>
              <a:gd name="connsiteY17" fmla="*/ 102870 h 228600"/>
              <a:gd name="connsiteX18" fmla="*/ 1600200 w 2686050"/>
              <a:gd name="connsiteY18" fmla="*/ 137160 h 228600"/>
              <a:gd name="connsiteX19" fmla="*/ 1645920 w 2686050"/>
              <a:gd name="connsiteY19" fmla="*/ 160020 h 228600"/>
              <a:gd name="connsiteX20" fmla="*/ 1760220 w 2686050"/>
              <a:gd name="connsiteY20" fmla="*/ 194310 h 228600"/>
              <a:gd name="connsiteX21" fmla="*/ 1874520 w 2686050"/>
              <a:gd name="connsiteY21" fmla="*/ 182880 h 228600"/>
              <a:gd name="connsiteX22" fmla="*/ 1908810 w 2686050"/>
              <a:gd name="connsiteY22" fmla="*/ 160020 h 228600"/>
              <a:gd name="connsiteX23" fmla="*/ 1943100 w 2686050"/>
              <a:gd name="connsiteY23" fmla="*/ 148590 h 228600"/>
              <a:gd name="connsiteX24" fmla="*/ 1977390 w 2686050"/>
              <a:gd name="connsiteY24" fmla="*/ 125730 h 228600"/>
              <a:gd name="connsiteX25" fmla="*/ 2125980 w 2686050"/>
              <a:gd name="connsiteY25" fmla="*/ 91440 h 228600"/>
              <a:gd name="connsiteX26" fmla="*/ 2411730 w 2686050"/>
              <a:gd name="connsiteY26" fmla="*/ 114300 h 228600"/>
              <a:gd name="connsiteX27" fmla="*/ 2446020 w 2686050"/>
              <a:gd name="connsiteY27" fmla="*/ 125730 h 228600"/>
              <a:gd name="connsiteX28" fmla="*/ 2514600 w 2686050"/>
              <a:gd name="connsiteY28" fmla="*/ 171450 h 228600"/>
              <a:gd name="connsiteX29" fmla="*/ 2548890 w 2686050"/>
              <a:gd name="connsiteY29" fmla="*/ 194310 h 228600"/>
              <a:gd name="connsiteX30" fmla="*/ 2583180 w 2686050"/>
              <a:gd name="connsiteY30" fmla="*/ 205740 h 228600"/>
              <a:gd name="connsiteX31" fmla="*/ 2686050 w 2686050"/>
              <a:gd name="connsiteY31" fmla="*/ 22860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686050" h="228600">
                <a:moveTo>
                  <a:pt x="0" y="217170"/>
                </a:moveTo>
                <a:cubicBezTo>
                  <a:pt x="118110" y="156210"/>
                  <a:pt x="229879" y="80959"/>
                  <a:pt x="354330" y="34290"/>
                </a:cubicBezTo>
                <a:cubicBezTo>
                  <a:pt x="386634" y="22176"/>
                  <a:pt x="423046" y="40841"/>
                  <a:pt x="457200" y="45720"/>
                </a:cubicBezTo>
                <a:cubicBezTo>
                  <a:pt x="484035" y="49554"/>
                  <a:pt x="522047" y="57183"/>
                  <a:pt x="548640" y="68580"/>
                </a:cubicBezTo>
                <a:cubicBezTo>
                  <a:pt x="632319" y="104442"/>
                  <a:pt x="555788" y="81797"/>
                  <a:pt x="640080" y="102870"/>
                </a:cubicBezTo>
                <a:cubicBezTo>
                  <a:pt x="651510" y="110490"/>
                  <a:pt x="661338" y="121386"/>
                  <a:pt x="674370" y="125730"/>
                </a:cubicBezTo>
                <a:cubicBezTo>
                  <a:pt x="736799" y="146540"/>
                  <a:pt x="792454" y="134369"/>
                  <a:pt x="857250" y="125730"/>
                </a:cubicBezTo>
                <a:cubicBezTo>
                  <a:pt x="876507" y="123162"/>
                  <a:pt x="895657" y="119412"/>
                  <a:pt x="914400" y="114300"/>
                </a:cubicBezTo>
                <a:cubicBezTo>
                  <a:pt x="937647" y="107960"/>
                  <a:pt x="960120" y="99060"/>
                  <a:pt x="982980" y="91440"/>
                </a:cubicBezTo>
                <a:cubicBezTo>
                  <a:pt x="994410" y="87630"/>
                  <a:pt x="1005581" y="82932"/>
                  <a:pt x="1017270" y="80010"/>
                </a:cubicBezTo>
                <a:lnTo>
                  <a:pt x="1062990" y="68580"/>
                </a:lnTo>
                <a:cubicBezTo>
                  <a:pt x="1074420" y="60960"/>
                  <a:pt x="1084654" y="51131"/>
                  <a:pt x="1097280" y="45720"/>
                </a:cubicBezTo>
                <a:cubicBezTo>
                  <a:pt x="1111719" y="39532"/>
                  <a:pt x="1127895" y="38606"/>
                  <a:pt x="1143000" y="34290"/>
                </a:cubicBezTo>
                <a:cubicBezTo>
                  <a:pt x="1154585" y="30980"/>
                  <a:pt x="1165705" y="26170"/>
                  <a:pt x="1177290" y="22860"/>
                </a:cubicBezTo>
                <a:cubicBezTo>
                  <a:pt x="1277755" y="-5844"/>
                  <a:pt x="1175084" y="27405"/>
                  <a:pt x="1257300" y="0"/>
                </a:cubicBezTo>
                <a:cubicBezTo>
                  <a:pt x="1296508" y="3267"/>
                  <a:pt x="1414995" y="2260"/>
                  <a:pt x="1463040" y="34290"/>
                </a:cubicBezTo>
                <a:lnTo>
                  <a:pt x="1531620" y="80010"/>
                </a:lnTo>
                <a:cubicBezTo>
                  <a:pt x="1543050" y="87630"/>
                  <a:pt x="1556196" y="93156"/>
                  <a:pt x="1565910" y="102870"/>
                </a:cubicBezTo>
                <a:cubicBezTo>
                  <a:pt x="1577340" y="114300"/>
                  <a:pt x="1587046" y="127765"/>
                  <a:pt x="1600200" y="137160"/>
                </a:cubicBezTo>
                <a:cubicBezTo>
                  <a:pt x="1614065" y="147064"/>
                  <a:pt x="1630100" y="153692"/>
                  <a:pt x="1645920" y="160020"/>
                </a:cubicBezTo>
                <a:cubicBezTo>
                  <a:pt x="1692299" y="178572"/>
                  <a:pt x="1715311" y="183083"/>
                  <a:pt x="1760220" y="194310"/>
                </a:cubicBezTo>
                <a:cubicBezTo>
                  <a:pt x="1798320" y="190500"/>
                  <a:pt x="1837211" y="191490"/>
                  <a:pt x="1874520" y="182880"/>
                </a:cubicBezTo>
                <a:cubicBezTo>
                  <a:pt x="1887905" y="179791"/>
                  <a:pt x="1896523" y="166163"/>
                  <a:pt x="1908810" y="160020"/>
                </a:cubicBezTo>
                <a:cubicBezTo>
                  <a:pt x="1919586" y="154632"/>
                  <a:pt x="1932324" y="153978"/>
                  <a:pt x="1943100" y="148590"/>
                </a:cubicBezTo>
                <a:cubicBezTo>
                  <a:pt x="1955387" y="142447"/>
                  <a:pt x="1964837" y="131309"/>
                  <a:pt x="1977390" y="125730"/>
                </a:cubicBezTo>
                <a:cubicBezTo>
                  <a:pt x="2036846" y="99305"/>
                  <a:pt x="2060892" y="100738"/>
                  <a:pt x="2125980" y="91440"/>
                </a:cubicBezTo>
                <a:cubicBezTo>
                  <a:pt x="2287296" y="99122"/>
                  <a:pt x="2306815" y="84324"/>
                  <a:pt x="2411730" y="114300"/>
                </a:cubicBezTo>
                <a:cubicBezTo>
                  <a:pt x="2423315" y="117610"/>
                  <a:pt x="2435488" y="119879"/>
                  <a:pt x="2446020" y="125730"/>
                </a:cubicBezTo>
                <a:cubicBezTo>
                  <a:pt x="2470037" y="139073"/>
                  <a:pt x="2491740" y="156210"/>
                  <a:pt x="2514600" y="171450"/>
                </a:cubicBezTo>
                <a:cubicBezTo>
                  <a:pt x="2526030" y="179070"/>
                  <a:pt x="2535858" y="189966"/>
                  <a:pt x="2548890" y="194310"/>
                </a:cubicBezTo>
                <a:cubicBezTo>
                  <a:pt x="2560320" y="198120"/>
                  <a:pt x="2571326" y="203585"/>
                  <a:pt x="2583180" y="205740"/>
                </a:cubicBezTo>
                <a:cubicBezTo>
                  <a:pt x="2686688" y="224560"/>
                  <a:pt x="2651721" y="194271"/>
                  <a:pt x="2686050" y="228600"/>
                </a:cubicBezTo>
              </a:path>
            </a:pathLst>
          </a:custGeom>
          <a:noFill/>
          <a:ln w="254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Serbest Form 3"/>
          <p:cNvSpPr/>
          <p:nvPr/>
        </p:nvSpPr>
        <p:spPr>
          <a:xfrm>
            <a:off x="777240" y="4103370"/>
            <a:ext cx="1691640" cy="811574"/>
          </a:xfrm>
          <a:custGeom>
            <a:avLst/>
            <a:gdLst>
              <a:gd name="connsiteX0" fmla="*/ 0 w 1691640"/>
              <a:gd name="connsiteY0" fmla="*/ 0 h 811574"/>
              <a:gd name="connsiteX1" fmla="*/ 57150 w 1691640"/>
              <a:gd name="connsiteY1" fmla="*/ 57150 h 811574"/>
              <a:gd name="connsiteX2" fmla="*/ 194310 w 1691640"/>
              <a:gd name="connsiteY2" fmla="*/ 34290 h 811574"/>
              <a:gd name="connsiteX3" fmla="*/ 308610 w 1691640"/>
              <a:gd name="connsiteY3" fmla="*/ 45720 h 811574"/>
              <a:gd name="connsiteX4" fmla="*/ 342900 w 1691640"/>
              <a:gd name="connsiteY4" fmla="*/ 57150 h 811574"/>
              <a:gd name="connsiteX5" fmla="*/ 377190 w 1691640"/>
              <a:gd name="connsiteY5" fmla="*/ 91440 h 811574"/>
              <a:gd name="connsiteX6" fmla="*/ 400050 w 1691640"/>
              <a:gd name="connsiteY6" fmla="*/ 251460 h 811574"/>
              <a:gd name="connsiteX7" fmla="*/ 445770 w 1691640"/>
              <a:gd name="connsiteY7" fmla="*/ 320040 h 811574"/>
              <a:gd name="connsiteX8" fmla="*/ 480060 w 1691640"/>
              <a:gd name="connsiteY8" fmla="*/ 342900 h 811574"/>
              <a:gd name="connsiteX9" fmla="*/ 514350 w 1691640"/>
              <a:gd name="connsiteY9" fmla="*/ 377190 h 811574"/>
              <a:gd name="connsiteX10" fmla="*/ 868680 w 1691640"/>
              <a:gd name="connsiteY10" fmla="*/ 411480 h 811574"/>
              <a:gd name="connsiteX11" fmla="*/ 902970 w 1691640"/>
              <a:gd name="connsiteY11" fmla="*/ 434340 h 811574"/>
              <a:gd name="connsiteX12" fmla="*/ 937260 w 1691640"/>
              <a:gd name="connsiteY12" fmla="*/ 445770 h 811574"/>
              <a:gd name="connsiteX13" fmla="*/ 1017270 w 1691640"/>
              <a:gd name="connsiteY13" fmla="*/ 514350 h 811574"/>
              <a:gd name="connsiteX14" fmla="*/ 1051560 w 1691640"/>
              <a:gd name="connsiteY14" fmla="*/ 628650 h 811574"/>
              <a:gd name="connsiteX15" fmla="*/ 1074420 w 1691640"/>
              <a:gd name="connsiteY15" fmla="*/ 674370 h 811574"/>
              <a:gd name="connsiteX16" fmla="*/ 1154430 w 1691640"/>
              <a:gd name="connsiteY16" fmla="*/ 708660 h 811574"/>
              <a:gd name="connsiteX17" fmla="*/ 1291590 w 1691640"/>
              <a:gd name="connsiteY17" fmla="*/ 697230 h 811574"/>
              <a:gd name="connsiteX18" fmla="*/ 1360170 w 1691640"/>
              <a:gd name="connsiteY18" fmla="*/ 674370 h 811574"/>
              <a:gd name="connsiteX19" fmla="*/ 1508760 w 1691640"/>
              <a:gd name="connsiteY19" fmla="*/ 685800 h 811574"/>
              <a:gd name="connsiteX20" fmla="*/ 1577340 w 1691640"/>
              <a:gd name="connsiteY20" fmla="*/ 742950 h 811574"/>
              <a:gd name="connsiteX21" fmla="*/ 1645920 w 1691640"/>
              <a:gd name="connsiteY21" fmla="*/ 788670 h 811574"/>
              <a:gd name="connsiteX22" fmla="*/ 1691640 w 1691640"/>
              <a:gd name="connsiteY22" fmla="*/ 811530 h 811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691640" h="811574">
                <a:moveTo>
                  <a:pt x="0" y="0"/>
                </a:moveTo>
                <a:cubicBezTo>
                  <a:pt x="19050" y="19050"/>
                  <a:pt x="31246" y="49749"/>
                  <a:pt x="57150" y="57150"/>
                </a:cubicBezTo>
                <a:cubicBezTo>
                  <a:pt x="98376" y="68929"/>
                  <a:pt x="152998" y="48061"/>
                  <a:pt x="194310" y="34290"/>
                </a:cubicBezTo>
                <a:cubicBezTo>
                  <a:pt x="232410" y="38100"/>
                  <a:pt x="270765" y="39898"/>
                  <a:pt x="308610" y="45720"/>
                </a:cubicBezTo>
                <a:cubicBezTo>
                  <a:pt x="320518" y="47552"/>
                  <a:pt x="332875" y="50467"/>
                  <a:pt x="342900" y="57150"/>
                </a:cubicBezTo>
                <a:cubicBezTo>
                  <a:pt x="356350" y="66116"/>
                  <a:pt x="365760" y="80010"/>
                  <a:pt x="377190" y="91440"/>
                </a:cubicBezTo>
                <a:cubicBezTo>
                  <a:pt x="384810" y="144780"/>
                  <a:pt x="370162" y="206628"/>
                  <a:pt x="400050" y="251460"/>
                </a:cubicBezTo>
                <a:cubicBezTo>
                  <a:pt x="415290" y="274320"/>
                  <a:pt x="422910" y="304800"/>
                  <a:pt x="445770" y="320040"/>
                </a:cubicBezTo>
                <a:cubicBezTo>
                  <a:pt x="457200" y="327660"/>
                  <a:pt x="469507" y="334106"/>
                  <a:pt x="480060" y="342900"/>
                </a:cubicBezTo>
                <a:cubicBezTo>
                  <a:pt x="492478" y="353248"/>
                  <a:pt x="500220" y="369340"/>
                  <a:pt x="514350" y="377190"/>
                </a:cubicBezTo>
                <a:cubicBezTo>
                  <a:pt x="604824" y="427453"/>
                  <a:pt x="830000" y="409933"/>
                  <a:pt x="868680" y="411480"/>
                </a:cubicBezTo>
                <a:cubicBezTo>
                  <a:pt x="880110" y="419100"/>
                  <a:pt x="890683" y="428197"/>
                  <a:pt x="902970" y="434340"/>
                </a:cubicBezTo>
                <a:cubicBezTo>
                  <a:pt x="913746" y="439728"/>
                  <a:pt x="926799" y="439792"/>
                  <a:pt x="937260" y="445770"/>
                </a:cubicBezTo>
                <a:cubicBezTo>
                  <a:pt x="971473" y="465321"/>
                  <a:pt x="990246" y="487326"/>
                  <a:pt x="1017270" y="514350"/>
                </a:cubicBezTo>
                <a:cubicBezTo>
                  <a:pt x="1025474" y="547164"/>
                  <a:pt x="1037646" y="600822"/>
                  <a:pt x="1051560" y="628650"/>
                </a:cubicBezTo>
                <a:cubicBezTo>
                  <a:pt x="1059180" y="643890"/>
                  <a:pt x="1062372" y="662322"/>
                  <a:pt x="1074420" y="674370"/>
                </a:cubicBezTo>
                <a:cubicBezTo>
                  <a:pt x="1088544" y="688494"/>
                  <a:pt x="1133937" y="701829"/>
                  <a:pt x="1154430" y="708660"/>
                </a:cubicBezTo>
                <a:cubicBezTo>
                  <a:pt x="1200150" y="704850"/>
                  <a:pt x="1246336" y="704772"/>
                  <a:pt x="1291590" y="697230"/>
                </a:cubicBezTo>
                <a:cubicBezTo>
                  <a:pt x="1315359" y="693269"/>
                  <a:pt x="1360170" y="674370"/>
                  <a:pt x="1360170" y="674370"/>
                </a:cubicBezTo>
                <a:cubicBezTo>
                  <a:pt x="1409700" y="678180"/>
                  <a:pt x="1459935" y="676645"/>
                  <a:pt x="1508760" y="685800"/>
                </a:cubicBezTo>
                <a:cubicBezTo>
                  <a:pt x="1531825" y="690125"/>
                  <a:pt x="1562371" y="731308"/>
                  <a:pt x="1577340" y="742950"/>
                </a:cubicBezTo>
                <a:cubicBezTo>
                  <a:pt x="1599027" y="759818"/>
                  <a:pt x="1623060" y="773430"/>
                  <a:pt x="1645920" y="788670"/>
                </a:cubicBezTo>
                <a:cubicBezTo>
                  <a:pt x="1683380" y="813643"/>
                  <a:pt x="1666473" y="811530"/>
                  <a:pt x="1691640" y="811530"/>
                </a:cubicBezTo>
              </a:path>
            </a:pathLst>
          </a:custGeom>
          <a:noFill/>
          <a:ln w="19050">
            <a:solidFill>
              <a:schemeClr val="tx2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" name="Düz Ok Bağlayıcısı 5"/>
          <p:cNvCxnSpPr>
            <a:stCxn id="10" idx="7"/>
            <a:endCxn id="9" idx="3"/>
          </p:cNvCxnSpPr>
          <p:nvPr/>
        </p:nvCxnSpPr>
        <p:spPr>
          <a:xfrm flipV="1">
            <a:off x="2668156" y="4069843"/>
            <a:ext cx="783352" cy="765376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6"/>
          <p:cNvSpPr txBox="1"/>
          <p:nvPr/>
        </p:nvSpPr>
        <p:spPr>
          <a:xfrm>
            <a:off x="386448" y="3657605"/>
            <a:ext cx="28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17440" y="5012576"/>
            <a:ext cx="28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x</a:t>
            </a:r>
            <a:endParaRPr lang="tr-TR" dirty="0" smtClean="0">
              <a:latin typeface="Comic Sans MS"/>
              <a:cs typeface="Comic Sans MS"/>
            </a:endParaRPr>
          </a:p>
        </p:txBody>
      </p:sp>
      <p:sp>
        <p:nvSpPr>
          <p:cNvPr id="18" name="TextBox 16"/>
          <p:cNvSpPr txBox="1"/>
          <p:nvPr/>
        </p:nvSpPr>
        <p:spPr>
          <a:xfrm>
            <a:off x="3628392" y="3745932"/>
            <a:ext cx="28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v</a:t>
            </a:r>
          </a:p>
        </p:txBody>
      </p:sp>
      <p:sp>
        <p:nvSpPr>
          <p:cNvPr id="8" name="Dikdörtgen 7"/>
          <p:cNvSpPr/>
          <p:nvPr/>
        </p:nvSpPr>
        <p:spPr>
          <a:xfrm>
            <a:off x="1528187" y="3437643"/>
            <a:ext cx="13420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latin typeface="Comic Sans MS"/>
                <a:cs typeface="Comic Sans MS"/>
              </a:rPr>
              <a:t>PATH(i-1,v</a:t>
            </a:r>
            <a:r>
              <a:rPr lang="tr-TR" sz="1600" dirty="0">
                <a:latin typeface="Comic Sans MS"/>
                <a:cs typeface="Comic Sans MS"/>
              </a:rPr>
              <a:t>) </a:t>
            </a:r>
            <a:endParaRPr lang="tr-TR" sz="1600" dirty="0"/>
          </a:p>
        </p:txBody>
      </p:sp>
      <p:sp>
        <p:nvSpPr>
          <p:cNvPr id="21" name="Dikdörtgen 20"/>
          <p:cNvSpPr/>
          <p:nvPr/>
        </p:nvSpPr>
        <p:spPr>
          <a:xfrm rot="1268130">
            <a:off x="679803" y="4586861"/>
            <a:ext cx="136447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latin typeface="Comic Sans MS"/>
                <a:cs typeface="Comic Sans MS"/>
              </a:rPr>
              <a:t>PATH(i-1,x) </a:t>
            </a:r>
            <a:endParaRPr lang="tr-TR" sz="1600" dirty="0"/>
          </a:p>
        </p:txBody>
      </p:sp>
      <p:sp>
        <p:nvSpPr>
          <p:cNvPr id="22" name="Dikdörtgen 21"/>
          <p:cNvSpPr/>
          <p:nvPr/>
        </p:nvSpPr>
        <p:spPr>
          <a:xfrm rot="18912010">
            <a:off x="2798745" y="4424291"/>
            <a:ext cx="7537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latin typeface="Comic Sans MS"/>
                <a:cs typeface="Comic Sans MS"/>
              </a:rPr>
              <a:t>w(</a:t>
            </a:r>
            <a:r>
              <a:rPr lang="tr-TR" sz="1600" dirty="0" err="1" smtClean="0">
                <a:latin typeface="Comic Sans MS"/>
                <a:cs typeface="Comic Sans MS"/>
              </a:rPr>
              <a:t>x,v</a:t>
            </a:r>
            <a:r>
              <a:rPr lang="tr-TR" sz="1600" dirty="0" smtClean="0">
                <a:latin typeface="Comic Sans MS"/>
                <a:cs typeface="Comic Sans MS"/>
              </a:rPr>
              <a:t>)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90702173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16"/>
              <p:cNvSpPr txBox="1"/>
              <p:nvPr/>
            </p:nvSpPr>
            <p:spPr>
              <a:xfrm>
                <a:off x="323528" y="1196752"/>
                <a:ext cx="8208912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dirty="0" smtClean="0">
                    <a:latin typeface="Comic Sans MS"/>
                    <a:cs typeface="Comic Sans MS"/>
                  </a:rPr>
                  <a:t>define a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subproblem</a:t>
                </a:r>
                <a:endParaRPr lang="tr-TR" dirty="0" smtClean="0">
                  <a:latin typeface="Comic Sans MS"/>
                  <a:cs typeface="Comic Sans MS"/>
                </a:endParaRPr>
              </a:p>
              <a:p>
                <a:endParaRPr lang="tr-TR" dirty="0">
                  <a:latin typeface="Comic Sans MS"/>
                  <a:cs typeface="Comic Sans MS"/>
                </a:endParaRPr>
              </a:p>
              <a:p>
                <a:r>
                  <a:rPr lang="tr-TR" dirty="0" smtClean="0">
                    <a:latin typeface="Comic Sans MS"/>
                    <a:cs typeface="Comic Sans MS"/>
                  </a:rPr>
                  <a:t>               PATH(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i,v</a:t>
                </a:r>
                <a:r>
                  <a:rPr lang="tr-TR" dirty="0" smtClean="0">
                    <a:latin typeface="Comic Sans MS"/>
                    <a:cs typeface="Comic Sans MS"/>
                  </a:rPr>
                  <a:t>) :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the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weight</a:t>
                </a:r>
                <a:r>
                  <a:rPr lang="tr-TR" dirty="0" smtClean="0">
                    <a:latin typeface="Comic Sans MS"/>
                    <a:cs typeface="Comic Sans MS"/>
                  </a:rPr>
                  <a:t> of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the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shortest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path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to</a:t>
                </a:r>
                <a:r>
                  <a:rPr lang="tr-TR" dirty="0" smtClean="0">
                    <a:latin typeface="Comic Sans MS"/>
                    <a:cs typeface="Comic Sans MS"/>
                  </a:rPr>
                  <a:t> v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that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contains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</a:p>
              <a:p>
                <a:r>
                  <a:rPr lang="tr-TR" dirty="0">
                    <a:latin typeface="Comic Sans MS"/>
                    <a:cs typeface="Comic Sans MS"/>
                  </a:rPr>
                  <a:t> </a:t>
                </a:r>
                <a:r>
                  <a:rPr lang="tr-TR" dirty="0" smtClean="0">
                    <a:latin typeface="Comic Sans MS"/>
                    <a:cs typeface="Comic Sans MS"/>
                  </a:rPr>
                  <a:t>                                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≤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𝑖</m:t>
                    </m:r>
                  </m:oMath>
                </a14:m>
                <a:r>
                  <a:rPr lang="tr-TR" dirty="0" smtClean="0">
                    <a:latin typeface="Comic Sans MS"/>
                    <a:cs typeface="Comic Sans MS"/>
                  </a:rPr>
                  <a:t> edges</a:t>
                </a:r>
              </a:p>
              <a:p>
                <a:endParaRPr lang="tr-TR" dirty="0">
                  <a:latin typeface="Comic Sans MS"/>
                  <a:cs typeface="Comic Sans MS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dirty="0" err="1">
                    <a:latin typeface="Comic Sans MS"/>
                    <a:cs typeface="Comic Sans MS"/>
                  </a:rPr>
                  <a:t>c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onstruct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recurrence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relation</a:t>
                </a:r>
                <a:r>
                  <a:rPr lang="tr-TR" dirty="0" smtClean="0">
                    <a:latin typeface="Comic Sans MS"/>
                    <a:cs typeface="Comic Sans MS"/>
                  </a:rPr>
                  <a:t>  </a:t>
                </a:r>
              </a:p>
            </p:txBody>
          </p:sp>
        </mc:Choice>
        <mc:Fallback>
          <p:sp>
            <p:nvSpPr>
              <p:cNvPr id="26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196752"/>
                <a:ext cx="8208912" cy="1754326"/>
              </a:xfrm>
              <a:prstGeom prst="rect">
                <a:avLst/>
              </a:prstGeom>
              <a:blipFill>
                <a:blip r:embed="rId3"/>
                <a:stretch>
                  <a:fillRect l="-445" t="-1389" b="-486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16"/>
          <p:cNvSpPr txBox="1"/>
          <p:nvPr/>
        </p:nvSpPr>
        <p:spPr>
          <a:xfrm>
            <a:off x="4641146" y="3380606"/>
            <a:ext cx="28803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 smtClean="0">
                <a:latin typeface="Comic Sans MS"/>
                <a:cs typeface="Comic Sans MS"/>
              </a:rPr>
              <a:t>Two</a:t>
            </a:r>
            <a:r>
              <a:rPr lang="tr-TR" u="sng" dirty="0" smtClean="0"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latin typeface="Comic Sans MS"/>
                <a:cs typeface="Comic Sans MS"/>
              </a:rPr>
              <a:t>Cases</a:t>
            </a:r>
            <a:endParaRPr lang="tr-TR" u="sng" dirty="0" smtClean="0">
              <a:latin typeface="Comic Sans MS"/>
              <a:cs typeface="Comic Sans MS"/>
            </a:endParaRPr>
          </a:p>
          <a:p>
            <a:endParaRPr lang="tr-TR" u="sng" dirty="0">
              <a:latin typeface="Comic Sans MS"/>
              <a:cs typeface="Comic Sans MS"/>
            </a:endParaRPr>
          </a:p>
          <a:p>
            <a:pPr marL="342900" indent="-342900">
              <a:buAutoNum type="arabicParenR"/>
            </a:pPr>
            <a:r>
              <a:rPr lang="tr-TR" dirty="0" smtClean="0">
                <a:latin typeface="Comic Sans MS"/>
                <a:cs typeface="Comic Sans MS"/>
              </a:rPr>
              <a:t>PATH(i-1,v)</a:t>
            </a:r>
          </a:p>
          <a:p>
            <a:pPr marL="342900" indent="-342900">
              <a:buAutoNum type="arabicParenR"/>
            </a:pPr>
            <a:endParaRPr lang="tr-TR" dirty="0">
              <a:latin typeface="Comic Sans MS"/>
              <a:cs typeface="Comic Sans MS"/>
            </a:endParaRPr>
          </a:p>
          <a:p>
            <a:pPr marL="342900" indent="-342900">
              <a:buAutoNum type="arabicParenR"/>
            </a:pPr>
            <a:r>
              <a:rPr lang="tr-TR" dirty="0" smtClean="0">
                <a:latin typeface="Comic Sans MS"/>
                <a:cs typeface="Comic Sans MS"/>
              </a:rPr>
              <a:t>PATH(i-1,x) + w(</a:t>
            </a:r>
            <a:r>
              <a:rPr lang="tr-TR" dirty="0" err="1" smtClean="0">
                <a:latin typeface="Comic Sans MS"/>
                <a:cs typeface="Comic Sans MS"/>
              </a:rPr>
              <a:t>x,v</a:t>
            </a:r>
            <a:r>
              <a:rPr lang="tr-TR" dirty="0" smtClean="0">
                <a:latin typeface="Comic Sans MS"/>
                <a:cs typeface="Comic Sans MS"/>
              </a:rPr>
              <a:t>) </a:t>
            </a:r>
          </a:p>
        </p:txBody>
      </p:sp>
      <p:sp>
        <p:nvSpPr>
          <p:cNvPr id="2" name="Oval 1"/>
          <p:cNvSpPr/>
          <p:nvPr/>
        </p:nvSpPr>
        <p:spPr>
          <a:xfrm>
            <a:off x="611560" y="3863181"/>
            <a:ext cx="216024" cy="259941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3419872" y="3847969"/>
            <a:ext cx="216024" cy="259941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2483768" y="4797152"/>
            <a:ext cx="216024" cy="259941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Serbest Form 2"/>
          <p:cNvSpPr/>
          <p:nvPr/>
        </p:nvSpPr>
        <p:spPr>
          <a:xfrm>
            <a:off x="765810" y="3749040"/>
            <a:ext cx="2654062" cy="268168"/>
          </a:xfrm>
          <a:custGeom>
            <a:avLst/>
            <a:gdLst>
              <a:gd name="connsiteX0" fmla="*/ 0 w 2686050"/>
              <a:gd name="connsiteY0" fmla="*/ 217170 h 228600"/>
              <a:gd name="connsiteX1" fmla="*/ 354330 w 2686050"/>
              <a:gd name="connsiteY1" fmla="*/ 34290 h 228600"/>
              <a:gd name="connsiteX2" fmla="*/ 457200 w 2686050"/>
              <a:gd name="connsiteY2" fmla="*/ 45720 h 228600"/>
              <a:gd name="connsiteX3" fmla="*/ 548640 w 2686050"/>
              <a:gd name="connsiteY3" fmla="*/ 68580 h 228600"/>
              <a:gd name="connsiteX4" fmla="*/ 640080 w 2686050"/>
              <a:gd name="connsiteY4" fmla="*/ 102870 h 228600"/>
              <a:gd name="connsiteX5" fmla="*/ 674370 w 2686050"/>
              <a:gd name="connsiteY5" fmla="*/ 125730 h 228600"/>
              <a:gd name="connsiteX6" fmla="*/ 857250 w 2686050"/>
              <a:gd name="connsiteY6" fmla="*/ 125730 h 228600"/>
              <a:gd name="connsiteX7" fmla="*/ 914400 w 2686050"/>
              <a:gd name="connsiteY7" fmla="*/ 114300 h 228600"/>
              <a:gd name="connsiteX8" fmla="*/ 982980 w 2686050"/>
              <a:gd name="connsiteY8" fmla="*/ 91440 h 228600"/>
              <a:gd name="connsiteX9" fmla="*/ 1017270 w 2686050"/>
              <a:gd name="connsiteY9" fmla="*/ 80010 h 228600"/>
              <a:gd name="connsiteX10" fmla="*/ 1062990 w 2686050"/>
              <a:gd name="connsiteY10" fmla="*/ 68580 h 228600"/>
              <a:gd name="connsiteX11" fmla="*/ 1097280 w 2686050"/>
              <a:gd name="connsiteY11" fmla="*/ 45720 h 228600"/>
              <a:gd name="connsiteX12" fmla="*/ 1143000 w 2686050"/>
              <a:gd name="connsiteY12" fmla="*/ 34290 h 228600"/>
              <a:gd name="connsiteX13" fmla="*/ 1177290 w 2686050"/>
              <a:gd name="connsiteY13" fmla="*/ 22860 h 228600"/>
              <a:gd name="connsiteX14" fmla="*/ 1257300 w 2686050"/>
              <a:gd name="connsiteY14" fmla="*/ 0 h 228600"/>
              <a:gd name="connsiteX15" fmla="*/ 1463040 w 2686050"/>
              <a:gd name="connsiteY15" fmla="*/ 34290 h 228600"/>
              <a:gd name="connsiteX16" fmla="*/ 1531620 w 2686050"/>
              <a:gd name="connsiteY16" fmla="*/ 80010 h 228600"/>
              <a:gd name="connsiteX17" fmla="*/ 1565910 w 2686050"/>
              <a:gd name="connsiteY17" fmla="*/ 102870 h 228600"/>
              <a:gd name="connsiteX18" fmla="*/ 1600200 w 2686050"/>
              <a:gd name="connsiteY18" fmla="*/ 137160 h 228600"/>
              <a:gd name="connsiteX19" fmla="*/ 1645920 w 2686050"/>
              <a:gd name="connsiteY19" fmla="*/ 160020 h 228600"/>
              <a:gd name="connsiteX20" fmla="*/ 1760220 w 2686050"/>
              <a:gd name="connsiteY20" fmla="*/ 194310 h 228600"/>
              <a:gd name="connsiteX21" fmla="*/ 1874520 w 2686050"/>
              <a:gd name="connsiteY21" fmla="*/ 182880 h 228600"/>
              <a:gd name="connsiteX22" fmla="*/ 1908810 w 2686050"/>
              <a:gd name="connsiteY22" fmla="*/ 160020 h 228600"/>
              <a:gd name="connsiteX23" fmla="*/ 1943100 w 2686050"/>
              <a:gd name="connsiteY23" fmla="*/ 148590 h 228600"/>
              <a:gd name="connsiteX24" fmla="*/ 1977390 w 2686050"/>
              <a:gd name="connsiteY24" fmla="*/ 125730 h 228600"/>
              <a:gd name="connsiteX25" fmla="*/ 2125980 w 2686050"/>
              <a:gd name="connsiteY25" fmla="*/ 91440 h 228600"/>
              <a:gd name="connsiteX26" fmla="*/ 2411730 w 2686050"/>
              <a:gd name="connsiteY26" fmla="*/ 114300 h 228600"/>
              <a:gd name="connsiteX27" fmla="*/ 2446020 w 2686050"/>
              <a:gd name="connsiteY27" fmla="*/ 125730 h 228600"/>
              <a:gd name="connsiteX28" fmla="*/ 2514600 w 2686050"/>
              <a:gd name="connsiteY28" fmla="*/ 171450 h 228600"/>
              <a:gd name="connsiteX29" fmla="*/ 2548890 w 2686050"/>
              <a:gd name="connsiteY29" fmla="*/ 194310 h 228600"/>
              <a:gd name="connsiteX30" fmla="*/ 2583180 w 2686050"/>
              <a:gd name="connsiteY30" fmla="*/ 205740 h 228600"/>
              <a:gd name="connsiteX31" fmla="*/ 2686050 w 2686050"/>
              <a:gd name="connsiteY31" fmla="*/ 22860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686050" h="228600">
                <a:moveTo>
                  <a:pt x="0" y="217170"/>
                </a:moveTo>
                <a:cubicBezTo>
                  <a:pt x="118110" y="156210"/>
                  <a:pt x="229879" y="80959"/>
                  <a:pt x="354330" y="34290"/>
                </a:cubicBezTo>
                <a:cubicBezTo>
                  <a:pt x="386634" y="22176"/>
                  <a:pt x="423046" y="40841"/>
                  <a:pt x="457200" y="45720"/>
                </a:cubicBezTo>
                <a:cubicBezTo>
                  <a:pt x="484035" y="49554"/>
                  <a:pt x="522047" y="57183"/>
                  <a:pt x="548640" y="68580"/>
                </a:cubicBezTo>
                <a:cubicBezTo>
                  <a:pt x="632319" y="104442"/>
                  <a:pt x="555788" y="81797"/>
                  <a:pt x="640080" y="102870"/>
                </a:cubicBezTo>
                <a:cubicBezTo>
                  <a:pt x="651510" y="110490"/>
                  <a:pt x="661338" y="121386"/>
                  <a:pt x="674370" y="125730"/>
                </a:cubicBezTo>
                <a:cubicBezTo>
                  <a:pt x="736799" y="146540"/>
                  <a:pt x="792454" y="134369"/>
                  <a:pt x="857250" y="125730"/>
                </a:cubicBezTo>
                <a:cubicBezTo>
                  <a:pt x="876507" y="123162"/>
                  <a:pt x="895657" y="119412"/>
                  <a:pt x="914400" y="114300"/>
                </a:cubicBezTo>
                <a:cubicBezTo>
                  <a:pt x="937647" y="107960"/>
                  <a:pt x="960120" y="99060"/>
                  <a:pt x="982980" y="91440"/>
                </a:cubicBezTo>
                <a:cubicBezTo>
                  <a:pt x="994410" y="87630"/>
                  <a:pt x="1005581" y="82932"/>
                  <a:pt x="1017270" y="80010"/>
                </a:cubicBezTo>
                <a:lnTo>
                  <a:pt x="1062990" y="68580"/>
                </a:lnTo>
                <a:cubicBezTo>
                  <a:pt x="1074420" y="60960"/>
                  <a:pt x="1084654" y="51131"/>
                  <a:pt x="1097280" y="45720"/>
                </a:cubicBezTo>
                <a:cubicBezTo>
                  <a:pt x="1111719" y="39532"/>
                  <a:pt x="1127895" y="38606"/>
                  <a:pt x="1143000" y="34290"/>
                </a:cubicBezTo>
                <a:cubicBezTo>
                  <a:pt x="1154585" y="30980"/>
                  <a:pt x="1165705" y="26170"/>
                  <a:pt x="1177290" y="22860"/>
                </a:cubicBezTo>
                <a:cubicBezTo>
                  <a:pt x="1277755" y="-5844"/>
                  <a:pt x="1175084" y="27405"/>
                  <a:pt x="1257300" y="0"/>
                </a:cubicBezTo>
                <a:cubicBezTo>
                  <a:pt x="1296508" y="3267"/>
                  <a:pt x="1414995" y="2260"/>
                  <a:pt x="1463040" y="34290"/>
                </a:cubicBezTo>
                <a:lnTo>
                  <a:pt x="1531620" y="80010"/>
                </a:lnTo>
                <a:cubicBezTo>
                  <a:pt x="1543050" y="87630"/>
                  <a:pt x="1556196" y="93156"/>
                  <a:pt x="1565910" y="102870"/>
                </a:cubicBezTo>
                <a:cubicBezTo>
                  <a:pt x="1577340" y="114300"/>
                  <a:pt x="1587046" y="127765"/>
                  <a:pt x="1600200" y="137160"/>
                </a:cubicBezTo>
                <a:cubicBezTo>
                  <a:pt x="1614065" y="147064"/>
                  <a:pt x="1630100" y="153692"/>
                  <a:pt x="1645920" y="160020"/>
                </a:cubicBezTo>
                <a:cubicBezTo>
                  <a:pt x="1692299" y="178572"/>
                  <a:pt x="1715311" y="183083"/>
                  <a:pt x="1760220" y="194310"/>
                </a:cubicBezTo>
                <a:cubicBezTo>
                  <a:pt x="1798320" y="190500"/>
                  <a:pt x="1837211" y="191490"/>
                  <a:pt x="1874520" y="182880"/>
                </a:cubicBezTo>
                <a:cubicBezTo>
                  <a:pt x="1887905" y="179791"/>
                  <a:pt x="1896523" y="166163"/>
                  <a:pt x="1908810" y="160020"/>
                </a:cubicBezTo>
                <a:cubicBezTo>
                  <a:pt x="1919586" y="154632"/>
                  <a:pt x="1932324" y="153978"/>
                  <a:pt x="1943100" y="148590"/>
                </a:cubicBezTo>
                <a:cubicBezTo>
                  <a:pt x="1955387" y="142447"/>
                  <a:pt x="1964837" y="131309"/>
                  <a:pt x="1977390" y="125730"/>
                </a:cubicBezTo>
                <a:cubicBezTo>
                  <a:pt x="2036846" y="99305"/>
                  <a:pt x="2060892" y="100738"/>
                  <a:pt x="2125980" y="91440"/>
                </a:cubicBezTo>
                <a:cubicBezTo>
                  <a:pt x="2287296" y="99122"/>
                  <a:pt x="2306815" y="84324"/>
                  <a:pt x="2411730" y="114300"/>
                </a:cubicBezTo>
                <a:cubicBezTo>
                  <a:pt x="2423315" y="117610"/>
                  <a:pt x="2435488" y="119879"/>
                  <a:pt x="2446020" y="125730"/>
                </a:cubicBezTo>
                <a:cubicBezTo>
                  <a:pt x="2470037" y="139073"/>
                  <a:pt x="2491740" y="156210"/>
                  <a:pt x="2514600" y="171450"/>
                </a:cubicBezTo>
                <a:cubicBezTo>
                  <a:pt x="2526030" y="179070"/>
                  <a:pt x="2535858" y="189966"/>
                  <a:pt x="2548890" y="194310"/>
                </a:cubicBezTo>
                <a:cubicBezTo>
                  <a:pt x="2560320" y="198120"/>
                  <a:pt x="2571326" y="203585"/>
                  <a:pt x="2583180" y="205740"/>
                </a:cubicBezTo>
                <a:cubicBezTo>
                  <a:pt x="2686688" y="224560"/>
                  <a:pt x="2651721" y="194271"/>
                  <a:pt x="2686050" y="228600"/>
                </a:cubicBezTo>
              </a:path>
            </a:pathLst>
          </a:custGeom>
          <a:noFill/>
          <a:ln w="25400">
            <a:solidFill>
              <a:schemeClr val="tx2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Serbest Form 3"/>
          <p:cNvSpPr/>
          <p:nvPr/>
        </p:nvSpPr>
        <p:spPr>
          <a:xfrm>
            <a:off x="777240" y="4103370"/>
            <a:ext cx="1691640" cy="811574"/>
          </a:xfrm>
          <a:custGeom>
            <a:avLst/>
            <a:gdLst>
              <a:gd name="connsiteX0" fmla="*/ 0 w 1691640"/>
              <a:gd name="connsiteY0" fmla="*/ 0 h 811574"/>
              <a:gd name="connsiteX1" fmla="*/ 57150 w 1691640"/>
              <a:gd name="connsiteY1" fmla="*/ 57150 h 811574"/>
              <a:gd name="connsiteX2" fmla="*/ 194310 w 1691640"/>
              <a:gd name="connsiteY2" fmla="*/ 34290 h 811574"/>
              <a:gd name="connsiteX3" fmla="*/ 308610 w 1691640"/>
              <a:gd name="connsiteY3" fmla="*/ 45720 h 811574"/>
              <a:gd name="connsiteX4" fmla="*/ 342900 w 1691640"/>
              <a:gd name="connsiteY4" fmla="*/ 57150 h 811574"/>
              <a:gd name="connsiteX5" fmla="*/ 377190 w 1691640"/>
              <a:gd name="connsiteY5" fmla="*/ 91440 h 811574"/>
              <a:gd name="connsiteX6" fmla="*/ 400050 w 1691640"/>
              <a:gd name="connsiteY6" fmla="*/ 251460 h 811574"/>
              <a:gd name="connsiteX7" fmla="*/ 445770 w 1691640"/>
              <a:gd name="connsiteY7" fmla="*/ 320040 h 811574"/>
              <a:gd name="connsiteX8" fmla="*/ 480060 w 1691640"/>
              <a:gd name="connsiteY8" fmla="*/ 342900 h 811574"/>
              <a:gd name="connsiteX9" fmla="*/ 514350 w 1691640"/>
              <a:gd name="connsiteY9" fmla="*/ 377190 h 811574"/>
              <a:gd name="connsiteX10" fmla="*/ 868680 w 1691640"/>
              <a:gd name="connsiteY10" fmla="*/ 411480 h 811574"/>
              <a:gd name="connsiteX11" fmla="*/ 902970 w 1691640"/>
              <a:gd name="connsiteY11" fmla="*/ 434340 h 811574"/>
              <a:gd name="connsiteX12" fmla="*/ 937260 w 1691640"/>
              <a:gd name="connsiteY12" fmla="*/ 445770 h 811574"/>
              <a:gd name="connsiteX13" fmla="*/ 1017270 w 1691640"/>
              <a:gd name="connsiteY13" fmla="*/ 514350 h 811574"/>
              <a:gd name="connsiteX14" fmla="*/ 1051560 w 1691640"/>
              <a:gd name="connsiteY14" fmla="*/ 628650 h 811574"/>
              <a:gd name="connsiteX15" fmla="*/ 1074420 w 1691640"/>
              <a:gd name="connsiteY15" fmla="*/ 674370 h 811574"/>
              <a:gd name="connsiteX16" fmla="*/ 1154430 w 1691640"/>
              <a:gd name="connsiteY16" fmla="*/ 708660 h 811574"/>
              <a:gd name="connsiteX17" fmla="*/ 1291590 w 1691640"/>
              <a:gd name="connsiteY17" fmla="*/ 697230 h 811574"/>
              <a:gd name="connsiteX18" fmla="*/ 1360170 w 1691640"/>
              <a:gd name="connsiteY18" fmla="*/ 674370 h 811574"/>
              <a:gd name="connsiteX19" fmla="*/ 1508760 w 1691640"/>
              <a:gd name="connsiteY19" fmla="*/ 685800 h 811574"/>
              <a:gd name="connsiteX20" fmla="*/ 1577340 w 1691640"/>
              <a:gd name="connsiteY20" fmla="*/ 742950 h 811574"/>
              <a:gd name="connsiteX21" fmla="*/ 1645920 w 1691640"/>
              <a:gd name="connsiteY21" fmla="*/ 788670 h 811574"/>
              <a:gd name="connsiteX22" fmla="*/ 1691640 w 1691640"/>
              <a:gd name="connsiteY22" fmla="*/ 811530 h 811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691640" h="811574">
                <a:moveTo>
                  <a:pt x="0" y="0"/>
                </a:moveTo>
                <a:cubicBezTo>
                  <a:pt x="19050" y="19050"/>
                  <a:pt x="31246" y="49749"/>
                  <a:pt x="57150" y="57150"/>
                </a:cubicBezTo>
                <a:cubicBezTo>
                  <a:pt x="98376" y="68929"/>
                  <a:pt x="152998" y="48061"/>
                  <a:pt x="194310" y="34290"/>
                </a:cubicBezTo>
                <a:cubicBezTo>
                  <a:pt x="232410" y="38100"/>
                  <a:pt x="270765" y="39898"/>
                  <a:pt x="308610" y="45720"/>
                </a:cubicBezTo>
                <a:cubicBezTo>
                  <a:pt x="320518" y="47552"/>
                  <a:pt x="332875" y="50467"/>
                  <a:pt x="342900" y="57150"/>
                </a:cubicBezTo>
                <a:cubicBezTo>
                  <a:pt x="356350" y="66116"/>
                  <a:pt x="365760" y="80010"/>
                  <a:pt x="377190" y="91440"/>
                </a:cubicBezTo>
                <a:cubicBezTo>
                  <a:pt x="384810" y="144780"/>
                  <a:pt x="370162" y="206628"/>
                  <a:pt x="400050" y="251460"/>
                </a:cubicBezTo>
                <a:cubicBezTo>
                  <a:pt x="415290" y="274320"/>
                  <a:pt x="422910" y="304800"/>
                  <a:pt x="445770" y="320040"/>
                </a:cubicBezTo>
                <a:cubicBezTo>
                  <a:pt x="457200" y="327660"/>
                  <a:pt x="469507" y="334106"/>
                  <a:pt x="480060" y="342900"/>
                </a:cubicBezTo>
                <a:cubicBezTo>
                  <a:pt x="492478" y="353248"/>
                  <a:pt x="500220" y="369340"/>
                  <a:pt x="514350" y="377190"/>
                </a:cubicBezTo>
                <a:cubicBezTo>
                  <a:pt x="604824" y="427453"/>
                  <a:pt x="830000" y="409933"/>
                  <a:pt x="868680" y="411480"/>
                </a:cubicBezTo>
                <a:cubicBezTo>
                  <a:pt x="880110" y="419100"/>
                  <a:pt x="890683" y="428197"/>
                  <a:pt x="902970" y="434340"/>
                </a:cubicBezTo>
                <a:cubicBezTo>
                  <a:pt x="913746" y="439728"/>
                  <a:pt x="926799" y="439792"/>
                  <a:pt x="937260" y="445770"/>
                </a:cubicBezTo>
                <a:cubicBezTo>
                  <a:pt x="971473" y="465321"/>
                  <a:pt x="990246" y="487326"/>
                  <a:pt x="1017270" y="514350"/>
                </a:cubicBezTo>
                <a:cubicBezTo>
                  <a:pt x="1025474" y="547164"/>
                  <a:pt x="1037646" y="600822"/>
                  <a:pt x="1051560" y="628650"/>
                </a:cubicBezTo>
                <a:cubicBezTo>
                  <a:pt x="1059180" y="643890"/>
                  <a:pt x="1062372" y="662322"/>
                  <a:pt x="1074420" y="674370"/>
                </a:cubicBezTo>
                <a:cubicBezTo>
                  <a:pt x="1088544" y="688494"/>
                  <a:pt x="1133937" y="701829"/>
                  <a:pt x="1154430" y="708660"/>
                </a:cubicBezTo>
                <a:cubicBezTo>
                  <a:pt x="1200150" y="704850"/>
                  <a:pt x="1246336" y="704772"/>
                  <a:pt x="1291590" y="697230"/>
                </a:cubicBezTo>
                <a:cubicBezTo>
                  <a:pt x="1315359" y="693269"/>
                  <a:pt x="1360170" y="674370"/>
                  <a:pt x="1360170" y="674370"/>
                </a:cubicBezTo>
                <a:cubicBezTo>
                  <a:pt x="1409700" y="678180"/>
                  <a:pt x="1459935" y="676645"/>
                  <a:pt x="1508760" y="685800"/>
                </a:cubicBezTo>
                <a:cubicBezTo>
                  <a:pt x="1531825" y="690125"/>
                  <a:pt x="1562371" y="731308"/>
                  <a:pt x="1577340" y="742950"/>
                </a:cubicBezTo>
                <a:cubicBezTo>
                  <a:pt x="1599027" y="759818"/>
                  <a:pt x="1623060" y="773430"/>
                  <a:pt x="1645920" y="788670"/>
                </a:cubicBezTo>
                <a:cubicBezTo>
                  <a:pt x="1683380" y="813643"/>
                  <a:pt x="1666473" y="811530"/>
                  <a:pt x="1691640" y="811530"/>
                </a:cubicBezTo>
              </a:path>
            </a:pathLst>
          </a:custGeom>
          <a:noFill/>
          <a:ln w="1905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" name="Düz Ok Bağlayıcısı 5"/>
          <p:cNvCxnSpPr>
            <a:stCxn id="10" idx="7"/>
            <a:endCxn id="9" idx="3"/>
          </p:cNvCxnSpPr>
          <p:nvPr/>
        </p:nvCxnSpPr>
        <p:spPr>
          <a:xfrm flipV="1">
            <a:off x="2668156" y="4069843"/>
            <a:ext cx="783352" cy="765376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6"/>
          <p:cNvSpPr txBox="1"/>
          <p:nvPr/>
        </p:nvSpPr>
        <p:spPr>
          <a:xfrm>
            <a:off x="386448" y="3657605"/>
            <a:ext cx="28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17440" y="5012576"/>
            <a:ext cx="28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x</a:t>
            </a:r>
            <a:endParaRPr lang="tr-TR" dirty="0" smtClean="0">
              <a:latin typeface="Comic Sans MS"/>
              <a:cs typeface="Comic Sans MS"/>
            </a:endParaRPr>
          </a:p>
        </p:txBody>
      </p:sp>
      <p:sp>
        <p:nvSpPr>
          <p:cNvPr id="18" name="TextBox 16"/>
          <p:cNvSpPr txBox="1"/>
          <p:nvPr/>
        </p:nvSpPr>
        <p:spPr>
          <a:xfrm>
            <a:off x="3628392" y="3745932"/>
            <a:ext cx="28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v</a:t>
            </a:r>
          </a:p>
        </p:txBody>
      </p:sp>
      <p:sp>
        <p:nvSpPr>
          <p:cNvPr id="8" name="Dikdörtgen 7"/>
          <p:cNvSpPr/>
          <p:nvPr/>
        </p:nvSpPr>
        <p:spPr>
          <a:xfrm>
            <a:off x="1528187" y="3437643"/>
            <a:ext cx="13420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latin typeface="Comic Sans MS"/>
                <a:cs typeface="Comic Sans MS"/>
              </a:rPr>
              <a:t>PATH(i-1,v</a:t>
            </a:r>
            <a:r>
              <a:rPr lang="tr-TR" sz="1600" dirty="0">
                <a:latin typeface="Comic Sans MS"/>
                <a:cs typeface="Comic Sans MS"/>
              </a:rPr>
              <a:t>) </a:t>
            </a:r>
            <a:endParaRPr lang="tr-TR" sz="1600" dirty="0"/>
          </a:p>
        </p:txBody>
      </p:sp>
      <p:sp>
        <p:nvSpPr>
          <p:cNvPr id="21" name="Dikdörtgen 20"/>
          <p:cNvSpPr/>
          <p:nvPr/>
        </p:nvSpPr>
        <p:spPr>
          <a:xfrm rot="1268130">
            <a:off x="679803" y="4586861"/>
            <a:ext cx="136447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latin typeface="Comic Sans MS"/>
                <a:cs typeface="Comic Sans MS"/>
              </a:rPr>
              <a:t>PATH(i-1,x) </a:t>
            </a:r>
            <a:endParaRPr lang="tr-TR" sz="1600" dirty="0"/>
          </a:p>
        </p:txBody>
      </p:sp>
      <p:sp>
        <p:nvSpPr>
          <p:cNvPr id="22" name="Dikdörtgen 21"/>
          <p:cNvSpPr/>
          <p:nvPr/>
        </p:nvSpPr>
        <p:spPr>
          <a:xfrm rot="18912010">
            <a:off x="2798745" y="4424291"/>
            <a:ext cx="7537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latin typeface="Comic Sans MS"/>
                <a:cs typeface="Comic Sans MS"/>
              </a:rPr>
              <a:t>w(</a:t>
            </a:r>
            <a:r>
              <a:rPr lang="tr-TR" sz="1600" dirty="0" err="1" smtClean="0">
                <a:latin typeface="Comic Sans MS"/>
                <a:cs typeface="Comic Sans MS"/>
              </a:rPr>
              <a:t>x,v</a:t>
            </a:r>
            <a:r>
              <a:rPr lang="tr-TR" sz="1600" dirty="0" smtClean="0">
                <a:latin typeface="Comic Sans MS"/>
                <a:cs typeface="Comic Sans MS"/>
              </a:rPr>
              <a:t>)</a:t>
            </a:r>
            <a:endParaRPr lang="tr-TR" sz="1600" dirty="0"/>
          </a:p>
        </p:txBody>
      </p:sp>
      <p:cxnSp>
        <p:nvCxnSpPr>
          <p:cNvPr id="11" name="Düz Ok Bağlayıcısı 10"/>
          <p:cNvCxnSpPr/>
          <p:nvPr/>
        </p:nvCxnSpPr>
        <p:spPr>
          <a:xfrm flipH="1">
            <a:off x="6876256" y="3930598"/>
            <a:ext cx="497453" cy="57855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Metin kutusu 13"/>
          <p:cNvSpPr txBox="1"/>
          <p:nvPr/>
        </p:nvSpPr>
        <p:spPr>
          <a:xfrm>
            <a:off x="6976231" y="3561266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>
                <a:latin typeface="Comic Sans MS" panose="030F0702030302020204" pitchFamily="66" charset="0"/>
              </a:rPr>
              <a:t>relaxation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81895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2195736" y="3501008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0" name="Düz Bağlayıcı 29"/>
          <p:cNvCxnSpPr>
            <a:endCxn id="27" idx="1"/>
          </p:cNvCxnSpPr>
          <p:nvPr/>
        </p:nvCxnSpPr>
        <p:spPr>
          <a:xfrm>
            <a:off x="2339752" y="3645024"/>
            <a:ext cx="531763" cy="10520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058253" y="3140968"/>
            <a:ext cx="35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A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4139952" y="3299454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2841645" y="4667606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55055" y="4787860"/>
            <a:ext cx="429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D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18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4798608" y="5026623"/>
            <a:ext cx="203966" cy="151431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759412" y="5167739"/>
            <a:ext cx="429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E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19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6092043" y="4077072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252101" y="4005064"/>
            <a:ext cx="429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C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15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5" name="Düz Bağlayıcı 29"/>
          <p:cNvCxnSpPr>
            <a:endCxn id="23" idx="2"/>
          </p:cNvCxnSpPr>
          <p:nvPr/>
        </p:nvCxnSpPr>
        <p:spPr>
          <a:xfrm flipV="1">
            <a:off x="2399780" y="3400231"/>
            <a:ext cx="1740172" cy="220829"/>
          </a:xfrm>
          <a:prstGeom prst="line">
            <a:avLst/>
          </a:prstGeom>
          <a:ln>
            <a:solidFill>
              <a:srgbClr val="FF0000"/>
            </a:solidFill>
            <a:headEnd type="none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Bağlayıcı 29"/>
          <p:cNvCxnSpPr>
            <a:endCxn id="33" idx="2"/>
          </p:cNvCxnSpPr>
          <p:nvPr/>
        </p:nvCxnSpPr>
        <p:spPr>
          <a:xfrm flipV="1">
            <a:off x="2987824" y="4177849"/>
            <a:ext cx="3104219" cy="52900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29"/>
          <p:cNvCxnSpPr>
            <a:endCxn id="31" idx="1"/>
          </p:cNvCxnSpPr>
          <p:nvPr/>
        </p:nvCxnSpPr>
        <p:spPr>
          <a:xfrm>
            <a:off x="2987824" y="4811250"/>
            <a:ext cx="1840654" cy="2375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Düz Bağlayıcı 29"/>
          <p:cNvCxnSpPr>
            <a:endCxn id="33" idx="3"/>
          </p:cNvCxnSpPr>
          <p:nvPr/>
        </p:nvCxnSpPr>
        <p:spPr>
          <a:xfrm flipV="1">
            <a:off x="4932040" y="4249109"/>
            <a:ext cx="1189873" cy="830897"/>
          </a:xfrm>
          <a:prstGeom prst="line">
            <a:avLst/>
          </a:prstGeom>
          <a:ln>
            <a:solidFill>
              <a:schemeClr val="tx1"/>
            </a:solidFill>
            <a:headEnd type="arrow" w="lg" len="lg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Düz Bağlayıcı 29"/>
          <p:cNvCxnSpPr>
            <a:endCxn id="33" idx="1"/>
          </p:cNvCxnSpPr>
          <p:nvPr/>
        </p:nvCxnSpPr>
        <p:spPr>
          <a:xfrm>
            <a:off x="4283968" y="3433806"/>
            <a:ext cx="1837945" cy="672783"/>
          </a:xfrm>
          <a:prstGeom prst="line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Düz Bağlayıcı 29"/>
          <p:cNvCxnSpPr>
            <a:stCxn id="27" idx="0"/>
            <a:endCxn id="23" idx="3"/>
          </p:cNvCxnSpPr>
          <p:nvPr/>
        </p:nvCxnSpPr>
        <p:spPr>
          <a:xfrm flipV="1">
            <a:off x="2943628" y="3471491"/>
            <a:ext cx="1226194" cy="1196115"/>
          </a:xfrm>
          <a:prstGeom prst="line">
            <a:avLst/>
          </a:prstGeom>
          <a:ln>
            <a:solidFill>
              <a:schemeClr val="tx1"/>
            </a:solidFill>
            <a:headEnd type="arrow" w="lg" len="lg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1" name="TextBox 14340"/>
          <p:cNvSpPr txBox="1"/>
          <p:nvPr/>
        </p:nvSpPr>
        <p:spPr>
          <a:xfrm>
            <a:off x="3059832" y="377974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161340" y="4077072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491880" y="493187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358549" y="4077072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508104" y="458112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915816" y="3140968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044787" y="341970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Metin kutusu 8"/>
          <p:cNvSpPr txBox="1"/>
          <p:nvPr/>
        </p:nvSpPr>
        <p:spPr>
          <a:xfrm>
            <a:off x="611560" y="1490588"/>
            <a:ext cx="79208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iven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 G=(V,E) and a source vertex s in V, find the shortest path from s to every other vertex in V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995936" y="2636912"/>
            <a:ext cx="429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SSSP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8400996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16"/>
              <p:cNvSpPr txBox="1"/>
              <p:nvPr/>
            </p:nvSpPr>
            <p:spPr>
              <a:xfrm>
                <a:off x="323528" y="1196752"/>
                <a:ext cx="8208912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dirty="0" smtClean="0">
                    <a:latin typeface="Comic Sans MS"/>
                    <a:cs typeface="Comic Sans MS"/>
                  </a:rPr>
                  <a:t>define a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subproblem</a:t>
                </a:r>
                <a:endParaRPr lang="tr-TR" dirty="0" smtClean="0">
                  <a:latin typeface="Comic Sans MS"/>
                  <a:cs typeface="Comic Sans MS"/>
                </a:endParaRPr>
              </a:p>
              <a:p>
                <a:endParaRPr lang="tr-TR" dirty="0">
                  <a:latin typeface="Comic Sans MS"/>
                  <a:cs typeface="Comic Sans MS"/>
                </a:endParaRPr>
              </a:p>
              <a:p>
                <a:r>
                  <a:rPr lang="tr-TR" dirty="0" smtClean="0">
                    <a:latin typeface="Comic Sans MS"/>
                    <a:cs typeface="Comic Sans MS"/>
                  </a:rPr>
                  <a:t>               PATH(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i,v</a:t>
                </a:r>
                <a:r>
                  <a:rPr lang="tr-TR" dirty="0" smtClean="0">
                    <a:latin typeface="Comic Sans MS"/>
                    <a:cs typeface="Comic Sans MS"/>
                  </a:rPr>
                  <a:t>) :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the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weight</a:t>
                </a:r>
                <a:r>
                  <a:rPr lang="tr-TR" dirty="0" smtClean="0">
                    <a:latin typeface="Comic Sans MS"/>
                    <a:cs typeface="Comic Sans MS"/>
                  </a:rPr>
                  <a:t> of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the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shortest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path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to</a:t>
                </a:r>
                <a:r>
                  <a:rPr lang="tr-TR" dirty="0" smtClean="0">
                    <a:latin typeface="Comic Sans MS"/>
                    <a:cs typeface="Comic Sans MS"/>
                  </a:rPr>
                  <a:t> v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that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contains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</a:p>
              <a:p>
                <a:r>
                  <a:rPr lang="tr-TR" dirty="0">
                    <a:latin typeface="Comic Sans MS"/>
                    <a:cs typeface="Comic Sans MS"/>
                  </a:rPr>
                  <a:t> </a:t>
                </a:r>
                <a:r>
                  <a:rPr lang="tr-TR" dirty="0" smtClean="0">
                    <a:latin typeface="Comic Sans MS"/>
                    <a:cs typeface="Comic Sans MS"/>
                  </a:rPr>
                  <a:t>                                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≤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𝑖</m:t>
                    </m:r>
                  </m:oMath>
                </a14:m>
                <a:r>
                  <a:rPr lang="tr-TR" dirty="0" smtClean="0">
                    <a:latin typeface="Comic Sans MS"/>
                    <a:cs typeface="Comic Sans MS"/>
                  </a:rPr>
                  <a:t> edges</a:t>
                </a:r>
              </a:p>
              <a:p>
                <a:endParaRPr lang="tr-TR" dirty="0">
                  <a:latin typeface="Comic Sans MS"/>
                  <a:cs typeface="Comic Sans MS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dirty="0" err="1">
                    <a:latin typeface="Comic Sans MS"/>
                    <a:cs typeface="Comic Sans MS"/>
                  </a:rPr>
                  <a:t>c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onstruct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recurrence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relation</a:t>
                </a:r>
                <a:r>
                  <a:rPr lang="tr-TR" dirty="0" smtClean="0">
                    <a:latin typeface="Comic Sans MS"/>
                    <a:cs typeface="Comic Sans MS"/>
                  </a:rPr>
                  <a:t>  </a:t>
                </a:r>
              </a:p>
            </p:txBody>
          </p:sp>
        </mc:Choice>
        <mc:Fallback>
          <p:sp>
            <p:nvSpPr>
              <p:cNvPr id="26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196752"/>
                <a:ext cx="8208912" cy="1754326"/>
              </a:xfrm>
              <a:prstGeom prst="rect">
                <a:avLst/>
              </a:prstGeom>
              <a:blipFill>
                <a:blip r:embed="rId3"/>
                <a:stretch>
                  <a:fillRect l="-445" t="-1389" b="-486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16"/>
          <p:cNvSpPr txBox="1"/>
          <p:nvPr/>
        </p:nvSpPr>
        <p:spPr>
          <a:xfrm>
            <a:off x="4641146" y="3380606"/>
            <a:ext cx="28803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 smtClean="0">
                <a:latin typeface="Comic Sans MS"/>
                <a:cs typeface="Comic Sans MS"/>
              </a:rPr>
              <a:t>Two</a:t>
            </a:r>
            <a:r>
              <a:rPr lang="tr-TR" u="sng" dirty="0" smtClean="0">
                <a:latin typeface="Comic Sans MS"/>
                <a:cs typeface="Comic Sans MS"/>
              </a:rPr>
              <a:t> </a:t>
            </a:r>
            <a:r>
              <a:rPr lang="tr-TR" u="sng" dirty="0" err="1" smtClean="0">
                <a:latin typeface="Comic Sans MS"/>
                <a:cs typeface="Comic Sans MS"/>
              </a:rPr>
              <a:t>Cases</a:t>
            </a:r>
            <a:endParaRPr lang="tr-TR" u="sng" dirty="0" smtClean="0">
              <a:latin typeface="Comic Sans MS"/>
              <a:cs typeface="Comic Sans MS"/>
            </a:endParaRPr>
          </a:p>
          <a:p>
            <a:endParaRPr lang="tr-TR" u="sng" dirty="0">
              <a:latin typeface="Comic Sans MS"/>
              <a:cs typeface="Comic Sans MS"/>
            </a:endParaRPr>
          </a:p>
          <a:p>
            <a:pPr marL="342900" indent="-342900">
              <a:buAutoNum type="arabicParenR"/>
            </a:pPr>
            <a:r>
              <a:rPr lang="tr-TR" dirty="0" smtClean="0">
                <a:latin typeface="Comic Sans MS"/>
                <a:cs typeface="Comic Sans MS"/>
              </a:rPr>
              <a:t>PATH(i-1,v)</a:t>
            </a:r>
          </a:p>
          <a:p>
            <a:pPr marL="342900" indent="-342900">
              <a:buAutoNum type="arabicParenR"/>
            </a:pPr>
            <a:endParaRPr lang="tr-TR" dirty="0">
              <a:latin typeface="Comic Sans MS"/>
              <a:cs typeface="Comic Sans MS"/>
            </a:endParaRPr>
          </a:p>
          <a:p>
            <a:pPr marL="342900" indent="-342900">
              <a:buAutoNum type="arabicParenR"/>
            </a:pPr>
            <a:r>
              <a:rPr lang="tr-TR" dirty="0" smtClean="0">
                <a:latin typeface="Comic Sans MS"/>
                <a:cs typeface="Comic Sans MS"/>
              </a:rPr>
              <a:t>PATH(i-1,x) + w(</a:t>
            </a:r>
            <a:r>
              <a:rPr lang="tr-TR" dirty="0" err="1" smtClean="0">
                <a:latin typeface="Comic Sans MS"/>
                <a:cs typeface="Comic Sans MS"/>
              </a:rPr>
              <a:t>x,v</a:t>
            </a:r>
            <a:r>
              <a:rPr lang="tr-TR" dirty="0" smtClean="0">
                <a:latin typeface="Comic Sans MS"/>
                <a:cs typeface="Comic Sans MS"/>
              </a:rPr>
              <a:t>) </a:t>
            </a:r>
          </a:p>
        </p:txBody>
      </p:sp>
      <p:sp>
        <p:nvSpPr>
          <p:cNvPr id="2" name="Oval 1"/>
          <p:cNvSpPr/>
          <p:nvPr/>
        </p:nvSpPr>
        <p:spPr>
          <a:xfrm>
            <a:off x="611560" y="3863181"/>
            <a:ext cx="216024" cy="259941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3419872" y="3847969"/>
            <a:ext cx="216024" cy="259941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2483768" y="4797152"/>
            <a:ext cx="216024" cy="259941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Serbest Form 2"/>
          <p:cNvSpPr/>
          <p:nvPr/>
        </p:nvSpPr>
        <p:spPr>
          <a:xfrm>
            <a:off x="765810" y="3749040"/>
            <a:ext cx="2654062" cy="268168"/>
          </a:xfrm>
          <a:custGeom>
            <a:avLst/>
            <a:gdLst>
              <a:gd name="connsiteX0" fmla="*/ 0 w 2686050"/>
              <a:gd name="connsiteY0" fmla="*/ 217170 h 228600"/>
              <a:gd name="connsiteX1" fmla="*/ 354330 w 2686050"/>
              <a:gd name="connsiteY1" fmla="*/ 34290 h 228600"/>
              <a:gd name="connsiteX2" fmla="*/ 457200 w 2686050"/>
              <a:gd name="connsiteY2" fmla="*/ 45720 h 228600"/>
              <a:gd name="connsiteX3" fmla="*/ 548640 w 2686050"/>
              <a:gd name="connsiteY3" fmla="*/ 68580 h 228600"/>
              <a:gd name="connsiteX4" fmla="*/ 640080 w 2686050"/>
              <a:gd name="connsiteY4" fmla="*/ 102870 h 228600"/>
              <a:gd name="connsiteX5" fmla="*/ 674370 w 2686050"/>
              <a:gd name="connsiteY5" fmla="*/ 125730 h 228600"/>
              <a:gd name="connsiteX6" fmla="*/ 857250 w 2686050"/>
              <a:gd name="connsiteY6" fmla="*/ 125730 h 228600"/>
              <a:gd name="connsiteX7" fmla="*/ 914400 w 2686050"/>
              <a:gd name="connsiteY7" fmla="*/ 114300 h 228600"/>
              <a:gd name="connsiteX8" fmla="*/ 982980 w 2686050"/>
              <a:gd name="connsiteY8" fmla="*/ 91440 h 228600"/>
              <a:gd name="connsiteX9" fmla="*/ 1017270 w 2686050"/>
              <a:gd name="connsiteY9" fmla="*/ 80010 h 228600"/>
              <a:gd name="connsiteX10" fmla="*/ 1062990 w 2686050"/>
              <a:gd name="connsiteY10" fmla="*/ 68580 h 228600"/>
              <a:gd name="connsiteX11" fmla="*/ 1097280 w 2686050"/>
              <a:gd name="connsiteY11" fmla="*/ 45720 h 228600"/>
              <a:gd name="connsiteX12" fmla="*/ 1143000 w 2686050"/>
              <a:gd name="connsiteY12" fmla="*/ 34290 h 228600"/>
              <a:gd name="connsiteX13" fmla="*/ 1177290 w 2686050"/>
              <a:gd name="connsiteY13" fmla="*/ 22860 h 228600"/>
              <a:gd name="connsiteX14" fmla="*/ 1257300 w 2686050"/>
              <a:gd name="connsiteY14" fmla="*/ 0 h 228600"/>
              <a:gd name="connsiteX15" fmla="*/ 1463040 w 2686050"/>
              <a:gd name="connsiteY15" fmla="*/ 34290 h 228600"/>
              <a:gd name="connsiteX16" fmla="*/ 1531620 w 2686050"/>
              <a:gd name="connsiteY16" fmla="*/ 80010 h 228600"/>
              <a:gd name="connsiteX17" fmla="*/ 1565910 w 2686050"/>
              <a:gd name="connsiteY17" fmla="*/ 102870 h 228600"/>
              <a:gd name="connsiteX18" fmla="*/ 1600200 w 2686050"/>
              <a:gd name="connsiteY18" fmla="*/ 137160 h 228600"/>
              <a:gd name="connsiteX19" fmla="*/ 1645920 w 2686050"/>
              <a:gd name="connsiteY19" fmla="*/ 160020 h 228600"/>
              <a:gd name="connsiteX20" fmla="*/ 1760220 w 2686050"/>
              <a:gd name="connsiteY20" fmla="*/ 194310 h 228600"/>
              <a:gd name="connsiteX21" fmla="*/ 1874520 w 2686050"/>
              <a:gd name="connsiteY21" fmla="*/ 182880 h 228600"/>
              <a:gd name="connsiteX22" fmla="*/ 1908810 w 2686050"/>
              <a:gd name="connsiteY22" fmla="*/ 160020 h 228600"/>
              <a:gd name="connsiteX23" fmla="*/ 1943100 w 2686050"/>
              <a:gd name="connsiteY23" fmla="*/ 148590 h 228600"/>
              <a:gd name="connsiteX24" fmla="*/ 1977390 w 2686050"/>
              <a:gd name="connsiteY24" fmla="*/ 125730 h 228600"/>
              <a:gd name="connsiteX25" fmla="*/ 2125980 w 2686050"/>
              <a:gd name="connsiteY25" fmla="*/ 91440 h 228600"/>
              <a:gd name="connsiteX26" fmla="*/ 2411730 w 2686050"/>
              <a:gd name="connsiteY26" fmla="*/ 114300 h 228600"/>
              <a:gd name="connsiteX27" fmla="*/ 2446020 w 2686050"/>
              <a:gd name="connsiteY27" fmla="*/ 125730 h 228600"/>
              <a:gd name="connsiteX28" fmla="*/ 2514600 w 2686050"/>
              <a:gd name="connsiteY28" fmla="*/ 171450 h 228600"/>
              <a:gd name="connsiteX29" fmla="*/ 2548890 w 2686050"/>
              <a:gd name="connsiteY29" fmla="*/ 194310 h 228600"/>
              <a:gd name="connsiteX30" fmla="*/ 2583180 w 2686050"/>
              <a:gd name="connsiteY30" fmla="*/ 205740 h 228600"/>
              <a:gd name="connsiteX31" fmla="*/ 2686050 w 2686050"/>
              <a:gd name="connsiteY31" fmla="*/ 22860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686050" h="228600">
                <a:moveTo>
                  <a:pt x="0" y="217170"/>
                </a:moveTo>
                <a:cubicBezTo>
                  <a:pt x="118110" y="156210"/>
                  <a:pt x="229879" y="80959"/>
                  <a:pt x="354330" y="34290"/>
                </a:cubicBezTo>
                <a:cubicBezTo>
                  <a:pt x="386634" y="22176"/>
                  <a:pt x="423046" y="40841"/>
                  <a:pt x="457200" y="45720"/>
                </a:cubicBezTo>
                <a:cubicBezTo>
                  <a:pt x="484035" y="49554"/>
                  <a:pt x="522047" y="57183"/>
                  <a:pt x="548640" y="68580"/>
                </a:cubicBezTo>
                <a:cubicBezTo>
                  <a:pt x="632319" y="104442"/>
                  <a:pt x="555788" y="81797"/>
                  <a:pt x="640080" y="102870"/>
                </a:cubicBezTo>
                <a:cubicBezTo>
                  <a:pt x="651510" y="110490"/>
                  <a:pt x="661338" y="121386"/>
                  <a:pt x="674370" y="125730"/>
                </a:cubicBezTo>
                <a:cubicBezTo>
                  <a:pt x="736799" y="146540"/>
                  <a:pt x="792454" y="134369"/>
                  <a:pt x="857250" y="125730"/>
                </a:cubicBezTo>
                <a:cubicBezTo>
                  <a:pt x="876507" y="123162"/>
                  <a:pt x="895657" y="119412"/>
                  <a:pt x="914400" y="114300"/>
                </a:cubicBezTo>
                <a:cubicBezTo>
                  <a:pt x="937647" y="107960"/>
                  <a:pt x="960120" y="99060"/>
                  <a:pt x="982980" y="91440"/>
                </a:cubicBezTo>
                <a:cubicBezTo>
                  <a:pt x="994410" y="87630"/>
                  <a:pt x="1005581" y="82932"/>
                  <a:pt x="1017270" y="80010"/>
                </a:cubicBezTo>
                <a:lnTo>
                  <a:pt x="1062990" y="68580"/>
                </a:lnTo>
                <a:cubicBezTo>
                  <a:pt x="1074420" y="60960"/>
                  <a:pt x="1084654" y="51131"/>
                  <a:pt x="1097280" y="45720"/>
                </a:cubicBezTo>
                <a:cubicBezTo>
                  <a:pt x="1111719" y="39532"/>
                  <a:pt x="1127895" y="38606"/>
                  <a:pt x="1143000" y="34290"/>
                </a:cubicBezTo>
                <a:cubicBezTo>
                  <a:pt x="1154585" y="30980"/>
                  <a:pt x="1165705" y="26170"/>
                  <a:pt x="1177290" y="22860"/>
                </a:cubicBezTo>
                <a:cubicBezTo>
                  <a:pt x="1277755" y="-5844"/>
                  <a:pt x="1175084" y="27405"/>
                  <a:pt x="1257300" y="0"/>
                </a:cubicBezTo>
                <a:cubicBezTo>
                  <a:pt x="1296508" y="3267"/>
                  <a:pt x="1414995" y="2260"/>
                  <a:pt x="1463040" y="34290"/>
                </a:cubicBezTo>
                <a:lnTo>
                  <a:pt x="1531620" y="80010"/>
                </a:lnTo>
                <a:cubicBezTo>
                  <a:pt x="1543050" y="87630"/>
                  <a:pt x="1556196" y="93156"/>
                  <a:pt x="1565910" y="102870"/>
                </a:cubicBezTo>
                <a:cubicBezTo>
                  <a:pt x="1577340" y="114300"/>
                  <a:pt x="1587046" y="127765"/>
                  <a:pt x="1600200" y="137160"/>
                </a:cubicBezTo>
                <a:cubicBezTo>
                  <a:pt x="1614065" y="147064"/>
                  <a:pt x="1630100" y="153692"/>
                  <a:pt x="1645920" y="160020"/>
                </a:cubicBezTo>
                <a:cubicBezTo>
                  <a:pt x="1692299" y="178572"/>
                  <a:pt x="1715311" y="183083"/>
                  <a:pt x="1760220" y="194310"/>
                </a:cubicBezTo>
                <a:cubicBezTo>
                  <a:pt x="1798320" y="190500"/>
                  <a:pt x="1837211" y="191490"/>
                  <a:pt x="1874520" y="182880"/>
                </a:cubicBezTo>
                <a:cubicBezTo>
                  <a:pt x="1887905" y="179791"/>
                  <a:pt x="1896523" y="166163"/>
                  <a:pt x="1908810" y="160020"/>
                </a:cubicBezTo>
                <a:cubicBezTo>
                  <a:pt x="1919586" y="154632"/>
                  <a:pt x="1932324" y="153978"/>
                  <a:pt x="1943100" y="148590"/>
                </a:cubicBezTo>
                <a:cubicBezTo>
                  <a:pt x="1955387" y="142447"/>
                  <a:pt x="1964837" y="131309"/>
                  <a:pt x="1977390" y="125730"/>
                </a:cubicBezTo>
                <a:cubicBezTo>
                  <a:pt x="2036846" y="99305"/>
                  <a:pt x="2060892" y="100738"/>
                  <a:pt x="2125980" y="91440"/>
                </a:cubicBezTo>
                <a:cubicBezTo>
                  <a:pt x="2287296" y="99122"/>
                  <a:pt x="2306815" y="84324"/>
                  <a:pt x="2411730" y="114300"/>
                </a:cubicBezTo>
                <a:cubicBezTo>
                  <a:pt x="2423315" y="117610"/>
                  <a:pt x="2435488" y="119879"/>
                  <a:pt x="2446020" y="125730"/>
                </a:cubicBezTo>
                <a:cubicBezTo>
                  <a:pt x="2470037" y="139073"/>
                  <a:pt x="2491740" y="156210"/>
                  <a:pt x="2514600" y="171450"/>
                </a:cubicBezTo>
                <a:cubicBezTo>
                  <a:pt x="2526030" y="179070"/>
                  <a:pt x="2535858" y="189966"/>
                  <a:pt x="2548890" y="194310"/>
                </a:cubicBezTo>
                <a:cubicBezTo>
                  <a:pt x="2560320" y="198120"/>
                  <a:pt x="2571326" y="203585"/>
                  <a:pt x="2583180" y="205740"/>
                </a:cubicBezTo>
                <a:cubicBezTo>
                  <a:pt x="2686688" y="224560"/>
                  <a:pt x="2651721" y="194271"/>
                  <a:pt x="2686050" y="228600"/>
                </a:cubicBezTo>
              </a:path>
            </a:pathLst>
          </a:custGeom>
          <a:noFill/>
          <a:ln w="25400">
            <a:solidFill>
              <a:schemeClr val="tx2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Serbest Form 3"/>
          <p:cNvSpPr/>
          <p:nvPr/>
        </p:nvSpPr>
        <p:spPr>
          <a:xfrm>
            <a:off x="777240" y="4103370"/>
            <a:ext cx="1691640" cy="811574"/>
          </a:xfrm>
          <a:custGeom>
            <a:avLst/>
            <a:gdLst>
              <a:gd name="connsiteX0" fmla="*/ 0 w 1691640"/>
              <a:gd name="connsiteY0" fmla="*/ 0 h 811574"/>
              <a:gd name="connsiteX1" fmla="*/ 57150 w 1691640"/>
              <a:gd name="connsiteY1" fmla="*/ 57150 h 811574"/>
              <a:gd name="connsiteX2" fmla="*/ 194310 w 1691640"/>
              <a:gd name="connsiteY2" fmla="*/ 34290 h 811574"/>
              <a:gd name="connsiteX3" fmla="*/ 308610 w 1691640"/>
              <a:gd name="connsiteY3" fmla="*/ 45720 h 811574"/>
              <a:gd name="connsiteX4" fmla="*/ 342900 w 1691640"/>
              <a:gd name="connsiteY4" fmla="*/ 57150 h 811574"/>
              <a:gd name="connsiteX5" fmla="*/ 377190 w 1691640"/>
              <a:gd name="connsiteY5" fmla="*/ 91440 h 811574"/>
              <a:gd name="connsiteX6" fmla="*/ 400050 w 1691640"/>
              <a:gd name="connsiteY6" fmla="*/ 251460 h 811574"/>
              <a:gd name="connsiteX7" fmla="*/ 445770 w 1691640"/>
              <a:gd name="connsiteY7" fmla="*/ 320040 h 811574"/>
              <a:gd name="connsiteX8" fmla="*/ 480060 w 1691640"/>
              <a:gd name="connsiteY8" fmla="*/ 342900 h 811574"/>
              <a:gd name="connsiteX9" fmla="*/ 514350 w 1691640"/>
              <a:gd name="connsiteY9" fmla="*/ 377190 h 811574"/>
              <a:gd name="connsiteX10" fmla="*/ 868680 w 1691640"/>
              <a:gd name="connsiteY10" fmla="*/ 411480 h 811574"/>
              <a:gd name="connsiteX11" fmla="*/ 902970 w 1691640"/>
              <a:gd name="connsiteY11" fmla="*/ 434340 h 811574"/>
              <a:gd name="connsiteX12" fmla="*/ 937260 w 1691640"/>
              <a:gd name="connsiteY12" fmla="*/ 445770 h 811574"/>
              <a:gd name="connsiteX13" fmla="*/ 1017270 w 1691640"/>
              <a:gd name="connsiteY13" fmla="*/ 514350 h 811574"/>
              <a:gd name="connsiteX14" fmla="*/ 1051560 w 1691640"/>
              <a:gd name="connsiteY14" fmla="*/ 628650 h 811574"/>
              <a:gd name="connsiteX15" fmla="*/ 1074420 w 1691640"/>
              <a:gd name="connsiteY15" fmla="*/ 674370 h 811574"/>
              <a:gd name="connsiteX16" fmla="*/ 1154430 w 1691640"/>
              <a:gd name="connsiteY16" fmla="*/ 708660 h 811574"/>
              <a:gd name="connsiteX17" fmla="*/ 1291590 w 1691640"/>
              <a:gd name="connsiteY17" fmla="*/ 697230 h 811574"/>
              <a:gd name="connsiteX18" fmla="*/ 1360170 w 1691640"/>
              <a:gd name="connsiteY18" fmla="*/ 674370 h 811574"/>
              <a:gd name="connsiteX19" fmla="*/ 1508760 w 1691640"/>
              <a:gd name="connsiteY19" fmla="*/ 685800 h 811574"/>
              <a:gd name="connsiteX20" fmla="*/ 1577340 w 1691640"/>
              <a:gd name="connsiteY20" fmla="*/ 742950 h 811574"/>
              <a:gd name="connsiteX21" fmla="*/ 1645920 w 1691640"/>
              <a:gd name="connsiteY21" fmla="*/ 788670 h 811574"/>
              <a:gd name="connsiteX22" fmla="*/ 1691640 w 1691640"/>
              <a:gd name="connsiteY22" fmla="*/ 811530 h 811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691640" h="811574">
                <a:moveTo>
                  <a:pt x="0" y="0"/>
                </a:moveTo>
                <a:cubicBezTo>
                  <a:pt x="19050" y="19050"/>
                  <a:pt x="31246" y="49749"/>
                  <a:pt x="57150" y="57150"/>
                </a:cubicBezTo>
                <a:cubicBezTo>
                  <a:pt x="98376" y="68929"/>
                  <a:pt x="152998" y="48061"/>
                  <a:pt x="194310" y="34290"/>
                </a:cubicBezTo>
                <a:cubicBezTo>
                  <a:pt x="232410" y="38100"/>
                  <a:pt x="270765" y="39898"/>
                  <a:pt x="308610" y="45720"/>
                </a:cubicBezTo>
                <a:cubicBezTo>
                  <a:pt x="320518" y="47552"/>
                  <a:pt x="332875" y="50467"/>
                  <a:pt x="342900" y="57150"/>
                </a:cubicBezTo>
                <a:cubicBezTo>
                  <a:pt x="356350" y="66116"/>
                  <a:pt x="365760" y="80010"/>
                  <a:pt x="377190" y="91440"/>
                </a:cubicBezTo>
                <a:cubicBezTo>
                  <a:pt x="384810" y="144780"/>
                  <a:pt x="370162" y="206628"/>
                  <a:pt x="400050" y="251460"/>
                </a:cubicBezTo>
                <a:cubicBezTo>
                  <a:pt x="415290" y="274320"/>
                  <a:pt x="422910" y="304800"/>
                  <a:pt x="445770" y="320040"/>
                </a:cubicBezTo>
                <a:cubicBezTo>
                  <a:pt x="457200" y="327660"/>
                  <a:pt x="469507" y="334106"/>
                  <a:pt x="480060" y="342900"/>
                </a:cubicBezTo>
                <a:cubicBezTo>
                  <a:pt x="492478" y="353248"/>
                  <a:pt x="500220" y="369340"/>
                  <a:pt x="514350" y="377190"/>
                </a:cubicBezTo>
                <a:cubicBezTo>
                  <a:pt x="604824" y="427453"/>
                  <a:pt x="830000" y="409933"/>
                  <a:pt x="868680" y="411480"/>
                </a:cubicBezTo>
                <a:cubicBezTo>
                  <a:pt x="880110" y="419100"/>
                  <a:pt x="890683" y="428197"/>
                  <a:pt x="902970" y="434340"/>
                </a:cubicBezTo>
                <a:cubicBezTo>
                  <a:pt x="913746" y="439728"/>
                  <a:pt x="926799" y="439792"/>
                  <a:pt x="937260" y="445770"/>
                </a:cubicBezTo>
                <a:cubicBezTo>
                  <a:pt x="971473" y="465321"/>
                  <a:pt x="990246" y="487326"/>
                  <a:pt x="1017270" y="514350"/>
                </a:cubicBezTo>
                <a:cubicBezTo>
                  <a:pt x="1025474" y="547164"/>
                  <a:pt x="1037646" y="600822"/>
                  <a:pt x="1051560" y="628650"/>
                </a:cubicBezTo>
                <a:cubicBezTo>
                  <a:pt x="1059180" y="643890"/>
                  <a:pt x="1062372" y="662322"/>
                  <a:pt x="1074420" y="674370"/>
                </a:cubicBezTo>
                <a:cubicBezTo>
                  <a:pt x="1088544" y="688494"/>
                  <a:pt x="1133937" y="701829"/>
                  <a:pt x="1154430" y="708660"/>
                </a:cubicBezTo>
                <a:cubicBezTo>
                  <a:pt x="1200150" y="704850"/>
                  <a:pt x="1246336" y="704772"/>
                  <a:pt x="1291590" y="697230"/>
                </a:cubicBezTo>
                <a:cubicBezTo>
                  <a:pt x="1315359" y="693269"/>
                  <a:pt x="1360170" y="674370"/>
                  <a:pt x="1360170" y="674370"/>
                </a:cubicBezTo>
                <a:cubicBezTo>
                  <a:pt x="1409700" y="678180"/>
                  <a:pt x="1459935" y="676645"/>
                  <a:pt x="1508760" y="685800"/>
                </a:cubicBezTo>
                <a:cubicBezTo>
                  <a:pt x="1531825" y="690125"/>
                  <a:pt x="1562371" y="731308"/>
                  <a:pt x="1577340" y="742950"/>
                </a:cubicBezTo>
                <a:cubicBezTo>
                  <a:pt x="1599027" y="759818"/>
                  <a:pt x="1623060" y="773430"/>
                  <a:pt x="1645920" y="788670"/>
                </a:cubicBezTo>
                <a:cubicBezTo>
                  <a:pt x="1683380" y="813643"/>
                  <a:pt x="1666473" y="811530"/>
                  <a:pt x="1691640" y="811530"/>
                </a:cubicBezTo>
              </a:path>
            </a:pathLst>
          </a:custGeom>
          <a:noFill/>
          <a:ln w="1905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" name="Düz Ok Bağlayıcısı 5"/>
          <p:cNvCxnSpPr>
            <a:stCxn id="10" idx="7"/>
            <a:endCxn id="9" idx="3"/>
          </p:cNvCxnSpPr>
          <p:nvPr/>
        </p:nvCxnSpPr>
        <p:spPr>
          <a:xfrm flipV="1">
            <a:off x="2668156" y="4069843"/>
            <a:ext cx="783352" cy="765376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6"/>
          <p:cNvSpPr txBox="1"/>
          <p:nvPr/>
        </p:nvSpPr>
        <p:spPr>
          <a:xfrm>
            <a:off x="386448" y="3657605"/>
            <a:ext cx="28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17440" y="5012576"/>
            <a:ext cx="28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x</a:t>
            </a:r>
            <a:endParaRPr lang="tr-TR" dirty="0" smtClean="0">
              <a:latin typeface="Comic Sans MS"/>
              <a:cs typeface="Comic Sans MS"/>
            </a:endParaRPr>
          </a:p>
        </p:txBody>
      </p:sp>
      <p:sp>
        <p:nvSpPr>
          <p:cNvPr id="18" name="TextBox 16"/>
          <p:cNvSpPr txBox="1"/>
          <p:nvPr/>
        </p:nvSpPr>
        <p:spPr>
          <a:xfrm>
            <a:off x="3628392" y="3745932"/>
            <a:ext cx="28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v</a:t>
            </a:r>
          </a:p>
        </p:txBody>
      </p:sp>
      <p:sp>
        <p:nvSpPr>
          <p:cNvPr id="8" name="Dikdörtgen 7"/>
          <p:cNvSpPr/>
          <p:nvPr/>
        </p:nvSpPr>
        <p:spPr>
          <a:xfrm>
            <a:off x="1528187" y="3437643"/>
            <a:ext cx="13420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latin typeface="Comic Sans MS"/>
                <a:cs typeface="Comic Sans MS"/>
              </a:rPr>
              <a:t>PATH(i-1,v</a:t>
            </a:r>
            <a:r>
              <a:rPr lang="tr-TR" sz="1600" dirty="0">
                <a:latin typeface="Comic Sans MS"/>
                <a:cs typeface="Comic Sans MS"/>
              </a:rPr>
              <a:t>) </a:t>
            </a:r>
            <a:endParaRPr lang="tr-TR" sz="1600" dirty="0"/>
          </a:p>
        </p:txBody>
      </p:sp>
      <p:sp>
        <p:nvSpPr>
          <p:cNvPr id="21" name="Dikdörtgen 20"/>
          <p:cNvSpPr/>
          <p:nvPr/>
        </p:nvSpPr>
        <p:spPr>
          <a:xfrm rot="1268130">
            <a:off x="679803" y="4586861"/>
            <a:ext cx="136447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latin typeface="Comic Sans MS"/>
                <a:cs typeface="Comic Sans MS"/>
              </a:rPr>
              <a:t>PATH(i-1,x) </a:t>
            </a:r>
            <a:endParaRPr lang="tr-TR" sz="1600" dirty="0"/>
          </a:p>
        </p:txBody>
      </p:sp>
      <p:sp>
        <p:nvSpPr>
          <p:cNvPr id="22" name="Dikdörtgen 21"/>
          <p:cNvSpPr/>
          <p:nvPr/>
        </p:nvSpPr>
        <p:spPr>
          <a:xfrm rot="18912010">
            <a:off x="2798745" y="4424291"/>
            <a:ext cx="7537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600" dirty="0" smtClean="0">
                <a:latin typeface="Comic Sans MS"/>
                <a:cs typeface="Comic Sans MS"/>
              </a:rPr>
              <a:t>w(</a:t>
            </a:r>
            <a:r>
              <a:rPr lang="tr-TR" sz="1600" dirty="0" err="1" smtClean="0">
                <a:latin typeface="Comic Sans MS"/>
                <a:cs typeface="Comic Sans MS"/>
              </a:rPr>
              <a:t>x,v</a:t>
            </a:r>
            <a:r>
              <a:rPr lang="tr-TR" sz="1600" dirty="0" smtClean="0">
                <a:latin typeface="Comic Sans MS"/>
                <a:cs typeface="Comic Sans MS"/>
              </a:rPr>
              <a:t>)</a:t>
            </a:r>
            <a:endParaRPr lang="tr-TR" sz="1600" dirty="0"/>
          </a:p>
        </p:txBody>
      </p:sp>
      <p:sp>
        <p:nvSpPr>
          <p:cNvPr id="5" name="Dikdörtgen 4"/>
          <p:cNvSpPr/>
          <p:nvPr/>
        </p:nvSpPr>
        <p:spPr>
          <a:xfrm>
            <a:off x="1109834" y="5716683"/>
            <a:ext cx="1473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PATH(</a:t>
            </a:r>
            <a:r>
              <a:rPr lang="tr-TR" dirty="0" err="1" smtClean="0">
                <a:latin typeface="Comic Sans MS"/>
                <a:cs typeface="Comic Sans MS"/>
              </a:rPr>
              <a:t>i,v</a:t>
            </a:r>
            <a:r>
              <a:rPr lang="tr-TR" dirty="0" smtClean="0">
                <a:latin typeface="Comic Sans MS"/>
                <a:cs typeface="Comic Sans MS"/>
              </a:rPr>
              <a:t>) = </a:t>
            </a:r>
            <a:endParaRPr lang="tr-TR" dirty="0">
              <a:latin typeface="Comic Sans MS"/>
              <a:cs typeface="Comic Sans MS"/>
            </a:endParaRPr>
          </a:p>
        </p:txBody>
      </p:sp>
      <p:sp>
        <p:nvSpPr>
          <p:cNvPr id="11" name="Sol Ayraç 10"/>
          <p:cNvSpPr/>
          <p:nvPr/>
        </p:nvSpPr>
        <p:spPr>
          <a:xfrm>
            <a:off x="2483768" y="5460821"/>
            <a:ext cx="391676" cy="875514"/>
          </a:xfrm>
          <a:prstGeom prst="leftBrace">
            <a:avLst/>
          </a:prstGeom>
          <a:ln w="1905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Dikdörtgen 22"/>
              <p:cNvSpPr/>
              <p:nvPr/>
            </p:nvSpPr>
            <p:spPr>
              <a:xfrm>
                <a:off x="2763597" y="5445224"/>
                <a:ext cx="5636479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mic Sans MS"/>
                      </a:rPr>
                      <m:t>∞</m:t>
                    </m:r>
                  </m:oMath>
                </a14:m>
                <a:r>
                  <a:rPr lang="tr-TR" dirty="0" smtClean="0">
                    <a:latin typeface="Comic Sans MS"/>
                    <a:cs typeface="Comic Sans MS"/>
                  </a:rPr>
                  <a:t>                                         ,         i = 0</a:t>
                </a:r>
              </a:p>
              <a:p>
                <a:pPr/>
                <a:r>
                  <a:rPr lang="tr-TR" dirty="0" smtClean="0">
                    <a:latin typeface="Comic Sans MS"/>
                    <a:cs typeface="Comic Sans MS"/>
                  </a:rPr>
                  <a:t>0                                          ,         s = v</a:t>
                </a:r>
              </a:p>
              <a:p>
                <a:r>
                  <a:rPr lang="tr-TR" dirty="0" err="1">
                    <a:latin typeface="Comic Sans MS"/>
                    <a:cs typeface="Comic Sans MS"/>
                  </a:rPr>
                  <a:t>m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in</a:t>
                </a:r>
                <a:r>
                  <a:rPr lang="tr-TR" dirty="0" smtClean="0">
                    <a:latin typeface="Comic Sans MS"/>
                    <a:cs typeface="Comic Sans MS"/>
                  </a:rPr>
                  <a:t> {PATH(i-1,v), PATH(i-1,x) + w(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x,v</a:t>
                </a:r>
                <a:r>
                  <a:rPr lang="tr-TR" dirty="0" smtClean="0">
                    <a:latin typeface="Comic Sans MS"/>
                    <a:cs typeface="Comic Sans MS"/>
                  </a:rPr>
                  <a:t>)} , </a:t>
                </a:r>
                <a:r>
                  <a:rPr lang="tr-TR" dirty="0" err="1" smtClean="0">
                    <a:latin typeface="Comic Sans MS"/>
                    <a:cs typeface="Comic Sans MS"/>
                  </a:rPr>
                  <a:t>otherwise</a:t>
                </a:r>
                <a:r>
                  <a:rPr lang="tr-TR" dirty="0" smtClean="0">
                    <a:latin typeface="Comic Sans MS"/>
                    <a:cs typeface="Comic Sans MS"/>
                  </a:rPr>
                  <a:t> </a:t>
                </a:r>
                <a:endParaRPr lang="tr-TR" dirty="0">
                  <a:latin typeface="Comic Sans MS"/>
                  <a:cs typeface="Comic Sans MS"/>
                </a:endParaRPr>
              </a:p>
            </p:txBody>
          </p:sp>
        </mc:Choice>
        <mc:Fallback>
          <p:sp>
            <p:nvSpPr>
              <p:cNvPr id="23" name="Dikdörtgen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3597" y="5445224"/>
                <a:ext cx="5636479" cy="923330"/>
              </a:xfrm>
              <a:prstGeom prst="rect">
                <a:avLst/>
              </a:prstGeom>
              <a:blipFill>
                <a:blip r:embed="rId4"/>
                <a:stretch>
                  <a:fillRect l="-865" t="-2632" b="-986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Düz Ok Bağlayıcısı 23"/>
          <p:cNvCxnSpPr/>
          <p:nvPr/>
        </p:nvCxnSpPr>
        <p:spPr>
          <a:xfrm flipH="1">
            <a:off x="6876256" y="3930598"/>
            <a:ext cx="497453" cy="57855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etin kutusu 24"/>
          <p:cNvSpPr txBox="1"/>
          <p:nvPr/>
        </p:nvSpPr>
        <p:spPr>
          <a:xfrm>
            <a:off x="6976231" y="3561266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>
                <a:latin typeface="Comic Sans MS" panose="030F0702030302020204" pitchFamily="66" charset="0"/>
              </a:rPr>
              <a:t>relaxation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46630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3" name="TextBox 9"/>
          <p:cNvSpPr txBox="1"/>
          <p:nvPr/>
        </p:nvSpPr>
        <p:spPr>
          <a:xfrm>
            <a:off x="323528" y="1412776"/>
            <a:ext cx="534499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 smtClean="0">
                <a:latin typeface="Comic Sans MS"/>
                <a:cs typeface="Comic Sans MS"/>
              </a:rPr>
              <a:t>Bellman</a:t>
            </a:r>
            <a:r>
              <a:rPr lang="tr-TR" u="sng" dirty="0" smtClean="0">
                <a:latin typeface="Comic Sans MS"/>
                <a:cs typeface="Comic Sans MS"/>
              </a:rPr>
              <a:t>-Ford</a:t>
            </a:r>
            <a:r>
              <a:rPr lang="en-US" u="sng" dirty="0" smtClean="0">
                <a:latin typeface="Comic Sans MS"/>
                <a:cs typeface="Comic Sans MS"/>
              </a:rPr>
              <a:t>(G,s</a:t>
            </a:r>
            <a:r>
              <a:rPr lang="en-US" u="sng" dirty="0" smtClean="0">
                <a:latin typeface="Comic Sans MS"/>
                <a:cs typeface="Comic Sans MS"/>
              </a:rPr>
              <a:t>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tr-TR" dirty="0" smtClean="0">
                <a:latin typeface="Comic Sans MS"/>
                <a:cs typeface="Comic Sans MS"/>
              </a:rPr>
              <a:t>        PATH(0,v) = </a:t>
            </a:r>
            <a:r>
              <a:rPr lang="en-US" dirty="0">
                <a:latin typeface="Comic Sans MS"/>
                <a:cs typeface="Comic Sans MS"/>
              </a:rPr>
              <a:t>∞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smtClean="0">
                <a:latin typeface="Comic Sans MS"/>
                <a:cs typeface="Comic Sans MS"/>
              </a:rPr>
              <a:t>PATH(0,s) </a:t>
            </a:r>
            <a:r>
              <a:rPr lang="tr-TR" dirty="0">
                <a:latin typeface="Comic Sans MS"/>
                <a:cs typeface="Comic Sans MS"/>
              </a:rPr>
              <a:t>= </a:t>
            </a:r>
            <a:r>
              <a:rPr lang="tr-TR" dirty="0" smtClean="0">
                <a:latin typeface="Comic Sans MS"/>
                <a:cs typeface="Comic Sans MS"/>
              </a:rPr>
              <a:t>0</a:t>
            </a:r>
            <a:endParaRPr lang="tr-TR" dirty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i = 1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lVl</a:t>
            </a:r>
            <a:r>
              <a:rPr lang="tr-TR" dirty="0" smtClean="0">
                <a:latin typeface="Comic Sans MS"/>
                <a:cs typeface="Comic Sans MS"/>
              </a:rPr>
              <a:t> -1 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</a:t>
            </a:r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each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 in E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PATH(</a:t>
            </a:r>
            <a:r>
              <a:rPr lang="tr-TR" dirty="0" err="1" smtClean="0">
                <a:latin typeface="Comic Sans MS"/>
                <a:cs typeface="Comic Sans MS"/>
              </a:rPr>
              <a:t>i,v</a:t>
            </a:r>
            <a:r>
              <a:rPr lang="tr-TR" dirty="0" smtClean="0">
                <a:latin typeface="Comic Sans MS"/>
                <a:cs typeface="Comic Sans MS"/>
              </a:rPr>
              <a:t>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{PATH(i-1,v),</a:t>
            </a:r>
            <a:r>
              <a:rPr lang="tr-TR" dirty="0">
                <a:latin typeface="Comic Sans MS"/>
                <a:cs typeface="Comic Sans MS"/>
              </a:rPr>
              <a:t> 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                          PATH(i-1,u)+w(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)}  </a:t>
            </a:r>
            <a:endParaRPr lang="tr-TR" dirty="0">
              <a:latin typeface="Comic Sans MS"/>
              <a:cs typeface="Comic Sans MS"/>
            </a:endParaRPr>
          </a:p>
          <a:p>
            <a:endParaRPr lang="tr-TR" sz="2000" dirty="0" smtClean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6693752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Right Brace 5"/>
          <p:cNvSpPr/>
          <p:nvPr/>
        </p:nvSpPr>
        <p:spPr>
          <a:xfrm>
            <a:off x="2843808" y="2132856"/>
            <a:ext cx="288032" cy="100811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Brace 7"/>
          <p:cNvSpPr/>
          <p:nvPr/>
        </p:nvSpPr>
        <p:spPr>
          <a:xfrm>
            <a:off x="5397702" y="3358481"/>
            <a:ext cx="196385" cy="1011683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8"/>
          <p:cNvSpPr txBox="1"/>
          <p:nvPr/>
        </p:nvSpPr>
        <p:spPr>
          <a:xfrm>
            <a:off x="3275856" y="2276872"/>
            <a:ext cx="16687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Initialize(G,s)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</a:p>
          <a:p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5802198" y="3679656"/>
            <a:ext cx="1141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lEl.lVl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2" name="TextBox 9"/>
          <p:cNvSpPr txBox="1"/>
          <p:nvPr/>
        </p:nvSpPr>
        <p:spPr>
          <a:xfrm>
            <a:off x="323528" y="1412776"/>
            <a:ext cx="534499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 smtClean="0">
                <a:latin typeface="Comic Sans MS"/>
                <a:cs typeface="Comic Sans MS"/>
              </a:rPr>
              <a:t>Bellman</a:t>
            </a:r>
            <a:r>
              <a:rPr lang="tr-TR" u="sng" dirty="0" smtClean="0">
                <a:latin typeface="Comic Sans MS"/>
                <a:cs typeface="Comic Sans MS"/>
              </a:rPr>
              <a:t>-Ford</a:t>
            </a:r>
            <a:r>
              <a:rPr lang="en-US" u="sng" dirty="0" smtClean="0">
                <a:latin typeface="Comic Sans MS"/>
                <a:cs typeface="Comic Sans MS"/>
              </a:rPr>
              <a:t>(G,s</a:t>
            </a:r>
            <a:r>
              <a:rPr lang="en-US" u="sng" dirty="0" smtClean="0">
                <a:latin typeface="Comic Sans MS"/>
                <a:cs typeface="Comic Sans MS"/>
              </a:rPr>
              <a:t>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tr-TR" dirty="0" smtClean="0">
                <a:latin typeface="Comic Sans MS"/>
                <a:cs typeface="Comic Sans MS"/>
              </a:rPr>
              <a:t>        PATH(0,v) = </a:t>
            </a:r>
            <a:r>
              <a:rPr lang="en-US" dirty="0">
                <a:latin typeface="Comic Sans MS"/>
                <a:cs typeface="Comic Sans MS"/>
              </a:rPr>
              <a:t>∞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smtClean="0">
                <a:latin typeface="Comic Sans MS"/>
                <a:cs typeface="Comic Sans MS"/>
              </a:rPr>
              <a:t>PATH(0,s) </a:t>
            </a:r>
            <a:r>
              <a:rPr lang="tr-TR" dirty="0">
                <a:latin typeface="Comic Sans MS"/>
                <a:cs typeface="Comic Sans MS"/>
              </a:rPr>
              <a:t>= </a:t>
            </a:r>
            <a:r>
              <a:rPr lang="tr-TR" dirty="0" smtClean="0">
                <a:latin typeface="Comic Sans MS"/>
                <a:cs typeface="Comic Sans MS"/>
              </a:rPr>
              <a:t>0</a:t>
            </a:r>
            <a:endParaRPr lang="tr-TR" dirty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i = 1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lVl</a:t>
            </a:r>
            <a:r>
              <a:rPr lang="tr-TR" dirty="0" smtClean="0">
                <a:latin typeface="Comic Sans MS"/>
                <a:cs typeface="Comic Sans MS"/>
              </a:rPr>
              <a:t> -1 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</a:t>
            </a:r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each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 in E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PATH(</a:t>
            </a:r>
            <a:r>
              <a:rPr lang="tr-TR" dirty="0" err="1" smtClean="0">
                <a:latin typeface="Comic Sans MS"/>
                <a:cs typeface="Comic Sans MS"/>
              </a:rPr>
              <a:t>i,v</a:t>
            </a:r>
            <a:r>
              <a:rPr lang="tr-TR" dirty="0" smtClean="0">
                <a:latin typeface="Comic Sans MS"/>
                <a:cs typeface="Comic Sans MS"/>
              </a:rPr>
              <a:t>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{PATH(i-1,v),</a:t>
            </a:r>
            <a:r>
              <a:rPr lang="tr-TR" dirty="0">
                <a:latin typeface="Comic Sans MS"/>
                <a:cs typeface="Comic Sans MS"/>
              </a:rPr>
              <a:t> 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                          PATH(i-1,u)+w(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)}  </a:t>
            </a:r>
            <a:endParaRPr lang="tr-TR" dirty="0">
              <a:latin typeface="Comic Sans MS"/>
              <a:cs typeface="Comic Sans MS"/>
            </a:endParaRPr>
          </a:p>
          <a:p>
            <a:endParaRPr lang="tr-TR" sz="2000" dirty="0" smtClean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216909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7" name="Freeform 5"/>
          <p:cNvSpPr/>
          <p:nvPr/>
        </p:nvSpPr>
        <p:spPr>
          <a:xfrm>
            <a:off x="4836016" y="2190847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6"/>
          <p:cNvSpPr/>
          <p:nvPr/>
        </p:nvSpPr>
        <p:spPr>
          <a:xfrm>
            <a:off x="5777287" y="133051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9" name="Freeform 7"/>
          <p:cNvSpPr/>
          <p:nvPr/>
        </p:nvSpPr>
        <p:spPr>
          <a:xfrm>
            <a:off x="5777286" y="3088619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0" name="Freeform 8"/>
          <p:cNvSpPr/>
          <p:nvPr/>
        </p:nvSpPr>
        <p:spPr>
          <a:xfrm>
            <a:off x="7281717" y="134076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000304" y="253739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3" name="Freeform 11"/>
          <p:cNvSpPr/>
          <p:nvPr/>
        </p:nvSpPr>
        <p:spPr>
          <a:xfrm>
            <a:off x="7264348" y="38970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4" name="Freeform 13"/>
          <p:cNvSpPr/>
          <p:nvPr/>
        </p:nvSpPr>
        <p:spPr>
          <a:xfrm>
            <a:off x="8513892" y="282354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Düz Ok Bağlayıcısı 2"/>
          <p:cNvCxnSpPr>
            <a:stCxn id="8" idx="12"/>
            <a:endCxn id="7" idx="21"/>
          </p:cNvCxnSpPr>
          <p:nvPr/>
        </p:nvCxnSpPr>
        <p:spPr>
          <a:xfrm flipH="1">
            <a:off x="5206318" y="1845793"/>
            <a:ext cx="614534" cy="39492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>
            <a:stCxn id="8" idx="13"/>
            <a:endCxn id="9" idx="2"/>
          </p:cNvCxnSpPr>
          <p:nvPr/>
        </p:nvCxnSpPr>
        <p:spPr>
          <a:xfrm flipH="1">
            <a:off x="5995111" y="1855696"/>
            <a:ext cx="32674" cy="125309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>
            <a:stCxn id="9" idx="5"/>
            <a:endCxn id="7" idx="14"/>
          </p:cNvCxnSpPr>
          <p:nvPr/>
        </p:nvCxnSpPr>
        <p:spPr>
          <a:xfrm flipH="1" flipV="1">
            <a:off x="5249883" y="2716027"/>
            <a:ext cx="614533" cy="50168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>
            <a:stCxn id="10" idx="8"/>
            <a:endCxn id="8" idx="17"/>
          </p:cNvCxnSpPr>
          <p:nvPr/>
        </p:nvCxnSpPr>
        <p:spPr>
          <a:xfrm flipH="1">
            <a:off x="6245610" y="1697610"/>
            <a:ext cx="1079672" cy="2935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Ok Bağlayıcısı 21"/>
          <p:cNvCxnSpPr>
            <a:stCxn id="10" idx="13"/>
            <a:endCxn id="11" idx="0"/>
          </p:cNvCxnSpPr>
          <p:nvPr/>
        </p:nvCxnSpPr>
        <p:spPr>
          <a:xfrm flipH="1">
            <a:off x="7337932" y="1865948"/>
            <a:ext cx="194283" cy="68171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Ok Bağlayıcısı 23"/>
          <p:cNvCxnSpPr>
            <a:stCxn id="9" idx="20"/>
            <a:endCxn id="11" idx="11"/>
          </p:cNvCxnSpPr>
          <p:nvPr/>
        </p:nvCxnSpPr>
        <p:spPr>
          <a:xfrm flipV="1">
            <a:off x="6169371" y="3032871"/>
            <a:ext cx="841824" cy="26405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Ok Bağlayıcısı 25"/>
          <p:cNvCxnSpPr>
            <a:stCxn id="13" idx="9"/>
            <a:endCxn id="9" idx="15"/>
          </p:cNvCxnSpPr>
          <p:nvPr/>
        </p:nvCxnSpPr>
        <p:spPr>
          <a:xfrm flipH="1" flipV="1">
            <a:off x="6212935" y="3584092"/>
            <a:ext cx="1062304" cy="709411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>
            <a:stCxn id="11" idx="13"/>
            <a:endCxn id="13" idx="2"/>
          </p:cNvCxnSpPr>
          <p:nvPr/>
        </p:nvCxnSpPr>
        <p:spPr>
          <a:xfrm>
            <a:off x="7250802" y="3062578"/>
            <a:ext cx="231371" cy="854641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Ok Bağlayıcısı 30"/>
          <p:cNvCxnSpPr>
            <a:stCxn id="10" idx="16"/>
            <a:endCxn id="14" idx="4"/>
          </p:cNvCxnSpPr>
          <p:nvPr/>
        </p:nvCxnSpPr>
        <p:spPr>
          <a:xfrm>
            <a:off x="7739149" y="1766925"/>
            <a:ext cx="883656" cy="1165903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>
            <a:stCxn id="14" idx="12"/>
            <a:endCxn id="13" idx="21"/>
          </p:cNvCxnSpPr>
          <p:nvPr/>
        </p:nvCxnSpPr>
        <p:spPr>
          <a:xfrm flipH="1">
            <a:off x="7634650" y="3338818"/>
            <a:ext cx="922807" cy="60810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Metin kutusu 33"/>
          <p:cNvSpPr txBox="1"/>
          <p:nvPr/>
        </p:nvSpPr>
        <p:spPr>
          <a:xfrm>
            <a:off x="5183831" y="169761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6606410" y="137655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7135603" y="190547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124944" y="200618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5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8141330" y="356946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6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7320658" y="3217711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5609897" y="2305759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-4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3" name="Metin kutusu 42"/>
          <p:cNvSpPr txBox="1"/>
          <p:nvPr/>
        </p:nvSpPr>
        <p:spPr>
          <a:xfrm>
            <a:off x="5148064" y="2935757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4" name="Metin kutusu 43"/>
          <p:cNvSpPr txBox="1"/>
          <p:nvPr/>
        </p:nvSpPr>
        <p:spPr>
          <a:xfrm>
            <a:off x="6386307" y="2813159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5" name="Metin kutusu 44"/>
          <p:cNvSpPr txBox="1"/>
          <p:nvPr/>
        </p:nvSpPr>
        <p:spPr>
          <a:xfrm>
            <a:off x="6515386" y="3903291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46" name="TextBox 9"/>
          <p:cNvSpPr txBox="1"/>
          <p:nvPr/>
        </p:nvSpPr>
        <p:spPr>
          <a:xfrm>
            <a:off x="323528" y="1412776"/>
            <a:ext cx="534499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 smtClean="0">
                <a:latin typeface="Comic Sans MS"/>
                <a:cs typeface="Comic Sans MS"/>
              </a:rPr>
              <a:t>Bellman</a:t>
            </a:r>
            <a:r>
              <a:rPr lang="tr-TR" u="sng" dirty="0" smtClean="0">
                <a:latin typeface="Comic Sans MS"/>
                <a:cs typeface="Comic Sans MS"/>
              </a:rPr>
              <a:t>-Ford</a:t>
            </a:r>
            <a:r>
              <a:rPr lang="en-US" u="sng" dirty="0" smtClean="0">
                <a:latin typeface="Comic Sans MS"/>
                <a:cs typeface="Comic Sans MS"/>
              </a:rPr>
              <a:t>(G,s</a:t>
            </a:r>
            <a:r>
              <a:rPr lang="en-US" u="sng" dirty="0" smtClean="0">
                <a:latin typeface="Comic Sans MS"/>
                <a:cs typeface="Comic Sans MS"/>
              </a:rPr>
              <a:t>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tr-TR" dirty="0" smtClean="0">
                <a:latin typeface="Comic Sans MS"/>
                <a:cs typeface="Comic Sans MS"/>
              </a:rPr>
              <a:t>        PATH(0,v) = </a:t>
            </a:r>
            <a:r>
              <a:rPr lang="en-US" dirty="0">
                <a:latin typeface="Comic Sans MS"/>
                <a:cs typeface="Comic Sans MS"/>
              </a:rPr>
              <a:t>∞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smtClean="0">
                <a:latin typeface="Comic Sans MS"/>
                <a:cs typeface="Comic Sans MS"/>
              </a:rPr>
              <a:t>PATH(0,s) </a:t>
            </a:r>
            <a:r>
              <a:rPr lang="tr-TR" dirty="0">
                <a:latin typeface="Comic Sans MS"/>
                <a:cs typeface="Comic Sans MS"/>
              </a:rPr>
              <a:t>= </a:t>
            </a:r>
            <a:r>
              <a:rPr lang="tr-TR" dirty="0" smtClean="0">
                <a:latin typeface="Comic Sans MS"/>
                <a:cs typeface="Comic Sans MS"/>
              </a:rPr>
              <a:t>0</a:t>
            </a:r>
            <a:endParaRPr lang="tr-TR" dirty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i = 1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lVl</a:t>
            </a:r>
            <a:r>
              <a:rPr lang="tr-TR" dirty="0" smtClean="0">
                <a:latin typeface="Comic Sans MS"/>
                <a:cs typeface="Comic Sans MS"/>
              </a:rPr>
              <a:t> -1 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</a:t>
            </a:r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each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 in E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PATH(</a:t>
            </a:r>
            <a:r>
              <a:rPr lang="tr-TR" dirty="0" err="1" smtClean="0">
                <a:latin typeface="Comic Sans MS"/>
                <a:cs typeface="Comic Sans MS"/>
              </a:rPr>
              <a:t>i,v</a:t>
            </a:r>
            <a:r>
              <a:rPr lang="tr-TR" dirty="0" smtClean="0">
                <a:latin typeface="Comic Sans MS"/>
                <a:cs typeface="Comic Sans MS"/>
              </a:rPr>
              <a:t>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{PATH(i-1,v),</a:t>
            </a:r>
            <a:r>
              <a:rPr lang="tr-TR" dirty="0">
                <a:latin typeface="Comic Sans MS"/>
                <a:cs typeface="Comic Sans MS"/>
              </a:rPr>
              <a:t> 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                          PATH(i-1,u)+w(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)}  </a:t>
            </a:r>
            <a:endParaRPr lang="tr-TR" dirty="0">
              <a:latin typeface="Comic Sans MS"/>
              <a:cs typeface="Comic Sans MS"/>
            </a:endParaRPr>
          </a:p>
          <a:p>
            <a:endParaRPr lang="tr-TR" sz="2000" dirty="0" smtClean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8479772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6122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2" name="TextBox 9"/>
          <p:cNvSpPr txBox="1"/>
          <p:nvPr/>
        </p:nvSpPr>
        <p:spPr>
          <a:xfrm>
            <a:off x="323528" y="1412776"/>
            <a:ext cx="534499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 smtClean="0">
                <a:latin typeface="Comic Sans MS"/>
                <a:cs typeface="Comic Sans MS"/>
              </a:rPr>
              <a:t>Bellman</a:t>
            </a:r>
            <a:r>
              <a:rPr lang="tr-TR" u="sng" dirty="0" smtClean="0">
                <a:latin typeface="Comic Sans MS"/>
                <a:cs typeface="Comic Sans MS"/>
              </a:rPr>
              <a:t>-Ford</a:t>
            </a:r>
            <a:r>
              <a:rPr lang="en-US" u="sng" dirty="0" smtClean="0">
                <a:latin typeface="Comic Sans MS"/>
                <a:cs typeface="Comic Sans MS"/>
              </a:rPr>
              <a:t>(G,s</a:t>
            </a:r>
            <a:r>
              <a:rPr lang="en-US" u="sng" dirty="0" smtClean="0">
                <a:latin typeface="Comic Sans MS"/>
                <a:cs typeface="Comic Sans MS"/>
              </a:rPr>
              <a:t>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tr-TR" dirty="0" smtClean="0">
                <a:latin typeface="Comic Sans MS"/>
                <a:cs typeface="Comic Sans MS"/>
              </a:rPr>
              <a:t>        PATH(0,v) = </a:t>
            </a:r>
            <a:r>
              <a:rPr lang="en-US" dirty="0">
                <a:latin typeface="Comic Sans MS"/>
                <a:cs typeface="Comic Sans MS"/>
              </a:rPr>
              <a:t>∞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smtClean="0">
                <a:latin typeface="Comic Sans MS"/>
                <a:cs typeface="Comic Sans MS"/>
              </a:rPr>
              <a:t>PATH(0,s) </a:t>
            </a:r>
            <a:r>
              <a:rPr lang="tr-TR" dirty="0">
                <a:latin typeface="Comic Sans MS"/>
                <a:cs typeface="Comic Sans MS"/>
              </a:rPr>
              <a:t>= </a:t>
            </a:r>
            <a:r>
              <a:rPr lang="tr-TR" dirty="0" smtClean="0">
                <a:latin typeface="Comic Sans MS"/>
                <a:cs typeface="Comic Sans MS"/>
              </a:rPr>
              <a:t>0</a:t>
            </a:r>
            <a:endParaRPr lang="tr-TR" dirty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i = 1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lVl</a:t>
            </a:r>
            <a:r>
              <a:rPr lang="tr-TR" dirty="0" smtClean="0">
                <a:latin typeface="Comic Sans MS"/>
                <a:cs typeface="Comic Sans MS"/>
              </a:rPr>
              <a:t> -1 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</a:t>
            </a:r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each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 in E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PATH(</a:t>
            </a:r>
            <a:r>
              <a:rPr lang="tr-TR" dirty="0" err="1" smtClean="0">
                <a:latin typeface="Comic Sans MS"/>
                <a:cs typeface="Comic Sans MS"/>
              </a:rPr>
              <a:t>i,v</a:t>
            </a:r>
            <a:r>
              <a:rPr lang="tr-TR" dirty="0" smtClean="0">
                <a:latin typeface="Comic Sans MS"/>
                <a:cs typeface="Comic Sans MS"/>
              </a:rPr>
              <a:t>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{PATH(i-1,v),</a:t>
            </a:r>
            <a:r>
              <a:rPr lang="tr-TR" dirty="0">
                <a:latin typeface="Comic Sans MS"/>
                <a:cs typeface="Comic Sans MS"/>
              </a:rPr>
              <a:t> 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                          PATH(i-1,u)+w(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)}  </a:t>
            </a:r>
            <a:endParaRPr lang="tr-TR" dirty="0">
              <a:latin typeface="Comic Sans MS"/>
              <a:cs typeface="Comic Sans MS"/>
            </a:endParaRPr>
          </a:p>
          <a:p>
            <a:endParaRPr lang="tr-TR" sz="2000" dirty="0" smtClean="0">
              <a:latin typeface="Comic Sans MS"/>
              <a:cs typeface="Comic Sans MS"/>
            </a:endParaRPr>
          </a:p>
        </p:txBody>
      </p:sp>
      <p:sp>
        <p:nvSpPr>
          <p:cNvPr id="7" name="Freeform 5"/>
          <p:cNvSpPr/>
          <p:nvPr/>
        </p:nvSpPr>
        <p:spPr>
          <a:xfrm>
            <a:off x="4836016" y="2190847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6"/>
          <p:cNvSpPr/>
          <p:nvPr/>
        </p:nvSpPr>
        <p:spPr>
          <a:xfrm>
            <a:off x="5777287" y="133051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9" name="Freeform 7"/>
          <p:cNvSpPr/>
          <p:nvPr/>
        </p:nvSpPr>
        <p:spPr>
          <a:xfrm>
            <a:off x="5777286" y="3088619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0" name="Freeform 8"/>
          <p:cNvSpPr/>
          <p:nvPr/>
        </p:nvSpPr>
        <p:spPr>
          <a:xfrm>
            <a:off x="7281717" y="134076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000304" y="253739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3" name="Freeform 11"/>
          <p:cNvSpPr/>
          <p:nvPr/>
        </p:nvSpPr>
        <p:spPr>
          <a:xfrm>
            <a:off x="7264348" y="38970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4" name="Freeform 13"/>
          <p:cNvSpPr/>
          <p:nvPr/>
        </p:nvSpPr>
        <p:spPr>
          <a:xfrm>
            <a:off x="8513892" y="282354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Düz Ok Bağlayıcısı 2"/>
          <p:cNvCxnSpPr>
            <a:stCxn id="8" idx="12"/>
            <a:endCxn id="7" idx="21"/>
          </p:cNvCxnSpPr>
          <p:nvPr/>
        </p:nvCxnSpPr>
        <p:spPr>
          <a:xfrm flipH="1">
            <a:off x="5206318" y="1845793"/>
            <a:ext cx="614534" cy="39492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>
            <a:stCxn id="8" idx="13"/>
            <a:endCxn id="9" idx="2"/>
          </p:cNvCxnSpPr>
          <p:nvPr/>
        </p:nvCxnSpPr>
        <p:spPr>
          <a:xfrm flipH="1">
            <a:off x="5995111" y="1855696"/>
            <a:ext cx="32674" cy="125309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>
            <a:stCxn id="9" idx="5"/>
            <a:endCxn id="7" idx="14"/>
          </p:cNvCxnSpPr>
          <p:nvPr/>
        </p:nvCxnSpPr>
        <p:spPr>
          <a:xfrm flipH="1" flipV="1">
            <a:off x="5249883" y="2716027"/>
            <a:ext cx="614533" cy="50168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>
            <a:stCxn id="10" idx="8"/>
            <a:endCxn id="8" idx="17"/>
          </p:cNvCxnSpPr>
          <p:nvPr/>
        </p:nvCxnSpPr>
        <p:spPr>
          <a:xfrm flipH="1">
            <a:off x="6245610" y="1697610"/>
            <a:ext cx="1079672" cy="2935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Ok Bağlayıcısı 21"/>
          <p:cNvCxnSpPr>
            <a:stCxn id="10" idx="13"/>
            <a:endCxn id="11" idx="0"/>
          </p:cNvCxnSpPr>
          <p:nvPr/>
        </p:nvCxnSpPr>
        <p:spPr>
          <a:xfrm flipH="1">
            <a:off x="7337932" y="1865948"/>
            <a:ext cx="194283" cy="68171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Ok Bağlayıcısı 23"/>
          <p:cNvCxnSpPr>
            <a:stCxn id="9" idx="20"/>
            <a:endCxn id="11" idx="11"/>
          </p:cNvCxnSpPr>
          <p:nvPr/>
        </p:nvCxnSpPr>
        <p:spPr>
          <a:xfrm flipV="1">
            <a:off x="6169371" y="3032871"/>
            <a:ext cx="841824" cy="26405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Ok Bağlayıcısı 25"/>
          <p:cNvCxnSpPr>
            <a:stCxn id="13" idx="9"/>
            <a:endCxn id="9" idx="15"/>
          </p:cNvCxnSpPr>
          <p:nvPr/>
        </p:nvCxnSpPr>
        <p:spPr>
          <a:xfrm flipH="1" flipV="1">
            <a:off x="6212935" y="3584092"/>
            <a:ext cx="1062304" cy="709411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>
            <a:stCxn id="11" idx="13"/>
            <a:endCxn id="13" idx="2"/>
          </p:cNvCxnSpPr>
          <p:nvPr/>
        </p:nvCxnSpPr>
        <p:spPr>
          <a:xfrm>
            <a:off x="7250802" y="3062578"/>
            <a:ext cx="231371" cy="854641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Ok Bağlayıcısı 30"/>
          <p:cNvCxnSpPr>
            <a:stCxn id="10" idx="16"/>
            <a:endCxn id="14" idx="4"/>
          </p:cNvCxnSpPr>
          <p:nvPr/>
        </p:nvCxnSpPr>
        <p:spPr>
          <a:xfrm>
            <a:off x="7739149" y="1766925"/>
            <a:ext cx="883656" cy="1165903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>
            <a:stCxn id="14" idx="12"/>
            <a:endCxn id="13" idx="21"/>
          </p:cNvCxnSpPr>
          <p:nvPr/>
        </p:nvCxnSpPr>
        <p:spPr>
          <a:xfrm flipH="1">
            <a:off x="7634650" y="3338818"/>
            <a:ext cx="922807" cy="60810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Metin kutusu 33"/>
          <p:cNvSpPr txBox="1"/>
          <p:nvPr/>
        </p:nvSpPr>
        <p:spPr>
          <a:xfrm>
            <a:off x="5183831" y="169761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6606410" y="137655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7135603" y="190547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124944" y="200618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5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8141330" y="356946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6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7320658" y="3217711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5609897" y="2305759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-4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3" name="Metin kutusu 42"/>
          <p:cNvSpPr txBox="1"/>
          <p:nvPr/>
        </p:nvSpPr>
        <p:spPr>
          <a:xfrm>
            <a:off x="5148064" y="2935757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4" name="Metin kutusu 43"/>
          <p:cNvSpPr txBox="1"/>
          <p:nvPr/>
        </p:nvSpPr>
        <p:spPr>
          <a:xfrm>
            <a:off x="6386307" y="2813159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5" name="Metin kutusu 44"/>
          <p:cNvSpPr txBox="1"/>
          <p:nvPr/>
        </p:nvSpPr>
        <p:spPr>
          <a:xfrm>
            <a:off x="6515386" y="3903291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graphicFrame>
        <p:nvGraphicFramePr>
          <p:cNvPr id="2" name="Tablo 1"/>
          <p:cNvGraphicFramePr>
            <a:graphicFrameLocks noGrp="1"/>
          </p:cNvGraphicFramePr>
          <p:nvPr/>
        </p:nvGraphicFramePr>
        <p:xfrm>
          <a:off x="494283" y="3808820"/>
          <a:ext cx="1917476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369">
                  <a:extLst>
                    <a:ext uri="{9D8B030D-6E8A-4147-A177-3AD203B41FA5}">
                      <a16:colId xmlns:a16="http://schemas.microsoft.com/office/drawing/2014/main" val="2623911440"/>
                    </a:ext>
                  </a:extLst>
                </a:gridCol>
                <a:gridCol w="479369">
                  <a:extLst>
                    <a:ext uri="{9D8B030D-6E8A-4147-A177-3AD203B41FA5}">
                      <a16:colId xmlns:a16="http://schemas.microsoft.com/office/drawing/2014/main" val="1021061832"/>
                    </a:ext>
                  </a:extLst>
                </a:gridCol>
                <a:gridCol w="479369">
                  <a:extLst>
                    <a:ext uri="{9D8B030D-6E8A-4147-A177-3AD203B41FA5}">
                      <a16:colId xmlns:a16="http://schemas.microsoft.com/office/drawing/2014/main" val="404786366"/>
                    </a:ext>
                  </a:extLst>
                </a:gridCol>
                <a:gridCol w="479369">
                  <a:extLst>
                    <a:ext uri="{9D8B030D-6E8A-4147-A177-3AD203B41FA5}">
                      <a16:colId xmlns:a16="http://schemas.microsoft.com/office/drawing/2014/main" val="4165698693"/>
                    </a:ext>
                  </a:extLst>
                </a:gridCol>
              </a:tblGrid>
              <a:tr h="290949">
                <a:tc>
                  <a:txBody>
                    <a:bodyPr/>
                    <a:lstStyle/>
                    <a:p>
                      <a:pPr algn="ctr"/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695379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A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287698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B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2703520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C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5949834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D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0379352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E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96855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F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1077804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H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8751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8471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6122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2" name="TextBox 9"/>
          <p:cNvSpPr txBox="1"/>
          <p:nvPr/>
        </p:nvSpPr>
        <p:spPr>
          <a:xfrm>
            <a:off x="323528" y="1412776"/>
            <a:ext cx="534499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 smtClean="0">
                <a:latin typeface="Comic Sans MS"/>
                <a:cs typeface="Comic Sans MS"/>
              </a:rPr>
              <a:t>Bellman</a:t>
            </a:r>
            <a:r>
              <a:rPr lang="tr-TR" u="sng" dirty="0" smtClean="0">
                <a:latin typeface="Comic Sans MS"/>
                <a:cs typeface="Comic Sans MS"/>
              </a:rPr>
              <a:t>-Ford</a:t>
            </a:r>
            <a:r>
              <a:rPr lang="en-US" u="sng" dirty="0" smtClean="0">
                <a:latin typeface="Comic Sans MS"/>
                <a:cs typeface="Comic Sans MS"/>
              </a:rPr>
              <a:t>(G,s</a:t>
            </a:r>
            <a:r>
              <a:rPr lang="en-US" u="sng" dirty="0" smtClean="0">
                <a:latin typeface="Comic Sans MS"/>
                <a:cs typeface="Comic Sans MS"/>
              </a:rPr>
              <a:t>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tr-TR" dirty="0" smtClean="0">
                <a:latin typeface="Comic Sans MS"/>
                <a:cs typeface="Comic Sans MS"/>
              </a:rPr>
              <a:t>        PATH(0,v) = </a:t>
            </a:r>
            <a:r>
              <a:rPr lang="en-US" dirty="0">
                <a:latin typeface="Comic Sans MS"/>
                <a:cs typeface="Comic Sans MS"/>
              </a:rPr>
              <a:t>∞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smtClean="0">
                <a:latin typeface="Comic Sans MS"/>
                <a:cs typeface="Comic Sans MS"/>
              </a:rPr>
              <a:t>PATH(0,s) </a:t>
            </a:r>
            <a:r>
              <a:rPr lang="tr-TR" dirty="0">
                <a:latin typeface="Comic Sans MS"/>
                <a:cs typeface="Comic Sans MS"/>
              </a:rPr>
              <a:t>= </a:t>
            </a:r>
            <a:r>
              <a:rPr lang="tr-TR" dirty="0" smtClean="0">
                <a:latin typeface="Comic Sans MS"/>
                <a:cs typeface="Comic Sans MS"/>
              </a:rPr>
              <a:t>0</a:t>
            </a:r>
            <a:endParaRPr lang="tr-TR" dirty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i = 1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lVl</a:t>
            </a:r>
            <a:r>
              <a:rPr lang="tr-TR" dirty="0" smtClean="0">
                <a:latin typeface="Comic Sans MS"/>
                <a:cs typeface="Comic Sans MS"/>
              </a:rPr>
              <a:t> -1 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</a:t>
            </a:r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each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 in E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PATH(</a:t>
            </a:r>
            <a:r>
              <a:rPr lang="tr-TR" dirty="0" err="1" smtClean="0">
                <a:latin typeface="Comic Sans MS"/>
                <a:cs typeface="Comic Sans MS"/>
              </a:rPr>
              <a:t>i,v</a:t>
            </a:r>
            <a:r>
              <a:rPr lang="tr-TR" dirty="0" smtClean="0">
                <a:latin typeface="Comic Sans MS"/>
                <a:cs typeface="Comic Sans MS"/>
              </a:rPr>
              <a:t>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{PATH(i-1,v),</a:t>
            </a:r>
            <a:r>
              <a:rPr lang="tr-TR" dirty="0">
                <a:latin typeface="Comic Sans MS"/>
                <a:cs typeface="Comic Sans MS"/>
              </a:rPr>
              <a:t> 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                          PATH(i-1,u)+w(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)}  </a:t>
            </a:r>
            <a:endParaRPr lang="tr-TR" dirty="0">
              <a:latin typeface="Comic Sans MS"/>
              <a:cs typeface="Comic Sans MS"/>
            </a:endParaRPr>
          </a:p>
          <a:p>
            <a:endParaRPr lang="tr-TR" sz="2000" dirty="0" smtClean="0">
              <a:latin typeface="Comic Sans MS"/>
              <a:cs typeface="Comic Sans MS"/>
            </a:endParaRPr>
          </a:p>
        </p:txBody>
      </p:sp>
      <p:sp>
        <p:nvSpPr>
          <p:cNvPr id="7" name="Freeform 5"/>
          <p:cNvSpPr/>
          <p:nvPr/>
        </p:nvSpPr>
        <p:spPr>
          <a:xfrm>
            <a:off x="4836016" y="2190847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6"/>
          <p:cNvSpPr/>
          <p:nvPr/>
        </p:nvSpPr>
        <p:spPr>
          <a:xfrm>
            <a:off x="5777287" y="133051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9" name="Freeform 7"/>
          <p:cNvSpPr/>
          <p:nvPr/>
        </p:nvSpPr>
        <p:spPr>
          <a:xfrm>
            <a:off x="5777286" y="3088619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0" name="Freeform 8"/>
          <p:cNvSpPr/>
          <p:nvPr/>
        </p:nvSpPr>
        <p:spPr>
          <a:xfrm>
            <a:off x="7281717" y="134076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000304" y="253739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3" name="Freeform 11"/>
          <p:cNvSpPr/>
          <p:nvPr/>
        </p:nvSpPr>
        <p:spPr>
          <a:xfrm>
            <a:off x="7264348" y="38970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4" name="Freeform 13"/>
          <p:cNvSpPr/>
          <p:nvPr/>
        </p:nvSpPr>
        <p:spPr>
          <a:xfrm>
            <a:off x="8513892" y="282354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Düz Ok Bağlayıcısı 2"/>
          <p:cNvCxnSpPr>
            <a:stCxn id="8" idx="12"/>
            <a:endCxn id="7" idx="21"/>
          </p:cNvCxnSpPr>
          <p:nvPr/>
        </p:nvCxnSpPr>
        <p:spPr>
          <a:xfrm flipH="1">
            <a:off x="5206318" y="1845793"/>
            <a:ext cx="614534" cy="39492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>
            <a:stCxn id="8" idx="13"/>
            <a:endCxn id="9" idx="2"/>
          </p:cNvCxnSpPr>
          <p:nvPr/>
        </p:nvCxnSpPr>
        <p:spPr>
          <a:xfrm flipH="1">
            <a:off x="5995111" y="1855696"/>
            <a:ext cx="32674" cy="125309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>
            <a:stCxn id="9" idx="5"/>
            <a:endCxn id="7" idx="14"/>
          </p:cNvCxnSpPr>
          <p:nvPr/>
        </p:nvCxnSpPr>
        <p:spPr>
          <a:xfrm flipH="1" flipV="1">
            <a:off x="5249883" y="2716027"/>
            <a:ext cx="614533" cy="50168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>
            <a:stCxn id="10" idx="8"/>
            <a:endCxn id="8" idx="17"/>
          </p:cNvCxnSpPr>
          <p:nvPr/>
        </p:nvCxnSpPr>
        <p:spPr>
          <a:xfrm flipH="1">
            <a:off x="6245610" y="1697610"/>
            <a:ext cx="1079672" cy="2935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Ok Bağlayıcısı 21"/>
          <p:cNvCxnSpPr>
            <a:stCxn id="10" idx="13"/>
            <a:endCxn id="11" idx="0"/>
          </p:cNvCxnSpPr>
          <p:nvPr/>
        </p:nvCxnSpPr>
        <p:spPr>
          <a:xfrm flipH="1">
            <a:off x="7337932" y="1865948"/>
            <a:ext cx="194283" cy="68171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Ok Bağlayıcısı 23"/>
          <p:cNvCxnSpPr>
            <a:stCxn id="9" idx="20"/>
            <a:endCxn id="11" idx="11"/>
          </p:cNvCxnSpPr>
          <p:nvPr/>
        </p:nvCxnSpPr>
        <p:spPr>
          <a:xfrm flipV="1">
            <a:off x="6169371" y="3032871"/>
            <a:ext cx="841824" cy="26405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Ok Bağlayıcısı 25"/>
          <p:cNvCxnSpPr>
            <a:stCxn id="13" idx="9"/>
            <a:endCxn id="9" idx="15"/>
          </p:cNvCxnSpPr>
          <p:nvPr/>
        </p:nvCxnSpPr>
        <p:spPr>
          <a:xfrm flipH="1" flipV="1">
            <a:off x="6212935" y="3584092"/>
            <a:ext cx="1062304" cy="709411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>
            <a:stCxn id="11" idx="13"/>
            <a:endCxn id="13" idx="2"/>
          </p:cNvCxnSpPr>
          <p:nvPr/>
        </p:nvCxnSpPr>
        <p:spPr>
          <a:xfrm>
            <a:off x="7250802" y="3062578"/>
            <a:ext cx="231371" cy="854641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Ok Bağlayıcısı 30"/>
          <p:cNvCxnSpPr>
            <a:stCxn id="10" idx="16"/>
            <a:endCxn id="14" idx="4"/>
          </p:cNvCxnSpPr>
          <p:nvPr/>
        </p:nvCxnSpPr>
        <p:spPr>
          <a:xfrm>
            <a:off x="7739149" y="1766925"/>
            <a:ext cx="883656" cy="1165903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>
            <a:stCxn id="14" idx="12"/>
            <a:endCxn id="13" idx="21"/>
          </p:cNvCxnSpPr>
          <p:nvPr/>
        </p:nvCxnSpPr>
        <p:spPr>
          <a:xfrm flipH="1">
            <a:off x="7634650" y="3338818"/>
            <a:ext cx="922807" cy="60810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Metin kutusu 33"/>
          <p:cNvSpPr txBox="1"/>
          <p:nvPr/>
        </p:nvSpPr>
        <p:spPr>
          <a:xfrm>
            <a:off x="5183831" y="169761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6606410" y="137655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7135603" y="190547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124944" y="200618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5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8141330" y="356946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6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7320658" y="3217711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5609897" y="2305759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-4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3" name="Metin kutusu 42"/>
          <p:cNvSpPr txBox="1"/>
          <p:nvPr/>
        </p:nvSpPr>
        <p:spPr>
          <a:xfrm>
            <a:off x="5148064" y="2935757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4" name="Metin kutusu 43"/>
          <p:cNvSpPr txBox="1"/>
          <p:nvPr/>
        </p:nvSpPr>
        <p:spPr>
          <a:xfrm>
            <a:off x="6386307" y="2813159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5" name="Metin kutusu 44"/>
          <p:cNvSpPr txBox="1"/>
          <p:nvPr/>
        </p:nvSpPr>
        <p:spPr>
          <a:xfrm>
            <a:off x="6515386" y="3903291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653943"/>
              </p:ext>
            </p:extLst>
          </p:nvPr>
        </p:nvGraphicFramePr>
        <p:xfrm>
          <a:off x="494283" y="3808820"/>
          <a:ext cx="1917476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369">
                  <a:extLst>
                    <a:ext uri="{9D8B030D-6E8A-4147-A177-3AD203B41FA5}">
                      <a16:colId xmlns:a16="http://schemas.microsoft.com/office/drawing/2014/main" val="2623911440"/>
                    </a:ext>
                  </a:extLst>
                </a:gridCol>
                <a:gridCol w="479369">
                  <a:extLst>
                    <a:ext uri="{9D8B030D-6E8A-4147-A177-3AD203B41FA5}">
                      <a16:colId xmlns:a16="http://schemas.microsoft.com/office/drawing/2014/main" val="1021061832"/>
                    </a:ext>
                  </a:extLst>
                </a:gridCol>
                <a:gridCol w="479369">
                  <a:extLst>
                    <a:ext uri="{9D8B030D-6E8A-4147-A177-3AD203B41FA5}">
                      <a16:colId xmlns:a16="http://schemas.microsoft.com/office/drawing/2014/main" val="404786366"/>
                    </a:ext>
                  </a:extLst>
                </a:gridCol>
                <a:gridCol w="479369">
                  <a:extLst>
                    <a:ext uri="{9D8B030D-6E8A-4147-A177-3AD203B41FA5}">
                      <a16:colId xmlns:a16="http://schemas.microsoft.com/office/drawing/2014/main" val="4165698693"/>
                    </a:ext>
                  </a:extLst>
                </a:gridCol>
              </a:tblGrid>
              <a:tr h="290949">
                <a:tc>
                  <a:txBody>
                    <a:bodyPr/>
                    <a:lstStyle/>
                    <a:p>
                      <a:pPr algn="ctr"/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695379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A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287698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B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2703520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C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5949834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D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0379352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E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96855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F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1077804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H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8751527"/>
                  </a:ext>
                </a:extLst>
              </a:tr>
            </a:tbl>
          </a:graphicData>
        </a:graphic>
      </p:graphicFrame>
      <p:sp>
        <p:nvSpPr>
          <p:cNvPr id="4" name="Dikdörtgen 3"/>
          <p:cNvSpPr/>
          <p:nvPr/>
        </p:nvSpPr>
        <p:spPr>
          <a:xfrm>
            <a:off x="3089375" y="4896523"/>
            <a:ext cx="2002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PATH(1,A)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6" name="Sol Ayraç 5"/>
          <p:cNvSpPr/>
          <p:nvPr/>
        </p:nvSpPr>
        <p:spPr>
          <a:xfrm>
            <a:off x="5023030" y="4658191"/>
            <a:ext cx="176437" cy="883568"/>
          </a:xfrm>
          <a:prstGeom prst="leftBrac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6" name="Dikdörtgen 45"/>
          <p:cNvSpPr/>
          <p:nvPr/>
        </p:nvSpPr>
        <p:spPr>
          <a:xfrm>
            <a:off x="5188037" y="4662254"/>
            <a:ext cx="228299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PATH(</a:t>
            </a:r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tr-TR" dirty="0" smtClean="0">
                <a:latin typeface="Comic Sans MS"/>
                <a:cs typeface="Comic Sans MS"/>
              </a:rPr>
              <a:t>,A)</a:t>
            </a:r>
          </a:p>
          <a:p>
            <a:r>
              <a:rPr lang="tr-TR" dirty="0" smtClean="0">
                <a:latin typeface="Comic Sans MS"/>
              </a:rPr>
              <a:t>PATH(0,B) + w(B,D)</a:t>
            </a:r>
          </a:p>
          <a:p>
            <a:r>
              <a:rPr lang="tr-TR" dirty="0" smtClean="0">
                <a:latin typeface="Comic Sans MS"/>
              </a:rPr>
              <a:t>PATH(0,C) + w(C,D)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80236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6122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2" name="TextBox 9"/>
          <p:cNvSpPr txBox="1"/>
          <p:nvPr/>
        </p:nvSpPr>
        <p:spPr>
          <a:xfrm>
            <a:off x="323528" y="1412776"/>
            <a:ext cx="534499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 smtClean="0">
                <a:latin typeface="Comic Sans MS"/>
                <a:cs typeface="Comic Sans MS"/>
              </a:rPr>
              <a:t>Bellman</a:t>
            </a:r>
            <a:r>
              <a:rPr lang="tr-TR" u="sng" dirty="0" smtClean="0">
                <a:latin typeface="Comic Sans MS"/>
                <a:cs typeface="Comic Sans MS"/>
              </a:rPr>
              <a:t>-Ford</a:t>
            </a:r>
            <a:r>
              <a:rPr lang="en-US" u="sng" dirty="0" smtClean="0">
                <a:latin typeface="Comic Sans MS"/>
                <a:cs typeface="Comic Sans MS"/>
              </a:rPr>
              <a:t>(G,s</a:t>
            </a:r>
            <a:r>
              <a:rPr lang="en-US" u="sng" dirty="0" smtClean="0">
                <a:latin typeface="Comic Sans MS"/>
                <a:cs typeface="Comic Sans MS"/>
              </a:rPr>
              <a:t>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tr-TR" dirty="0" smtClean="0">
                <a:latin typeface="Comic Sans MS"/>
                <a:cs typeface="Comic Sans MS"/>
              </a:rPr>
              <a:t>        PATH(0,v) = </a:t>
            </a:r>
            <a:r>
              <a:rPr lang="en-US" dirty="0">
                <a:latin typeface="Comic Sans MS"/>
                <a:cs typeface="Comic Sans MS"/>
              </a:rPr>
              <a:t>∞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smtClean="0">
                <a:latin typeface="Comic Sans MS"/>
                <a:cs typeface="Comic Sans MS"/>
              </a:rPr>
              <a:t>PATH(0,s) </a:t>
            </a:r>
            <a:r>
              <a:rPr lang="tr-TR" dirty="0">
                <a:latin typeface="Comic Sans MS"/>
                <a:cs typeface="Comic Sans MS"/>
              </a:rPr>
              <a:t>= </a:t>
            </a:r>
            <a:r>
              <a:rPr lang="tr-TR" dirty="0" smtClean="0">
                <a:latin typeface="Comic Sans MS"/>
                <a:cs typeface="Comic Sans MS"/>
              </a:rPr>
              <a:t>0</a:t>
            </a:r>
            <a:endParaRPr lang="tr-TR" dirty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i = 1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lVl</a:t>
            </a:r>
            <a:r>
              <a:rPr lang="tr-TR" dirty="0" smtClean="0">
                <a:latin typeface="Comic Sans MS"/>
                <a:cs typeface="Comic Sans MS"/>
              </a:rPr>
              <a:t> -1 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</a:t>
            </a:r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each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 in E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PATH(</a:t>
            </a:r>
            <a:r>
              <a:rPr lang="tr-TR" dirty="0" err="1" smtClean="0">
                <a:latin typeface="Comic Sans MS"/>
                <a:cs typeface="Comic Sans MS"/>
              </a:rPr>
              <a:t>i,v</a:t>
            </a:r>
            <a:r>
              <a:rPr lang="tr-TR" dirty="0" smtClean="0">
                <a:latin typeface="Comic Sans MS"/>
                <a:cs typeface="Comic Sans MS"/>
              </a:rPr>
              <a:t>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{PATH(i-1,v),</a:t>
            </a:r>
            <a:r>
              <a:rPr lang="tr-TR" dirty="0">
                <a:latin typeface="Comic Sans MS"/>
                <a:cs typeface="Comic Sans MS"/>
              </a:rPr>
              <a:t> 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                          PATH(i-1,u)+w(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)}  </a:t>
            </a:r>
            <a:endParaRPr lang="tr-TR" dirty="0">
              <a:latin typeface="Comic Sans MS"/>
              <a:cs typeface="Comic Sans MS"/>
            </a:endParaRPr>
          </a:p>
          <a:p>
            <a:endParaRPr lang="tr-TR" sz="2000" dirty="0" smtClean="0">
              <a:latin typeface="Comic Sans MS"/>
              <a:cs typeface="Comic Sans MS"/>
            </a:endParaRPr>
          </a:p>
        </p:txBody>
      </p:sp>
      <p:sp>
        <p:nvSpPr>
          <p:cNvPr id="7" name="Freeform 5"/>
          <p:cNvSpPr/>
          <p:nvPr/>
        </p:nvSpPr>
        <p:spPr>
          <a:xfrm>
            <a:off x="4836016" y="2190847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6"/>
          <p:cNvSpPr/>
          <p:nvPr/>
        </p:nvSpPr>
        <p:spPr>
          <a:xfrm>
            <a:off x="5777287" y="133051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9" name="Freeform 7"/>
          <p:cNvSpPr/>
          <p:nvPr/>
        </p:nvSpPr>
        <p:spPr>
          <a:xfrm>
            <a:off x="5777286" y="3088619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0" name="Freeform 8"/>
          <p:cNvSpPr/>
          <p:nvPr/>
        </p:nvSpPr>
        <p:spPr>
          <a:xfrm>
            <a:off x="7281717" y="134076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000304" y="253739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3" name="Freeform 11"/>
          <p:cNvSpPr/>
          <p:nvPr/>
        </p:nvSpPr>
        <p:spPr>
          <a:xfrm>
            <a:off x="7264348" y="38970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4" name="Freeform 13"/>
          <p:cNvSpPr/>
          <p:nvPr/>
        </p:nvSpPr>
        <p:spPr>
          <a:xfrm>
            <a:off x="8513892" y="282354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Düz Ok Bağlayıcısı 2"/>
          <p:cNvCxnSpPr>
            <a:stCxn id="8" idx="12"/>
            <a:endCxn id="7" idx="21"/>
          </p:cNvCxnSpPr>
          <p:nvPr/>
        </p:nvCxnSpPr>
        <p:spPr>
          <a:xfrm flipH="1">
            <a:off x="5206318" y="1845793"/>
            <a:ext cx="614534" cy="39492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>
            <a:stCxn id="8" idx="13"/>
            <a:endCxn id="9" idx="2"/>
          </p:cNvCxnSpPr>
          <p:nvPr/>
        </p:nvCxnSpPr>
        <p:spPr>
          <a:xfrm flipH="1">
            <a:off x="5995111" y="1855696"/>
            <a:ext cx="32674" cy="125309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>
            <a:stCxn id="9" idx="5"/>
            <a:endCxn id="7" idx="14"/>
          </p:cNvCxnSpPr>
          <p:nvPr/>
        </p:nvCxnSpPr>
        <p:spPr>
          <a:xfrm flipH="1" flipV="1">
            <a:off x="5249883" y="2716027"/>
            <a:ext cx="614533" cy="50168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>
            <a:stCxn id="10" idx="8"/>
            <a:endCxn id="8" idx="17"/>
          </p:cNvCxnSpPr>
          <p:nvPr/>
        </p:nvCxnSpPr>
        <p:spPr>
          <a:xfrm flipH="1">
            <a:off x="6245610" y="1697610"/>
            <a:ext cx="1079672" cy="2935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Ok Bağlayıcısı 21"/>
          <p:cNvCxnSpPr>
            <a:stCxn id="10" idx="13"/>
            <a:endCxn id="11" idx="0"/>
          </p:cNvCxnSpPr>
          <p:nvPr/>
        </p:nvCxnSpPr>
        <p:spPr>
          <a:xfrm flipH="1">
            <a:off x="7337932" y="1865948"/>
            <a:ext cx="194283" cy="68171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Ok Bağlayıcısı 23"/>
          <p:cNvCxnSpPr>
            <a:stCxn id="9" idx="20"/>
            <a:endCxn id="11" idx="11"/>
          </p:cNvCxnSpPr>
          <p:nvPr/>
        </p:nvCxnSpPr>
        <p:spPr>
          <a:xfrm flipV="1">
            <a:off x="6169371" y="3032871"/>
            <a:ext cx="841824" cy="26405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Ok Bağlayıcısı 25"/>
          <p:cNvCxnSpPr>
            <a:stCxn id="13" idx="9"/>
            <a:endCxn id="9" idx="15"/>
          </p:cNvCxnSpPr>
          <p:nvPr/>
        </p:nvCxnSpPr>
        <p:spPr>
          <a:xfrm flipH="1" flipV="1">
            <a:off x="6212935" y="3584092"/>
            <a:ext cx="1062304" cy="709411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>
            <a:stCxn id="11" idx="13"/>
            <a:endCxn id="13" idx="2"/>
          </p:cNvCxnSpPr>
          <p:nvPr/>
        </p:nvCxnSpPr>
        <p:spPr>
          <a:xfrm>
            <a:off x="7250802" y="3062578"/>
            <a:ext cx="231371" cy="854641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Ok Bağlayıcısı 30"/>
          <p:cNvCxnSpPr>
            <a:stCxn id="10" idx="16"/>
            <a:endCxn id="14" idx="4"/>
          </p:cNvCxnSpPr>
          <p:nvPr/>
        </p:nvCxnSpPr>
        <p:spPr>
          <a:xfrm>
            <a:off x="7739149" y="1766925"/>
            <a:ext cx="883656" cy="1165903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>
            <a:stCxn id="14" idx="12"/>
            <a:endCxn id="13" idx="21"/>
          </p:cNvCxnSpPr>
          <p:nvPr/>
        </p:nvCxnSpPr>
        <p:spPr>
          <a:xfrm flipH="1">
            <a:off x="7634650" y="3338818"/>
            <a:ext cx="922807" cy="60810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Metin kutusu 33"/>
          <p:cNvSpPr txBox="1"/>
          <p:nvPr/>
        </p:nvSpPr>
        <p:spPr>
          <a:xfrm>
            <a:off x="5183831" y="169761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6606410" y="137655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7135603" y="190547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124944" y="200618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5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8141330" y="356946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6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7320658" y="3217711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5609897" y="2305759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-4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3" name="Metin kutusu 42"/>
          <p:cNvSpPr txBox="1"/>
          <p:nvPr/>
        </p:nvSpPr>
        <p:spPr>
          <a:xfrm>
            <a:off x="5148064" y="2935757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4" name="Metin kutusu 43"/>
          <p:cNvSpPr txBox="1"/>
          <p:nvPr/>
        </p:nvSpPr>
        <p:spPr>
          <a:xfrm>
            <a:off x="6386307" y="2813159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5" name="Metin kutusu 44"/>
          <p:cNvSpPr txBox="1"/>
          <p:nvPr/>
        </p:nvSpPr>
        <p:spPr>
          <a:xfrm>
            <a:off x="6515386" y="3903291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253341"/>
              </p:ext>
            </p:extLst>
          </p:nvPr>
        </p:nvGraphicFramePr>
        <p:xfrm>
          <a:off x="494283" y="3808820"/>
          <a:ext cx="1917476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369">
                  <a:extLst>
                    <a:ext uri="{9D8B030D-6E8A-4147-A177-3AD203B41FA5}">
                      <a16:colId xmlns:a16="http://schemas.microsoft.com/office/drawing/2014/main" val="2623911440"/>
                    </a:ext>
                  </a:extLst>
                </a:gridCol>
                <a:gridCol w="479369">
                  <a:extLst>
                    <a:ext uri="{9D8B030D-6E8A-4147-A177-3AD203B41FA5}">
                      <a16:colId xmlns:a16="http://schemas.microsoft.com/office/drawing/2014/main" val="1021061832"/>
                    </a:ext>
                  </a:extLst>
                </a:gridCol>
                <a:gridCol w="479369">
                  <a:extLst>
                    <a:ext uri="{9D8B030D-6E8A-4147-A177-3AD203B41FA5}">
                      <a16:colId xmlns:a16="http://schemas.microsoft.com/office/drawing/2014/main" val="404786366"/>
                    </a:ext>
                  </a:extLst>
                </a:gridCol>
                <a:gridCol w="479369">
                  <a:extLst>
                    <a:ext uri="{9D8B030D-6E8A-4147-A177-3AD203B41FA5}">
                      <a16:colId xmlns:a16="http://schemas.microsoft.com/office/drawing/2014/main" val="4165698693"/>
                    </a:ext>
                  </a:extLst>
                </a:gridCol>
              </a:tblGrid>
              <a:tr h="290949">
                <a:tc>
                  <a:txBody>
                    <a:bodyPr/>
                    <a:lstStyle/>
                    <a:p>
                      <a:pPr algn="ctr"/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695379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A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287698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B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2703520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C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5949834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D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0379352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E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96855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F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1077804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H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8751527"/>
                  </a:ext>
                </a:extLst>
              </a:tr>
            </a:tbl>
          </a:graphicData>
        </a:graphic>
      </p:graphicFrame>
      <p:sp>
        <p:nvSpPr>
          <p:cNvPr id="4" name="Dikdörtgen 3"/>
          <p:cNvSpPr/>
          <p:nvPr/>
        </p:nvSpPr>
        <p:spPr>
          <a:xfrm>
            <a:off x="3089375" y="4896523"/>
            <a:ext cx="2002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PATH(1,A)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6" name="Sol Ayraç 5"/>
          <p:cNvSpPr/>
          <p:nvPr/>
        </p:nvSpPr>
        <p:spPr>
          <a:xfrm>
            <a:off x="5023030" y="4658191"/>
            <a:ext cx="176437" cy="883568"/>
          </a:xfrm>
          <a:prstGeom prst="leftBrac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6" name="Dikdörtgen 45"/>
          <p:cNvSpPr/>
          <p:nvPr/>
        </p:nvSpPr>
        <p:spPr>
          <a:xfrm>
            <a:off x="5188037" y="4662254"/>
            <a:ext cx="228299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PATH(</a:t>
            </a:r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tr-TR" dirty="0" smtClean="0">
                <a:latin typeface="Comic Sans MS"/>
                <a:cs typeface="Comic Sans MS"/>
              </a:rPr>
              <a:t>,A)</a:t>
            </a:r>
          </a:p>
          <a:p>
            <a:r>
              <a:rPr lang="tr-TR" dirty="0" smtClean="0">
                <a:latin typeface="Comic Sans MS"/>
              </a:rPr>
              <a:t>PATH(0,B) + w(B,D)</a:t>
            </a:r>
          </a:p>
          <a:p>
            <a:r>
              <a:rPr lang="tr-TR" dirty="0" smtClean="0">
                <a:latin typeface="Comic Sans MS"/>
              </a:rPr>
              <a:t>PATH(0,C) + w(C,D)</a:t>
            </a:r>
            <a:endParaRPr lang="tr-TR" dirty="0"/>
          </a:p>
        </p:txBody>
      </p:sp>
      <p:sp>
        <p:nvSpPr>
          <p:cNvPr id="47" name="Dikdörtgen 46"/>
          <p:cNvSpPr/>
          <p:nvPr/>
        </p:nvSpPr>
        <p:spPr>
          <a:xfrm>
            <a:off x="3089374" y="6028793"/>
            <a:ext cx="19800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PATH(1,B)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48" name="Sol Ayraç 47"/>
          <p:cNvSpPr/>
          <p:nvPr/>
        </p:nvSpPr>
        <p:spPr>
          <a:xfrm>
            <a:off x="5003626" y="5789498"/>
            <a:ext cx="176437" cy="883568"/>
          </a:xfrm>
          <a:prstGeom prst="leftBrac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9" name="Dikdörtgen 48"/>
          <p:cNvSpPr/>
          <p:nvPr/>
        </p:nvSpPr>
        <p:spPr>
          <a:xfrm>
            <a:off x="5111635" y="5925892"/>
            <a:ext cx="23038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PATH(0,B)</a:t>
            </a:r>
          </a:p>
          <a:p>
            <a:r>
              <a:rPr lang="tr-TR" dirty="0" smtClean="0">
                <a:latin typeface="Comic Sans MS"/>
              </a:rPr>
              <a:t>PATH(0,D) + w(B,D)</a:t>
            </a:r>
          </a:p>
        </p:txBody>
      </p:sp>
    </p:spTree>
    <p:extLst>
      <p:ext uri="{BB962C8B-B14F-4D97-AF65-F5344CB8AC3E}">
        <p14:creationId xmlns:p14="http://schemas.microsoft.com/office/powerpoint/2010/main" val="63693466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6122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2" name="TextBox 9"/>
          <p:cNvSpPr txBox="1"/>
          <p:nvPr/>
        </p:nvSpPr>
        <p:spPr>
          <a:xfrm>
            <a:off x="323528" y="1412776"/>
            <a:ext cx="534499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 smtClean="0">
                <a:latin typeface="Comic Sans MS"/>
                <a:cs typeface="Comic Sans MS"/>
              </a:rPr>
              <a:t>Bellman</a:t>
            </a:r>
            <a:r>
              <a:rPr lang="tr-TR" u="sng" dirty="0" smtClean="0">
                <a:latin typeface="Comic Sans MS"/>
                <a:cs typeface="Comic Sans MS"/>
              </a:rPr>
              <a:t>-Ford</a:t>
            </a:r>
            <a:r>
              <a:rPr lang="en-US" u="sng" dirty="0" smtClean="0">
                <a:latin typeface="Comic Sans MS"/>
                <a:cs typeface="Comic Sans MS"/>
              </a:rPr>
              <a:t>(G,s</a:t>
            </a:r>
            <a:r>
              <a:rPr lang="en-US" u="sng" dirty="0" smtClean="0">
                <a:latin typeface="Comic Sans MS"/>
                <a:cs typeface="Comic Sans MS"/>
              </a:rPr>
              <a:t>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tr-TR" dirty="0" smtClean="0">
                <a:latin typeface="Comic Sans MS"/>
                <a:cs typeface="Comic Sans MS"/>
              </a:rPr>
              <a:t>        PATH(0,v) = </a:t>
            </a:r>
            <a:r>
              <a:rPr lang="en-US" dirty="0">
                <a:latin typeface="Comic Sans MS"/>
                <a:cs typeface="Comic Sans MS"/>
              </a:rPr>
              <a:t>∞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smtClean="0">
                <a:latin typeface="Comic Sans MS"/>
                <a:cs typeface="Comic Sans MS"/>
              </a:rPr>
              <a:t>PATH(0,s) </a:t>
            </a:r>
            <a:r>
              <a:rPr lang="tr-TR" dirty="0">
                <a:latin typeface="Comic Sans MS"/>
                <a:cs typeface="Comic Sans MS"/>
              </a:rPr>
              <a:t>= </a:t>
            </a:r>
            <a:r>
              <a:rPr lang="tr-TR" dirty="0" smtClean="0">
                <a:latin typeface="Comic Sans MS"/>
                <a:cs typeface="Comic Sans MS"/>
              </a:rPr>
              <a:t>0</a:t>
            </a:r>
            <a:endParaRPr lang="tr-TR" dirty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i = 1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lVl</a:t>
            </a:r>
            <a:r>
              <a:rPr lang="tr-TR" dirty="0" smtClean="0">
                <a:latin typeface="Comic Sans MS"/>
                <a:cs typeface="Comic Sans MS"/>
              </a:rPr>
              <a:t> -1 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</a:t>
            </a:r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each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 in E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PATH(</a:t>
            </a:r>
            <a:r>
              <a:rPr lang="tr-TR" dirty="0" err="1" smtClean="0">
                <a:latin typeface="Comic Sans MS"/>
                <a:cs typeface="Comic Sans MS"/>
              </a:rPr>
              <a:t>i,v</a:t>
            </a:r>
            <a:r>
              <a:rPr lang="tr-TR" dirty="0" smtClean="0">
                <a:latin typeface="Comic Sans MS"/>
                <a:cs typeface="Comic Sans MS"/>
              </a:rPr>
              <a:t>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{PATH(i-1,v),</a:t>
            </a:r>
            <a:r>
              <a:rPr lang="tr-TR" dirty="0">
                <a:latin typeface="Comic Sans MS"/>
                <a:cs typeface="Comic Sans MS"/>
              </a:rPr>
              <a:t> 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                          PATH(i-1,u)+w(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)}  </a:t>
            </a:r>
            <a:endParaRPr lang="tr-TR" dirty="0">
              <a:latin typeface="Comic Sans MS"/>
              <a:cs typeface="Comic Sans MS"/>
            </a:endParaRPr>
          </a:p>
          <a:p>
            <a:endParaRPr lang="tr-TR" sz="2000" dirty="0" smtClean="0">
              <a:latin typeface="Comic Sans MS"/>
              <a:cs typeface="Comic Sans MS"/>
            </a:endParaRPr>
          </a:p>
        </p:txBody>
      </p:sp>
      <p:sp>
        <p:nvSpPr>
          <p:cNvPr id="7" name="Freeform 5"/>
          <p:cNvSpPr/>
          <p:nvPr/>
        </p:nvSpPr>
        <p:spPr>
          <a:xfrm>
            <a:off x="4836016" y="2190847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6"/>
          <p:cNvSpPr/>
          <p:nvPr/>
        </p:nvSpPr>
        <p:spPr>
          <a:xfrm>
            <a:off x="5777287" y="133051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9" name="Freeform 7"/>
          <p:cNvSpPr/>
          <p:nvPr/>
        </p:nvSpPr>
        <p:spPr>
          <a:xfrm>
            <a:off x="5777286" y="3088619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0" name="Freeform 8"/>
          <p:cNvSpPr/>
          <p:nvPr/>
        </p:nvSpPr>
        <p:spPr>
          <a:xfrm>
            <a:off x="7281717" y="134076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000304" y="253739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3" name="Freeform 11"/>
          <p:cNvSpPr/>
          <p:nvPr/>
        </p:nvSpPr>
        <p:spPr>
          <a:xfrm>
            <a:off x="7264348" y="38970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4" name="Freeform 13"/>
          <p:cNvSpPr/>
          <p:nvPr/>
        </p:nvSpPr>
        <p:spPr>
          <a:xfrm>
            <a:off x="8513892" y="282354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Düz Ok Bağlayıcısı 2"/>
          <p:cNvCxnSpPr>
            <a:stCxn id="8" idx="12"/>
            <a:endCxn id="7" idx="21"/>
          </p:cNvCxnSpPr>
          <p:nvPr/>
        </p:nvCxnSpPr>
        <p:spPr>
          <a:xfrm flipH="1">
            <a:off x="5206318" y="1845793"/>
            <a:ext cx="614534" cy="39492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>
            <a:stCxn id="8" idx="13"/>
            <a:endCxn id="9" idx="2"/>
          </p:cNvCxnSpPr>
          <p:nvPr/>
        </p:nvCxnSpPr>
        <p:spPr>
          <a:xfrm flipH="1">
            <a:off x="5995111" y="1855696"/>
            <a:ext cx="32674" cy="125309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>
            <a:stCxn id="9" idx="5"/>
            <a:endCxn id="7" idx="14"/>
          </p:cNvCxnSpPr>
          <p:nvPr/>
        </p:nvCxnSpPr>
        <p:spPr>
          <a:xfrm flipH="1" flipV="1">
            <a:off x="5249883" y="2716027"/>
            <a:ext cx="614533" cy="50168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>
            <a:stCxn id="10" idx="8"/>
            <a:endCxn id="8" idx="17"/>
          </p:cNvCxnSpPr>
          <p:nvPr/>
        </p:nvCxnSpPr>
        <p:spPr>
          <a:xfrm flipH="1">
            <a:off x="6245610" y="1697610"/>
            <a:ext cx="1079672" cy="2935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Ok Bağlayıcısı 21"/>
          <p:cNvCxnSpPr>
            <a:stCxn id="10" idx="13"/>
            <a:endCxn id="11" idx="0"/>
          </p:cNvCxnSpPr>
          <p:nvPr/>
        </p:nvCxnSpPr>
        <p:spPr>
          <a:xfrm flipH="1">
            <a:off x="7337932" y="1865948"/>
            <a:ext cx="194283" cy="68171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Ok Bağlayıcısı 23"/>
          <p:cNvCxnSpPr>
            <a:stCxn id="9" idx="20"/>
            <a:endCxn id="11" idx="11"/>
          </p:cNvCxnSpPr>
          <p:nvPr/>
        </p:nvCxnSpPr>
        <p:spPr>
          <a:xfrm flipV="1">
            <a:off x="6169371" y="3032871"/>
            <a:ext cx="841824" cy="26405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Ok Bağlayıcısı 25"/>
          <p:cNvCxnSpPr>
            <a:stCxn id="13" idx="9"/>
            <a:endCxn id="9" idx="15"/>
          </p:cNvCxnSpPr>
          <p:nvPr/>
        </p:nvCxnSpPr>
        <p:spPr>
          <a:xfrm flipH="1" flipV="1">
            <a:off x="6212935" y="3584092"/>
            <a:ext cx="1062304" cy="709411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>
            <a:stCxn id="11" idx="13"/>
            <a:endCxn id="13" idx="2"/>
          </p:cNvCxnSpPr>
          <p:nvPr/>
        </p:nvCxnSpPr>
        <p:spPr>
          <a:xfrm>
            <a:off x="7250802" y="3062578"/>
            <a:ext cx="231371" cy="854641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Ok Bağlayıcısı 30"/>
          <p:cNvCxnSpPr>
            <a:stCxn id="10" idx="16"/>
            <a:endCxn id="14" idx="4"/>
          </p:cNvCxnSpPr>
          <p:nvPr/>
        </p:nvCxnSpPr>
        <p:spPr>
          <a:xfrm>
            <a:off x="7739149" y="1766925"/>
            <a:ext cx="883656" cy="1165903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>
            <a:stCxn id="14" idx="12"/>
            <a:endCxn id="13" idx="21"/>
          </p:cNvCxnSpPr>
          <p:nvPr/>
        </p:nvCxnSpPr>
        <p:spPr>
          <a:xfrm flipH="1">
            <a:off x="7634650" y="3338818"/>
            <a:ext cx="922807" cy="60810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Metin kutusu 33"/>
          <p:cNvSpPr txBox="1"/>
          <p:nvPr/>
        </p:nvSpPr>
        <p:spPr>
          <a:xfrm>
            <a:off x="5183831" y="169761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6606410" y="137655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7135603" y="190547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124944" y="200618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5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8141330" y="356946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6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7320658" y="3217711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5609897" y="2305759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-4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3" name="Metin kutusu 42"/>
          <p:cNvSpPr txBox="1"/>
          <p:nvPr/>
        </p:nvSpPr>
        <p:spPr>
          <a:xfrm>
            <a:off x="5148064" y="2935757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4" name="Metin kutusu 43"/>
          <p:cNvSpPr txBox="1"/>
          <p:nvPr/>
        </p:nvSpPr>
        <p:spPr>
          <a:xfrm>
            <a:off x="6386307" y="2813159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5" name="Metin kutusu 44"/>
          <p:cNvSpPr txBox="1"/>
          <p:nvPr/>
        </p:nvSpPr>
        <p:spPr>
          <a:xfrm>
            <a:off x="6515386" y="3903291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120623"/>
              </p:ext>
            </p:extLst>
          </p:nvPr>
        </p:nvGraphicFramePr>
        <p:xfrm>
          <a:off x="494283" y="3808820"/>
          <a:ext cx="1917476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369">
                  <a:extLst>
                    <a:ext uri="{9D8B030D-6E8A-4147-A177-3AD203B41FA5}">
                      <a16:colId xmlns:a16="http://schemas.microsoft.com/office/drawing/2014/main" val="2623911440"/>
                    </a:ext>
                  </a:extLst>
                </a:gridCol>
                <a:gridCol w="479369">
                  <a:extLst>
                    <a:ext uri="{9D8B030D-6E8A-4147-A177-3AD203B41FA5}">
                      <a16:colId xmlns:a16="http://schemas.microsoft.com/office/drawing/2014/main" val="1021061832"/>
                    </a:ext>
                  </a:extLst>
                </a:gridCol>
                <a:gridCol w="479369">
                  <a:extLst>
                    <a:ext uri="{9D8B030D-6E8A-4147-A177-3AD203B41FA5}">
                      <a16:colId xmlns:a16="http://schemas.microsoft.com/office/drawing/2014/main" val="404786366"/>
                    </a:ext>
                  </a:extLst>
                </a:gridCol>
                <a:gridCol w="479369">
                  <a:extLst>
                    <a:ext uri="{9D8B030D-6E8A-4147-A177-3AD203B41FA5}">
                      <a16:colId xmlns:a16="http://schemas.microsoft.com/office/drawing/2014/main" val="4165698693"/>
                    </a:ext>
                  </a:extLst>
                </a:gridCol>
              </a:tblGrid>
              <a:tr h="290949">
                <a:tc>
                  <a:txBody>
                    <a:bodyPr/>
                    <a:lstStyle/>
                    <a:p>
                      <a:pPr algn="ctr"/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695379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A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18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287698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B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2703520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C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 smtClean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5949834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D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0379352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E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96855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F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 smtClean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1077804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H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8751527"/>
                  </a:ext>
                </a:extLst>
              </a:tr>
            </a:tbl>
          </a:graphicData>
        </a:graphic>
      </p:graphicFrame>
      <p:sp>
        <p:nvSpPr>
          <p:cNvPr id="4" name="Dikdörtgen 3"/>
          <p:cNvSpPr/>
          <p:nvPr/>
        </p:nvSpPr>
        <p:spPr>
          <a:xfrm>
            <a:off x="3089375" y="4896523"/>
            <a:ext cx="2039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PATH(2,A)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6" name="Sol Ayraç 5"/>
          <p:cNvSpPr/>
          <p:nvPr/>
        </p:nvSpPr>
        <p:spPr>
          <a:xfrm>
            <a:off x="5023030" y="4658191"/>
            <a:ext cx="176437" cy="883568"/>
          </a:xfrm>
          <a:prstGeom prst="leftBrac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6" name="Dikdörtgen 45"/>
          <p:cNvSpPr/>
          <p:nvPr/>
        </p:nvSpPr>
        <p:spPr>
          <a:xfrm>
            <a:off x="5188037" y="4662254"/>
            <a:ext cx="228299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PATH(1,A)</a:t>
            </a:r>
          </a:p>
          <a:p>
            <a:r>
              <a:rPr lang="tr-TR" dirty="0" smtClean="0">
                <a:latin typeface="Comic Sans MS"/>
              </a:rPr>
              <a:t>PATH(1,B) + w(B,D)</a:t>
            </a:r>
          </a:p>
          <a:p>
            <a:r>
              <a:rPr lang="tr-TR" dirty="0" smtClean="0">
                <a:latin typeface="Comic Sans MS"/>
              </a:rPr>
              <a:t>PATH(1,C) + w(C,D)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458092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6122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2" name="TextBox 9"/>
          <p:cNvSpPr txBox="1"/>
          <p:nvPr/>
        </p:nvSpPr>
        <p:spPr>
          <a:xfrm>
            <a:off x="323528" y="1412776"/>
            <a:ext cx="534499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 smtClean="0">
                <a:latin typeface="Comic Sans MS"/>
                <a:cs typeface="Comic Sans MS"/>
              </a:rPr>
              <a:t>Bellman</a:t>
            </a:r>
            <a:r>
              <a:rPr lang="tr-TR" u="sng" dirty="0" smtClean="0">
                <a:latin typeface="Comic Sans MS"/>
                <a:cs typeface="Comic Sans MS"/>
              </a:rPr>
              <a:t>-Ford</a:t>
            </a:r>
            <a:r>
              <a:rPr lang="en-US" u="sng" dirty="0" smtClean="0">
                <a:latin typeface="Comic Sans MS"/>
                <a:cs typeface="Comic Sans MS"/>
              </a:rPr>
              <a:t>(G,s</a:t>
            </a:r>
            <a:r>
              <a:rPr lang="en-US" u="sng" dirty="0" smtClean="0">
                <a:latin typeface="Comic Sans MS"/>
                <a:cs typeface="Comic Sans MS"/>
              </a:rPr>
              <a:t>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tr-TR" dirty="0" smtClean="0">
                <a:latin typeface="Comic Sans MS"/>
                <a:cs typeface="Comic Sans MS"/>
              </a:rPr>
              <a:t>        PATH(0,v) = </a:t>
            </a:r>
            <a:r>
              <a:rPr lang="en-US" dirty="0">
                <a:latin typeface="Comic Sans MS"/>
                <a:cs typeface="Comic Sans MS"/>
              </a:rPr>
              <a:t>∞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smtClean="0">
                <a:latin typeface="Comic Sans MS"/>
                <a:cs typeface="Comic Sans MS"/>
              </a:rPr>
              <a:t>PATH(0,s) </a:t>
            </a:r>
            <a:r>
              <a:rPr lang="tr-TR" dirty="0">
                <a:latin typeface="Comic Sans MS"/>
                <a:cs typeface="Comic Sans MS"/>
              </a:rPr>
              <a:t>= </a:t>
            </a:r>
            <a:r>
              <a:rPr lang="tr-TR" dirty="0" smtClean="0">
                <a:latin typeface="Comic Sans MS"/>
                <a:cs typeface="Comic Sans MS"/>
              </a:rPr>
              <a:t>0</a:t>
            </a:r>
            <a:endParaRPr lang="tr-TR" dirty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i = 1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lVl</a:t>
            </a:r>
            <a:r>
              <a:rPr lang="tr-TR" dirty="0" smtClean="0">
                <a:latin typeface="Comic Sans MS"/>
                <a:cs typeface="Comic Sans MS"/>
              </a:rPr>
              <a:t> -1 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</a:t>
            </a:r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each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 in E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PATH(</a:t>
            </a:r>
            <a:r>
              <a:rPr lang="tr-TR" dirty="0" err="1" smtClean="0">
                <a:latin typeface="Comic Sans MS"/>
                <a:cs typeface="Comic Sans MS"/>
              </a:rPr>
              <a:t>i,v</a:t>
            </a:r>
            <a:r>
              <a:rPr lang="tr-TR" dirty="0" smtClean="0">
                <a:latin typeface="Comic Sans MS"/>
                <a:cs typeface="Comic Sans MS"/>
              </a:rPr>
              <a:t>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{PATH(i-1,v),</a:t>
            </a:r>
            <a:r>
              <a:rPr lang="tr-TR" dirty="0">
                <a:latin typeface="Comic Sans MS"/>
                <a:cs typeface="Comic Sans MS"/>
              </a:rPr>
              <a:t> 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                          PATH(i-1,u)+w(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)}  </a:t>
            </a:r>
            <a:endParaRPr lang="tr-TR" dirty="0">
              <a:latin typeface="Comic Sans MS"/>
              <a:cs typeface="Comic Sans MS"/>
            </a:endParaRPr>
          </a:p>
          <a:p>
            <a:endParaRPr lang="tr-TR" sz="2000" dirty="0" smtClean="0">
              <a:latin typeface="Comic Sans MS"/>
              <a:cs typeface="Comic Sans MS"/>
            </a:endParaRPr>
          </a:p>
        </p:txBody>
      </p:sp>
      <p:sp>
        <p:nvSpPr>
          <p:cNvPr id="7" name="Freeform 5"/>
          <p:cNvSpPr/>
          <p:nvPr/>
        </p:nvSpPr>
        <p:spPr>
          <a:xfrm>
            <a:off x="4836016" y="2190847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6"/>
          <p:cNvSpPr/>
          <p:nvPr/>
        </p:nvSpPr>
        <p:spPr>
          <a:xfrm>
            <a:off x="5777287" y="133051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9" name="Freeform 7"/>
          <p:cNvSpPr/>
          <p:nvPr/>
        </p:nvSpPr>
        <p:spPr>
          <a:xfrm>
            <a:off x="5777286" y="3088619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0" name="Freeform 8"/>
          <p:cNvSpPr/>
          <p:nvPr/>
        </p:nvSpPr>
        <p:spPr>
          <a:xfrm>
            <a:off x="7281717" y="134076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000304" y="253739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3" name="Freeform 11"/>
          <p:cNvSpPr/>
          <p:nvPr/>
        </p:nvSpPr>
        <p:spPr>
          <a:xfrm>
            <a:off x="7264348" y="38970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4" name="Freeform 13"/>
          <p:cNvSpPr/>
          <p:nvPr/>
        </p:nvSpPr>
        <p:spPr>
          <a:xfrm>
            <a:off x="8513892" y="282354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Düz Ok Bağlayıcısı 2"/>
          <p:cNvCxnSpPr>
            <a:stCxn id="8" idx="12"/>
            <a:endCxn id="7" idx="21"/>
          </p:cNvCxnSpPr>
          <p:nvPr/>
        </p:nvCxnSpPr>
        <p:spPr>
          <a:xfrm flipH="1">
            <a:off x="5206318" y="1845793"/>
            <a:ext cx="614534" cy="39492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>
            <a:stCxn id="8" idx="13"/>
            <a:endCxn id="9" idx="2"/>
          </p:cNvCxnSpPr>
          <p:nvPr/>
        </p:nvCxnSpPr>
        <p:spPr>
          <a:xfrm flipH="1">
            <a:off x="5995111" y="1855696"/>
            <a:ext cx="32674" cy="125309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>
            <a:stCxn id="9" idx="5"/>
            <a:endCxn id="7" idx="14"/>
          </p:cNvCxnSpPr>
          <p:nvPr/>
        </p:nvCxnSpPr>
        <p:spPr>
          <a:xfrm flipH="1" flipV="1">
            <a:off x="5249883" y="2716027"/>
            <a:ext cx="614533" cy="50168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>
            <a:stCxn id="10" idx="8"/>
            <a:endCxn id="8" idx="17"/>
          </p:cNvCxnSpPr>
          <p:nvPr/>
        </p:nvCxnSpPr>
        <p:spPr>
          <a:xfrm flipH="1">
            <a:off x="6245610" y="1697610"/>
            <a:ext cx="1079672" cy="2935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Ok Bağlayıcısı 21"/>
          <p:cNvCxnSpPr>
            <a:stCxn id="10" idx="13"/>
            <a:endCxn id="11" idx="0"/>
          </p:cNvCxnSpPr>
          <p:nvPr/>
        </p:nvCxnSpPr>
        <p:spPr>
          <a:xfrm flipH="1">
            <a:off x="7337932" y="1865948"/>
            <a:ext cx="194283" cy="68171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Ok Bağlayıcısı 23"/>
          <p:cNvCxnSpPr>
            <a:stCxn id="9" idx="20"/>
            <a:endCxn id="11" idx="11"/>
          </p:cNvCxnSpPr>
          <p:nvPr/>
        </p:nvCxnSpPr>
        <p:spPr>
          <a:xfrm flipV="1">
            <a:off x="6169371" y="3032871"/>
            <a:ext cx="841824" cy="26405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Ok Bağlayıcısı 25"/>
          <p:cNvCxnSpPr>
            <a:stCxn id="13" idx="9"/>
            <a:endCxn id="9" idx="15"/>
          </p:cNvCxnSpPr>
          <p:nvPr/>
        </p:nvCxnSpPr>
        <p:spPr>
          <a:xfrm flipH="1" flipV="1">
            <a:off x="6212935" y="3584092"/>
            <a:ext cx="1062304" cy="709411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>
            <a:stCxn id="11" idx="13"/>
            <a:endCxn id="13" idx="2"/>
          </p:cNvCxnSpPr>
          <p:nvPr/>
        </p:nvCxnSpPr>
        <p:spPr>
          <a:xfrm>
            <a:off x="7250802" y="3062578"/>
            <a:ext cx="231371" cy="854641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Ok Bağlayıcısı 30"/>
          <p:cNvCxnSpPr>
            <a:stCxn id="10" idx="16"/>
            <a:endCxn id="14" idx="4"/>
          </p:cNvCxnSpPr>
          <p:nvPr/>
        </p:nvCxnSpPr>
        <p:spPr>
          <a:xfrm>
            <a:off x="7739149" y="1766925"/>
            <a:ext cx="883656" cy="1165903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>
            <a:stCxn id="14" idx="12"/>
            <a:endCxn id="13" idx="21"/>
          </p:cNvCxnSpPr>
          <p:nvPr/>
        </p:nvCxnSpPr>
        <p:spPr>
          <a:xfrm flipH="1">
            <a:off x="7634650" y="3338818"/>
            <a:ext cx="922807" cy="60810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Metin kutusu 33"/>
          <p:cNvSpPr txBox="1"/>
          <p:nvPr/>
        </p:nvSpPr>
        <p:spPr>
          <a:xfrm>
            <a:off x="5183831" y="169761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6606410" y="137655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7135603" y="190547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124944" y="200618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5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8141330" y="356946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6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7320658" y="3217711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5609897" y="2305759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-4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3" name="Metin kutusu 42"/>
          <p:cNvSpPr txBox="1"/>
          <p:nvPr/>
        </p:nvSpPr>
        <p:spPr>
          <a:xfrm>
            <a:off x="5148064" y="2935757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4" name="Metin kutusu 43"/>
          <p:cNvSpPr txBox="1"/>
          <p:nvPr/>
        </p:nvSpPr>
        <p:spPr>
          <a:xfrm>
            <a:off x="6386307" y="2813159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5" name="Metin kutusu 44"/>
          <p:cNvSpPr txBox="1"/>
          <p:nvPr/>
        </p:nvSpPr>
        <p:spPr>
          <a:xfrm>
            <a:off x="6515386" y="3903291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506185"/>
              </p:ext>
            </p:extLst>
          </p:nvPr>
        </p:nvGraphicFramePr>
        <p:xfrm>
          <a:off x="494283" y="3808820"/>
          <a:ext cx="1917476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369">
                  <a:extLst>
                    <a:ext uri="{9D8B030D-6E8A-4147-A177-3AD203B41FA5}">
                      <a16:colId xmlns:a16="http://schemas.microsoft.com/office/drawing/2014/main" val="2623911440"/>
                    </a:ext>
                  </a:extLst>
                </a:gridCol>
                <a:gridCol w="479369">
                  <a:extLst>
                    <a:ext uri="{9D8B030D-6E8A-4147-A177-3AD203B41FA5}">
                      <a16:colId xmlns:a16="http://schemas.microsoft.com/office/drawing/2014/main" val="1021061832"/>
                    </a:ext>
                  </a:extLst>
                </a:gridCol>
                <a:gridCol w="479369">
                  <a:extLst>
                    <a:ext uri="{9D8B030D-6E8A-4147-A177-3AD203B41FA5}">
                      <a16:colId xmlns:a16="http://schemas.microsoft.com/office/drawing/2014/main" val="404786366"/>
                    </a:ext>
                  </a:extLst>
                </a:gridCol>
                <a:gridCol w="479369">
                  <a:extLst>
                    <a:ext uri="{9D8B030D-6E8A-4147-A177-3AD203B41FA5}">
                      <a16:colId xmlns:a16="http://schemas.microsoft.com/office/drawing/2014/main" val="4165698693"/>
                    </a:ext>
                  </a:extLst>
                </a:gridCol>
              </a:tblGrid>
              <a:tr h="290949">
                <a:tc>
                  <a:txBody>
                    <a:bodyPr/>
                    <a:lstStyle/>
                    <a:p>
                      <a:pPr algn="ctr"/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695379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A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18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287698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B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2703520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C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 smtClean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5949834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D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0379352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E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96855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F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 smtClean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1077804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H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8751527"/>
                  </a:ext>
                </a:extLst>
              </a:tr>
            </a:tbl>
          </a:graphicData>
        </a:graphic>
      </p:graphicFrame>
      <p:sp>
        <p:nvSpPr>
          <p:cNvPr id="4" name="Dikdörtgen 3"/>
          <p:cNvSpPr/>
          <p:nvPr/>
        </p:nvSpPr>
        <p:spPr>
          <a:xfrm>
            <a:off x="3089375" y="4896523"/>
            <a:ext cx="2039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PATH(2,A)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6" name="Sol Ayraç 5"/>
          <p:cNvSpPr/>
          <p:nvPr/>
        </p:nvSpPr>
        <p:spPr>
          <a:xfrm>
            <a:off x="5023030" y="4658191"/>
            <a:ext cx="176437" cy="883568"/>
          </a:xfrm>
          <a:prstGeom prst="leftBrac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6" name="Dikdörtgen 45"/>
          <p:cNvSpPr/>
          <p:nvPr/>
        </p:nvSpPr>
        <p:spPr>
          <a:xfrm>
            <a:off x="5188037" y="4662254"/>
            <a:ext cx="228299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PATH(1,A)</a:t>
            </a:r>
          </a:p>
          <a:p>
            <a:r>
              <a:rPr lang="tr-TR" dirty="0" smtClean="0">
                <a:latin typeface="Comic Sans MS"/>
              </a:rPr>
              <a:t>PATH(1,B) + w(B,D)</a:t>
            </a:r>
          </a:p>
          <a:p>
            <a:r>
              <a:rPr lang="tr-TR" dirty="0" smtClean="0">
                <a:latin typeface="Comic Sans MS"/>
              </a:rPr>
              <a:t>PATH(1,C) + w(C,D)</a:t>
            </a:r>
            <a:endParaRPr lang="tr-TR" dirty="0"/>
          </a:p>
        </p:txBody>
      </p:sp>
      <p:sp>
        <p:nvSpPr>
          <p:cNvPr id="47" name="Dikdörtgen 46"/>
          <p:cNvSpPr/>
          <p:nvPr/>
        </p:nvSpPr>
        <p:spPr>
          <a:xfrm>
            <a:off x="3079674" y="5963904"/>
            <a:ext cx="2010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PATH(2,F)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endParaRPr lang="tr-TR" dirty="0"/>
          </a:p>
        </p:txBody>
      </p:sp>
      <p:sp>
        <p:nvSpPr>
          <p:cNvPr id="48" name="Sol Ayraç 47"/>
          <p:cNvSpPr/>
          <p:nvPr/>
        </p:nvSpPr>
        <p:spPr>
          <a:xfrm>
            <a:off x="5013329" y="5725572"/>
            <a:ext cx="176437" cy="883568"/>
          </a:xfrm>
          <a:prstGeom prst="leftBrac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9" name="Dikdörtgen 48"/>
          <p:cNvSpPr/>
          <p:nvPr/>
        </p:nvSpPr>
        <p:spPr>
          <a:xfrm>
            <a:off x="5178336" y="5729635"/>
            <a:ext cx="231024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PATH(1,F)</a:t>
            </a:r>
          </a:p>
          <a:p>
            <a:r>
              <a:rPr lang="tr-TR" dirty="0" smtClean="0">
                <a:latin typeface="Comic Sans MS"/>
              </a:rPr>
              <a:t>PATH(1,E) + w(E,D)</a:t>
            </a:r>
          </a:p>
          <a:p>
            <a:r>
              <a:rPr lang="tr-TR" dirty="0" smtClean="0">
                <a:latin typeface="Comic Sans MS"/>
              </a:rPr>
              <a:t>PATH(1,H) + w(H,D)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3113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56122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Bellman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-Ford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29" name="TextBox 51"/>
          <p:cNvSpPr txBox="1"/>
          <p:nvPr/>
        </p:nvSpPr>
        <p:spPr>
          <a:xfrm>
            <a:off x="5876636" y="1813945"/>
            <a:ext cx="2696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2" name="TextBox 9"/>
          <p:cNvSpPr txBox="1"/>
          <p:nvPr/>
        </p:nvSpPr>
        <p:spPr>
          <a:xfrm>
            <a:off x="323528" y="1412776"/>
            <a:ext cx="534499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 smtClean="0">
                <a:latin typeface="Comic Sans MS"/>
                <a:cs typeface="Comic Sans MS"/>
              </a:rPr>
              <a:t>Bellman</a:t>
            </a:r>
            <a:r>
              <a:rPr lang="tr-TR" u="sng" dirty="0" smtClean="0">
                <a:latin typeface="Comic Sans MS"/>
                <a:cs typeface="Comic Sans MS"/>
              </a:rPr>
              <a:t>-Ford</a:t>
            </a:r>
            <a:r>
              <a:rPr lang="en-US" u="sng" dirty="0" smtClean="0">
                <a:latin typeface="Comic Sans MS"/>
                <a:cs typeface="Comic Sans MS"/>
              </a:rPr>
              <a:t>(G,s</a:t>
            </a:r>
            <a:r>
              <a:rPr lang="en-US" u="sng" dirty="0" smtClean="0">
                <a:latin typeface="Comic Sans MS"/>
                <a:cs typeface="Comic Sans MS"/>
              </a:rPr>
              <a:t>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tr-TR" dirty="0" smtClean="0">
                <a:latin typeface="Comic Sans MS"/>
                <a:cs typeface="Comic Sans MS"/>
              </a:rPr>
              <a:t>        PATH(0,v) = </a:t>
            </a:r>
            <a:r>
              <a:rPr lang="en-US" dirty="0">
                <a:latin typeface="Comic Sans MS"/>
                <a:cs typeface="Comic Sans MS"/>
              </a:rPr>
              <a:t>∞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smtClean="0">
                <a:latin typeface="Comic Sans MS"/>
                <a:cs typeface="Comic Sans MS"/>
              </a:rPr>
              <a:t>PATH(0,s) </a:t>
            </a:r>
            <a:r>
              <a:rPr lang="tr-TR" dirty="0">
                <a:latin typeface="Comic Sans MS"/>
                <a:cs typeface="Comic Sans MS"/>
              </a:rPr>
              <a:t>= </a:t>
            </a:r>
            <a:r>
              <a:rPr lang="tr-TR" dirty="0" smtClean="0">
                <a:latin typeface="Comic Sans MS"/>
                <a:cs typeface="Comic Sans MS"/>
              </a:rPr>
              <a:t>0</a:t>
            </a:r>
            <a:endParaRPr lang="tr-TR" dirty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i = 1 </a:t>
            </a:r>
            <a:r>
              <a:rPr lang="tr-TR" dirty="0" err="1" smtClean="0">
                <a:latin typeface="Comic Sans MS"/>
                <a:cs typeface="Comic Sans MS"/>
              </a:rPr>
              <a:t>to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lVl</a:t>
            </a:r>
            <a:r>
              <a:rPr lang="tr-TR" dirty="0" smtClean="0">
                <a:latin typeface="Comic Sans MS"/>
                <a:cs typeface="Comic Sans MS"/>
              </a:rPr>
              <a:t> -1 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</a:t>
            </a:r>
            <a:r>
              <a:rPr lang="tr-TR" dirty="0" err="1" smtClean="0">
                <a:latin typeface="Comic Sans MS"/>
                <a:cs typeface="Comic Sans MS"/>
              </a:rPr>
              <a:t>for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each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edge</a:t>
            </a:r>
            <a:r>
              <a:rPr lang="tr-TR" dirty="0" smtClean="0">
                <a:latin typeface="Comic Sans MS"/>
                <a:cs typeface="Comic Sans MS"/>
              </a:rPr>
              <a:t> 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 in E</a:t>
            </a: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PATH(</a:t>
            </a:r>
            <a:r>
              <a:rPr lang="tr-TR" dirty="0" err="1" smtClean="0">
                <a:latin typeface="Comic Sans MS"/>
                <a:cs typeface="Comic Sans MS"/>
              </a:rPr>
              <a:t>i,v</a:t>
            </a:r>
            <a:r>
              <a:rPr lang="tr-TR" dirty="0" smtClean="0">
                <a:latin typeface="Comic Sans MS"/>
                <a:cs typeface="Comic Sans MS"/>
              </a:rPr>
              <a:t>) = </a:t>
            </a:r>
            <a:r>
              <a:rPr lang="tr-TR" dirty="0" err="1" smtClean="0">
                <a:latin typeface="Comic Sans MS"/>
                <a:cs typeface="Comic Sans MS"/>
              </a:rPr>
              <a:t>min</a:t>
            </a:r>
            <a:r>
              <a:rPr lang="tr-TR" dirty="0" smtClean="0">
                <a:latin typeface="Comic Sans MS"/>
                <a:cs typeface="Comic Sans MS"/>
              </a:rPr>
              <a:t> {PATH(i-1,v),</a:t>
            </a:r>
            <a:r>
              <a:rPr lang="tr-TR" dirty="0">
                <a:latin typeface="Comic Sans MS"/>
                <a:cs typeface="Comic Sans MS"/>
              </a:rPr>
              <a:t> 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                                         PATH(i-1,u)+w(</a:t>
            </a:r>
            <a:r>
              <a:rPr lang="tr-TR" dirty="0" err="1" smtClean="0">
                <a:latin typeface="Comic Sans MS"/>
                <a:cs typeface="Comic Sans MS"/>
              </a:rPr>
              <a:t>u,v</a:t>
            </a:r>
            <a:r>
              <a:rPr lang="tr-TR" dirty="0" smtClean="0">
                <a:latin typeface="Comic Sans MS"/>
                <a:cs typeface="Comic Sans MS"/>
              </a:rPr>
              <a:t>)}  </a:t>
            </a:r>
            <a:endParaRPr lang="tr-TR" dirty="0">
              <a:latin typeface="Comic Sans MS"/>
              <a:cs typeface="Comic Sans MS"/>
            </a:endParaRPr>
          </a:p>
          <a:p>
            <a:endParaRPr lang="tr-TR" sz="2000" dirty="0" smtClean="0">
              <a:latin typeface="Comic Sans MS"/>
              <a:cs typeface="Comic Sans MS"/>
            </a:endParaRPr>
          </a:p>
        </p:txBody>
      </p:sp>
      <p:sp>
        <p:nvSpPr>
          <p:cNvPr id="7" name="Freeform 5"/>
          <p:cNvSpPr/>
          <p:nvPr/>
        </p:nvSpPr>
        <p:spPr>
          <a:xfrm>
            <a:off x="4836016" y="2190847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6"/>
          <p:cNvSpPr/>
          <p:nvPr/>
        </p:nvSpPr>
        <p:spPr>
          <a:xfrm>
            <a:off x="5777287" y="133051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9" name="Freeform 7"/>
          <p:cNvSpPr/>
          <p:nvPr/>
        </p:nvSpPr>
        <p:spPr>
          <a:xfrm>
            <a:off x="5777286" y="3088619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0" name="Freeform 8"/>
          <p:cNvSpPr/>
          <p:nvPr/>
        </p:nvSpPr>
        <p:spPr>
          <a:xfrm>
            <a:off x="7281717" y="134076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000304" y="253739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3" name="Freeform 11"/>
          <p:cNvSpPr/>
          <p:nvPr/>
        </p:nvSpPr>
        <p:spPr>
          <a:xfrm>
            <a:off x="7264348" y="38970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4" name="Freeform 13"/>
          <p:cNvSpPr/>
          <p:nvPr/>
        </p:nvSpPr>
        <p:spPr>
          <a:xfrm>
            <a:off x="8513892" y="2823541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Düz Ok Bağlayıcısı 2"/>
          <p:cNvCxnSpPr>
            <a:stCxn id="8" idx="12"/>
            <a:endCxn id="7" idx="21"/>
          </p:cNvCxnSpPr>
          <p:nvPr/>
        </p:nvCxnSpPr>
        <p:spPr>
          <a:xfrm flipH="1">
            <a:off x="5206318" y="1845793"/>
            <a:ext cx="614534" cy="39492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>
            <a:stCxn id="8" idx="13"/>
            <a:endCxn id="9" idx="2"/>
          </p:cNvCxnSpPr>
          <p:nvPr/>
        </p:nvCxnSpPr>
        <p:spPr>
          <a:xfrm flipH="1">
            <a:off x="5995111" y="1855696"/>
            <a:ext cx="32674" cy="125309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>
            <a:stCxn id="9" idx="5"/>
            <a:endCxn id="7" idx="14"/>
          </p:cNvCxnSpPr>
          <p:nvPr/>
        </p:nvCxnSpPr>
        <p:spPr>
          <a:xfrm flipH="1" flipV="1">
            <a:off x="5249883" y="2716027"/>
            <a:ext cx="614533" cy="50168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>
            <a:stCxn id="10" idx="8"/>
            <a:endCxn id="8" idx="17"/>
          </p:cNvCxnSpPr>
          <p:nvPr/>
        </p:nvCxnSpPr>
        <p:spPr>
          <a:xfrm flipH="1">
            <a:off x="6245610" y="1697610"/>
            <a:ext cx="1079672" cy="2935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Düz Ok Bağlayıcısı 21"/>
          <p:cNvCxnSpPr>
            <a:stCxn id="10" idx="13"/>
            <a:endCxn id="11" idx="0"/>
          </p:cNvCxnSpPr>
          <p:nvPr/>
        </p:nvCxnSpPr>
        <p:spPr>
          <a:xfrm flipH="1">
            <a:off x="7337932" y="1865948"/>
            <a:ext cx="194283" cy="68171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Ok Bağlayıcısı 23"/>
          <p:cNvCxnSpPr>
            <a:stCxn id="9" idx="20"/>
            <a:endCxn id="11" idx="11"/>
          </p:cNvCxnSpPr>
          <p:nvPr/>
        </p:nvCxnSpPr>
        <p:spPr>
          <a:xfrm flipV="1">
            <a:off x="6169371" y="3032871"/>
            <a:ext cx="841824" cy="26405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Ok Bağlayıcısı 25"/>
          <p:cNvCxnSpPr>
            <a:stCxn id="13" idx="9"/>
            <a:endCxn id="9" idx="15"/>
          </p:cNvCxnSpPr>
          <p:nvPr/>
        </p:nvCxnSpPr>
        <p:spPr>
          <a:xfrm flipH="1" flipV="1">
            <a:off x="6212935" y="3584092"/>
            <a:ext cx="1062304" cy="709411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>
            <a:stCxn id="11" idx="13"/>
            <a:endCxn id="13" idx="2"/>
          </p:cNvCxnSpPr>
          <p:nvPr/>
        </p:nvCxnSpPr>
        <p:spPr>
          <a:xfrm>
            <a:off x="7250802" y="3062578"/>
            <a:ext cx="231371" cy="854641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Ok Bağlayıcısı 30"/>
          <p:cNvCxnSpPr>
            <a:stCxn id="10" idx="16"/>
            <a:endCxn id="14" idx="4"/>
          </p:cNvCxnSpPr>
          <p:nvPr/>
        </p:nvCxnSpPr>
        <p:spPr>
          <a:xfrm>
            <a:off x="7739149" y="1766925"/>
            <a:ext cx="883656" cy="1165903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>
            <a:stCxn id="14" idx="12"/>
            <a:endCxn id="13" idx="21"/>
          </p:cNvCxnSpPr>
          <p:nvPr/>
        </p:nvCxnSpPr>
        <p:spPr>
          <a:xfrm flipH="1">
            <a:off x="7634650" y="3338818"/>
            <a:ext cx="922807" cy="60810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Metin kutusu 33"/>
          <p:cNvSpPr txBox="1"/>
          <p:nvPr/>
        </p:nvSpPr>
        <p:spPr>
          <a:xfrm>
            <a:off x="5183831" y="169761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10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6606410" y="137655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8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7135603" y="190547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7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8124944" y="200618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5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8141330" y="356946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6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7320658" y="3217711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5609897" y="2305759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-4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3" name="Metin kutusu 42"/>
          <p:cNvSpPr txBox="1"/>
          <p:nvPr/>
        </p:nvSpPr>
        <p:spPr>
          <a:xfrm>
            <a:off x="5148064" y="2935757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-12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4" name="Metin kutusu 43"/>
          <p:cNvSpPr txBox="1"/>
          <p:nvPr/>
        </p:nvSpPr>
        <p:spPr>
          <a:xfrm>
            <a:off x="6386307" y="2813159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3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5" name="Metin kutusu 44"/>
          <p:cNvSpPr txBox="1"/>
          <p:nvPr/>
        </p:nvSpPr>
        <p:spPr>
          <a:xfrm>
            <a:off x="6515386" y="3903291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1</a:t>
            </a: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069922"/>
              </p:ext>
            </p:extLst>
          </p:nvPr>
        </p:nvGraphicFramePr>
        <p:xfrm>
          <a:off x="494283" y="3808820"/>
          <a:ext cx="1917476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369">
                  <a:extLst>
                    <a:ext uri="{9D8B030D-6E8A-4147-A177-3AD203B41FA5}">
                      <a16:colId xmlns:a16="http://schemas.microsoft.com/office/drawing/2014/main" val="2623911440"/>
                    </a:ext>
                  </a:extLst>
                </a:gridCol>
                <a:gridCol w="479369">
                  <a:extLst>
                    <a:ext uri="{9D8B030D-6E8A-4147-A177-3AD203B41FA5}">
                      <a16:colId xmlns:a16="http://schemas.microsoft.com/office/drawing/2014/main" val="1021061832"/>
                    </a:ext>
                  </a:extLst>
                </a:gridCol>
                <a:gridCol w="479369">
                  <a:extLst>
                    <a:ext uri="{9D8B030D-6E8A-4147-A177-3AD203B41FA5}">
                      <a16:colId xmlns:a16="http://schemas.microsoft.com/office/drawing/2014/main" val="404786366"/>
                    </a:ext>
                  </a:extLst>
                </a:gridCol>
                <a:gridCol w="479369">
                  <a:extLst>
                    <a:ext uri="{9D8B030D-6E8A-4147-A177-3AD203B41FA5}">
                      <a16:colId xmlns:a16="http://schemas.microsoft.com/office/drawing/2014/main" val="4165698693"/>
                    </a:ext>
                  </a:extLst>
                </a:gridCol>
              </a:tblGrid>
              <a:tr h="290949">
                <a:tc>
                  <a:txBody>
                    <a:bodyPr/>
                    <a:lstStyle/>
                    <a:p>
                      <a:pPr algn="ctr"/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0</a:t>
                      </a:r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1</a:t>
                      </a:r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endParaRPr lang="tr-TR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695379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A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18</a:t>
                      </a:r>
                      <a:endParaRPr lang="tr-T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287698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B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2703520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C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 smtClean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5949834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D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0379352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E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96855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F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 smtClean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1077804"/>
                  </a:ext>
                </a:extLst>
              </a:tr>
              <a:tr h="29094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latin typeface="Comic Sans MS" panose="030F0702030302020204" pitchFamily="66" charset="0"/>
                        </a:rPr>
                        <a:t>H</a:t>
                      </a:r>
                      <a:endParaRPr lang="tr-TR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mic Sans MS"/>
                          <a:cs typeface="Comic Sans MS"/>
                        </a:rPr>
                        <a:t>∞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8751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04642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1672309</TotalTime>
  <Words>7381</Words>
  <Application>Microsoft Office PowerPoint</Application>
  <PresentationFormat>Ekran Gösterisi (4:3)</PresentationFormat>
  <Paragraphs>2442</Paragraphs>
  <Slides>105</Slides>
  <Notes>105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105</vt:i4>
      </vt:variant>
    </vt:vector>
  </HeadingPairs>
  <TitlesOfParts>
    <vt:vector size="113" baseType="lpstr">
      <vt:lpstr>ＭＳ Ｐゴシック</vt:lpstr>
      <vt:lpstr>Arial</vt:lpstr>
      <vt:lpstr>Calibri</vt:lpstr>
      <vt:lpstr>Cambria Math</vt:lpstr>
      <vt:lpstr>Comic Sans MS</vt:lpstr>
      <vt:lpstr>Courier New</vt:lpstr>
      <vt:lpstr>Lucida Grande</vt:lpstr>
      <vt:lpstr>Office Theme</vt:lpstr>
      <vt:lpstr>Single Source Shortest Path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EGE Üniv.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Algorithms</dc:title>
  <dc:creator>Aydin</dc:creator>
  <cp:lastModifiedBy>Murat</cp:lastModifiedBy>
  <cp:revision>389</cp:revision>
  <dcterms:created xsi:type="dcterms:W3CDTF">2003-09-08T08:07:00Z</dcterms:created>
  <dcterms:modified xsi:type="dcterms:W3CDTF">2018-04-16T09:42:51Z</dcterms:modified>
</cp:coreProperties>
</file>