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rels" ContentType="application/vnd.openxmlformats-package.relationships+xml"/>
  <Default Extension="gif" ContentType="image/gif"/>
  <Default Extension="png" ContentType="image/png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40"/>
  </p:normalViewPr>
  <p:slideViewPr>
    <p:cSldViewPr snapToGrid="0" snapToObjects="1">
      <p:cViewPr varScale="1">
        <p:scale>
          <a:sx n="107" d="100"/>
          <a:sy n="107" d="100"/>
        </p:scale>
        <p:origin x="736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smtClean="0"/>
              <a:t>2/18/18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2/18/18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47770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eg"/><Relationship Id="rId3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jpeg"/><Relationship Id="rId3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w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gi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Relationship Id="rId3" Type="http://schemas.openxmlformats.org/officeDocument/2006/relationships/image" Target="../media/image28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b="1" dirty="0"/>
              <a:t>НАРЕЧИЕ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436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Текстово поле 2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latin typeface="Calibri" charset="0"/>
              </a:rPr>
              <a:t>Упр.4 </a:t>
            </a:r>
            <a:r>
              <a:rPr lang="bg-BG" altLang="x-none" sz="2000">
                <a:latin typeface="Calibri" charset="0"/>
              </a:rPr>
              <a:t> Препишете  словосъчетанията от наречието и глагола, който то 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 пояснява.</a:t>
            </a:r>
          </a:p>
        </p:txBody>
      </p:sp>
      <p:sp>
        <p:nvSpPr>
          <p:cNvPr id="4" name="Текстово поле 3"/>
          <p:cNvSpPr txBox="1">
            <a:spLocks noChangeArrowheads="1"/>
          </p:cNvSpPr>
          <p:nvPr/>
        </p:nvSpPr>
        <p:spPr bwMode="auto">
          <a:xfrm>
            <a:off x="4810126" y="1714501"/>
            <a:ext cx="5072063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Картофът  има  общо взето съвсем картофени мечти, </a:t>
            </a:r>
          </a:p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нали си е картоф, накрая  </a:t>
            </a:r>
          </a:p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не може вече да се спре – нескромно почва да мечтае</a:t>
            </a:r>
          </a:p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да стане хубаво пюре. </a:t>
            </a:r>
          </a:p>
        </p:txBody>
      </p:sp>
      <p:pic>
        <p:nvPicPr>
          <p:cNvPr id="9221" name="Picture 1" descr="D:\cveta\12 юли\Picture 239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1" y="1571625"/>
            <a:ext cx="2214563" cy="287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авоъгълник 5"/>
          <p:cNvSpPr>
            <a:spLocks noChangeArrowheads="1"/>
          </p:cNvSpPr>
          <p:nvPr/>
        </p:nvSpPr>
        <p:spPr bwMode="auto">
          <a:xfrm>
            <a:off x="2381251" y="4857751"/>
            <a:ext cx="24050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>
                <a:solidFill>
                  <a:srgbClr val="262F13"/>
                </a:solidFill>
                <a:latin typeface="Calibri" charset="0"/>
              </a:rPr>
              <a:t>има  общо взето </a:t>
            </a:r>
          </a:p>
        </p:txBody>
      </p:sp>
      <p:sp>
        <p:nvSpPr>
          <p:cNvPr id="7" name="Правоъгълник 6"/>
          <p:cNvSpPr>
            <a:spLocks noChangeArrowheads="1"/>
          </p:cNvSpPr>
          <p:nvPr/>
        </p:nvSpPr>
        <p:spPr bwMode="auto">
          <a:xfrm>
            <a:off x="5024439" y="4857751"/>
            <a:ext cx="26431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>
                <a:solidFill>
                  <a:srgbClr val="C00000"/>
                </a:solidFill>
                <a:latin typeface="Calibri" charset="0"/>
              </a:rPr>
              <a:t> </a:t>
            </a:r>
            <a:r>
              <a:rPr lang="bg-BG" altLang="x-none" sz="2400">
                <a:solidFill>
                  <a:srgbClr val="262F13"/>
                </a:solidFill>
                <a:latin typeface="Calibri" charset="0"/>
              </a:rPr>
              <a:t>накрая  не може</a:t>
            </a:r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7739064" y="4857751"/>
            <a:ext cx="2535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>
                <a:solidFill>
                  <a:srgbClr val="262F13"/>
                </a:solidFill>
                <a:latin typeface="Calibri" charset="0"/>
              </a:rPr>
              <a:t>нескромно почва </a:t>
            </a:r>
          </a:p>
        </p:txBody>
      </p:sp>
      <p:sp>
        <p:nvSpPr>
          <p:cNvPr id="9" name="Правоъгълник 8"/>
          <p:cNvSpPr>
            <a:spLocks noChangeArrowheads="1"/>
          </p:cNvSpPr>
          <p:nvPr/>
        </p:nvSpPr>
        <p:spPr bwMode="auto">
          <a:xfrm>
            <a:off x="3452814" y="4572000"/>
            <a:ext cx="8737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Колко?</a:t>
            </a:r>
            <a:endParaRPr lang="bg-BG" altLang="x-none">
              <a:latin typeface="Calibri" charset="0"/>
            </a:endParaRPr>
          </a:p>
        </p:txBody>
      </p:sp>
      <p:sp>
        <p:nvSpPr>
          <p:cNvPr id="10" name="Правоъгълник 9"/>
          <p:cNvSpPr>
            <a:spLocks noChangeArrowheads="1"/>
          </p:cNvSpPr>
          <p:nvPr/>
        </p:nvSpPr>
        <p:spPr bwMode="auto">
          <a:xfrm>
            <a:off x="5167314" y="4572000"/>
            <a:ext cx="742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Кога?</a:t>
            </a:r>
            <a:endParaRPr lang="bg-BG" altLang="x-none">
              <a:latin typeface="Calibri" charset="0"/>
            </a:endParaRPr>
          </a:p>
        </p:txBody>
      </p:sp>
      <p:sp>
        <p:nvSpPr>
          <p:cNvPr id="11" name="Правоъгълник 10"/>
          <p:cNvSpPr>
            <a:spLocks noChangeArrowheads="1"/>
          </p:cNvSpPr>
          <p:nvPr/>
        </p:nvSpPr>
        <p:spPr bwMode="auto">
          <a:xfrm>
            <a:off x="8024813" y="4572000"/>
            <a:ext cx="652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Как?</a:t>
            </a:r>
            <a:endParaRPr lang="bg-BG" altLang="x-none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19327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" descr="D:\My Pictures\животни\Картина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4" y="214313"/>
            <a:ext cx="1500187" cy="154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авоъгълник 4"/>
          <p:cNvSpPr/>
          <p:nvPr/>
        </p:nvSpPr>
        <p:spPr>
          <a:xfrm>
            <a:off x="3095604" y="642918"/>
            <a:ext cx="7000924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Някои от наречията съвпадат с формата на </a:t>
            </a:r>
            <a:endParaRPr lang="bg-BG" sz="36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  <a:p>
            <a:pPr algn="ctr"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прилагателното име.</a:t>
            </a:r>
            <a:endParaRPr lang="bg-BG" sz="36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</p:txBody>
      </p:sp>
      <p:sp>
        <p:nvSpPr>
          <p:cNvPr id="7" name="Закръглен правоъгълник 6"/>
          <p:cNvSpPr/>
          <p:nvPr/>
        </p:nvSpPr>
        <p:spPr>
          <a:xfrm>
            <a:off x="5095875" y="2286000"/>
            <a:ext cx="1428750" cy="178593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Какъв?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Каква?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Какво?</a:t>
            </a:r>
            <a:endParaRPr lang="bg-BG" sz="2800" dirty="0">
              <a:solidFill>
                <a:srgbClr val="293315"/>
              </a:solidFill>
            </a:endParaRPr>
          </a:p>
        </p:txBody>
      </p:sp>
      <p:sp>
        <p:nvSpPr>
          <p:cNvPr id="8" name="Закръглен правоъгълник 7"/>
          <p:cNvSpPr/>
          <p:nvPr/>
        </p:nvSpPr>
        <p:spPr>
          <a:xfrm>
            <a:off x="8596313" y="2857500"/>
            <a:ext cx="1428750" cy="1785938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chemeClr val="bg2">
                    <a:lumMod val="75000"/>
                  </a:schemeClr>
                </a:solidFill>
              </a:rPr>
              <a:t>Къде?</a:t>
            </a:r>
          </a:p>
          <a:p>
            <a:pPr>
              <a:defRPr/>
            </a:pPr>
            <a:r>
              <a:rPr lang="bg-BG" sz="2800" dirty="0">
                <a:solidFill>
                  <a:schemeClr val="bg2">
                    <a:lumMod val="75000"/>
                  </a:schemeClr>
                </a:solidFill>
              </a:rPr>
              <a:t>Кога? </a:t>
            </a:r>
          </a:p>
          <a:p>
            <a:pPr>
              <a:defRPr/>
            </a:pPr>
            <a:r>
              <a:rPr lang="bg-BG" sz="2800" dirty="0">
                <a:solidFill>
                  <a:schemeClr val="bg2">
                    <a:lumMod val="75000"/>
                  </a:schemeClr>
                </a:solidFill>
              </a:rPr>
              <a:t>Как?</a:t>
            </a:r>
            <a:endParaRPr lang="bg-BG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9" name="Правоъгълник 8"/>
          <p:cNvSpPr>
            <a:spLocks noChangeArrowheads="1"/>
          </p:cNvSpPr>
          <p:nvPr/>
        </p:nvSpPr>
        <p:spPr bwMode="auto">
          <a:xfrm>
            <a:off x="2881313" y="2714625"/>
            <a:ext cx="198708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Прилагателно име</a:t>
            </a:r>
            <a:endParaRPr lang="bg-BG" altLang="x-none">
              <a:latin typeface="Calibri" charset="0"/>
            </a:endParaRPr>
          </a:p>
        </p:txBody>
      </p:sp>
      <p:sp>
        <p:nvSpPr>
          <p:cNvPr id="10" name="Правоъгълник 9"/>
          <p:cNvSpPr>
            <a:spLocks noChangeArrowheads="1"/>
          </p:cNvSpPr>
          <p:nvPr/>
        </p:nvSpPr>
        <p:spPr bwMode="auto">
          <a:xfrm>
            <a:off x="7524751" y="3286125"/>
            <a:ext cx="1044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Наречие</a:t>
            </a:r>
            <a:endParaRPr lang="bg-BG" altLang="x-none">
              <a:latin typeface="Calibri" charset="0"/>
            </a:endParaRPr>
          </a:p>
        </p:txBody>
      </p:sp>
      <p:cxnSp>
        <p:nvCxnSpPr>
          <p:cNvPr id="12" name="Съединение с чупка 11"/>
          <p:cNvCxnSpPr>
            <a:cxnSpLocks noChangeShapeType="1"/>
          </p:cNvCxnSpPr>
          <p:nvPr/>
        </p:nvCxnSpPr>
        <p:spPr bwMode="auto">
          <a:xfrm rot="5400000">
            <a:off x="4988719" y="4321969"/>
            <a:ext cx="928688" cy="5715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 type="arrow" w="med" len="med"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Съединение с чупка 12"/>
          <p:cNvCxnSpPr>
            <a:cxnSpLocks noChangeShapeType="1"/>
          </p:cNvCxnSpPr>
          <p:nvPr/>
        </p:nvCxnSpPr>
        <p:spPr bwMode="auto">
          <a:xfrm rot="10800000" flipV="1">
            <a:off x="4810126" y="4643438"/>
            <a:ext cx="3929063" cy="11430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chemeClr val="accent2"/>
            </a:solidFill>
            <a:miter lim="800000"/>
            <a:headEnd/>
            <a:tailEnd type="arrow" w="med" len="med"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4" name="Текстово поле 23"/>
          <p:cNvSpPr txBox="1">
            <a:spLocks noChangeArrowheads="1"/>
          </p:cNvSpPr>
          <p:nvPr/>
        </p:nvSpPr>
        <p:spPr bwMode="auto">
          <a:xfrm>
            <a:off x="2238375" y="4929188"/>
            <a:ext cx="75009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Той се блъсна в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силно</a:t>
            </a:r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 момче.</a:t>
            </a:r>
          </a:p>
          <a:p>
            <a:pPr eaLnBrk="1" hangingPunct="1"/>
            <a:endParaRPr lang="bg-BG" altLang="x-none" sz="2800">
              <a:solidFill>
                <a:srgbClr val="262F13"/>
              </a:solidFill>
              <a:latin typeface="Calibri" charset="0"/>
            </a:endParaRPr>
          </a:p>
          <a:p>
            <a:pPr eaLnBrk="1" hangingPunct="1"/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        Хвърли 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силно</a:t>
            </a:r>
            <a:r>
              <a:rPr lang="bg-BG" altLang="x-none" sz="2800">
                <a:solidFill>
                  <a:srgbClr val="262F13"/>
                </a:solidFill>
                <a:latin typeface="Calibri" charset="0"/>
              </a:rPr>
              <a:t> чантата.</a:t>
            </a:r>
          </a:p>
        </p:txBody>
      </p:sp>
    </p:spTree>
    <p:extLst>
      <p:ext uri="{BB962C8B-B14F-4D97-AF65-F5344CB8AC3E}">
        <p14:creationId xmlns:p14="http://schemas.microsoft.com/office/powerpoint/2010/main" val="789203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  <p:bldP spid="2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Текстово поле 2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dirty="0">
                <a:latin typeface="Calibri" charset="0"/>
              </a:rPr>
              <a:t>                                     </a:t>
            </a:r>
            <a:r>
              <a:rPr lang="bg-BG" altLang="x-none" dirty="0" err="1">
                <a:latin typeface="Calibri" charset="0"/>
              </a:rPr>
              <a:t>Упр</a:t>
            </a:r>
            <a:r>
              <a:rPr lang="bg-BG" altLang="x-none" dirty="0">
                <a:latin typeface="Calibri" charset="0"/>
              </a:rPr>
              <a:t>.</a:t>
            </a:r>
            <a:r>
              <a:rPr lang="en-US" altLang="x-none" dirty="0">
                <a:latin typeface="Calibri" charset="0"/>
              </a:rPr>
              <a:t>5</a:t>
            </a:r>
            <a:r>
              <a:rPr lang="bg-BG" altLang="x-none" dirty="0">
                <a:latin typeface="Calibri" charset="0"/>
              </a:rPr>
              <a:t> </a:t>
            </a:r>
            <a:r>
              <a:rPr lang="bg-BG" altLang="x-none" sz="2000" dirty="0">
                <a:latin typeface="Calibri" charset="0"/>
              </a:rPr>
              <a:t> Определи наречията и прилагателните имена в </a:t>
            </a:r>
          </a:p>
          <a:p>
            <a:pPr eaLnBrk="1" hangingPunct="1"/>
            <a:r>
              <a:rPr lang="bg-BG" altLang="x-none" sz="2000" dirty="0">
                <a:latin typeface="Calibri" charset="0"/>
              </a:rPr>
              <a:t>                                             изреченията.</a:t>
            </a:r>
          </a:p>
        </p:txBody>
      </p:sp>
      <p:sp>
        <p:nvSpPr>
          <p:cNvPr id="5" name="Текстово поле 4"/>
          <p:cNvSpPr txBox="1">
            <a:spLocks noChangeArrowheads="1"/>
          </p:cNvSpPr>
          <p:nvPr/>
        </p:nvSpPr>
        <p:spPr bwMode="auto">
          <a:xfrm>
            <a:off x="2452689" y="1500188"/>
            <a:ext cx="7500937" cy="440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bg-BG" sz="2800" b="1" i="1" dirty="0">
                <a:solidFill>
                  <a:srgbClr val="293315"/>
                </a:solidFill>
                <a:latin typeface="Calibri" pitchFamily="34" charset="0"/>
              </a:rPr>
              <a:t>                </a:t>
            </a: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Бърза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работа – срам за майстора.</a:t>
            </a:r>
          </a:p>
          <a:p>
            <a:pPr>
              <a:defRPr/>
            </a:pP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               Спортистката  тичаше   </a:t>
            </a: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бързо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и спечели първото място. </a:t>
            </a:r>
          </a:p>
          <a:p>
            <a:pPr>
              <a:defRPr/>
            </a:pPr>
            <a:endParaRPr lang="bg-BG" sz="2800" dirty="0">
              <a:solidFill>
                <a:srgbClr val="262F13"/>
              </a:solidFill>
              <a:latin typeface="Calibri" pitchFamily="34" charset="0"/>
            </a:endParaRPr>
          </a:p>
          <a:p>
            <a:pPr>
              <a:defRPr/>
            </a:pP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Дълбока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рана заздравява, лоша дума не се забравя.</a:t>
            </a:r>
          </a:p>
          <a:p>
            <a:pPr>
              <a:defRPr/>
            </a:pP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Акулата се гмурна </a:t>
            </a: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дълбоко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в морето.</a:t>
            </a:r>
          </a:p>
          <a:p>
            <a:pPr>
              <a:defRPr/>
            </a:pPr>
            <a:endParaRPr lang="bg-BG" sz="2800" dirty="0">
              <a:solidFill>
                <a:srgbClr val="262F13"/>
              </a:solidFill>
              <a:latin typeface="Calibri" pitchFamily="34" charset="0"/>
            </a:endParaRPr>
          </a:p>
          <a:p>
            <a:pPr>
              <a:defRPr/>
            </a:pP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Весело</a:t>
            </a:r>
            <a:r>
              <a:rPr lang="bg-BG" sz="2800" b="1" i="1" dirty="0">
                <a:solidFill>
                  <a:srgbClr val="262F13"/>
                </a:solidFill>
                <a:latin typeface="Calibri" pitchFamily="34" charset="0"/>
              </a:rPr>
              <a:t> 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слънце наднича от облаците.</a:t>
            </a:r>
          </a:p>
          <a:p>
            <a:pPr>
              <a:defRPr/>
            </a:pP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Слънцето </a:t>
            </a:r>
            <a:r>
              <a:rPr lang="bg-BG" sz="2800" b="1" i="1" dirty="0">
                <a:solidFill>
                  <a:schemeClr val="accent3">
                    <a:lumMod val="75000"/>
                  </a:schemeClr>
                </a:solidFill>
                <a:latin typeface="Calibri" pitchFamily="34" charset="0"/>
              </a:rPr>
              <a:t>весело</a:t>
            </a:r>
            <a:r>
              <a:rPr lang="bg-BG" sz="2800" dirty="0">
                <a:solidFill>
                  <a:srgbClr val="262F13"/>
                </a:solidFill>
                <a:latin typeface="Calibri" pitchFamily="34" charset="0"/>
              </a:rPr>
              <a:t> грее.</a:t>
            </a:r>
          </a:p>
        </p:txBody>
      </p:sp>
      <p:pic>
        <p:nvPicPr>
          <p:cNvPr id="11269" name="Picture 3" descr="C:\Documents and Settings\user\My Documents\благодаря-2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2286000" cy="242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90405604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2738414" y="2428868"/>
            <a:ext cx="678661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Наречие.</a:t>
            </a:r>
          </a:p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     </a:t>
            </a: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Степенуване</a:t>
            </a:r>
            <a:endParaRPr lang="bg-BG" sz="60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</p:txBody>
      </p:sp>
      <p:pic>
        <p:nvPicPr>
          <p:cNvPr id="2054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75" y="4071939"/>
            <a:ext cx="1416050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9" y="4643439"/>
            <a:ext cx="1285875" cy="143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289371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Текстово поле 4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latin typeface="Calibri" charset="0"/>
              </a:rPr>
              <a:t>Упр.1 Препишете изреченията. Допълнете ги с подходящи думи. 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 Какви части на речта са те?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2381224" y="2500306"/>
            <a:ext cx="7786742" cy="35394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bg-BG" sz="2800" b="1" dirty="0">
                <a:ln/>
                <a:solidFill>
                  <a:srgbClr val="181E0C"/>
                </a:solidFill>
              </a:rPr>
              <a:t> Момчето  се  изкачваше  все</a:t>
            </a:r>
          </a:p>
          <a:p>
            <a:pPr>
              <a:defRPr/>
            </a:pPr>
            <a:endParaRPr lang="bg-BG" sz="2800" b="1" dirty="0">
              <a:ln/>
              <a:solidFill>
                <a:srgbClr val="181E0C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2800" b="1" dirty="0">
                <a:ln/>
                <a:solidFill>
                  <a:srgbClr val="181E0C"/>
                </a:solidFill>
              </a:rPr>
              <a:t> </a:t>
            </a:r>
            <a:r>
              <a:rPr lang="bg-BG" sz="2800" b="1" dirty="0">
                <a:ln/>
                <a:solidFill>
                  <a:srgbClr val="181E0C"/>
                </a:solidFill>
              </a:rPr>
              <a:t>Весела                         да  влезе  вкъщи.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2800" b="1" dirty="0">
              <a:ln/>
              <a:solidFill>
                <a:srgbClr val="181E0C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2800" b="1" dirty="0">
                <a:ln/>
                <a:solidFill>
                  <a:srgbClr val="181E0C"/>
                </a:solidFill>
              </a:rPr>
              <a:t> Весела  се  </a:t>
            </a:r>
            <a:r>
              <a:rPr lang="bg-BG" sz="2800" b="1" dirty="0" err="1">
                <a:ln/>
                <a:solidFill>
                  <a:srgbClr val="181E0C"/>
                </a:solidFill>
              </a:rPr>
              <a:t>изкачи</a:t>
            </a:r>
            <a:r>
              <a:rPr lang="bg-BG" sz="2800" b="1" dirty="0">
                <a:ln/>
                <a:solidFill>
                  <a:srgbClr val="181E0C"/>
                </a:solidFill>
              </a:rPr>
              <a:t>                       от Станка.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2800" b="1" dirty="0">
              <a:ln/>
              <a:solidFill>
                <a:srgbClr val="181E0C"/>
              </a:solidFill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2800" b="1" dirty="0">
                <a:ln/>
                <a:solidFill>
                  <a:srgbClr val="181E0C"/>
                </a:solidFill>
              </a:rPr>
              <a:t> </a:t>
            </a:r>
            <a:r>
              <a:rPr lang="bg-BG" sz="2800" b="1" dirty="0">
                <a:ln/>
                <a:solidFill>
                  <a:srgbClr val="181E0C"/>
                </a:solidFill>
              </a:rPr>
              <a:t>                           се </a:t>
            </a:r>
            <a:r>
              <a:rPr lang="bg-BG" sz="2800" b="1" dirty="0" err="1">
                <a:ln/>
                <a:solidFill>
                  <a:srgbClr val="181E0C"/>
                </a:solidFill>
              </a:rPr>
              <a:t>изкачи</a:t>
            </a:r>
            <a:r>
              <a:rPr lang="bg-BG" sz="2800" b="1" dirty="0">
                <a:ln/>
                <a:solidFill>
                  <a:srgbClr val="181E0C"/>
                </a:solidFill>
              </a:rPr>
              <a:t> от Таня. </a:t>
            </a:r>
          </a:p>
          <a:p>
            <a:pPr>
              <a:defRPr/>
            </a:pPr>
            <a:r>
              <a:rPr lang="bg-BG" sz="2800" b="1" dirty="0">
                <a:ln/>
                <a:solidFill>
                  <a:srgbClr val="181E0C"/>
                </a:solidFill>
              </a:rPr>
              <a:t>                              </a:t>
            </a:r>
            <a:endParaRPr lang="bg-BG" sz="2800" b="1" dirty="0">
              <a:ln/>
              <a:solidFill>
                <a:srgbClr val="181E0C"/>
              </a:solidFill>
            </a:endParaRPr>
          </a:p>
        </p:txBody>
      </p:sp>
      <p:sp>
        <p:nvSpPr>
          <p:cNvPr id="3079" name="Правоъгълник 15"/>
          <p:cNvSpPr>
            <a:spLocks noChangeArrowheads="1"/>
          </p:cNvSpPr>
          <p:nvPr/>
        </p:nvSpPr>
        <p:spPr bwMode="auto">
          <a:xfrm>
            <a:off x="2381250" y="1500188"/>
            <a:ext cx="1587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по-бързо</a:t>
            </a:r>
            <a:endParaRPr lang="bg-BG" altLang="x-none" sz="2400"/>
          </a:p>
        </p:txBody>
      </p:sp>
      <p:pic>
        <p:nvPicPr>
          <p:cNvPr id="25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500" y="2071688"/>
            <a:ext cx="858838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Право съединение 26"/>
          <p:cNvCxnSpPr>
            <a:cxnSpLocks noChangeShapeType="1"/>
          </p:cNvCxnSpPr>
          <p:nvPr/>
        </p:nvCxnSpPr>
        <p:spPr bwMode="auto">
          <a:xfrm>
            <a:off x="7453313" y="2928939"/>
            <a:ext cx="171450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Право съединение 27"/>
          <p:cNvCxnSpPr>
            <a:cxnSpLocks noChangeShapeType="1"/>
          </p:cNvCxnSpPr>
          <p:nvPr/>
        </p:nvCxnSpPr>
        <p:spPr bwMode="auto">
          <a:xfrm>
            <a:off x="4024313" y="3786189"/>
            <a:ext cx="171450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9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64" y="2928938"/>
            <a:ext cx="858837" cy="868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0" name="Право съединение 29"/>
          <p:cNvCxnSpPr>
            <a:cxnSpLocks noChangeShapeType="1"/>
          </p:cNvCxnSpPr>
          <p:nvPr/>
        </p:nvCxnSpPr>
        <p:spPr bwMode="auto">
          <a:xfrm>
            <a:off x="5667375" y="4643439"/>
            <a:ext cx="171450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1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714751"/>
            <a:ext cx="928688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2" name="Право съединение 31"/>
          <p:cNvCxnSpPr>
            <a:cxnSpLocks noChangeShapeType="1"/>
          </p:cNvCxnSpPr>
          <p:nvPr/>
        </p:nvCxnSpPr>
        <p:spPr bwMode="auto">
          <a:xfrm>
            <a:off x="3167063" y="5500689"/>
            <a:ext cx="171450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3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9" y="4572001"/>
            <a:ext cx="928687" cy="93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Закръглен правоъгълник 33"/>
          <p:cNvSpPr/>
          <p:nvPr/>
        </p:nvSpPr>
        <p:spPr>
          <a:xfrm>
            <a:off x="2309786" y="1571612"/>
            <a:ext cx="7500990" cy="42862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35" name="Правоъгълник 34"/>
          <p:cNvSpPr>
            <a:spLocks noChangeArrowheads="1"/>
          </p:cNvSpPr>
          <p:nvPr/>
        </p:nvSpPr>
        <p:spPr bwMode="auto">
          <a:xfrm>
            <a:off x="2381250" y="1571626"/>
            <a:ext cx="158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по-бързо</a:t>
            </a:r>
            <a:endParaRPr lang="bg-BG" altLang="x-none" sz="2400"/>
          </a:p>
        </p:txBody>
      </p:sp>
      <p:sp>
        <p:nvSpPr>
          <p:cNvPr id="36" name="Правоъгълник 35"/>
          <p:cNvSpPr>
            <a:spLocks noChangeArrowheads="1"/>
          </p:cNvSpPr>
          <p:nvPr/>
        </p:nvSpPr>
        <p:spPr bwMode="auto">
          <a:xfrm>
            <a:off x="4238625" y="1571626"/>
            <a:ext cx="1473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побърза</a:t>
            </a:r>
            <a:endParaRPr lang="bg-BG" altLang="x-none" sz="2400"/>
          </a:p>
        </p:txBody>
      </p:sp>
      <p:sp>
        <p:nvSpPr>
          <p:cNvPr id="37" name="Правоъгълник 36"/>
          <p:cNvSpPr>
            <a:spLocks noChangeArrowheads="1"/>
          </p:cNvSpPr>
          <p:nvPr/>
        </p:nvSpPr>
        <p:spPr bwMode="auto">
          <a:xfrm>
            <a:off x="5953125" y="1571626"/>
            <a:ext cx="17351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по-високо</a:t>
            </a:r>
            <a:endParaRPr lang="bg-BG" altLang="x-none" sz="2400"/>
          </a:p>
        </p:txBody>
      </p:sp>
      <p:sp>
        <p:nvSpPr>
          <p:cNvPr id="38" name="Правоъгълник 37"/>
          <p:cNvSpPr>
            <a:spLocks noChangeArrowheads="1"/>
          </p:cNvSpPr>
          <p:nvPr/>
        </p:nvSpPr>
        <p:spPr bwMode="auto">
          <a:xfrm>
            <a:off x="7953375" y="1571626"/>
            <a:ext cx="17605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най-бързо</a:t>
            </a:r>
            <a:endParaRPr lang="bg-BG" altLang="x-none" sz="2400"/>
          </a:p>
        </p:txBody>
      </p:sp>
      <p:sp>
        <p:nvSpPr>
          <p:cNvPr id="39" name="Овал 38"/>
          <p:cNvSpPr/>
          <p:nvPr/>
        </p:nvSpPr>
        <p:spPr>
          <a:xfrm>
            <a:off x="9239250" y="2857500"/>
            <a:ext cx="71438" cy="71438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bg-BG"/>
          </a:p>
        </p:txBody>
      </p:sp>
      <p:sp>
        <p:nvSpPr>
          <p:cNvPr id="40" name="Правоъгълник 39"/>
          <p:cNvSpPr>
            <a:spLocks noChangeArrowheads="1"/>
          </p:cNvSpPr>
          <p:nvPr/>
        </p:nvSpPr>
        <p:spPr bwMode="auto">
          <a:xfrm>
            <a:off x="3095625" y="5072063"/>
            <a:ext cx="1797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 b="1">
                <a:solidFill>
                  <a:srgbClr val="181E0C"/>
                </a:solidFill>
              </a:rPr>
              <a:t>Най-бързо</a:t>
            </a:r>
            <a:endParaRPr lang="bg-BG" altLang="x-none" sz="2400"/>
          </a:p>
        </p:txBody>
      </p:sp>
    </p:spTree>
    <p:extLst>
      <p:ext uri="{BB962C8B-B14F-4D97-AF65-F5344CB8AC3E}">
        <p14:creationId xmlns:p14="http://schemas.microsoft.com/office/powerpoint/2010/main" val="357960096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0.57152 0.1321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76" y="6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1.48148E-6 L -0.0191 0.24769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5" y="1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48148E-6 L -0.03195 0.3738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7" y="18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48148E-6 L -0.52761 0.49977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89" y="249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38" grpId="0"/>
      <p:bldP spid="38" grpId="1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1" y="2786063"/>
            <a:ext cx="1285875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251" y="4357689"/>
            <a:ext cx="1071563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" descr="D:\My Pictures\животни\Картина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8" y="3571875"/>
            <a:ext cx="2970212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авоъгълник 6"/>
          <p:cNvSpPr/>
          <p:nvPr/>
        </p:nvSpPr>
        <p:spPr>
          <a:xfrm>
            <a:off x="2666976" y="1071546"/>
            <a:ext cx="7500990" cy="2308324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Някои </a:t>
            </a: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наречия  могат  да се степенуват в трите степени – </a:t>
            </a:r>
            <a:r>
              <a:rPr lang="bg-BG" sz="3600" b="1" dirty="0">
                <a:ln/>
                <a:solidFill>
                  <a:srgbClr val="262F13"/>
                </a:solidFill>
                <a:latin typeface="Arlekino" pitchFamily="2" charset="0"/>
              </a:rPr>
              <a:t>положителна, сравнителна  и превъзходна.</a:t>
            </a:r>
            <a:endParaRPr lang="bg-BG" sz="3600" b="1" dirty="0">
              <a:ln/>
              <a:solidFill>
                <a:srgbClr val="262F13"/>
              </a:solidFill>
              <a:latin typeface="Arlekino" pitchFamily="2" charset="0"/>
            </a:endParaRPr>
          </a:p>
        </p:txBody>
      </p:sp>
      <p:sp>
        <p:nvSpPr>
          <p:cNvPr id="8" name="Текстово поле 7"/>
          <p:cNvSpPr txBox="1">
            <a:spLocks noChangeArrowheads="1"/>
          </p:cNvSpPr>
          <p:nvPr/>
        </p:nvSpPr>
        <p:spPr bwMode="auto">
          <a:xfrm>
            <a:off x="3738564" y="4357688"/>
            <a:ext cx="18573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тихо</a:t>
            </a:r>
          </a:p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по-тихо</a:t>
            </a:r>
          </a:p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най-тихо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2195765" y="571481"/>
            <a:ext cx="434734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13363822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Текстово поле 4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latin typeface="Calibri" charset="0"/>
              </a:rPr>
              <a:t>Упр.2 Правописните грешки в дадените думи са три. Открийте ги.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  Напишете  думите правилно.</a:t>
            </a:r>
          </a:p>
        </p:txBody>
      </p:sp>
      <p:sp>
        <p:nvSpPr>
          <p:cNvPr id="4" name="Текстово поле 3"/>
          <p:cNvSpPr txBox="1">
            <a:spLocks noChangeArrowheads="1"/>
          </p:cNvSpPr>
          <p:nvPr/>
        </p:nvSpPr>
        <p:spPr bwMode="auto">
          <a:xfrm>
            <a:off x="2309814" y="1785938"/>
            <a:ext cx="18573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откога интересно словесно</a:t>
            </a:r>
          </a:p>
        </p:txBody>
      </p:sp>
      <p:sp>
        <p:nvSpPr>
          <p:cNvPr id="5" name="Текстово поле 4"/>
          <p:cNvSpPr txBox="1">
            <a:spLocks noChangeArrowheads="1"/>
          </p:cNvSpPr>
          <p:nvPr/>
        </p:nvSpPr>
        <p:spPr bwMode="auto">
          <a:xfrm>
            <a:off x="3024189" y="4286250"/>
            <a:ext cx="2428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най    добре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постояно вчера</a:t>
            </a:r>
          </a:p>
        </p:txBody>
      </p:sp>
      <p:pic>
        <p:nvPicPr>
          <p:cNvPr id="5126" name="Picture 2" descr="C:\Documents and Settings\user\My Documents\My Pictures\Картина1а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1" y="1714500"/>
            <a:ext cx="2214563" cy="237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Текстово поле 7"/>
          <p:cNvSpPr txBox="1">
            <a:spLocks noChangeArrowheads="1"/>
          </p:cNvSpPr>
          <p:nvPr/>
        </p:nvSpPr>
        <p:spPr bwMode="auto">
          <a:xfrm>
            <a:off x="7453314" y="1714500"/>
            <a:ext cx="2428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местно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месно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по - бързо</a:t>
            </a:r>
          </a:p>
        </p:txBody>
      </p:sp>
      <p:sp>
        <p:nvSpPr>
          <p:cNvPr id="9" name="Текстово поле 8"/>
          <p:cNvSpPr txBox="1">
            <a:spLocks noChangeArrowheads="1"/>
          </p:cNvSpPr>
          <p:nvPr/>
        </p:nvSpPr>
        <p:spPr bwMode="auto">
          <a:xfrm>
            <a:off x="7096126" y="4286250"/>
            <a:ext cx="24288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изкуствено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усно 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честно</a:t>
            </a:r>
          </a:p>
        </p:txBody>
      </p:sp>
      <p:cxnSp>
        <p:nvCxnSpPr>
          <p:cNvPr id="11" name="Право съединение 10"/>
          <p:cNvCxnSpPr>
            <a:cxnSpLocks noChangeShapeType="1"/>
          </p:cNvCxnSpPr>
          <p:nvPr/>
        </p:nvCxnSpPr>
        <p:spPr bwMode="auto">
          <a:xfrm>
            <a:off x="3095626" y="4714875"/>
            <a:ext cx="1643063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2" name="Право съединение 11"/>
          <p:cNvCxnSpPr>
            <a:cxnSpLocks noChangeShapeType="1"/>
          </p:cNvCxnSpPr>
          <p:nvPr/>
        </p:nvCxnSpPr>
        <p:spPr bwMode="auto">
          <a:xfrm>
            <a:off x="3095626" y="5143500"/>
            <a:ext cx="1643063" cy="1588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Право съединение 12"/>
          <p:cNvCxnSpPr>
            <a:cxnSpLocks noChangeShapeType="1"/>
          </p:cNvCxnSpPr>
          <p:nvPr/>
        </p:nvCxnSpPr>
        <p:spPr bwMode="auto">
          <a:xfrm>
            <a:off x="7096125" y="5214939"/>
            <a:ext cx="857250" cy="15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" name="Правоъгълник 14"/>
          <p:cNvSpPr>
            <a:spLocks noChangeArrowheads="1"/>
          </p:cNvSpPr>
          <p:nvPr/>
        </p:nvSpPr>
        <p:spPr bwMode="auto">
          <a:xfrm>
            <a:off x="3595688" y="4429125"/>
            <a:ext cx="26161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-</a:t>
            </a:r>
            <a:endParaRPr lang="bg-BG" altLang="x-none">
              <a:latin typeface="Calibri" charset="0"/>
            </a:endParaRPr>
          </a:p>
        </p:txBody>
      </p:sp>
      <p:sp>
        <p:nvSpPr>
          <p:cNvPr id="16" name="Правоъгълник 15"/>
          <p:cNvSpPr>
            <a:spLocks noChangeArrowheads="1"/>
          </p:cNvSpPr>
          <p:nvPr/>
        </p:nvSpPr>
        <p:spPr bwMode="auto">
          <a:xfrm>
            <a:off x="4167189" y="4643439"/>
            <a:ext cx="3127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н</a:t>
            </a:r>
            <a:endParaRPr lang="bg-BG" altLang="x-none">
              <a:latin typeface="Calibri" charset="0"/>
            </a:endParaRPr>
          </a:p>
        </p:txBody>
      </p:sp>
      <p:sp>
        <p:nvSpPr>
          <p:cNvPr id="17" name="Правоъгълник 16"/>
          <p:cNvSpPr>
            <a:spLocks noChangeArrowheads="1"/>
          </p:cNvSpPr>
          <p:nvPr/>
        </p:nvSpPr>
        <p:spPr bwMode="auto">
          <a:xfrm>
            <a:off x="7381875" y="4643438"/>
            <a:ext cx="28565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т</a:t>
            </a:r>
            <a:endParaRPr lang="bg-BG" altLang="x-none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2731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5" grpId="0"/>
      <p:bldP spid="16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2381224" y="1071547"/>
            <a:ext cx="7500990" cy="452431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С   двойно  </a:t>
            </a: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-</a:t>
            </a:r>
            <a:r>
              <a:rPr lang="bg-BG" sz="3600" b="1" dirty="0" err="1">
                <a:ln/>
                <a:solidFill>
                  <a:srgbClr val="293315"/>
                </a:solidFill>
                <a:latin typeface="Arlekino" pitchFamily="2" charset="0"/>
              </a:rPr>
              <a:t>нн</a:t>
            </a: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</a:t>
            </a: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се пишат наречията, образувани от прилагателни, завършващи на </a:t>
            </a:r>
          </a:p>
          <a:p>
            <a:pPr algn="ctr">
              <a:defRPr/>
            </a:pPr>
            <a:r>
              <a:rPr lang="bg-BG" sz="3600" b="1" dirty="0">
                <a:ln/>
                <a:solidFill>
                  <a:srgbClr val="262F13"/>
                </a:solidFill>
                <a:latin typeface="Arlekino" pitchFamily="2" charset="0"/>
              </a:rPr>
              <a:t>– </a:t>
            </a:r>
            <a:r>
              <a:rPr lang="bg-BG" sz="3600" b="1" dirty="0" err="1">
                <a:ln/>
                <a:solidFill>
                  <a:srgbClr val="262F13"/>
                </a:solidFill>
                <a:latin typeface="Arlekino" pitchFamily="2" charset="0"/>
              </a:rPr>
              <a:t>нен</a:t>
            </a: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.</a:t>
            </a:r>
          </a:p>
          <a:p>
            <a:pPr algn="ctr">
              <a:defRPr/>
            </a:pPr>
            <a:endParaRPr lang="bg-BG" sz="36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  <a:p>
            <a:pPr algn="ctr">
              <a:defRPr/>
            </a:pPr>
            <a:endParaRPr lang="bg-BG" sz="36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  <a:p>
            <a:pPr algn="ctr"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Частицата  </a:t>
            </a:r>
            <a:r>
              <a:rPr lang="bg-BG" sz="3600" b="1" dirty="0">
                <a:ln/>
                <a:solidFill>
                  <a:srgbClr val="262F13"/>
                </a:solidFill>
                <a:latin typeface="Arlekino" pitchFamily="2" charset="0"/>
              </a:rPr>
              <a:t>не </a:t>
            </a: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се пише </a:t>
            </a:r>
            <a:r>
              <a:rPr lang="bg-BG" sz="3600" b="1" dirty="0" err="1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слято</a:t>
            </a: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с наречията.</a:t>
            </a:r>
            <a:endParaRPr lang="bg-BG" sz="3600" b="1" dirty="0">
              <a:ln/>
              <a:solidFill>
                <a:srgbClr val="262F13"/>
              </a:solidFill>
              <a:latin typeface="Arlekino" pitchFamily="2" charset="0"/>
            </a:endParaRPr>
          </a:p>
        </p:txBody>
      </p:sp>
      <p:sp>
        <p:nvSpPr>
          <p:cNvPr id="4" name="Правоъгълник 3"/>
          <p:cNvSpPr/>
          <p:nvPr/>
        </p:nvSpPr>
        <p:spPr>
          <a:xfrm>
            <a:off x="2481517" y="785795"/>
            <a:ext cx="434734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7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!</a:t>
            </a:r>
          </a:p>
        </p:txBody>
      </p:sp>
      <p:pic>
        <p:nvPicPr>
          <p:cNvPr id="6149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8564" y="2643188"/>
            <a:ext cx="1285875" cy="1287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авоъгълник 5"/>
          <p:cNvSpPr>
            <a:spLocks noChangeArrowheads="1"/>
          </p:cNvSpPr>
          <p:nvPr/>
        </p:nvSpPr>
        <p:spPr bwMode="auto">
          <a:xfrm>
            <a:off x="5024438" y="3571876"/>
            <a:ext cx="35156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>
                <a:solidFill>
                  <a:srgbClr val="C00000"/>
                </a:solidFill>
                <a:latin typeface="Arlekino" charset="0"/>
              </a:rPr>
              <a:t>(постоя</a:t>
            </a:r>
            <a:r>
              <a:rPr lang="bg-BG" altLang="x-none" sz="2400">
                <a:solidFill>
                  <a:srgbClr val="600000"/>
                </a:solidFill>
                <a:latin typeface="Arlekino" charset="0"/>
              </a:rPr>
              <a:t>нен </a:t>
            </a:r>
            <a:r>
              <a:rPr lang="bg-BG" altLang="x-none" sz="2400">
                <a:solidFill>
                  <a:srgbClr val="C00000"/>
                </a:solidFill>
                <a:latin typeface="Arlekino" charset="0"/>
              </a:rPr>
              <a:t> -  постоя</a:t>
            </a:r>
            <a:r>
              <a:rPr lang="bg-BG" altLang="x-none" sz="2400">
                <a:solidFill>
                  <a:srgbClr val="740000"/>
                </a:solidFill>
                <a:latin typeface="Arlekino" charset="0"/>
              </a:rPr>
              <a:t>нн</a:t>
            </a:r>
            <a:r>
              <a:rPr lang="bg-BG" altLang="x-none" sz="2400">
                <a:solidFill>
                  <a:srgbClr val="C00000"/>
                </a:solidFill>
                <a:latin typeface="Arlekino" charset="0"/>
              </a:rPr>
              <a:t>о)</a:t>
            </a:r>
            <a:endParaRPr lang="bg-BG" altLang="x-none" sz="2400">
              <a:solidFill>
                <a:srgbClr val="C00000"/>
              </a:solidFill>
              <a:latin typeface="Calibri" charset="0"/>
            </a:endParaRPr>
          </a:p>
        </p:txBody>
      </p:sp>
      <p:sp>
        <p:nvSpPr>
          <p:cNvPr id="7" name="Правоъгълник 6"/>
          <p:cNvSpPr>
            <a:spLocks noChangeArrowheads="1"/>
          </p:cNvSpPr>
          <p:nvPr/>
        </p:nvSpPr>
        <p:spPr bwMode="auto">
          <a:xfrm>
            <a:off x="5024439" y="5572126"/>
            <a:ext cx="21055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400">
                <a:solidFill>
                  <a:srgbClr val="600000"/>
                </a:solidFill>
                <a:latin typeface="Arlekino" charset="0"/>
              </a:rPr>
              <a:t>(не</a:t>
            </a:r>
            <a:r>
              <a:rPr lang="bg-BG" altLang="x-none" sz="2400">
                <a:solidFill>
                  <a:srgbClr val="C00000"/>
                </a:solidFill>
                <a:latin typeface="Arlekino" charset="0"/>
              </a:rPr>
              <a:t>обмислено)</a:t>
            </a:r>
            <a:endParaRPr lang="bg-BG" altLang="x-none" sz="2400">
              <a:solidFill>
                <a:srgbClr val="C00000"/>
              </a:solidFill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5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Текстово поле 4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latin typeface="Calibri" charset="0"/>
              </a:rPr>
              <a:t>Упр.3 Препишете текста, като добавите пропуснатите   </a:t>
            </a:r>
            <a:r>
              <a:rPr lang="bg-BG" altLang="x-none" sz="2000" b="1">
                <a:latin typeface="Calibri" charset="0"/>
              </a:rPr>
              <a:t>-н-  </a:t>
            </a:r>
            <a:r>
              <a:rPr lang="bg-BG" altLang="x-none" sz="2000">
                <a:latin typeface="Calibri" charset="0"/>
              </a:rPr>
              <a:t>или  </a:t>
            </a:r>
            <a:r>
              <a:rPr lang="bg-BG" altLang="x-none" sz="2000" b="1">
                <a:latin typeface="Calibri" charset="0"/>
              </a:rPr>
              <a:t>-нн</a:t>
            </a:r>
            <a:r>
              <a:rPr lang="bg-BG" altLang="x-none" sz="2000">
                <a:latin typeface="Calibri" charset="0"/>
              </a:rPr>
              <a:t>-.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  Подчертайте наречията.</a:t>
            </a:r>
          </a:p>
        </p:txBody>
      </p:sp>
      <p:sp>
        <p:nvSpPr>
          <p:cNvPr id="4" name="Текстово поле 3"/>
          <p:cNvSpPr txBox="1">
            <a:spLocks noChangeArrowheads="1"/>
          </p:cNvSpPr>
          <p:nvPr/>
        </p:nvSpPr>
        <p:spPr bwMode="auto">
          <a:xfrm>
            <a:off x="2309813" y="1785939"/>
            <a:ext cx="742950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                               Андрешко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Една дъска отстрани  постоя</a:t>
            </a:r>
            <a:r>
              <a:rPr lang="en-US" altLang="x-none" sz="2800">
                <a:solidFill>
                  <a:srgbClr val="181E0C"/>
                </a:solidFill>
                <a:latin typeface="Calibri" charset="0"/>
              </a:rPr>
              <a:t>_ _ 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о, глухо  и безразсъд </a:t>
            </a:r>
            <a:r>
              <a:rPr lang="en-US" altLang="x-none" sz="2800">
                <a:solidFill>
                  <a:srgbClr val="181E0C"/>
                </a:solidFill>
                <a:latin typeface="Calibri" charset="0"/>
              </a:rPr>
              <a:t>_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   клепеше. Реката шумеше моното </a:t>
            </a:r>
            <a:r>
              <a:rPr lang="en-US" altLang="x-none" sz="2800">
                <a:solidFill>
                  <a:srgbClr val="181E0C"/>
                </a:solidFill>
                <a:latin typeface="Calibri" charset="0"/>
              </a:rPr>
              <a:t>_ _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о   в дола. В това време  Андрешко бързо се качи на коня и тръгна към селото, като викаше  непреста </a:t>
            </a:r>
            <a:r>
              <a:rPr lang="en-US" altLang="x-none" sz="2800">
                <a:solidFill>
                  <a:srgbClr val="181E0C"/>
                </a:solidFill>
                <a:latin typeface="Calibri" charset="0"/>
              </a:rPr>
              <a:t>_ _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о,  сил </a:t>
            </a:r>
            <a:r>
              <a:rPr lang="en-US" altLang="x-none" sz="2800">
                <a:solidFill>
                  <a:srgbClr val="181E0C"/>
                </a:solidFill>
                <a:latin typeface="Calibri" charset="0"/>
              </a:rPr>
              <a:t>_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    и бодро.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                                                    Елин Пелин</a:t>
            </a:r>
          </a:p>
        </p:txBody>
      </p:sp>
      <p:pic>
        <p:nvPicPr>
          <p:cNvPr id="26626" name="Picture 2" descr="http://www.slovo.bg/old/litforum/221/elinpel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6213" y="4286256"/>
            <a:ext cx="1333191" cy="199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01" y="2143126"/>
            <a:ext cx="500063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1438" y="2500313"/>
            <a:ext cx="500062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13" y="3000375"/>
            <a:ext cx="50641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313" y="3857625"/>
            <a:ext cx="500062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8" y="3857626"/>
            <a:ext cx="500062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488225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ово поле 3"/>
          <p:cNvSpPr txBox="1">
            <a:spLocks noChangeArrowheads="1"/>
          </p:cNvSpPr>
          <p:nvPr/>
        </p:nvSpPr>
        <p:spPr bwMode="auto">
          <a:xfrm>
            <a:off x="2095501" y="1785939"/>
            <a:ext cx="8215313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                               Андрешко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Една дъска отстрани  постоя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нн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о, глухо  и безразсъд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   клепеше.Реката шумеше моното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нн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   в дола. В това време  Андрешко бързо се качи на коня и тръгна към селото, като викаше  непреста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нн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о,  сил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</a:t>
            </a:r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о    и бодро.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                                                       Елин Пелин</a:t>
            </a:r>
          </a:p>
        </p:txBody>
      </p:sp>
      <p:pic>
        <p:nvPicPr>
          <p:cNvPr id="26626" name="Picture 2" descr="http://www.slovo.bg/old/litforum/221/elinpel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906213" y="4286256"/>
            <a:ext cx="1333191" cy="1993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Правоъгълник 10"/>
          <p:cNvSpPr/>
          <p:nvPr/>
        </p:nvSpPr>
        <p:spPr>
          <a:xfrm>
            <a:off x="4167174" y="857233"/>
            <a:ext cx="3786214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Проверка</a:t>
            </a:r>
            <a:endParaRPr lang="bg-BG" sz="60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5755363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bg-BG" b="1" dirty="0" smtClean="0">
                <a:latin typeface="Times New Roman" charset="0"/>
                <a:ea typeface="Times New Roman" charset="0"/>
                <a:cs typeface="Times New Roman" charset="0"/>
              </a:rPr>
              <a:t>Наречието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 означава признак на друг признак: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добре, съвсем, весело, бодро</a:t>
            </a:r>
            <a:r>
              <a:rPr lang="bg-BG" dirty="0">
                <a:latin typeface="Times New Roman" charset="0"/>
                <a:ea typeface="Times New Roman" charset="0"/>
                <a:cs typeface="Times New Roman" charset="0"/>
              </a:rPr>
              <a:t>. По състав (от словообразувателно гледище) наречията се делят на прости и, сложни (образувани от два различни корена) и съставни (образувани от две или повече думи). По произход наречията се класифицират в зависи мост от това, от коя част на речта са образувани. Семантична класификация дели наречията според тяхното значение на: наречия за време, за място, за начин, за количество и степен, за причина и цел и за логическо уточняване. Наречията са неизменяеми думи - не притежават форми за изразяване на граматични значения. Изключения правят наречията, образувани от качествени прилагателни, които могат да се степенуват: </a:t>
            </a:r>
            <a:r>
              <a:rPr lang="bg-BG" i="1" dirty="0">
                <a:latin typeface="Times New Roman" charset="0"/>
                <a:ea typeface="Times New Roman" charset="0"/>
                <a:cs typeface="Times New Roman" charset="0"/>
              </a:rPr>
              <a:t>по-добре, най-бързо</a:t>
            </a:r>
            <a:r>
              <a:rPr lang="bg-BG" dirty="0" smtClean="0">
                <a:latin typeface="Times New Roman" charset="0"/>
                <a:ea typeface="Times New Roman" charset="0"/>
                <a:cs typeface="Times New Roman" charset="0"/>
              </a:rPr>
              <a:t>.</a:t>
            </a:r>
            <a:endParaRPr lang="tr-TR" dirty="0">
              <a:latin typeface="Times New Roman" charset="0"/>
              <a:ea typeface="Times New Roman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092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Текстово поле 4"/>
          <p:cNvSpPr txBox="1">
            <a:spLocks noChangeArrowheads="1"/>
          </p:cNvSpPr>
          <p:nvPr/>
        </p:nvSpPr>
        <p:spPr bwMode="auto">
          <a:xfrm>
            <a:off x="2166939" y="714375"/>
            <a:ext cx="8143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latin typeface="Calibri" charset="0"/>
              </a:rPr>
              <a:t>Упр.4 Редактирайте  устно  текста чрез добавяне на наречия в него.</a:t>
            </a:r>
          </a:p>
        </p:txBody>
      </p:sp>
      <p:sp>
        <p:nvSpPr>
          <p:cNvPr id="4" name="Текстово поле 3"/>
          <p:cNvSpPr txBox="1">
            <a:spLocks noChangeArrowheads="1"/>
          </p:cNvSpPr>
          <p:nvPr/>
        </p:nvSpPr>
        <p:spPr bwMode="auto">
          <a:xfrm>
            <a:off x="2309814" y="1571625"/>
            <a:ext cx="7858125" cy="397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                               Тревога</a:t>
            </a:r>
          </a:p>
          <a:p>
            <a:pPr eaLnBrk="1" hangingPunct="1"/>
            <a:endParaRPr lang="bg-BG" altLang="x-none" sz="2800">
              <a:solidFill>
                <a:srgbClr val="181E0C"/>
              </a:solidFill>
              <a:latin typeface="Calibri" charset="0"/>
            </a:endParaRP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  Аз                     попаднах на  непозната улица. Уплаших се                .</a:t>
            </a:r>
          </a:p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Трябваше ми помощ, но                    нямаше никой. Тогава тръгнах                 ,после завих                    , а след това свих по улицата                 и се озовах на познато място. Така се прибрах                  при мама.</a:t>
            </a:r>
          </a:p>
        </p:txBody>
      </p:sp>
      <p:pic>
        <p:nvPicPr>
          <p:cNvPr id="28674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9939" y="2143126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3238500" y="2428876"/>
            <a:ext cx="1358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 dirty="0">
                <a:solidFill>
                  <a:srgbClr val="C00000"/>
                </a:solidFill>
                <a:latin typeface="Calibri" charset="0"/>
              </a:rPr>
              <a:t>веднъж</a:t>
            </a:r>
            <a:endParaRPr lang="bg-BG" altLang="x-none" sz="2800" dirty="0">
              <a:solidFill>
                <a:srgbClr val="C00000"/>
              </a:solidFill>
            </a:endParaRPr>
          </a:p>
        </p:txBody>
      </p:sp>
      <p:pic>
        <p:nvPicPr>
          <p:cNvPr id="9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2939" y="2571751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авоъгълник 9"/>
          <p:cNvSpPr>
            <a:spLocks noChangeArrowheads="1"/>
          </p:cNvSpPr>
          <p:nvPr/>
        </p:nvSpPr>
        <p:spPr bwMode="auto">
          <a:xfrm>
            <a:off x="4238626" y="2857501"/>
            <a:ext cx="11160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много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11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9" y="2928939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авоъгълник 11"/>
          <p:cNvSpPr>
            <a:spLocks noChangeArrowheads="1"/>
          </p:cNvSpPr>
          <p:nvPr/>
        </p:nvSpPr>
        <p:spPr bwMode="auto">
          <a:xfrm>
            <a:off x="6096000" y="3286126"/>
            <a:ext cx="14541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наоколо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13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564" y="3429001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авоъгълник 13"/>
          <p:cNvSpPr>
            <a:spLocks noChangeArrowheads="1"/>
          </p:cNvSpPr>
          <p:nvPr/>
        </p:nvSpPr>
        <p:spPr bwMode="auto">
          <a:xfrm>
            <a:off x="4667251" y="3714751"/>
            <a:ext cx="12620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наляво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15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814" y="3500439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Правоъгълник 15"/>
          <p:cNvSpPr>
            <a:spLocks noChangeArrowheads="1"/>
          </p:cNvSpPr>
          <p:nvPr/>
        </p:nvSpPr>
        <p:spPr bwMode="auto">
          <a:xfrm>
            <a:off x="7953376" y="3714751"/>
            <a:ext cx="14525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надясно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17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064" y="3857626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Правоъгълник 17"/>
          <p:cNvSpPr>
            <a:spLocks noChangeArrowheads="1"/>
          </p:cNvSpPr>
          <p:nvPr/>
        </p:nvSpPr>
        <p:spPr bwMode="auto">
          <a:xfrm>
            <a:off x="6310314" y="4143376"/>
            <a:ext cx="1457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направо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19" name="Picture 2" descr="D:\My Pictures\деца\p2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439" y="4286251"/>
            <a:ext cx="90487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авоъгълник 19"/>
          <p:cNvSpPr>
            <a:spLocks noChangeArrowheads="1"/>
          </p:cNvSpPr>
          <p:nvPr/>
        </p:nvSpPr>
        <p:spPr bwMode="auto">
          <a:xfrm>
            <a:off x="7167564" y="4572001"/>
            <a:ext cx="12525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отново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28675" name="Picture 3" descr="D:\My Pictures\деца\Копие от w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6376" y="1071563"/>
            <a:ext cx="1071563" cy="1560512"/>
          </a:xfrm>
          <a:prstGeom prst="rect">
            <a:avLst/>
          </a:prstGeom>
          <a:noFill/>
          <a:ln>
            <a:noFill/>
          </a:ln>
          <a:effectLst>
            <a:outerShdw blurRad="635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6" name="Правоъгълник 21"/>
          <p:cNvSpPr>
            <a:spLocks noChangeArrowheads="1"/>
          </p:cNvSpPr>
          <p:nvPr/>
        </p:nvSpPr>
        <p:spPr bwMode="auto">
          <a:xfrm rot="10800000">
            <a:off x="3452814" y="5929313"/>
            <a:ext cx="66817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solidFill>
                  <a:srgbClr val="C00000"/>
                </a:solidFill>
                <a:latin typeface="Calibri" charset="0"/>
              </a:rPr>
              <a:t>веднъж,наоколо, наляво, много, надясно, отново, направо </a:t>
            </a:r>
            <a:endParaRPr lang="bg-BG" altLang="x-none" sz="2000">
              <a:solidFill>
                <a:srgbClr val="C00000"/>
              </a:solidFill>
            </a:endParaRPr>
          </a:p>
        </p:txBody>
      </p:sp>
      <p:sp>
        <p:nvSpPr>
          <p:cNvPr id="9237" name="Правоъгълник 22"/>
          <p:cNvSpPr>
            <a:spLocks noChangeArrowheads="1"/>
          </p:cNvSpPr>
          <p:nvPr/>
        </p:nvSpPr>
        <p:spPr bwMode="auto">
          <a:xfrm>
            <a:off x="2166939" y="5786439"/>
            <a:ext cx="14747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Помощ :</a:t>
            </a:r>
            <a:endParaRPr lang="bg-BG" altLang="x-none" sz="2800">
              <a:solidFill>
                <a:srgbClr val="C00000"/>
              </a:solidFill>
            </a:endParaRPr>
          </a:p>
        </p:txBody>
      </p:sp>
      <p:pic>
        <p:nvPicPr>
          <p:cNvPr id="9238" name="Picture 8" descr="D:\My Pictures\животни\Picture2nhjnm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5429250"/>
            <a:ext cx="5715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898191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Текстово поле 4"/>
          <p:cNvSpPr txBox="1">
            <a:spLocks noChangeArrowheads="1"/>
          </p:cNvSpPr>
          <p:nvPr/>
        </p:nvSpPr>
        <p:spPr bwMode="auto">
          <a:xfrm>
            <a:off x="2166939" y="714375"/>
            <a:ext cx="8143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latin typeface="Calibri" charset="0"/>
              </a:rPr>
              <a:t>Упр.5 Напишете наречията с противоположно значение на дадените.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2166910" y="2000241"/>
            <a:ext cx="2643206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4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І група</a:t>
            </a:r>
            <a:endParaRPr lang="bg-BG" sz="44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</p:txBody>
      </p:sp>
      <p:sp>
        <p:nvSpPr>
          <p:cNvPr id="7" name="Правоъгълник 6"/>
          <p:cNvSpPr/>
          <p:nvPr/>
        </p:nvSpPr>
        <p:spPr>
          <a:xfrm>
            <a:off x="7381884" y="2071679"/>
            <a:ext cx="2643206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4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ІІ група</a:t>
            </a:r>
            <a:endParaRPr lang="bg-BG" sz="4400" b="1" dirty="0">
              <a:ln/>
              <a:solidFill>
                <a:schemeClr val="accent3">
                  <a:lumMod val="50000"/>
                </a:schemeClr>
              </a:solidFill>
              <a:latin typeface="Arlekino" pitchFamily="2" charset="0"/>
            </a:endParaRPr>
          </a:p>
        </p:txBody>
      </p:sp>
      <p:sp>
        <p:nvSpPr>
          <p:cNvPr id="8" name="Текстово поле 7"/>
          <p:cNvSpPr txBox="1">
            <a:spLocks noChangeArrowheads="1"/>
          </p:cNvSpPr>
          <p:nvPr/>
        </p:nvSpPr>
        <p:spPr bwMode="auto">
          <a:xfrm>
            <a:off x="2452689" y="3000375"/>
            <a:ext cx="18573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далече късно лесно наляво</a:t>
            </a:r>
          </a:p>
        </p:txBody>
      </p:sp>
      <p:sp>
        <p:nvSpPr>
          <p:cNvPr id="9" name="Текстово поле 8"/>
          <p:cNvSpPr txBox="1">
            <a:spLocks noChangeArrowheads="1"/>
          </p:cNvSpPr>
          <p:nvPr/>
        </p:nvSpPr>
        <p:spPr bwMode="auto">
          <a:xfrm>
            <a:off x="7739064" y="3000375"/>
            <a:ext cx="18573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181E0C"/>
                </a:solidFill>
                <a:latin typeface="Calibri" charset="0"/>
              </a:rPr>
              <a:t>напред рядко добре навън</a:t>
            </a:r>
          </a:p>
        </p:txBody>
      </p:sp>
      <p:pic>
        <p:nvPicPr>
          <p:cNvPr id="10248" name="Picture 2" descr="D:\cveta\12 юли\Picture 240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138488">
            <a:off x="4922838" y="3895726"/>
            <a:ext cx="2571750" cy="244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Picture 1" descr="D:\My Pictures\деца\група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9" y="1785939"/>
            <a:ext cx="3146425" cy="235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245775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D:\cveta\12 юли\Picture 24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66910" y="2428868"/>
            <a:ext cx="8210471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авоъгълник 4"/>
          <p:cNvSpPr/>
          <p:nvPr/>
        </p:nvSpPr>
        <p:spPr>
          <a:xfrm>
            <a:off x="2238348" y="1071546"/>
            <a:ext cx="7929618" cy="144655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>
              <a:defRPr/>
            </a:pPr>
            <a:r>
              <a:rPr lang="bg-BG" sz="4400" b="1" dirty="0">
                <a:ln/>
                <a:solidFill>
                  <a:srgbClr val="181E0C"/>
                </a:solidFill>
                <a:latin typeface="Arlekino" pitchFamily="2" charset="0"/>
              </a:rPr>
              <a:t>Харесва ли ви остроумието на героя?</a:t>
            </a:r>
            <a:endParaRPr lang="bg-BG" sz="4400" b="1" dirty="0">
              <a:ln/>
              <a:solidFill>
                <a:srgbClr val="181E0C"/>
              </a:solidFill>
              <a:latin typeface="Arlekino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015375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2631259" y="2458233"/>
            <a:ext cx="6786610" cy="193899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Наречие.</a:t>
            </a:r>
          </a:p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          Видове</a:t>
            </a:r>
          </a:p>
        </p:txBody>
      </p:sp>
      <p:pic>
        <p:nvPicPr>
          <p:cNvPr id="2054" name="Picture 4" descr="D:\My Pictures\животни\Картина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4" y="1785938"/>
            <a:ext cx="2371725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52881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Текстово поле 4"/>
          <p:cNvSpPr txBox="1">
            <a:spLocks noChangeArrowheads="1"/>
          </p:cNvSpPr>
          <p:nvPr/>
        </p:nvSpPr>
        <p:spPr bwMode="auto">
          <a:xfrm>
            <a:off x="2166939" y="714375"/>
            <a:ext cx="8143875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latin typeface="Calibri" charset="0"/>
              </a:rPr>
              <a:t>Упр.1 </a:t>
            </a:r>
            <a:r>
              <a:rPr lang="bg-BG" altLang="x-none" sz="2000">
                <a:latin typeface="Calibri" charset="0"/>
              </a:rPr>
              <a:t>Коя част на речта пояснява думата   </a:t>
            </a:r>
            <a:r>
              <a:rPr lang="bg-BG" altLang="x-none" sz="2400">
                <a:solidFill>
                  <a:srgbClr val="C00000"/>
                </a:solidFill>
                <a:latin typeface="Arlekino" charset="0"/>
              </a:rPr>
              <a:t>високо</a:t>
            </a:r>
            <a:r>
              <a:rPr lang="bg-BG" altLang="x-none" sz="2000">
                <a:latin typeface="Calibri" charset="0"/>
              </a:rPr>
              <a:t>  в първото изречение 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и коя –  във второто изречение? С кои въпроси ще си помогнете?</a:t>
            </a:r>
          </a:p>
        </p:txBody>
      </p:sp>
      <p:sp>
        <p:nvSpPr>
          <p:cNvPr id="6" name="Правоъгълник 5"/>
          <p:cNvSpPr/>
          <p:nvPr/>
        </p:nvSpPr>
        <p:spPr>
          <a:xfrm>
            <a:off x="2381224" y="2428868"/>
            <a:ext cx="7572428" cy="2862322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</a:t>
            </a: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Аз  говоря с високо    момче.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Аз говоря   високо  с  момчето,  </a:t>
            </a:r>
          </a:p>
          <a:p>
            <a:pPr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  за да ме чува.</a:t>
            </a:r>
          </a:p>
        </p:txBody>
      </p:sp>
      <p:sp>
        <p:nvSpPr>
          <p:cNvPr id="7" name="Правоъгълник 6"/>
          <p:cNvSpPr>
            <a:spLocks noChangeArrowheads="1"/>
          </p:cNvSpPr>
          <p:nvPr/>
        </p:nvSpPr>
        <p:spPr bwMode="auto">
          <a:xfrm>
            <a:off x="5881689" y="2000250"/>
            <a:ext cx="172393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С какво</a:t>
            </a:r>
            <a:r>
              <a:rPr lang="en-US" altLang="x-none">
                <a:solidFill>
                  <a:srgbClr val="C00000"/>
                </a:solidFill>
                <a:latin typeface="Arlekino" charset="0"/>
              </a:rPr>
              <a:t> </a:t>
            </a:r>
            <a:r>
              <a:rPr lang="bg-BG" altLang="x-none">
                <a:solidFill>
                  <a:srgbClr val="C00000"/>
                </a:solidFill>
                <a:latin typeface="Arlekino" charset="0"/>
              </a:rPr>
              <a:t>момче?</a:t>
            </a:r>
            <a:endParaRPr lang="bg-BG" altLang="x-none">
              <a:latin typeface="Calibri" charset="0"/>
            </a:endParaRPr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5810250" y="3643313"/>
            <a:ext cx="135934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Как говоря?</a:t>
            </a:r>
            <a:endParaRPr lang="bg-BG" altLang="x-none">
              <a:latin typeface="Calibri" charset="0"/>
            </a:endParaRPr>
          </a:p>
        </p:txBody>
      </p:sp>
      <p:cxnSp>
        <p:nvCxnSpPr>
          <p:cNvPr id="10" name="Shape 9"/>
          <p:cNvCxnSpPr/>
          <p:nvPr/>
        </p:nvCxnSpPr>
        <p:spPr>
          <a:xfrm>
            <a:off x="7096125" y="2357439"/>
            <a:ext cx="723900" cy="244475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Shape 9"/>
          <p:cNvCxnSpPr/>
          <p:nvPr/>
        </p:nvCxnSpPr>
        <p:spPr>
          <a:xfrm rot="10800000" flipV="1">
            <a:off x="5238751" y="4000501"/>
            <a:ext cx="714375" cy="214313"/>
          </a:xfrm>
          <a:prstGeom prst="bentConnector3">
            <a:avLst>
              <a:gd name="adj1" fmla="val 50000"/>
            </a:avLst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аво съединение 18"/>
          <p:cNvCxnSpPr/>
          <p:nvPr/>
        </p:nvCxnSpPr>
        <p:spPr>
          <a:xfrm>
            <a:off x="5738814" y="2857500"/>
            <a:ext cx="1500187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аво съединение 19"/>
          <p:cNvCxnSpPr/>
          <p:nvPr/>
        </p:nvCxnSpPr>
        <p:spPr>
          <a:xfrm>
            <a:off x="5595939" y="4500564"/>
            <a:ext cx="1500187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Правоъгълник 20"/>
          <p:cNvSpPr>
            <a:spLocks noChangeArrowheads="1"/>
          </p:cNvSpPr>
          <p:nvPr/>
        </p:nvSpPr>
        <p:spPr bwMode="auto">
          <a:xfrm>
            <a:off x="3238501" y="5357813"/>
            <a:ext cx="243855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000">
                <a:solidFill>
                  <a:srgbClr val="C00000"/>
                </a:solidFill>
                <a:latin typeface="Arlekino" charset="0"/>
              </a:rPr>
              <a:t>пояснява сказуемото</a:t>
            </a:r>
            <a:endParaRPr lang="bg-BG" altLang="x-none" sz="2000">
              <a:latin typeface="Calibri" charset="0"/>
            </a:endParaRPr>
          </a:p>
        </p:txBody>
      </p:sp>
      <p:cxnSp>
        <p:nvCxnSpPr>
          <p:cNvPr id="22" name="Право съединение 21"/>
          <p:cNvCxnSpPr/>
          <p:nvPr/>
        </p:nvCxnSpPr>
        <p:spPr>
          <a:xfrm>
            <a:off x="3667125" y="4500564"/>
            <a:ext cx="1500188" cy="1587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аво съединение 22"/>
          <p:cNvCxnSpPr/>
          <p:nvPr/>
        </p:nvCxnSpPr>
        <p:spPr>
          <a:xfrm>
            <a:off x="3667125" y="4572000"/>
            <a:ext cx="1500188" cy="1588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5722047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2166910" y="857233"/>
            <a:ext cx="7858180" cy="507831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</a:t>
            </a: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Щъркелът  завъртя  наоколо.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Вчера бях на театър.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Мама  купи  много</a:t>
            </a:r>
          </a:p>
          <a:p>
            <a:pPr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 плодове.</a:t>
            </a:r>
          </a:p>
        </p:txBody>
      </p:sp>
      <p:sp>
        <p:nvSpPr>
          <p:cNvPr id="6" name="Правоъгълник 5"/>
          <p:cNvSpPr>
            <a:spLocks noChangeArrowheads="1"/>
          </p:cNvSpPr>
          <p:nvPr/>
        </p:nvSpPr>
        <p:spPr bwMode="auto">
          <a:xfrm>
            <a:off x="7881939" y="571500"/>
            <a:ext cx="809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Къде?</a:t>
            </a:r>
            <a:endParaRPr lang="bg-BG" altLang="x-none">
              <a:latin typeface="Calibri" charset="0"/>
            </a:endParaRPr>
          </a:p>
        </p:txBody>
      </p:sp>
      <p:sp>
        <p:nvSpPr>
          <p:cNvPr id="7" name="Правоъгълник 6"/>
          <p:cNvSpPr>
            <a:spLocks noChangeArrowheads="1"/>
          </p:cNvSpPr>
          <p:nvPr/>
        </p:nvSpPr>
        <p:spPr bwMode="auto">
          <a:xfrm>
            <a:off x="3095626" y="2143125"/>
            <a:ext cx="742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Кога?</a:t>
            </a:r>
            <a:endParaRPr lang="bg-BG" altLang="x-none">
              <a:latin typeface="Calibri" charset="0"/>
            </a:endParaRPr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5810251" y="4429125"/>
            <a:ext cx="8737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Колко?</a:t>
            </a:r>
            <a:endParaRPr lang="bg-BG" altLang="x-none">
              <a:latin typeface="Calibri" charset="0"/>
            </a:endParaRPr>
          </a:p>
        </p:txBody>
      </p:sp>
      <p:pic>
        <p:nvPicPr>
          <p:cNvPr id="2050" name="Picture 2" descr="http://e-vestnik.bg/imgs/storks/storks_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10512" y="1214422"/>
            <a:ext cx="2143140" cy="26877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 descr="http://images.ibox.bg/2008/02/21/stage/519x33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5538" y="3000373"/>
            <a:ext cx="2513156" cy="16366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107" name="Picture 6" descr="http://www.lekar.bg/uploads/images/121953c874323434f7a3fb396a4a7e41e3a05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0" y="3929063"/>
            <a:ext cx="3168650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9118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авоъгълник 4"/>
          <p:cNvSpPr/>
          <p:nvPr/>
        </p:nvSpPr>
        <p:spPr>
          <a:xfrm>
            <a:off x="4381488" y="714357"/>
            <a:ext cx="3143272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Наречие</a:t>
            </a:r>
          </a:p>
        </p:txBody>
      </p:sp>
      <p:pic>
        <p:nvPicPr>
          <p:cNvPr id="5126" name="Picture 4" descr="D:\My Pictures\животни\Картина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6" y="285751"/>
            <a:ext cx="23717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3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14" y="1357314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1" y="2571750"/>
            <a:ext cx="9493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4" y="3786189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1" y="4929189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авоъгълник 11"/>
          <p:cNvSpPr/>
          <p:nvPr/>
        </p:nvSpPr>
        <p:spPr>
          <a:xfrm>
            <a:off x="2595538" y="1714488"/>
            <a:ext cx="571504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1.</a:t>
            </a:r>
          </a:p>
        </p:txBody>
      </p:sp>
      <p:sp>
        <p:nvSpPr>
          <p:cNvPr id="13" name="Правоъгълник 12"/>
          <p:cNvSpPr/>
          <p:nvPr/>
        </p:nvSpPr>
        <p:spPr>
          <a:xfrm>
            <a:off x="2738414" y="2928935"/>
            <a:ext cx="85725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2.</a:t>
            </a:r>
          </a:p>
        </p:txBody>
      </p:sp>
      <p:sp>
        <p:nvSpPr>
          <p:cNvPr id="14" name="Правоъгълник 13"/>
          <p:cNvSpPr/>
          <p:nvPr/>
        </p:nvSpPr>
        <p:spPr>
          <a:xfrm>
            <a:off x="3381356" y="4143381"/>
            <a:ext cx="78581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3.</a:t>
            </a:r>
          </a:p>
        </p:txBody>
      </p:sp>
      <p:sp>
        <p:nvSpPr>
          <p:cNvPr id="15" name="Правоъгълник 14"/>
          <p:cNvSpPr/>
          <p:nvPr/>
        </p:nvSpPr>
        <p:spPr>
          <a:xfrm>
            <a:off x="3952860" y="5357827"/>
            <a:ext cx="85725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4.</a:t>
            </a:r>
          </a:p>
        </p:txBody>
      </p:sp>
      <p:sp>
        <p:nvSpPr>
          <p:cNvPr id="16" name="Текстово поле 15"/>
          <p:cNvSpPr txBox="1">
            <a:spLocks noChangeArrowheads="1"/>
          </p:cNvSpPr>
          <p:nvPr/>
        </p:nvSpPr>
        <p:spPr bwMode="auto">
          <a:xfrm>
            <a:off x="3309938" y="1571625"/>
            <a:ext cx="50720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Отговаря на въпросите: </a:t>
            </a:r>
          </a:p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Къде? Кога? Как? Колко?</a:t>
            </a:r>
          </a:p>
        </p:txBody>
      </p:sp>
      <p:sp>
        <p:nvSpPr>
          <p:cNvPr id="17" name="Текстово поле 16"/>
          <p:cNvSpPr txBox="1">
            <a:spLocks noChangeArrowheads="1"/>
          </p:cNvSpPr>
          <p:nvPr/>
        </p:nvSpPr>
        <p:spPr bwMode="auto">
          <a:xfrm>
            <a:off x="3667126" y="2714625"/>
            <a:ext cx="50720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Пояснява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глагола</a:t>
            </a:r>
            <a:r>
              <a:rPr lang="bg-BG" altLang="x-none" sz="2800">
                <a:latin typeface="Calibri" charset="0"/>
              </a:rPr>
              <a:t> /сказуемото/ в изречението.</a:t>
            </a:r>
          </a:p>
        </p:txBody>
      </p:sp>
      <p:sp>
        <p:nvSpPr>
          <p:cNvPr id="18" name="Текстово поле 17"/>
          <p:cNvSpPr txBox="1">
            <a:spLocks noChangeArrowheads="1"/>
          </p:cNvSpPr>
          <p:nvPr/>
        </p:nvSpPr>
        <p:spPr bwMode="auto">
          <a:xfrm>
            <a:off x="4310063" y="3857625"/>
            <a:ext cx="507206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Не се променя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по род, число, лице и време.</a:t>
            </a:r>
          </a:p>
        </p:txBody>
      </p:sp>
      <p:sp>
        <p:nvSpPr>
          <p:cNvPr id="19" name="Текстово поле 18"/>
          <p:cNvSpPr txBox="1">
            <a:spLocks noChangeArrowheads="1"/>
          </p:cNvSpPr>
          <p:nvPr/>
        </p:nvSpPr>
        <p:spPr bwMode="auto">
          <a:xfrm>
            <a:off x="4738688" y="5072064"/>
            <a:ext cx="50720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Неизменяема част </a:t>
            </a:r>
            <a:r>
              <a:rPr lang="bg-BG" altLang="x-none" sz="2800">
                <a:latin typeface="Calibri" charset="0"/>
              </a:rPr>
              <a:t>на речта е.</a:t>
            </a:r>
          </a:p>
        </p:txBody>
      </p:sp>
    </p:spTree>
    <p:extLst>
      <p:ext uri="{BB962C8B-B14F-4D97-AF65-F5344CB8AC3E}">
        <p14:creationId xmlns:p14="http://schemas.microsoft.com/office/powerpoint/2010/main" val="1477244641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авоъгълник 2"/>
          <p:cNvSpPr/>
          <p:nvPr/>
        </p:nvSpPr>
        <p:spPr>
          <a:xfrm>
            <a:off x="4524364" y="714357"/>
            <a:ext cx="3143272" cy="101566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60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Видове</a:t>
            </a:r>
          </a:p>
        </p:txBody>
      </p:sp>
      <p:pic>
        <p:nvPicPr>
          <p:cNvPr id="6148" name="Picture 4" descr="D:\My Pictures\животни\Картина1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8314" y="1"/>
            <a:ext cx="21431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689" y="1643064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Текстово поле 5"/>
          <p:cNvSpPr txBox="1">
            <a:spLocks noChangeArrowheads="1"/>
          </p:cNvSpPr>
          <p:nvPr/>
        </p:nvSpPr>
        <p:spPr bwMode="auto">
          <a:xfrm>
            <a:off x="4667251" y="1714500"/>
            <a:ext cx="50720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за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място</a:t>
            </a:r>
          </a:p>
          <a:p>
            <a:pPr eaLnBrk="1" hangingPunct="1"/>
            <a:r>
              <a:rPr lang="bg-BG" altLang="x-none" sz="2800">
                <a:latin typeface="Calibri" charset="0"/>
              </a:rPr>
              <a:t> / излизам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навън</a:t>
            </a:r>
            <a:r>
              <a:rPr lang="bg-BG" altLang="x-none" sz="2800">
                <a:latin typeface="Calibri" charset="0"/>
              </a:rPr>
              <a:t>/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Къде?</a:t>
            </a:r>
          </a:p>
        </p:txBody>
      </p:sp>
      <p:sp>
        <p:nvSpPr>
          <p:cNvPr id="7" name="Правоъгълник 6"/>
          <p:cNvSpPr/>
          <p:nvPr/>
        </p:nvSpPr>
        <p:spPr>
          <a:xfrm>
            <a:off x="3881422" y="2071678"/>
            <a:ext cx="571504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1.</a:t>
            </a:r>
          </a:p>
        </p:txBody>
      </p:sp>
      <p:pic>
        <p:nvPicPr>
          <p:cNvPr id="8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4" y="2786064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авоъгълник 8"/>
          <p:cNvSpPr/>
          <p:nvPr/>
        </p:nvSpPr>
        <p:spPr>
          <a:xfrm>
            <a:off x="2666976" y="3143249"/>
            <a:ext cx="85725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2.</a:t>
            </a:r>
          </a:p>
        </p:txBody>
      </p:sp>
      <p:sp>
        <p:nvSpPr>
          <p:cNvPr id="10" name="Текстово поле 9"/>
          <p:cNvSpPr txBox="1">
            <a:spLocks noChangeArrowheads="1"/>
          </p:cNvSpPr>
          <p:nvPr/>
        </p:nvSpPr>
        <p:spPr bwMode="auto">
          <a:xfrm>
            <a:off x="3595688" y="2928939"/>
            <a:ext cx="5072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за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време</a:t>
            </a:r>
          </a:p>
          <a:p>
            <a:pPr eaLnBrk="1" hangingPunct="1"/>
            <a:r>
              <a:rPr lang="bg-BG" altLang="x-none" sz="2800">
                <a:latin typeface="Calibri" charset="0"/>
              </a:rPr>
              <a:t> / ставам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рано</a:t>
            </a:r>
            <a:r>
              <a:rPr lang="bg-BG" altLang="x-none" sz="2800">
                <a:latin typeface="Calibri" charset="0"/>
              </a:rPr>
              <a:t>/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Кога?</a:t>
            </a:r>
          </a:p>
        </p:txBody>
      </p:sp>
      <p:pic>
        <p:nvPicPr>
          <p:cNvPr id="11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1" y="4000500"/>
            <a:ext cx="9493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авоъгълник 11"/>
          <p:cNvSpPr/>
          <p:nvPr/>
        </p:nvSpPr>
        <p:spPr>
          <a:xfrm>
            <a:off x="3667108" y="4286257"/>
            <a:ext cx="785818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3.</a:t>
            </a:r>
          </a:p>
        </p:txBody>
      </p:sp>
      <p:sp>
        <p:nvSpPr>
          <p:cNvPr id="13" name="Текстово поле 12"/>
          <p:cNvSpPr txBox="1">
            <a:spLocks noChangeArrowheads="1"/>
          </p:cNvSpPr>
          <p:nvPr/>
        </p:nvSpPr>
        <p:spPr bwMode="auto">
          <a:xfrm>
            <a:off x="4595813" y="4214814"/>
            <a:ext cx="5072062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за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начин</a:t>
            </a:r>
          </a:p>
          <a:p>
            <a:pPr eaLnBrk="1" hangingPunct="1"/>
            <a:r>
              <a:rPr lang="bg-BG" altLang="x-none" sz="2800">
                <a:latin typeface="Calibri" charset="0"/>
              </a:rPr>
              <a:t> / бягам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бързо</a:t>
            </a:r>
            <a:r>
              <a:rPr lang="bg-BG" altLang="x-none" sz="2800">
                <a:latin typeface="Calibri" charset="0"/>
              </a:rPr>
              <a:t>/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Как?</a:t>
            </a:r>
          </a:p>
        </p:txBody>
      </p:sp>
      <p:pic>
        <p:nvPicPr>
          <p:cNvPr id="14" name="Picture 1" descr="C:\Documents and Settings\user\My Documents\My Pictures\Картина1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9" y="5072064"/>
            <a:ext cx="949325" cy="1214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авоъгълник 14"/>
          <p:cNvSpPr/>
          <p:nvPr/>
        </p:nvSpPr>
        <p:spPr>
          <a:xfrm>
            <a:off x="2309786" y="5429265"/>
            <a:ext cx="85725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4800" b="1" dirty="0">
                <a:ln/>
                <a:solidFill>
                  <a:srgbClr val="262F13"/>
                </a:solidFill>
                <a:latin typeface="Arlekino" pitchFamily="2" charset="0"/>
              </a:rPr>
              <a:t>4.</a:t>
            </a:r>
          </a:p>
        </p:txBody>
      </p:sp>
      <p:sp>
        <p:nvSpPr>
          <p:cNvPr id="16" name="Текстово поле 15"/>
          <p:cNvSpPr txBox="1">
            <a:spLocks noChangeArrowheads="1"/>
          </p:cNvSpPr>
          <p:nvPr/>
        </p:nvSpPr>
        <p:spPr bwMode="auto">
          <a:xfrm>
            <a:off x="3238501" y="5286375"/>
            <a:ext cx="5072063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latin typeface="Calibri" charset="0"/>
              </a:rPr>
              <a:t>за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количество</a:t>
            </a:r>
          </a:p>
          <a:p>
            <a:pPr eaLnBrk="1" hangingPunct="1"/>
            <a:r>
              <a:rPr lang="bg-BG" altLang="x-none" sz="2800">
                <a:latin typeface="Calibri" charset="0"/>
              </a:rPr>
              <a:t> / обичам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много</a:t>
            </a:r>
            <a:r>
              <a:rPr lang="bg-BG" altLang="x-none" sz="2800">
                <a:latin typeface="Calibri" charset="0"/>
              </a:rPr>
              <a:t>/ </a:t>
            </a:r>
            <a:r>
              <a:rPr lang="bg-BG" altLang="x-none" sz="2800">
                <a:solidFill>
                  <a:srgbClr val="C00000"/>
                </a:solidFill>
                <a:latin typeface="Calibri" charset="0"/>
              </a:rPr>
              <a:t>Колко?</a:t>
            </a:r>
          </a:p>
        </p:txBody>
      </p:sp>
    </p:spTree>
    <p:extLst>
      <p:ext uri="{BB962C8B-B14F-4D97-AF65-F5344CB8AC3E}">
        <p14:creationId xmlns:p14="http://schemas.microsoft.com/office/powerpoint/2010/main" val="992238320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3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Текстово поле 2"/>
          <p:cNvSpPr txBox="1">
            <a:spLocks noChangeArrowheads="1"/>
          </p:cNvSpPr>
          <p:nvPr/>
        </p:nvSpPr>
        <p:spPr bwMode="auto">
          <a:xfrm>
            <a:off x="2166939" y="714375"/>
            <a:ext cx="81438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latin typeface="Calibri" charset="0"/>
              </a:rPr>
              <a:t>Упр.</a:t>
            </a:r>
            <a:r>
              <a:rPr lang="en-US" altLang="x-none">
                <a:latin typeface="Calibri" charset="0"/>
              </a:rPr>
              <a:t>2</a:t>
            </a:r>
            <a:r>
              <a:rPr lang="bg-BG" altLang="x-none">
                <a:latin typeface="Calibri" charset="0"/>
              </a:rPr>
              <a:t> </a:t>
            </a:r>
            <a:r>
              <a:rPr lang="bg-BG" altLang="x-none" sz="2000">
                <a:latin typeface="Calibri" charset="0"/>
              </a:rPr>
              <a:t> Кои от наречията не са си на мястото? </a:t>
            </a:r>
          </a:p>
        </p:txBody>
      </p:sp>
      <p:sp>
        <p:nvSpPr>
          <p:cNvPr id="4" name="Закръглен правоъгълник 3"/>
          <p:cNvSpPr/>
          <p:nvPr/>
        </p:nvSpPr>
        <p:spPr>
          <a:xfrm>
            <a:off x="2238376" y="2143125"/>
            <a:ext cx="1928813" cy="257175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отвъд 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напред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вътре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тройно</a:t>
            </a:r>
          </a:p>
        </p:txBody>
      </p:sp>
      <p:sp>
        <p:nvSpPr>
          <p:cNvPr id="8" name="Правоъгълник 7"/>
          <p:cNvSpPr/>
          <p:nvPr/>
        </p:nvSpPr>
        <p:spPr>
          <a:xfrm>
            <a:off x="2238348" y="1214423"/>
            <a:ext cx="2143140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32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за място</a:t>
            </a:r>
          </a:p>
        </p:txBody>
      </p:sp>
      <p:sp>
        <p:nvSpPr>
          <p:cNvPr id="9" name="Правоъгълник 8"/>
          <p:cNvSpPr/>
          <p:nvPr/>
        </p:nvSpPr>
        <p:spPr>
          <a:xfrm>
            <a:off x="4310050" y="1214423"/>
            <a:ext cx="2143140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32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за време</a:t>
            </a:r>
          </a:p>
        </p:txBody>
      </p:sp>
      <p:sp>
        <p:nvSpPr>
          <p:cNvPr id="10" name="Правоъгълник 9"/>
          <p:cNvSpPr/>
          <p:nvPr/>
        </p:nvSpPr>
        <p:spPr>
          <a:xfrm>
            <a:off x="6310314" y="1214423"/>
            <a:ext cx="2143140" cy="584775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32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за начин</a:t>
            </a:r>
          </a:p>
        </p:txBody>
      </p:sp>
      <p:sp>
        <p:nvSpPr>
          <p:cNvPr id="11" name="Правоъгълник 10"/>
          <p:cNvSpPr/>
          <p:nvPr/>
        </p:nvSpPr>
        <p:spPr>
          <a:xfrm>
            <a:off x="8310578" y="785794"/>
            <a:ext cx="2357422" cy="1077218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defRPr/>
            </a:pPr>
            <a:r>
              <a:rPr lang="bg-BG" sz="32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за количество</a:t>
            </a:r>
          </a:p>
        </p:txBody>
      </p:sp>
      <p:sp>
        <p:nvSpPr>
          <p:cNvPr id="12" name="Закръглен правоъгълник 11"/>
          <p:cNvSpPr/>
          <p:nvPr/>
        </p:nvSpPr>
        <p:spPr>
          <a:xfrm>
            <a:off x="4238626" y="2143125"/>
            <a:ext cx="1928813" cy="257175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вчера 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скоро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зле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нощем</a:t>
            </a:r>
          </a:p>
        </p:txBody>
      </p:sp>
      <p:sp>
        <p:nvSpPr>
          <p:cNvPr id="13" name="Закръглен правоъгълник 12"/>
          <p:cNvSpPr/>
          <p:nvPr/>
        </p:nvSpPr>
        <p:spPr>
          <a:xfrm>
            <a:off x="6238876" y="2143125"/>
            <a:ext cx="1857375" cy="2571750"/>
          </a:xfrm>
          <a:prstGeom prst="roundRect">
            <a:avLst/>
          </a:prstGeom>
          <a:solidFill>
            <a:srgbClr val="FFC000"/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хитро 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нагоре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смело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лесно</a:t>
            </a:r>
          </a:p>
        </p:txBody>
      </p:sp>
      <p:sp>
        <p:nvSpPr>
          <p:cNvPr id="14" name="Закръглен правоъгълник 13"/>
          <p:cNvSpPr/>
          <p:nvPr/>
        </p:nvSpPr>
        <p:spPr>
          <a:xfrm>
            <a:off x="8167688" y="2143125"/>
            <a:ext cx="1928812" cy="257175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2933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много 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веднъж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</a:t>
            </a:r>
            <a:r>
              <a:rPr lang="bg-BG" sz="2400" dirty="0">
                <a:solidFill>
                  <a:srgbClr val="293315"/>
                </a:solidFill>
              </a:rPr>
              <a:t>достатъчно </a:t>
            </a:r>
          </a:p>
          <a:p>
            <a:pPr>
              <a:defRPr/>
            </a:pPr>
            <a:r>
              <a:rPr lang="bg-BG" sz="2800" dirty="0">
                <a:solidFill>
                  <a:srgbClr val="293315"/>
                </a:solidFill>
              </a:rPr>
              <a:t> двойно</a:t>
            </a:r>
          </a:p>
        </p:txBody>
      </p:sp>
      <p:sp>
        <p:nvSpPr>
          <p:cNvPr id="7180" name="Правоъгълник 14"/>
          <p:cNvSpPr>
            <a:spLocks noChangeArrowheads="1"/>
          </p:cNvSpPr>
          <p:nvPr/>
        </p:nvSpPr>
        <p:spPr bwMode="auto">
          <a:xfrm>
            <a:off x="2667001" y="1643064"/>
            <a:ext cx="8096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Къде?</a:t>
            </a:r>
            <a:endParaRPr lang="bg-BG" altLang="x-none">
              <a:latin typeface="Calibri" charset="0"/>
            </a:endParaRPr>
          </a:p>
        </p:txBody>
      </p:sp>
      <p:sp>
        <p:nvSpPr>
          <p:cNvPr id="7181" name="Правоъгълник 15"/>
          <p:cNvSpPr>
            <a:spLocks noChangeArrowheads="1"/>
          </p:cNvSpPr>
          <p:nvPr/>
        </p:nvSpPr>
        <p:spPr bwMode="auto">
          <a:xfrm>
            <a:off x="4810126" y="1714500"/>
            <a:ext cx="742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Кога?</a:t>
            </a:r>
            <a:endParaRPr lang="bg-BG" altLang="x-none">
              <a:latin typeface="Calibri" charset="0"/>
            </a:endParaRPr>
          </a:p>
        </p:txBody>
      </p:sp>
      <p:sp>
        <p:nvSpPr>
          <p:cNvPr id="7182" name="Правоъгълник 16"/>
          <p:cNvSpPr>
            <a:spLocks noChangeArrowheads="1"/>
          </p:cNvSpPr>
          <p:nvPr/>
        </p:nvSpPr>
        <p:spPr bwMode="auto">
          <a:xfrm>
            <a:off x="6881813" y="1714500"/>
            <a:ext cx="652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Как?</a:t>
            </a:r>
            <a:endParaRPr lang="bg-BG" altLang="x-none">
              <a:latin typeface="Calibri" charset="0"/>
            </a:endParaRPr>
          </a:p>
        </p:txBody>
      </p:sp>
      <p:sp>
        <p:nvSpPr>
          <p:cNvPr id="7183" name="Правоъгълник 17"/>
          <p:cNvSpPr>
            <a:spLocks noChangeArrowheads="1"/>
          </p:cNvSpPr>
          <p:nvPr/>
        </p:nvSpPr>
        <p:spPr bwMode="auto">
          <a:xfrm>
            <a:off x="8810626" y="1714500"/>
            <a:ext cx="8737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Колко?</a:t>
            </a:r>
            <a:endParaRPr lang="bg-BG" altLang="x-none">
              <a:latin typeface="Calibri" charset="0"/>
            </a:endParaRPr>
          </a:p>
        </p:txBody>
      </p:sp>
      <p:cxnSp>
        <p:nvCxnSpPr>
          <p:cNvPr id="20" name="Право съединение 19"/>
          <p:cNvCxnSpPr>
            <a:cxnSpLocks noChangeShapeType="1"/>
          </p:cNvCxnSpPr>
          <p:nvPr/>
        </p:nvCxnSpPr>
        <p:spPr bwMode="auto">
          <a:xfrm flipV="1">
            <a:off x="2381250" y="3929064"/>
            <a:ext cx="1214438" cy="357187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4" name="Право съединение 23"/>
          <p:cNvCxnSpPr>
            <a:cxnSpLocks noChangeShapeType="1"/>
          </p:cNvCxnSpPr>
          <p:nvPr/>
        </p:nvCxnSpPr>
        <p:spPr bwMode="auto">
          <a:xfrm flipV="1">
            <a:off x="4310064" y="3500438"/>
            <a:ext cx="1000125" cy="28575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Право съединение 26"/>
          <p:cNvCxnSpPr>
            <a:cxnSpLocks noChangeShapeType="1"/>
          </p:cNvCxnSpPr>
          <p:nvPr/>
        </p:nvCxnSpPr>
        <p:spPr bwMode="auto">
          <a:xfrm flipV="1">
            <a:off x="6381751" y="3000376"/>
            <a:ext cx="1357313" cy="428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8" name="Право съединение 27"/>
          <p:cNvCxnSpPr>
            <a:cxnSpLocks noChangeShapeType="1"/>
          </p:cNvCxnSpPr>
          <p:nvPr/>
        </p:nvCxnSpPr>
        <p:spPr bwMode="auto">
          <a:xfrm flipV="1">
            <a:off x="8382001" y="3000376"/>
            <a:ext cx="1357313" cy="428625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9" name="Правоъгълник 28"/>
          <p:cNvSpPr>
            <a:spLocks noChangeArrowheads="1"/>
          </p:cNvSpPr>
          <p:nvPr/>
        </p:nvSpPr>
        <p:spPr bwMode="auto">
          <a:xfrm>
            <a:off x="4452938" y="4786314"/>
            <a:ext cx="148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93315"/>
                </a:solidFill>
                <a:latin typeface="Calibri" charset="0"/>
              </a:rPr>
              <a:t>веднъж </a:t>
            </a:r>
            <a:endParaRPr lang="bg-BG" altLang="x-none" sz="2800">
              <a:latin typeface="Calibri" charset="0"/>
            </a:endParaRPr>
          </a:p>
        </p:txBody>
      </p:sp>
      <p:sp>
        <p:nvSpPr>
          <p:cNvPr id="30" name="Правоъгълник 29"/>
          <p:cNvSpPr>
            <a:spLocks noChangeArrowheads="1"/>
          </p:cNvSpPr>
          <p:nvPr/>
        </p:nvSpPr>
        <p:spPr bwMode="auto">
          <a:xfrm>
            <a:off x="8453438" y="4786314"/>
            <a:ext cx="1358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93315"/>
                </a:solidFill>
                <a:latin typeface="Calibri" charset="0"/>
              </a:rPr>
              <a:t>тройно </a:t>
            </a:r>
            <a:endParaRPr lang="bg-BG" altLang="x-none" sz="2800">
              <a:latin typeface="Calibri" charset="0"/>
            </a:endParaRPr>
          </a:p>
        </p:txBody>
      </p:sp>
      <p:sp>
        <p:nvSpPr>
          <p:cNvPr id="31" name="Правоъгълник 30"/>
          <p:cNvSpPr>
            <a:spLocks noChangeArrowheads="1"/>
          </p:cNvSpPr>
          <p:nvPr/>
        </p:nvSpPr>
        <p:spPr bwMode="auto">
          <a:xfrm>
            <a:off x="6738938" y="4786314"/>
            <a:ext cx="774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93315"/>
                </a:solidFill>
                <a:latin typeface="Calibri" charset="0"/>
              </a:rPr>
              <a:t>зле </a:t>
            </a:r>
            <a:endParaRPr lang="bg-BG" altLang="x-none" sz="2800">
              <a:latin typeface="Calibri" charset="0"/>
            </a:endParaRPr>
          </a:p>
        </p:txBody>
      </p:sp>
      <p:sp>
        <p:nvSpPr>
          <p:cNvPr id="32" name="Правоъгълник 31"/>
          <p:cNvSpPr>
            <a:spLocks noChangeArrowheads="1"/>
          </p:cNvSpPr>
          <p:nvPr/>
        </p:nvSpPr>
        <p:spPr bwMode="auto">
          <a:xfrm>
            <a:off x="2524126" y="4786314"/>
            <a:ext cx="13065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 sz="2800">
                <a:solidFill>
                  <a:srgbClr val="293315"/>
                </a:solidFill>
                <a:latin typeface="Calibri" charset="0"/>
              </a:rPr>
              <a:t>нагоре </a:t>
            </a:r>
            <a:endParaRPr lang="bg-BG" altLang="x-none" sz="280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925285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Текстово поле 2"/>
          <p:cNvSpPr txBox="1">
            <a:spLocks noChangeArrowheads="1"/>
          </p:cNvSpPr>
          <p:nvPr/>
        </p:nvSpPr>
        <p:spPr bwMode="auto">
          <a:xfrm>
            <a:off x="2166939" y="714376"/>
            <a:ext cx="81438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latin typeface="Calibri" charset="0"/>
              </a:rPr>
              <a:t>Упр.3 </a:t>
            </a:r>
            <a:r>
              <a:rPr lang="bg-BG" altLang="x-none" sz="2000">
                <a:latin typeface="Calibri" charset="0"/>
              </a:rPr>
              <a:t> Препишете изреченията.Определете вида на наречията.</a:t>
            </a:r>
          </a:p>
          <a:p>
            <a:pPr eaLnBrk="1" hangingPunct="1"/>
            <a:r>
              <a:rPr lang="bg-BG" altLang="x-none" sz="2000">
                <a:latin typeface="Calibri" charset="0"/>
              </a:rPr>
              <a:t>           с кои въпроси си помогнахте? </a:t>
            </a:r>
          </a:p>
        </p:txBody>
      </p:sp>
      <p:sp>
        <p:nvSpPr>
          <p:cNvPr id="4" name="Правоъгълник 3"/>
          <p:cNvSpPr/>
          <p:nvPr/>
        </p:nvSpPr>
        <p:spPr>
          <a:xfrm>
            <a:off x="2238348" y="1785927"/>
            <a:ext cx="7858180" cy="563231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chemeClr val="accent3">
                    <a:lumMod val="50000"/>
                  </a:schemeClr>
                </a:solidFill>
                <a:latin typeface="Arlekino" pitchFamily="2" charset="0"/>
              </a:rPr>
              <a:t> </a:t>
            </a: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Днес изядох два сладоледа.</a:t>
            </a:r>
          </a:p>
          <a:p>
            <a:pPr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В гората  наблизо  има река.</a:t>
            </a:r>
          </a:p>
          <a:p>
            <a:pPr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Забави се много.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Чета  гладко  и изразително   </a:t>
            </a:r>
          </a:p>
          <a:p>
            <a:pPr>
              <a:defRPr/>
            </a:pPr>
            <a:r>
              <a:rPr lang="bg-BG" sz="3600" b="1" dirty="0">
                <a:ln/>
                <a:solidFill>
                  <a:srgbClr val="293315"/>
                </a:solidFill>
                <a:latin typeface="Arlekino" pitchFamily="2" charset="0"/>
              </a:rPr>
              <a:t>   стихотворението.</a:t>
            </a: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  <a:p>
            <a:pPr>
              <a:buFont typeface="Wingdings" pitchFamily="2" charset="2"/>
              <a:buChar char="q"/>
              <a:defRPr/>
            </a:pPr>
            <a:endParaRPr lang="bg-BG" sz="3600" b="1" dirty="0">
              <a:ln/>
              <a:solidFill>
                <a:srgbClr val="293315"/>
              </a:solidFill>
              <a:latin typeface="Arlekino" pitchFamily="2" charset="0"/>
            </a:endParaRPr>
          </a:p>
        </p:txBody>
      </p:sp>
      <p:sp>
        <p:nvSpPr>
          <p:cNvPr id="5" name="Правоъгълник 4"/>
          <p:cNvSpPr>
            <a:spLocks noChangeArrowheads="1"/>
          </p:cNvSpPr>
          <p:nvPr/>
        </p:nvSpPr>
        <p:spPr bwMode="auto">
          <a:xfrm>
            <a:off x="5667376" y="2571750"/>
            <a:ext cx="809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Къде?</a:t>
            </a:r>
            <a:endParaRPr lang="bg-BG" altLang="x-none">
              <a:latin typeface="Calibri" charset="0"/>
            </a:endParaRPr>
          </a:p>
        </p:txBody>
      </p:sp>
      <p:sp>
        <p:nvSpPr>
          <p:cNvPr id="6" name="Правоъгълник 5"/>
          <p:cNvSpPr>
            <a:spLocks noChangeArrowheads="1"/>
          </p:cNvSpPr>
          <p:nvPr/>
        </p:nvSpPr>
        <p:spPr bwMode="auto">
          <a:xfrm>
            <a:off x="3309939" y="1500188"/>
            <a:ext cx="7424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Кога?</a:t>
            </a:r>
            <a:endParaRPr lang="bg-BG" altLang="x-none">
              <a:latin typeface="Calibri" charset="0"/>
            </a:endParaRPr>
          </a:p>
        </p:txBody>
      </p:sp>
      <p:sp>
        <p:nvSpPr>
          <p:cNvPr id="7" name="Правоъгълник 6"/>
          <p:cNvSpPr>
            <a:spLocks noChangeArrowheads="1"/>
          </p:cNvSpPr>
          <p:nvPr/>
        </p:nvSpPr>
        <p:spPr bwMode="auto">
          <a:xfrm>
            <a:off x="5310189" y="3714750"/>
            <a:ext cx="8737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Колко?</a:t>
            </a:r>
            <a:endParaRPr lang="bg-BG" altLang="x-none">
              <a:latin typeface="Calibri" charset="0"/>
            </a:endParaRPr>
          </a:p>
        </p:txBody>
      </p:sp>
      <p:sp>
        <p:nvSpPr>
          <p:cNvPr id="8" name="Правоъгълник 7"/>
          <p:cNvSpPr>
            <a:spLocks noChangeArrowheads="1"/>
          </p:cNvSpPr>
          <p:nvPr/>
        </p:nvSpPr>
        <p:spPr bwMode="auto">
          <a:xfrm>
            <a:off x="4595813" y="4786313"/>
            <a:ext cx="6529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bg-BG" altLang="x-none">
                <a:solidFill>
                  <a:srgbClr val="C00000"/>
                </a:solidFill>
                <a:latin typeface="Arlekino" charset="0"/>
              </a:rPr>
              <a:t>Как?</a:t>
            </a:r>
            <a:endParaRPr lang="bg-BG" altLang="x-none">
              <a:latin typeface="Calibri" charset="0"/>
            </a:endParaRPr>
          </a:p>
        </p:txBody>
      </p:sp>
      <p:pic>
        <p:nvPicPr>
          <p:cNvPr id="18434" name="Picture 2" descr="http://upload.wikimedia.org/wikipedia/commons/3/31/Ice_Cream_dessert_0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10644" y="1142984"/>
            <a:ext cx="1233956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6" name="Picture 4" descr="http://www.dimodi.com/blog/erma/erma_gorge_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7570" y="3357562"/>
            <a:ext cx="2293922" cy="17204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8" name="Picture 6" descr="http://miglen.com/opendir/uploads/2007/12/12__reading_young_ma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53520" y="5214951"/>
            <a:ext cx="1214446" cy="1129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83611729"/>
      </p:ext>
    </p:extLst>
  </p:cSld>
  <p:clrMapOvr>
    <a:masterClrMapping/>
  </p:clrMapOvr>
  <p:transition spd="slow"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Galeri">
  <a:themeElements>
    <a:clrScheme name="Galeri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eri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eri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8</TotalTime>
  <Words>794</Words>
  <Application>Microsoft Macintosh PowerPoint</Application>
  <PresentationFormat>Geniş Ekran</PresentationFormat>
  <Paragraphs>201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9" baseType="lpstr">
      <vt:lpstr>Gill Sans MT</vt:lpstr>
      <vt:lpstr>Times New Roman</vt:lpstr>
      <vt:lpstr>Wingdings</vt:lpstr>
      <vt:lpstr>Arial</vt:lpstr>
      <vt:lpstr>Arlekino</vt:lpstr>
      <vt:lpstr>Calibri</vt:lpstr>
      <vt:lpstr>Galeri</vt:lpstr>
      <vt:lpstr>НАРЕЧИЕ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15.0030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НАРЕЧИЕ</dc:title>
  <dc:creator>sadık hacı</dc:creator>
  <cp:lastModifiedBy>sadık hacı</cp:lastModifiedBy>
  <cp:revision>1</cp:revision>
  <dcterms:created xsi:type="dcterms:W3CDTF">2018-02-18T20:33:15Z</dcterms:created>
  <dcterms:modified xsi:type="dcterms:W3CDTF">2018-02-18T20:41:57Z</dcterms:modified>
</cp:coreProperties>
</file>