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 snapToObjects="1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Resmi yer tutucuya sürükleyin veya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2/18/18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7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b="1" dirty="0"/>
              <a:t>НАРЕЧИЕ</a:t>
            </a:r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243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Текстово поле 2"/>
          <p:cNvSpPr txBox="1">
            <a:spLocks noChangeArrowheads="1"/>
          </p:cNvSpPr>
          <p:nvPr/>
        </p:nvSpPr>
        <p:spPr bwMode="auto">
          <a:xfrm>
            <a:off x="2166939" y="714376"/>
            <a:ext cx="8143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>
                <a:latin typeface="Calibri" charset="0"/>
              </a:rPr>
              <a:t>Упр.4 </a:t>
            </a:r>
            <a:r>
              <a:rPr lang="bg-BG" altLang="x-none" sz="2000">
                <a:latin typeface="Calibri" charset="0"/>
              </a:rPr>
              <a:t> Препишете  словосъчетанията от наречието и глагола, който то </a:t>
            </a:r>
          </a:p>
          <a:p>
            <a:pPr eaLnBrk="1" hangingPunct="1"/>
            <a:r>
              <a:rPr lang="bg-BG" altLang="x-none" sz="2000">
                <a:latin typeface="Calibri" charset="0"/>
              </a:rPr>
              <a:t>           пояснява.</a:t>
            </a:r>
          </a:p>
        </p:txBody>
      </p:sp>
      <p:sp>
        <p:nvSpPr>
          <p:cNvPr id="4" name="Текстово поле 3"/>
          <p:cNvSpPr txBox="1">
            <a:spLocks noChangeArrowheads="1"/>
          </p:cNvSpPr>
          <p:nvPr/>
        </p:nvSpPr>
        <p:spPr bwMode="auto">
          <a:xfrm>
            <a:off x="4810126" y="1714501"/>
            <a:ext cx="50720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solidFill>
                  <a:srgbClr val="262F13"/>
                </a:solidFill>
                <a:latin typeface="Calibri" charset="0"/>
              </a:rPr>
              <a:t>Картофът  има  общо взето съвсем картофени мечти, </a:t>
            </a:r>
          </a:p>
          <a:p>
            <a:pPr eaLnBrk="1" hangingPunct="1"/>
            <a:r>
              <a:rPr lang="bg-BG" altLang="x-none" sz="2800">
                <a:solidFill>
                  <a:srgbClr val="262F13"/>
                </a:solidFill>
                <a:latin typeface="Calibri" charset="0"/>
              </a:rPr>
              <a:t>нали си е картоф, накрая  </a:t>
            </a:r>
          </a:p>
          <a:p>
            <a:pPr eaLnBrk="1" hangingPunct="1"/>
            <a:r>
              <a:rPr lang="bg-BG" altLang="x-none" sz="2800">
                <a:solidFill>
                  <a:srgbClr val="262F13"/>
                </a:solidFill>
                <a:latin typeface="Calibri" charset="0"/>
              </a:rPr>
              <a:t>не може вече да се спре – нескромно почва да мечтае</a:t>
            </a:r>
          </a:p>
          <a:p>
            <a:pPr eaLnBrk="1" hangingPunct="1"/>
            <a:r>
              <a:rPr lang="bg-BG" altLang="x-none" sz="2800">
                <a:solidFill>
                  <a:srgbClr val="262F13"/>
                </a:solidFill>
                <a:latin typeface="Calibri" charset="0"/>
              </a:rPr>
              <a:t>да стане хубаво пюре. </a:t>
            </a:r>
          </a:p>
        </p:txBody>
      </p:sp>
      <p:pic>
        <p:nvPicPr>
          <p:cNvPr id="9221" name="Picture 1" descr="D:\cveta\12 юли\Picture 23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1" y="1571625"/>
            <a:ext cx="2214563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авоъгълник 5"/>
          <p:cNvSpPr>
            <a:spLocks noChangeArrowheads="1"/>
          </p:cNvSpPr>
          <p:nvPr/>
        </p:nvSpPr>
        <p:spPr bwMode="auto">
          <a:xfrm>
            <a:off x="2381251" y="4857751"/>
            <a:ext cx="2405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400">
                <a:solidFill>
                  <a:srgbClr val="262F13"/>
                </a:solidFill>
                <a:latin typeface="Calibri" charset="0"/>
              </a:rPr>
              <a:t>има  общо взето </a:t>
            </a:r>
          </a:p>
        </p:txBody>
      </p:sp>
      <p:sp>
        <p:nvSpPr>
          <p:cNvPr id="7" name="Правоъгълник 6"/>
          <p:cNvSpPr>
            <a:spLocks noChangeArrowheads="1"/>
          </p:cNvSpPr>
          <p:nvPr/>
        </p:nvSpPr>
        <p:spPr bwMode="auto">
          <a:xfrm>
            <a:off x="5024439" y="4857751"/>
            <a:ext cx="2643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40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bg-BG" altLang="x-none" sz="2400">
                <a:solidFill>
                  <a:srgbClr val="262F13"/>
                </a:solidFill>
                <a:latin typeface="Calibri" charset="0"/>
              </a:rPr>
              <a:t>накрая  не може</a:t>
            </a:r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auto">
          <a:xfrm>
            <a:off x="7739064" y="4857751"/>
            <a:ext cx="2535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400">
                <a:solidFill>
                  <a:srgbClr val="262F13"/>
                </a:solidFill>
                <a:latin typeface="Calibri" charset="0"/>
              </a:rPr>
              <a:t>нескромно почва </a:t>
            </a:r>
          </a:p>
        </p:txBody>
      </p:sp>
      <p:sp>
        <p:nvSpPr>
          <p:cNvPr id="9" name="Правоъгълник 8"/>
          <p:cNvSpPr>
            <a:spLocks noChangeArrowheads="1"/>
          </p:cNvSpPr>
          <p:nvPr/>
        </p:nvSpPr>
        <p:spPr bwMode="auto">
          <a:xfrm>
            <a:off x="3452814" y="4572000"/>
            <a:ext cx="8737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>
                <a:solidFill>
                  <a:srgbClr val="C00000"/>
                </a:solidFill>
                <a:latin typeface="Arlekino" charset="0"/>
              </a:rPr>
              <a:t>Колко?</a:t>
            </a:r>
            <a:endParaRPr lang="bg-BG" altLang="x-none">
              <a:latin typeface="Calibri" charset="0"/>
            </a:endParaRPr>
          </a:p>
        </p:txBody>
      </p:sp>
      <p:sp>
        <p:nvSpPr>
          <p:cNvPr id="10" name="Правоъгълник 9"/>
          <p:cNvSpPr>
            <a:spLocks noChangeArrowheads="1"/>
          </p:cNvSpPr>
          <p:nvPr/>
        </p:nvSpPr>
        <p:spPr bwMode="auto">
          <a:xfrm>
            <a:off x="5167314" y="4572000"/>
            <a:ext cx="7424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>
                <a:solidFill>
                  <a:srgbClr val="C00000"/>
                </a:solidFill>
                <a:latin typeface="Arlekino" charset="0"/>
              </a:rPr>
              <a:t>Кога?</a:t>
            </a:r>
            <a:endParaRPr lang="bg-BG" altLang="x-none">
              <a:latin typeface="Calibri" charset="0"/>
            </a:endParaRPr>
          </a:p>
        </p:txBody>
      </p:sp>
      <p:sp>
        <p:nvSpPr>
          <p:cNvPr id="11" name="Правоъгълник 10"/>
          <p:cNvSpPr>
            <a:spLocks noChangeArrowheads="1"/>
          </p:cNvSpPr>
          <p:nvPr/>
        </p:nvSpPr>
        <p:spPr bwMode="auto">
          <a:xfrm>
            <a:off x="8024813" y="4572000"/>
            <a:ext cx="652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>
                <a:solidFill>
                  <a:srgbClr val="C00000"/>
                </a:solidFill>
                <a:latin typeface="Arlekino" charset="0"/>
              </a:rPr>
              <a:t>Как?</a:t>
            </a:r>
            <a:endParaRPr lang="bg-BG" altLang="x-none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9327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D:\My Pictures\животни\Картина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214313"/>
            <a:ext cx="150018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3095604" y="642918"/>
            <a:ext cx="7000924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36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Някои от наречията съвпадат с формата на </a:t>
            </a:r>
            <a:endParaRPr lang="bg-BG" sz="3600" b="1" dirty="0">
              <a:ln/>
              <a:solidFill>
                <a:schemeClr val="accent3">
                  <a:lumMod val="50000"/>
                </a:schemeClr>
              </a:solidFill>
              <a:latin typeface="Arlekino" pitchFamily="2" charset="0"/>
            </a:endParaRPr>
          </a:p>
          <a:p>
            <a:pPr algn="ctr">
              <a:defRPr/>
            </a:pPr>
            <a:r>
              <a:rPr lang="bg-BG" sz="36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прилагателното име.</a:t>
            </a:r>
            <a:endParaRPr lang="bg-BG" sz="3600" b="1" dirty="0">
              <a:ln/>
              <a:solidFill>
                <a:schemeClr val="accent3">
                  <a:lumMod val="50000"/>
                </a:schemeClr>
              </a:solidFill>
              <a:latin typeface="Arlekino" pitchFamily="2" charset="0"/>
            </a:endParaRPr>
          </a:p>
        </p:txBody>
      </p:sp>
      <p:sp>
        <p:nvSpPr>
          <p:cNvPr id="7" name="Закръглен правоъгълник 6"/>
          <p:cNvSpPr/>
          <p:nvPr/>
        </p:nvSpPr>
        <p:spPr>
          <a:xfrm>
            <a:off x="5095875" y="2286000"/>
            <a:ext cx="1428750" cy="17859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293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g-BG" sz="2800" dirty="0">
                <a:solidFill>
                  <a:srgbClr val="293315"/>
                </a:solidFill>
              </a:rPr>
              <a:t>Какъв?</a:t>
            </a:r>
          </a:p>
          <a:p>
            <a:pPr>
              <a:defRPr/>
            </a:pPr>
            <a:r>
              <a:rPr lang="bg-BG" sz="2800" dirty="0">
                <a:solidFill>
                  <a:srgbClr val="293315"/>
                </a:solidFill>
              </a:rPr>
              <a:t>Каква? </a:t>
            </a:r>
          </a:p>
          <a:p>
            <a:pPr>
              <a:defRPr/>
            </a:pPr>
            <a:r>
              <a:rPr lang="bg-BG" sz="2800" dirty="0">
                <a:solidFill>
                  <a:srgbClr val="293315"/>
                </a:solidFill>
              </a:rPr>
              <a:t>Какво?</a:t>
            </a:r>
            <a:endParaRPr lang="bg-BG" sz="2800" dirty="0">
              <a:solidFill>
                <a:srgbClr val="293315"/>
              </a:solidFill>
            </a:endParaRPr>
          </a:p>
        </p:txBody>
      </p:sp>
      <p:sp>
        <p:nvSpPr>
          <p:cNvPr id="8" name="Закръглен правоъгълник 7"/>
          <p:cNvSpPr/>
          <p:nvPr/>
        </p:nvSpPr>
        <p:spPr>
          <a:xfrm>
            <a:off x="8596313" y="2857500"/>
            <a:ext cx="1428750" cy="178593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293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g-BG" sz="2800" dirty="0">
                <a:solidFill>
                  <a:schemeClr val="bg2">
                    <a:lumMod val="75000"/>
                  </a:schemeClr>
                </a:solidFill>
              </a:rPr>
              <a:t>Къде?</a:t>
            </a:r>
          </a:p>
          <a:p>
            <a:pPr>
              <a:defRPr/>
            </a:pPr>
            <a:r>
              <a:rPr lang="bg-BG" sz="2800" dirty="0">
                <a:solidFill>
                  <a:schemeClr val="bg2">
                    <a:lumMod val="75000"/>
                  </a:schemeClr>
                </a:solidFill>
              </a:rPr>
              <a:t>Кога? </a:t>
            </a:r>
          </a:p>
          <a:p>
            <a:pPr>
              <a:defRPr/>
            </a:pPr>
            <a:r>
              <a:rPr lang="bg-BG" sz="2800" dirty="0">
                <a:solidFill>
                  <a:schemeClr val="bg2">
                    <a:lumMod val="75000"/>
                  </a:schemeClr>
                </a:solidFill>
              </a:rPr>
              <a:t>Как?</a:t>
            </a:r>
            <a:endParaRPr lang="bg-BG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Правоъгълник 8"/>
          <p:cNvSpPr>
            <a:spLocks noChangeArrowheads="1"/>
          </p:cNvSpPr>
          <p:nvPr/>
        </p:nvSpPr>
        <p:spPr bwMode="auto">
          <a:xfrm>
            <a:off x="2881313" y="2714625"/>
            <a:ext cx="1987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>
                <a:solidFill>
                  <a:srgbClr val="C00000"/>
                </a:solidFill>
                <a:latin typeface="Arlekino" charset="0"/>
              </a:rPr>
              <a:t>Прилагателно име</a:t>
            </a:r>
            <a:endParaRPr lang="bg-BG" altLang="x-none">
              <a:latin typeface="Calibri" charset="0"/>
            </a:endParaRPr>
          </a:p>
        </p:txBody>
      </p:sp>
      <p:sp>
        <p:nvSpPr>
          <p:cNvPr id="10" name="Правоъгълник 9"/>
          <p:cNvSpPr>
            <a:spLocks noChangeArrowheads="1"/>
          </p:cNvSpPr>
          <p:nvPr/>
        </p:nvSpPr>
        <p:spPr bwMode="auto">
          <a:xfrm>
            <a:off x="7524751" y="3286125"/>
            <a:ext cx="104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>
                <a:solidFill>
                  <a:srgbClr val="C00000"/>
                </a:solidFill>
                <a:latin typeface="Arlekino" charset="0"/>
              </a:rPr>
              <a:t>Наречие</a:t>
            </a:r>
            <a:endParaRPr lang="bg-BG" altLang="x-none">
              <a:latin typeface="Calibri" charset="0"/>
            </a:endParaRPr>
          </a:p>
        </p:txBody>
      </p:sp>
      <p:cxnSp>
        <p:nvCxnSpPr>
          <p:cNvPr id="12" name="Съединение с чупка 11"/>
          <p:cNvCxnSpPr>
            <a:cxnSpLocks noChangeShapeType="1"/>
          </p:cNvCxnSpPr>
          <p:nvPr/>
        </p:nvCxnSpPr>
        <p:spPr bwMode="auto">
          <a:xfrm rot="5400000">
            <a:off x="4988719" y="4321969"/>
            <a:ext cx="928688" cy="5715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miter lim="800000"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Съединение с чупка 12"/>
          <p:cNvCxnSpPr>
            <a:cxnSpLocks noChangeShapeType="1"/>
          </p:cNvCxnSpPr>
          <p:nvPr/>
        </p:nvCxnSpPr>
        <p:spPr bwMode="auto">
          <a:xfrm rot="10800000" flipV="1">
            <a:off x="4810126" y="4643438"/>
            <a:ext cx="3929063" cy="1143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miter lim="800000"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Текстово поле 23"/>
          <p:cNvSpPr txBox="1">
            <a:spLocks noChangeArrowheads="1"/>
          </p:cNvSpPr>
          <p:nvPr/>
        </p:nvSpPr>
        <p:spPr bwMode="auto">
          <a:xfrm>
            <a:off x="2238375" y="4929188"/>
            <a:ext cx="75009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solidFill>
                  <a:srgbClr val="262F13"/>
                </a:solidFill>
                <a:latin typeface="Calibri" charset="0"/>
              </a:rPr>
              <a:t>Той се блъсна в </a:t>
            </a:r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силно</a:t>
            </a:r>
            <a:r>
              <a:rPr lang="bg-BG" altLang="x-none" sz="2800">
                <a:solidFill>
                  <a:srgbClr val="262F13"/>
                </a:solidFill>
                <a:latin typeface="Calibri" charset="0"/>
              </a:rPr>
              <a:t> момче.</a:t>
            </a:r>
          </a:p>
          <a:p>
            <a:pPr eaLnBrk="1" hangingPunct="1"/>
            <a:endParaRPr lang="bg-BG" altLang="x-none" sz="2800">
              <a:solidFill>
                <a:srgbClr val="262F13"/>
              </a:solidFill>
              <a:latin typeface="Calibri" charset="0"/>
            </a:endParaRPr>
          </a:p>
          <a:p>
            <a:pPr eaLnBrk="1" hangingPunct="1"/>
            <a:r>
              <a:rPr lang="bg-BG" altLang="x-none" sz="2800">
                <a:solidFill>
                  <a:srgbClr val="262F13"/>
                </a:solidFill>
                <a:latin typeface="Calibri" charset="0"/>
              </a:rPr>
              <a:t>        Хвърли  </a:t>
            </a:r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силно</a:t>
            </a:r>
            <a:r>
              <a:rPr lang="bg-BG" altLang="x-none" sz="2800">
                <a:solidFill>
                  <a:srgbClr val="262F13"/>
                </a:solidFill>
                <a:latin typeface="Calibri" charset="0"/>
              </a:rPr>
              <a:t> чантата.</a:t>
            </a:r>
          </a:p>
        </p:txBody>
      </p:sp>
    </p:spTree>
    <p:extLst>
      <p:ext uri="{BB962C8B-B14F-4D97-AF65-F5344CB8AC3E}">
        <p14:creationId xmlns:p14="http://schemas.microsoft.com/office/powerpoint/2010/main" val="78920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Текстово поле 2"/>
          <p:cNvSpPr txBox="1">
            <a:spLocks noChangeArrowheads="1"/>
          </p:cNvSpPr>
          <p:nvPr/>
        </p:nvSpPr>
        <p:spPr bwMode="auto">
          <a:xfrm>
            <a:off x="2166939" y="714376"/>
            <a:ext cx="8143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dirty="0">
                <a:latin typeface="Calibri" charset="0"/>
              </a:rPr>
              <a:t>                                     </a:t>
            </a:r>
            <a:r>
              <a:rPr lang="bg-BG" altLang="x-none" dirty="0" err="1">
                <a:latin typeface="Calibri" charset="0"/>
              </a:rPr>
              <a:t>Упр</a:t>
            </a:r>
            <a:r>
              <a:rPr lang="bg-BG" altLang="x-none" dirty="0">
                <a:latin typeface="Calibri" charset="0"/>
              </a:rPr>
              <a:t>.</a:t>
            </a:r>
            <a:r>
              <a:rPr lang="en-US" altLang="x-none" dirty="0">
                <a:latin typeface="Calibri" charset="0"/>
              </a:rPr>
              <a:t>5</a:t>
            </a:r>
            <a:r>
              <a:rPr lang="bg-BG" altLang="x-none" dirty="0">
                <a:latin typeface="Calibri" charset="0"/>
              </a:rPr>
              <a:t> </a:t>
            </a:r>
            <a:r>
              <a:rPr lang="bg-BG" altLang="x-none" sz="2000" dirty="0">
                <a:latin typeface="Calibri" charset="0"/>
              </a:rPr>
              <a:t> Определи наречията и прилагателните имена в </a:t>
            </a:r>
          </a:p>
          <a:p>
            <a:pPr eaLnBrk="1" hangingPunct="1"/>
            <a:r>
              <a:rPr lang="bg-BG" altLang="x-none" sz="2000" dirty="0">
                <a:latin typeface="Calibri" charset="0"/>
              </a:rPr>
              <a:t>                                             изреченията.</a:t>
            </a:r>
          </a:p>
        </p:txBody>
      </p:sp>
      <p:sp>
        <p:nvSpPr>
          <p:cNvPr id="5" name="Текстово поле 4"/>
          <p:cNvSpPr txBox="1">
            <a:spLocks noChangeArrowheads="1"/>
          </p:cNvSpPr>
          <p:nvPr/>
        </p:nvSpPr>
        <p:spPr bwMode="auto">
          <a:xfrm>
            <a:off x="2452689" y="1500188"/>
            <a:ext cx="750093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g-BG" sz="2800" b="1" i="1" dirty="0">
                <a:solidFill>
                  <a:srgbClr val="293315"/>
                </a:solidFill>
                <a:latin typeface="Calibri" pitchFamily="34" charset="0"/>
              </a:rPr>
              <a:t>                </a:t>
            </a:r>
            <a:r>
              <a:rPr lang="bg-BG" sz="2800" b="1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Бърза</a:t>
            </a:r>
            <a:r>
              <a:rPr lang="bg-BG" sz="2800" dirty="0">
                <a:solidFill>
                  <a:srgbClr val="262F13"/>
                </a:solidFill>
                <a:latin typeface="Calibri" pitchFamily="34" charset="0"/>
              </a:rPr>
              <a:t> работа – срам за майстора.</a:t>
            </a:r>
          </a:p>
          <a:p>
            <a:pPr>
              <a:defRPr/>
            </a:pPr>
            <a:r>
              <a:rPr lang="bg-BG" sz="2800" dirty="0">
                <a:solidFill>
                  <a:srgbClr val="262F13"/>
                </a:solidFill>
                <a:latin typeface="Calibri" pitchFamily="34" charset="0"/>
              </a:rPr>
              <a:t>                Спортистката  тичаше   </a:t>
            </a:r>
            <a:r>
              <a:rPr lang="bg-BG" sz="2800" b="1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бързо</a:t>
            </a:r>
            <a:r>
              <a:rPr lang="bg-BG" sz="2800" dirty="0">
                <a:solidFill>
                  <a:srgbClr val="262F13"/>
                </a:solidFill>
                <a:latin typeface="Calibri" pitchFamily="34" charset="0"/>
              </a:rPr>
              <a:t> и спечели първото място. </a:t>
            </a:r>
          </a:p>
          <a:p>
            <a:pPr>
              <a:defRPr/>
            </a:pPr>
            <a:endParaRPr lang="bg-BG" sz="2800" dirty="0">
              <a:solidFill>
                <a:srgbClr val="262F13"/>
              </a:solidFill>
              <a:latin typeface="Calibri" pitchFamily="34" charset="0"/>
            </a:endParaRPr>
          </a:p>
          <a:p>
            <a:pPr>
              <a:defRPr/>
            </a:pPr>
            <a:r>
              <a:rPr lang="bg-BG" sz="2800" b="1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Дълбока</a:t>
            </a:r>
            <a:r>
              <a:rPr lang="bg-BG" sz="2800" dirty="0">
                <a:solidFill>
                  <a:srgbClr val="262F13"/>
                </a:solidFill>
                <a:latin typeface="Calibri" pitchFamily="34" charset="0"/>
              </a:rPr>
              <a:t> рана заздравява, лоша дума не се забравя.</a:t>
            </a:r>
          </a:p>
          <a:p>
            <a:pPr>
              <a:defRPr/>
            </a:pPr>
            <a:r>
              <a:rPr lang="bg-BG" sz="2800" dirty="0">
                <a:solidFill>
                  <a:srgbClr val="262F13"/>
                </a:solidFill>
                <a:latin typeface="Calibri" pitchFamily="34" charset="0"/>
              </a:rPr>
              <a:t>Акулата се гмурна </a:t>
            </a:r>
            <a:r>
              <a:rPr lang="bg-BG" sz="2800" b="1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дълбоко</a:t>
            </a:r>
            <a:r>
              <a:rPr lang="bg-BG" sz="2800" dirty="0">
                <a:solidFill>
                  <a:srgbClr val="262F13"/>
                </a:solidFill>
                <a:latin typeface="Calibri" pitchFamily="34" charset="0"/>
              </a:rPr>
              <a:t> в морето.</a:t>
            </a:r>
          </a:p>
          <a:p>
            <a:pPr>
              <a:defRPr/>
            </a:pPr>
            <a:endParaRPr lang="bg-BG" sz="2800" dirty="0">
              <a:solidFill>
                <a:srgbClr val="262F13"/>
              </a:solidFill>
              <a:latin typeface="Calibri" pitchFamily="34" charset="0"/>
            </a:endParaRPr>
          </a:p>
          <a:p>
            <a:pPr>
              <a:defRPr/>
            </a:pPr>
            <a:r>
              <a:rPr lang="bg-BG" sz="2800" b="1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Весело</a:t>
            </a:r>
            <a:r>
              <a:rPr lang="bg-BG" sz="2800" b="1" i="1" dirty="0">
                <a:solidFill>
                  <a:srgbClr val="262F13"/>
                </a:solidFill>
                <a:latin typeface="Calibri" pitchFamily="34" charset="0"/>
              </a:rPr>
              <a:t> </a:t>
            </a:r>
            <a:r>
              <a:rPr lang="bg-BG" sz="2800" dirty="0">
                <a:solidFill>
                  <a:srgbClr val="262F13"/>
                </a:solidFill>
                <a:latin typeface="Calibri" pitchFamily="34" charset="0"/>
              </a:rPr>
              <a:t>слънце наднича от облаците.</a:t>
            </a:r>
          </a:p>
          <a:p>
            <a:pPr>
              <a:defRPr/>
            </a:pPr>
            <a:r>
              <a:rPr lang="bg-BG" sz="2800" dirty="0">
                <a:solidFill>
                  <a:srgbClr val="262F13"/>
                </a:solidFill>
                <a:latin typeface="Calibri" pitchFamily="34" charset="0"/>
              </a:rPr>
              <a:t>Слънцето </a:t>
            </a:r>
            <a:r>
              <a:rPr lang="bg-BG" sz="2800" b="1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весело</a:t>
            </a:r>
            <a:r>
              <a:rPr lang="bg-BG" sz="2800" dirty="0">
                <a:solidFill>
                  <a:srgbClr val="262F13"/>
                </a:solidFill>
                <a:latin typeface="Calibri" pitchFamily="34" charset="0"/>
              </a:rPr>
              <a:t> грее.</a:t>
            </a:r>
          </a:p>
        </p:txBody>
      </p:sp>
      <p:pic>
        <p:nvPicPr>
          <p:cNvPr id="11269" name="Picture 3" descr="C:\Documents and Settings\user\My Documents\благодаря-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22860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40560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2738414" y="2428868"/>
            <a:ext cx="678661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bg-BG" sz="60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Наречие.</a:t>
            </a:r>
          </a:p>
          <a:p>
            <a:pPr>
              <a:defRPr/>
            </a:pPr>
            <a:r>
              <a:rPr lang="bg-BG" sz="60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      </a:t>
            </a:r>
            <a:r>
              <a:rPr lang="bg-BG" sz="60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 Степенуване</a:t>
            </a:r>
            <a:endParaRPr lang="bg-BG" sz="6000" b="1" dirty="0">
              <a:ln/>
              <a:solidFill>
                <a:schemeClr val="accent3">
                  <a:lumMod val="50000"/>
                </a:schemeClr>
              </a:solidFill>
              <a:latin typeface="Arlekino" pitchFamily="2" charset="0"/>
            </a:endParaRPr>
          </a:p>
        </p:txBody>
      </p:sp>
      <p:pic>
        <p:nvPicPr>
          <p:cNvPr id="2054" name="Picture 8" descr="D:\My Pictures\животни\Picture2nhjnm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4071939"/>
            <a:ext cx="141605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D:\My Pictures\животни\Picture2nhjnm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9" y="4643439"/>
            <a:ext cx="1285875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89371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Текстово поле 4"/>
          <p:cNvSpPr txBox="1">
            <a:spLocks noChangeArrowheads="1"/>
          </p:cNvSpPr>
          <p:nvPr/>
        </p:nvSpPr>
        <p:spPr bwMode="auto">
          <a:xfrm>
            <a:off x="2166939" y="714376"/>
            <a:ext cx="8143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000">
                <a:latin typeface="Calibri" charset="0"/>
              </a:rPr>
              <a:t>Упр.1 Препишете изреченията. Допълнете ги с подходящи думи. </a:t>
            </a:r>
          </a:p>
          <a:p>
            <a:pPr eaLnBrk="1" hangingPunct="1"/>
            <a:r>
              <a:rPr lang="bg-BG" altLang="x-none" sz="2000">
                <a:latin typeface="Calibri" charset="0"/>
              </a:rPr>
              <a:t>           Какви части на речта са те?</a:t>
            </a:r>
          </a:p>
        </p:txBody>
      </p:sp>
      <p:sp>
        <p:nvSpPr>
          <p:cNvPr id="6" name="Правоъгълник 5"/>
          <p:cNvSpPr/>
          <p:nvPr/>
        </p:nvSpPr>
        <p:spPr>
          <a:xfrm>
            <a:off x="2381224" y="2500306"/>
            <a:ext cx="7786742" cy="35394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bg-BG" sz="2800" b="1" dirty="0">
                <a:ln/>
                <a:solidFill>
                  <a:srgbClr val="181E0C"/>
                </a:solidFill>
              </a:rPr>
              <a:t> Момчето  се  изкачваше  все</a:t>
            </a:r>
          </a:p>
          <a:p>
            <a:pPr>
              <a:defRPr/>
            </a:pPr>
            <a:endParaRPr lang="bg-BG" sz="2800" b="1" dirty="0">
              <a:ln/>
              <a:solidFill>
                <a:srgbClr val="181E0C"/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bg-BG" sz="2800" b="1" dirty="0">
                <a:ln/>
                <a:solidFill>
                  <a:srgbClr val="181E0C"/>
                </a:solidFill>
              </a:rPr>
              <a:t> </a:t>
            </a:r>
            <a:r>
              <a:rPr lang="bg-BG" sz="2800" b="1" dirty="0">
                <a:ln/>
                <a:solidFill>
                  <a:srgbClr val="181E0C"/>
                </a:solidFill>
              </a:rPr>
              <a:t>Весела                         да  влезе  вкъщи.</a:t>
            </a:r>
          </a:p>
          <a:p>
            <a:pPr>
              <a:buFont typeface="Wingdings" pitchFamily="2" charset="2"/>
              <a:buChar char="q"/>
              <a:defRPr/>
            </a:pPr>
            <a:endParaRPr lang="bg-BG" sz="2800" b="1" dirty="0">
              <a:ln/>
              <a:solidFill>
                <a:srgbClr val="181E0C"/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bg-BG" sz="2800" b="1" dirty="0">
                <a:ln/>
                <a:solidFill>
                  <a:srgbClr val="181E0C"/>
                </a:solidFill>
              </a:rPr>
              <a:t> Весела  се  </a:t>
            </a:r>
            <a:r>
              <a:rPr lang="bg-BG" sz="2800" b="1" dirty="0" err="1">
                <a:ln/>
                <a:solidFill>
                  <a:srgbClr val="181E0C"/>
                </a:solidFill>
              </a:rPr>
              <a:t>изкачи</a:t>
            </a:r>
            <a:r>
              <a:rPr lang="bg-BG" sz="2800" b="1" dirty="0">
                <a:ln/>
                <a:solidFill>
                  <a:srgbClr val="181E0C"/>
                </a:solidFill>
              </a:rPr>
              <a:t>                       от Станка.</a:t>
            </a:r>
          </a:p>
          <a:p>
            <a:pPr>
              <a:buFont typeface="Wingdings" pitchFamily="2" charset="2"/>
              <a:buChar char="q"/>
              <a:defRPr/>
            </a:pPr>
            <a:endParaRPr lang="bg-BG" sz="2800" b="1" dirty="0">
              <a:ln/>
              <a:solidFill>
                <a:srgbClr val="181E0C"/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bg-BG" sz="2800" b="1" dirty="0">
                <a:ln/>
                <a:solidFill>
                  <a:srgbClr val="181E0C"/>
                </a:solidFill>
              </a:rPr>
              <a:t> </a:t>
            </a:r>
            <a:r>
              <a:rPr lang="bg-BG" sz="2800" b="1" dirty="0">
                <a:ln/>
                <a:solidFill>
                  <a:srgbClr val="181E0C"/>
                </a:solidFill>
              </a:rPr>
              <a:t>                           се </a:t>
            </a:r>
            <a:r>
              <a:rPr lang="bg-BG" sz="2800" b="1" dirty="0" err="1">
                <a:ln/>
                <a:solidFill>
                  <a:srgbClr val="181E0C"/>
                </a:solidFill>
              </a:rPr>
              <a:t>изкачи</a:t>
            </a:r>
            <a:r>
              <a:rPr lang="bg-BG" sz="2800" b="1" dirty="0">
                <a:ln/>
                <a:solidFill>
                  <a:srgbClr val="181E0C"/>
                </a:solidFill>
              </a:rPr>
              <a:t> от Таня. </a:t>
            </a:r>
          </a:p>
          <a:p>
            <a:pPr>
              <a:defRPr/>
            </a:pPr>
            <a:r>
              <a:rPr lang="bg-BG" sz="2800" b="1" dirty="0">
                <a:ln/>
                <a:solidFill>
                  <a:srgbClr val="181E0C"/>
                </a:solidFill>
              </a:rPr>
              <a:t>                              </a:t>
            </a:r>
            <a:endParaRPr lang="bg-BG" sz="2800" b="1" dirty="0">
              <a:ln/>
              <a:solidFill>
                <a:srgbClr val="181E0C"/>
              </a:solidFill>
            </a:endParaRPr>
          </a:p>
        </p:txBody>
      </p:sp>
      <p:sp>
        <p:nvSpPr>
          <p:cNvPr id="3079" name="Правоъгълник 15"/>
          <p:cNvSpPr>
            <a:spLocks noChangeArrowheads="1"/>
          </p:cNvSpPr>
          <p:nvPr/>
        </p:nvSpPr>
        <p:spPr bwMode="auto">
          <a:xfrm>
            <a:off x="2381250" y="1500188"/>
            <a:ext cx="158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400" b="1">
                <a:solidFill>
                  <a:srgbClr val="181E0C"/>
                </a:solidFill>
              </a:rPr>
              <a:t>по-бързо</a:t>
            </a:r>
            <a:endParaRPr lang="bg-BG" altLang="x-none" sz="2400"/>
          </a:p>
        </p:txBody>
      </p:sp>
      <p:pic>
        <p:nvPicPr>
          <p:cNvPr id="25" name="Picture 8" descr="D:\My Pictures\животни\Picture2nhjnm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071688"/>
            <a:ext cx="8588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аво съединение 26"/>
          <p:cNvCxnSpPr>
            <a:cxnSpLocks noChangeShapeType="1"/>
          </p:cNvCxnSpPr>
          <p:nvPr/>
        </p:nvCxnSpPr>
        <p:spPr bwMode="auto">
          <a:xfrm>
            <a:off x="7453313" y="2928939"/>
            <a:ext cx="1714500" cy="15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Право съединение 27"/>
          <p:cNvCxnSpPr>
            <a:cxnSpLocks noChangeShapeType="1"/>
          </p:cNvCxnSpPr>
          <p:nvPr/>
        </p:nvCxnSpPr>
        <p:spPr bwMode="auto">
          <a:xfrm>
            <a:off x="4024313" y="3786189"/>
            <a:ext cx="1714500" cy="15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Picture 8" descr="D:\My Pictures\животни\Picture2nhjnm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4" y="2928938"/>
            <a:ext cx="85883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Право съединение 29"/>
          <p:cNvCxnSpPr>
            <a:cxnSpLocks noChangeShapeType="1"/>
          </p:cNvCxnSpPr>
          <p:nvPr/>
        </p:nvCxnSpPr>
        <p:spPr bwMode="auto">
          <a:xfrm>
            <a:off x="5667375" y="4643439"/>
            <a:ext cx="1714500" cy="15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" name="Picture 8" descr="D:\My Pictures\животни\Picture2nhjnm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14751"/>
            <a:ext cx="9286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Право съединение 31"/>
          <p:cNvCxnSpPr>
            <a:cxnSpLocks noChangeShapeType="1"/>
          </p:cNvCxnSpPr>
          <p:nvPr/>
        </p:nvCxnSpPr>
        <p:spPr bwMode="auto">
          <a:xfrm>
            <a:off x="3167063" y="5500689"/>
            <a:ext cx="1714500" cy="15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Picture 8" descr="D:\My Pictures\животни\Picture2nhjnm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9" y="4572001"/>
            <a:ext cx="92868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Закръглен правоъгълник 33"/>
          <p:cNvSpPr/>
          <p:nvPr/>
        </p:nvSpPr>
        <p:spPr>
          <a:xfrm>
            <a:off x="2309786" y="1571612"/>
            <a:ext cx="7500990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35" name="Правоъгълник 34"/>
          <p:cNvSpPr>
            <a:spLocks noChangeArrowheads="1"/>
          </p:cNvSpPr>
          <p:nvPr/>
        </p:nvSpPr>
        <p:spPr bwMode="auto">
          <a:xfrm>
            <a:off x="2381250" y="1571626"/>
            <a:ext cx="158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400" b="1">
                <a:solidFill>
                  <a:srgbClr val="181E0C"/>
                </a:solidFill>
              </a:rPr>
              <a:t>по-бързо</a:t>
            </a:r>
            <a:endParaRPr lang="bg-BG" altLang="x-none" sz="2400"/>
          </a:p>
        </p:txBody>
      </p:sp>
      <p:sp>
        <p:nvSpPr>
          <p:cNvPr id="36" name="Правоъгълник 35"/>
          <p:cNvSpPr>
            <a:spLocks noChangeArrowheads="1"/>
          </p:cNvSpPr>
          <p:nvPr/>
        </p:nvSpPr>
        <p:spPr bwMode="auto">
          <a:xfrm>
            <a:off x="4238625" y="1571626"/>
            <a:ext cx="147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400" b="1">
                <a:solidFill>
                  <a:srgbClr val="181E0C"/>
                </a:solidFill>
              </a:rPr>
              <a:t>побърза</a:t>
            </a:r>
            <a:endParaRPr lang="bg-BG" altLang="x-none" sz="2400"/>
          </a:p>
        </p:txBody>
      </p:sp>
      <p:sp>
        <p:nvSpPr>
          <p:cNvPr id="37" name="Правоъгълник 36"/>
          <p:cNvSpPr>
            <a:spLocks noChangeArrowheads="1"/>
          </p:cNvSpPr>
          <p:nvPr/>
        </p:nvSpPr>
        <p:spPr bwMode="auto">
          <a:xfrm>
            <a:off x="5953125" y="1571626"/>
            <a:ext cx="173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400" b="1">
                <a:solidFill>
                  <a:srgbClr val="181E0C"/>
                </a:solidFill>
              </a:rPr>
              <a:t>по-високо</a:t>
            </a:r>
            <a:endParaRPr lang="bg-BG" altLang="x-none" sz="2400"/>
          </a:p>
        </p:txBody>
      </p:sp>
      <p:sp>
        <p:nvSpPr>
          <p:cNvPr id="38" name="Правоъгълник 37"/>
          <p:cNvSpPr>
            <a:spLocks noChangeArrowheads="1"/>
          </p:cNvSpPr>
          <p:nvPr/>
        </p:nvSpPr>
        <p:spPr bwMode="auto">
          <a:xfrm>
            <a:off x="7953375" y="1571626"/>
            <a:ext cx="176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400" b="1">
                <a:solidFill>
                  <a:srgbClr val="181E0C"/>
                </a:solidFill>
              </a:rPr>
              <a:t>най-бързо</a:t>
            </a:r>
            <a:endParaRPr lang="bg-BG" altLang="x-none" sz="2400"/>
          </a:p>
        </p:txBody>
      </p:sp>
      <p:sp>
        <p:nvSpPr>
          <p:cNvPr id="39" name="Овал 38"/>
          <p:cNvSpPr/>
          <p:nvPr/>
        </p:nvSpPr>
        <p:spPr>
          <a:xfrm>
            <a:off x="9239250" y="2857500"/>
            <a:ext cx="71438" cy="7143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40" name="Правоъгълник 39"/>
          <p:cNvSpPr>
            <a:spLocks noChangeArrowheads="1"/>
          </p:cNvSpPr>
          <p:nvPr/>
        </p:nvSpPr>
        <p:spPr bwMode="auto">
          <a:xfrm>
            <a:off x="3095625" y="5072063"/>
            <a:ext cx="179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400" b="1">
                <a:solidFill>
                  <a:srgbClr val="181E0C"/>
                </a:solidFill>
              </a:rPr>
              <a:t>Най-бързо</a:t>
            </a:r>
            <a:endParaRPr lang="bg-BG" altLang="x-none" sz="2400"/>
          </a:p>
        </p:txBody>
      </p:sp>
    </p:spTree>
    <p:extLst>
      <p:ext uri="{BB962C8B-B14F-4D97-AF65-F5344CB8AC3E}">
        <p14:creationId xmlns:p14="http://schemas.microsoft.com/office/powerpoint/2010/main" val="35796009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0.57152 0.132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76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0191 0.247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03195 0.3738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52761 0.4997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9" y="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8" grpId="1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8" descr="D:\My Pictures\животни\Picture2nhjnm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1" y="2786063"/>
            <a:ext cx="128587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D:\My Pictures\животни\Picture2nhjnm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1" y="4357689"/>
            <a:ext cx="10715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D:\My Pictures\животни\Картина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3571875"/>
            <a:ext cx="2970212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авоъгълник 6"/>
          <p:cNvSpPr/>
          <p:nvPr/>
        </p:nvSpPr>
        <p:spPr>
          <a:xfrm>
            <a:off x="2666976" y="1071546"/>
            <a:ext cx="750099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36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Някои </a:t>
            </a:r>
            <a:r>
              <a:rPr lang="bg-BG" sz="36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 наречия  могат  да се степенуват в трите степени – </a:t>
            </a:r>
            <a:r>
              <a:rPr lang="bg-BG" sz="3600" b="1" dirty="0">
                <a:ln/>
                <a:solidFill>
                  <a:srgbClr val="262F13"/>
                </a:solidFill>
                <a:latin typeface="Arlekino" pitchFamily="2" charset="0"/>
              </a:rPr>
              <a:t>положителна, сравнителна  и превъзходна.</a:t>
            </a:r>
            <a:endParaRPr lang="bg-BG" sz="3600" b="1" dirty="0">
              <a:ln/>
              <a:solidFill>
                <a:srgbClr val="262F13"/>
              </a:solidFill>
              <a:latin typeface="Arlekino" pitchFamily="2" charset="0"/>
            </a:endParaRPr>
          </a:p>
        </p:txBody>
      </p:sp>
      <p:sp>
        <p:nvSpPr>
          <p:cNvPr id="8" name="Текстово поле 7"/>
          <p:cNvSpPr txBox="1">
            <a:spLocks noChangeArrowheads="1"/>
          </p:cNvSpPr>
          <p:nvPr/>
        </p:nvSpPr>
        <p:spPr bwMode="auto">
          <a:xfrm>
            <a:off x="3738564" y="4357688"/>
            <a:ext cx="1857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тихо</a:t>
            </a:r>
          </a:p>
          <a:p>
            <a:pPr eaLnBrk="1" hangingPunct="1"/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по-тихо</a:t>
            </a:r>
          </a:p>
          <a:p>
            <a:pPr eaLnBrk="1" hangingPunct="1"/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най-тихо</a:t>
            </a:r>
          </a:p>
        </p:txBody>
      </p:sp>
      <p:sp>
        <p:nvSpPr>
          <p:cNvPr id="9" name="Правоъгълник 8"/>
          <p:cNvSpPr/>
          <p:nvPr/>
        </p:nvSpPr>
        <p:spPr>
          <a:xfrm>
            <a:off x="2195765" y="571481"/>
            <a:ext cx="434734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336382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Текстово поле 4"/>
          <p:cNvSpPr txBox="1">
            <a:spLocks noChangeArrowheads="1"/>
          </p:cNvSpPr>
          <p:nvPr/>
        </p:nvSpPr>
        <p:spPr bwMode="auto">
          <a:xfrm>
            <a:off x="2166939" y="714376"/>
            <a:ext cx="8143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000">
                <a:latin typeface="Calibri" charset="0"/>
              </a:rPr>
              <a:t>Упр.2 Правописните грешки в дадените думи са три. Открийте ги.</a:t>
            </a:r>
          </a:p>
          <a:p>
            <a:pPr eaLnBrk="1" hangingPunct="1"/>
            <a:r>
              <a:rPr lang="bg-BG" altLang="x-none" sz="2000">
                <a:latin typeface="Calibri" charset="0"/>
              </a:rPr>
              <a:t>            Напишете  думите правилно.</a:t>
            </a:r>
          </a:p>
        </p:txBody>
      </p:sp>
      <p:sp>
        <p:nvSpPr>
          <p:cNvPr id="4" name="Текстово поле 3"/>
          <p:cNvSpPr txBox="1">
            <a:spLocks noChangeArrowheads="1"/>
          </p:cNvSpPr>
          <p:nvPr/>
        </p:nvSpPr>
        <p:spPr bwMode="auto">
          <a:xfrm>
            <a:off x="2309814" y="1785938"/>
            <a:ext cx="1857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откога интересно словесно</a:t>
            </a:r>
          </a:p>
        </p:txBody>
      </p:sp>
      <p:sp>
        <p:nvSpPr>
          <p:cNvPr id="5" name="Текстово поле 4"/>
          <p:cNvSpPr txBox="1">
            <a:spLocks noChangeArrowheads="1"/>
          </p:cNvSpPr>
          <p:nvPr/>
        </p:nvSpPr>
        <p:spPr bwMode="auto">
          <a:xfrm>
            <a:off x="3024189" y="4286250"/>
            <a:ext cx="2428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най    добре</a:t>
            </a:r>
          </a:p>
          <a:p>
            <a:pPr eaLnBrk="1" hangingPunct="1"/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постояно вчера</a:t>
            </a:r>
          </a:p>
        </p:txBody>
      </p:sp>
      <p:pic>
        <p:nvPicPr>
          <p:cNvPr id="5126" name="Picture 2" descr="C:\Documents and Settings\user\My Documents\My Pictures\Картина1а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1714500"/>
            <a:ext cx="22145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ово поле 7"/>
          <p:cNvSpPr txBox="1">
            <a:spLocks noChangeArrowheads="1"/>
          </p:cNvSpPr>
          <p:nvPr/>
        </p:nvSpPr>
        <p:spPr bwMode="auto">
          <a:xfrm>
            <a:off x="7453314" y="1714500"/>
            <a:ext cx="2428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местно</a:t>
            </a:r>
          </a:p>
          <a:p>
            <a:pPr eaLnBrk="1" hangingPunct="1"/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месно</a:t>
            </a:r>
          </a:p>
          <a:p>
            <a:pPr eaLnBrk="1" hangingPunct="1"/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по - бързо</a:t>
            </a:r>
          </a:p>
        </p:txBody>
      </p:sp>
      <p:sp>
        <p:nvSpPr>
          <p:cNvPr id="9" name="Текстово поле 8"/>
          <p:cNvSpPr txBox="1">
            <a:spLocks noChangeArrowheads="1"/>
          </p:cNvSpPr>
          <p:nvPr/>
        </p:nvSpPr>
        <p:spPr bwMode="auto">
          <a:xfrm>
            <a:off x="7096126" y="4286250"/>
            <a:ext cx="2428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изкуствено</a:t>
            </a:r>
          </a:p>
          <a:p>
            <a:pPr eaLnBrk="1" hangingPunct="1"/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усно </a:t>
            </a:r>
          </a:p>
          <a:p>
            <a:pPr eaLnBrk="1" hangingPunct="1"/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честно</a:t>
            </a:r>
          </a:p>
        </p:txBody>
      </p:sp>
      <p:cxnSp>
        <p:nvCxnSpPr>
          <p:cNvPr id="11" name="Право съединение 10"/>
          <p:cNvCxnSpPr>
            <a:cxnSpLocks noChangeShapeType="1"/>
          </p:cNvCxnSpPr>
          <p:nvPr/>
        </p:nvCxnSpPr>
        <p:spPr bwMode="auto">
          <a:xfrm>
            <a:off x="3095626" y="4714875"/>
            <a:ext cx="1643063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аво съединение 11"/>
          <p:cNvCxnSpPr>
            <a:cxnSpLocks noChangeShapeType="1"/>
          </p:cNvCxnSpPr>
          <p:nvPr/>
        </p:nvCxnSpPr>
        <p:spPr bwMode="auto">
          <a:xfrm>
            <a:off x="3095626" y="5143500"/>
            <a:ext cx="1643063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Право съединение 12"/>
          <p:cNvCxnSpPr>
            <a:cxnSpLocks noChangeShapeType="1"/>
          </p:cNvCxnSpPr>
          <p:nvPr/>
        </p:nvCxnSpPr>
        <p:spPr bwMode="auto">
          <a:xfrm>
            <a:off x="7096125" y="5214939"/>
            <a:ext cx="857250" cy="15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Правоъгълник 14"/>
          <p:cNvSpPr>
            <a:spLocks noChangeArrowheads="1"/>
          </p:cNvSpPr>
          <p:nvPr/>
        </p:nvSpPr>
        <p:spPr bwMode="auto">
          <a:xfrm>
            <a:off x="3595688" y="4429125"/>
            <a:ext cx="261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>
                <a:solidFill>
                  <a:srgbClr val="C00000"/>
                </a:solidFill>
                <a:latin typeface="Arlekino" charset="0"/>
              </a:rPr>
              <a:t>-</a:t>
            </a:r>
            <a:endParaRPr lang="bg-BG" altLang="x-none">
              <a:latin typeface="Calibri" charset="0"/>
            </a:endParaRPr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auto">
          <a:xfrm>
            <a:off x="4167189" y="4643439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>
                <a:solidFill>
                  <a:srgbClr val="C00000"/>
                </a:solidFill>
                <a:latin typeface="Arlekino" charset="0"/>
              </a:rPr>
              <a:t>н</a:t>
            </a:r>
            <a:endParaRPr lang="bg-BG" altLang="x-none">
              <a:latin typeface="Calibri" charset="0"/>
            </a:endParaRPr>
          </a:p>
        </p:txBody>
      </p:sp>
      <p:sp>
        <p:nvSpPr>
          <p:cNvPr id="17" name="Правоъгълник 16"/>
          <p:cNvSpPr>
            <a:spLocks noChangeArrowheads="1"/>
          </p:cNvSpPr>
          <p:nvPr/>
        </p:nvSpPr>
        <p:spPr bwMode="auto">
          <a:xfrm>
            <a:off x="7381875" y="4643438"/>
            <a:ext cx="285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>
                <a:solidFill>
                  <a:srgbClr val="C00000"/>
                </a:solidFill>
                <a:latin typeface="Arlekino" charset="0"/>
              </a:rPr>
              <a:t>т</a:t>
            </a:r>
            <a:endParaRPr lang="bg-BG" altLang="x-none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3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2381224" y="1071547"/>
            <a:ext cx="7500990" cy="45243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36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С   двойно  </a:t>
            </a:r>
            <a:r>
              <a:rPr lang="bg-BG" sz="3600" b="1" dirty="0">
                <a:ln/>
                <a:solidFill>
                  <a:srgbClr val="293315"/>
                </a:solidFill>
                <a:latin typeface="Arlekino" pitchFamily="2" charset="0"/>
              </a:rPr>
              <a:t>-</a:t>
            </a:r>
            <a:r>
              <a:rPr lang="bg-BG" sz="3600" b="1" dirty="0" err="1">
                <a:ln/>
                <a:solidFill>
                  <a:srgbClr val="293315"/>
                </a:solidFill>
                <a:latin typeface="Arlekino" pitchFamily="2" charset="0"/>
              </a:rPr>
              <a:t>нн</a:t>
            </a:r>
            <a:r>
              <a:rPr lang="bg-BG" sz="3600" b="1" dirty="0">
                <a:ln/>
                <a:solidFill>
                  <a:srgbClr val="293315"/>
                </a:solidFill>
                <a:latin typeface="Arlekino" pitchFamily="2" charset="0"/>
              </a:rPr>
              <a:t> </a:t>
            </a:r>
            <a:r>
              <a:rPr lang="bg-BG" sz="36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се пишат наречията, образувани от прилагателни, завършващи на </a:t>
            </a:r>
          </a:p>
          <a:p>
            <a:pPr algn="ctr">
              <a:defRPr/>
            </a:pPr>
            <a:r>
              <a:rPr lang="bg-BG" sz="3600" b="1" dirty="0">
                <a:ln/>
                <a:solidFill>
                  <a:srgbClr val="262F13"/>
                </a:solidFill>
                <a:latin typeface="Arlekino" pitchFamily="2" charset="0"/>
              </a:rPr>
              <a:t>– </a:t>
            </a:r>
            <a:r>
              <a:rPr lang="bg-BG" sz="3600" b="1" dirty="0" err="1">
                <a:ln/>
                <a:solidFill>
                  <a:srgbClr val="262F13"/>
                </a:solidFill>
                <a:latin typeface="Arlekino" pitchFamily="2" charset="0"/>
              </a:rPr>
              <a:t>нен</a:t>
            </a:r>
            <a:r>
              <a:rPr lang="bg-BG" sz="36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.</a:t>
            </a:r>
          </a:p>
          <a:p>
            <a:pPr algn="ctr">
              <a:defRPr/>
            </a:pPr>
            <a:endParaRPr lang="bg-BG" sz="3600" b="1" dirty="0">
              <a:ln/>
              <a:solidFill>
                <a:schemeClr val="accent3">
                  <a:lumMod val="50000"/>
                </a:schemeClr>
              </a:solidFill>
              <a:latin typeface="Arlekino" pitchFamily="2" charset="0"/>
            </a:endParaRPr>
          </a:p>
          <a:p>
            <a:pPr algn="ctr">
              <a:defRPr/>
            </a:pPr>
            <a:endParaRPr lang="bg-BG" sz="3600" b="1" dirty="0">
              <a:ln/>
              <a:solidFill>
                <a:schemeClr val="accent3">
                  <a:lumMod val="50000"/>
                </a:schemeClr>
              </a:solidFill>
              <a:latin typeface="Arlekino" pitchFamily="2" charset="0"/>
            </a:endParaRPr>
          </a:p>
          <a:p>
            <a:pPr algn="ctr">
              <a:defRPr/>
            </a:pPr>
            <a:r>
              <a:rPr lang="bg-BG" sz="36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Частицата  </a:t>
            </a:r>
            <a:r>
              <a:rPr lang="bg-BG" sz="3600" b="1" dirty="0">
                <a:ln/>
                <a:solidFill>
                  <a:srgbClr val="262F13"/>
                </a:solidFill>
                <a:latin typeface="Arlekino" pitchFamily="2" charset="0"/>
              </a:rPr>
              <a:t>не </a:t>
            </a:r>
            <a:r>
              <a:rPr lang="bg-BG" sz="36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се пише </a:t>
            </a:r>
            <a:r>
              <a:rPr lang="bg-BG" sz="3600" b="1" dirty="0" err="1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слято</a:t>
            </a:r>
            <a:r>
              <a:rPr lang="bg-BG" sz="36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 с наречията.</a:t>
            </a:r>
            <a:endParaRPr lang="bg-BG" sz="3600" b="1" dirty="0">
              <a:ln/>
              <a:solidFill>
                <a:srgbClr val="262F13"/>
              </a:solidFill>
              <a:latin typeface="Arlekino" pitchFamily="2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2481517" y="785795"/>
            <a:ext cx="434734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6149" name="Picture 8" descr="D:\My Pictures\животни\Picture2nhjnm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4" y="2643188"/>
            <a:ext cx="128587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авоъгълник 5"/>
          <p:cNvSpPr>
            <a:spLocks noChangeArrowheads="1"/>
          </p:cNvSpPr>
          <p:nvPr/>
        </p:nvSpPr>
        <p:spPr bwMode="auto">
          <a:xfrm>
            <a:off x="5024438" y="3571876"/>
            <a:ext cx="3515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400">
                <a:solidFill>
                  <a:srgbClr val="C00000"/>
                </a:solidFill>
                <a:latin typeface="Arlekino" charset="0"/>
              </a:rPr>
              <a:t>(постоя</a:t>
            </a:r>
            <a:r>
              <a:rPr lang="bg-BG" altLang="x-none" sz="2400">
                <a:solidFill>
                  <a:srgbClr val="600000"/>
                </a:solidFill>
                <a:latin typeface="Arlekino" charset="0"/>
              </a:rPr>
              <a:t>нен </a:t>
            </a:r>
            <a:r>
              <a:rPr lang="bg-BG" altLang="x-none" sz="2400">
                <a:solidFill>
                  <a:srgbClr val="C00000"/>
                </a:solidFill>
                <a:latin typeface="Arlekino" charset="0"/>
              </a:rPr>
              <a:t> -  постоя</a:t>
            </a:r>
            <a:r>
              <a:rPr lang="bg-BG" altLang="x-none" sz="2400">
                <a:solidFill>
                  <a:srgbClr val="740000"/>
                </a:solidFill>
                <a:latin typeface="Arlekino" charset="0"/>
              </a:rPr>
              <a:t>нн</a:t>
            </a:r>
            <a:r>
              <a:rPr lang="bg-BG" altLang="x-none" sz="2400">
                <a:solidFill>
                  <a:srgbClr val="C00000"/>
                </a:solidFill>
                <a:latin typeface="Arlekino" charset="0"/>
              </a:rPr>
              <a:t>о)</a:t>
            </a:r>
            <a:endParaRPr lang="bg-BG" altLang="x-none" sz="2400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7" name="Правоъгълник 6"/>
          <p:cNvSpPr>
            <a:spLocks noChangeArrowheads="1"/>
          </p:cNvSpPr>
          <p:nvPr/>
        </p:nvSpPr>
        <p:spPr bwMode="auto">
          <a:xfrm>
            <a:off x="5024439" y="5572126"/>
            <a:ext cx="2105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400">
                <a:solidFill>
                  <a:srgbClr val="600000"/>
                </a:solidFill>
                <a:latin typeface="Arlekino" charset="0"/>
              </a:rPr>
              <a:t>(не</a:t>
            </a:r>
            <a:r>
              <a:rPr lang="bg-BG" altLang="x-none" sz="2400">
                <a:solidFill>
                  <a:srgbClr val="C00000"/>
                </a:solidFill>
                <a:latin typeface="Arlekino" charset="0"/>
              </a:rPr>
              <a:t>обмислено)</a:t>
            </a:r>
            <a:endParaRPr lang="bg-BG" altLang="x-none" sz="2400">
              <a:solidFill>
                <a:srgbClr val="C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5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Текстово поле 4"/>
          <p:cNvSpPr txBox="1">
            <a:spLocks noChangeArrowheads="1"/>
          </p:cNvSpPr>
          <p:nvPr/>
        </p:nvSpPr>
        <p:spPr bwMode="auto">
          <a:xfrm>
            <a:off x="2166939" y="714376"/>
            <a:ext cx="8143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000">
                <a:latin typeface="Calibri" charset="0"/>
              </a:rPr>
              <a:t>Упр.3 Препишете текста, като добавите пропуснатите   </a:t>
            </a:r>
            <a:r>
              <a:rPr lang="bg-BG" altLang="x-none" sz="2000" b="1">
                <a:latin typeface="Calibri" charset="0"/>
              </a:rPr>
              <a:t>-н-  </a:t>
            </a:r>
            <a:r>
              <a:rPr lang="bg-BG" altLang="x-none" sz="2000">
                <a:latin typeface="Calibri" charset="0"/>
              </a:rPr>
              <a:t>или  </a:t>
            </a:r>
            <a:r>
              <a:rPr lang="bg-BG" altLang="x-none" sz="2000" b="1">
                <a:latin typeface="Calibri" charset="0"/>
              </a:rPr>
              <a:t>-нн</a:t>
            </a:r>
            <a:r>
              <a:rPr lang="bg-BG" altLang="x-none" sz="2000">
                <a:latin typeface="Calibri" charset="0"/>
              </a:rPr>
              <a:t>-.</a:t>
            </a:r>
          </a:p>
          <a:p>
            <a:pPr eaLnBrk="1" hangingPunct="1"/>
            <a:r>
              <a:rPr lang="bg-BG" altLang="x-none" sz="2000">
                <a:latin typeface="Calibri" charset="0"/>
              </a:rPr>
              <a:t>            Подчертайте наречията.</a:t>
            </a:r>
          </a:p>
        </p:txBody>
      </p:sp>
      <p:sp>
        <p:nvSpPr>
          <p:cNvPr id="4" name="Текстово поле 3"/>
          <p:cNvSpPr txBox="1">
            <a:spLocks noChangeArrowheads="1"/>
          </p:cNvSpPr>
          <p:nvPr/>
        </p:nvSpPr>
        <p:spPr bwMode="auto">
          <a:xfrm>
            <a:off x="2309813" y="1785939"/>
            <a:ext cx="74295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                                 Андрешко</a:t>
            </a:r>
          </a:p>
          <a:p>
            <a:pPr eaLnBrk="1" hangingPunct="1"/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Една дъска отстрани  постоя</a:t>
            </a:r>
            <a:r>
              <a:rPr lang="en-US" altLang="x-none" sz="2800">
                <a:solidFill>
                  <a:srgbClr val="181E0C"/>
                </a:solidFill>
                <a:latin typeface="Calibri" charset="0"/>
              </a:rPr>
              <a:t>_ _ </a:t>
            </a:r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о, глухо  и безразсъд </a:t>
            </a:r>
            <a:r>
              <a:rPr lang="en-US" altLang="x-none" sz="2800">
                <a:solidFill>
                  <a:srgbClr val="181E0C"/>
                </a:solidFill>
                <a:latin typeface="Calibri" charset="0"/>
              </a:rPr>
              <a:t>_</a:t>
            </a:r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о   клепеше. Реката шумеше моното </a:t>
            </a:r>
            <a:r>
              <a:rPr lang="en-US" altLang="x-none" sz="2800">
                <a:solidFill>
                  <a:srgbClr val="181E0C"/>
                </a:solidFill>
                <a:latin typeface="Calibri" charset="0"/>
              </a:rPr>
              <a:t>_ _</a:t>
            </a:r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 о   в дола. В това време  Андрешко бързо се качи на коня и тръгна към селото, като викаше  непреста </a:t>
            </a:r>
            <a:r>
              <a:rPr lang="en-US" altLang="x-none" sz="2800">
                <a:solidFill>
                  <a:srgbClr val="181E0C"/>
                </a:solidFill>
                <a:latin typeface="Calibri" charset="0"/>
              </a:rPr>
              <a:t>_ _</a:t>
            </a:r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о,  сил </a:t>
            </a:r>
            <a:r>
              <a:rPr lang="en-US" altLang="x-none" sz="2800">
                <a:solidFill>
                  <a:srgbClr val="181E0C"/>
                </a:solidFill>
                <a:latin typeface="Calibri" charset="0"/>
              </a:rPr>
              <a:t>_</a:t>
            </a:r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о    и бодро.</a:t>
            </a:r>
          </a:p>
          <a:p>
            <a:pPr eaLnBrk="1" hangingPunct="1"/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                                                      Елин Пелин</a:t>
            </a:r>
          </a:p>
        </p:txBody>
      </p:sp>
      <p:pic>
        <p:nvPicPr>
          <p:cNvPr id="26626" name="Picture 2" descr="http://www.slovo.bg/old/litforum/221/elinpe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6213" y="4286256"/>
            <a:ext cx="1333191" cy="199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8" descr="D:\My Pictures\животни\Picture2nhjnm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1" y="2143126"/>
            <a:ext cx="5000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D:\My Pictures\животни\Picture2nhjnm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2500313"/>
            <a:ext cx="5000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D:\My Pictures\животни\Picture2nhjnm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3000375"/>
            <a:ext cx="5064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 descr="D:\My Pictures\животни\Picture2nhjnm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3857625"/>
            <a:ext cx="50006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8" descr="D:\My Pictures\животни\Picture2nhjnm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3857626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88225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>
            <a:spLocks noChangeArrowheads="1"/>
          </p:cNvSpPr>
          <p:nvPr/>
        </p:nvSpPr>
        <p:spPr bwMode="auto">
          <a:xfrm>
            <a:off x="2095501" y="1785939"/>
            <a:ext cx="82153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                                 Андрешко</a:t>
            </a:r>
          </a:p>
          <a:p>
            <a:pPr eaLnBrk="1" hangingPunct="1"/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Една дъска отстрани  постоя</a:t>
            </a:r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нн</a:t>
            </a:r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о, глухо  и безразсъд</a:t>
            </a:r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н</a:t>
            </a:r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о   клепеше.Реката шумеше моното</a:t>
            </a:r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нн</a:t>
            </a:r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о   в дола. В това време  Андрешко бързо се качи на коня и тръгна към селото, като викаше  непреста</a:t>
            </a:r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нн</a:t>
            </a:r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о,  сил</a:t>
            </a:r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н</a:t>
            </a:r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о    и бодро.</a:t>
            </a:r>
          </a:p>
          <a:p>
            <a:pPr eaLnBrk="1" hangingPunct="1"/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                                                         Елин Пелин</a:t>
            </a:r>
          </a:p>
        </p:txBody>
      </p:sp>
      <p:pic>
        <p:nvPicPr>
          <p:cNvPr id="26626" name="Picture 2" descr="http://www.slovo.bg/old/litforum/221/elinpe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6213" y="4286256"/>
            <a:ext cx="1333191" cy="199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авоъгълник 10"/>
          <p:cNvSpPr/>
          <p:nvPr/>
        </p:nvSpPr>
        <p:spPr>
          <a:xfrm>
            <a:off x="4167174" y="857233"/>
            <a:ext cx="378621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bg-BG" sz="60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Проверка</a:t>
            </a:r>
            <a:endParaRPr lang="bg-BG" sz="6000" b="1" dirty="0">
              <a:ln/>
              <a:solidFill>
                <a:schemeClr val="accent3">
                  <a:lumMod val="50000"/>
                </a:schemeClr>
              </a:solidFill>
              <a:latin typeface="Arleki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5536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bg-BG" b="1" dirty="0" smtClean="0">
                <a:latin typeface="Times New Roman" charset="0"/>
                <a:ea typeface="Times New Roman" charset="0"/>
                <a:cs typeface="Times New Roman" charset="0"/>
              </a:rPr>
              <a:t>Наречието</a:t>
            </a:r>
            <a:r>
              <a:rPr lang="bg-BG" dirty="0">
                <a:latin typeface="Times New Roman" charset="0"/>
                <a:ea typeface="Times New Roman" charset="0"/>
                <a:cs typeface="Times New Roman" charset="0"/>
              </a:rPr>
              <a:t> означава признак на друг признак: </a:t>
            </a:r>
            <a:r>
              <a:rPr lang="bg-BG" i="1" dirty="0">
                <a:latin typeface="Times New Roman" charset="0"/>
                <a:ea typeface="Times New Roman" charset="0"/>
                <a:cs typeface="Times New Roman" charset="0"/>
              </a:rPr>
              <a:t>добре, съвсем, весело, бодро</a:t>
            </a:r>
            <a:r>
              <a:rPr lang="bg-BG" dirty="0">
                <a:latin typeface="Times New Roman" charset="0"/>
                <a:ea typeface="Times New Roman" charset="0"/>
                <a:cs typeface="Times New Roman" charset="0"/>
              </a:rPr>
              <a:t>. По състав (от словообразувателно гледище) наречията се делят на прости и, сложни (образувани от два различни корена) и съставни (образувани от две или повече думи). По произход наречията се класифицират в зависи мост от това, от коя част на речта са образувани. Семантична класификация дели наречията според тяхното значение на: наречия за време, за място, за начин, за количество и степен, за причина и цел и за логическо уточняване. Наречията са неизменяеми думи - не притежават форми за изразяване на граматични значения. Изключения правят наречията, образувани от качествени прилагателни, които могат да се степенуват: </a:t>
            </a:r>
            <a:r>
              <a:rPr lang="bg-BG" i="1" dirty="0">
                <a:latin typeface="Times New Roman" charset="0"/>
                <a:ea typeface="Times New Roman" charset="0"/>
                <a:cs typeface="Times New Roman" charset="0"/>
              </a:rPr>
              <a:t>по-добре, най-бързо</a:t>
            </a:r>
            <a:r>
              <a:rPr lang="bg-BG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tr-TR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092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Текстово поле 4"/>
          <p:cNvSpPr txBox="1">
            <a:spLocks noChangeArrowheads="1"/>
          </p:cNvSpPr>
          <p:nvPr/>
        </p:nvSpPr>
        <p:spPr bwMode="auto">
          <a:xfrm>
            <a:off x="2166939" y="714375"/>
            <a:ext cx="8143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000">
                <a:latin typeface="Calibri" charset="0"/>
              </a:rPr>
              <a:t>Упр.4 Редактирайте  устно  текста чрез добавяне на наречия в него.</a:t>
            </a:r>
          </a:p>
        </p:txBody>
      </p:sp>
      <p:sp>
        <p:nvSpPr>
          <p:cNvPr id="4" name="Текстово поле 3"/>
          <p:cNvSpPr txBox="1">
            <a:spLocks noChangeArrowheads="1"/>
          </p:cNvSpPr>
          <p:nvPr/>
        </p:nvSpPr>
        <p:spPr bwMode="auto">
          <a:xfrm>
            <a:off x="2309814" y="1571625"/>
            <a:ext cx="78581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                                 Тревога</a:t>
            </a:r>
          </a:p>
          <a:p>
            <a:pPr eaLnBrk="1" hangingPunct="1"/>
            <a:endParaRPr lang="bg-BG" altLang="x-none" sz="2800">
              <a:solidFill>
                <a:srgbClr val="181E0C"/>
              </a:solidFill>
              <a:latin typeface="Calibri" charset="0"/>
            </a:endParaRPr>
          </a:p>
          <a:p>
            <a:pPr eaLnBrk="1" hangingPunct="1"/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  Аз                     попаднах на  непозната улица. Уплаших се                .</a:t>
            </a:r>
          </a:p>
          <a:p>
            <a:pPr eaLnBrk="1" hangingPunct="1"/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Трябваше ми помощ, но                    нямаше никой. Тогава тръгнах                 ,после завих                    , а след това свих по улицата                 и се озовах на познато място. Така се прибрах                  при мама.</a:t>
            </a:r>
          </a:p>
        </p:txBody>
      </p:sp>
      <p:pic>
        <p:nvPicPr>
          <p:cNvPr id="28674" name="Picture 2" descr="D:\My Pictures\деца\p2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9" y="2143126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авоъгълник 7"/>
          <p:cNvSpPr>
            <a:spLocks noChangeArrowheads="1"/>
          </p:cNvSpPr>
          <p:nvPr/>
        </p:nvSpPr>
        <p:spPr bwMode="auto">
          <a:xfrm>
            <a:off x="3238500" y="2428876"/>
            <a:ext cx="1358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 dirty="0">
                <a:solidFill>
                  <a:srgbClr val="C00000"/>
                </a:solidFill>
                <a:latin typeface="Calibri" charset="0"/>
              </a:rPr>
              <a:t>веднъж</a:t>
            </a:r>
            <a:endParaRPr lang="bg-BG" altLang="x-none" sz="2800" dirty="0">
              <a:solidFill>
                <a:srgbClr val="C00000"/>
              </a:solidFill>
            </a:endParaRPr>
          </a:p>
        </p:txBody>
      </p:sp>
      <p:pic>
        <p:nvPicPr>
          <p:cNvPr id="9" name="Picture 2" descr="D:\My Pictures\деца\p2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9" y="2571751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авоъгълник 9"/>
          <p:cNvSpPr>
            <a:spLocks noChangeArrowheads="1"/>
          </p:cNvSpPr>
          <p:nvPr/>
        </p:nvSpPr>
        <p:spPr bwMode="auto">
          <a:xfrm>
            <a:off x="4238626" y="2857501"/>
            <a:ext cx="1116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много</a:t>
            </a:r>
            <a:endParaRPr lang="bg-BG" altLang="x-none" sz="2800">
              <a:solidFill>
                <a:srgbClr val="C00000"/>
              </a:solidFill>
            </a:endParaRPr>
          </a:p>
        </p:txBody>
      </p:sp>
      <p:pic>
        <p:nvPicPr>
          <p:cNvPr id="11" name="Picture 2" descr="D:\My Pictures\деца\p2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9" y="2928939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авоъгълник 11"/>
          <p:cNvSpPr>
            <a:spLocks noChangeArrowheads="1"/>
          </p:cNvSpPr>
          <p:nvPr/>
        </p:nvSpPr>
        <p:spPr bwMode="auto">
          <a:xfrm>
            <a:off x="6096000" y="3286126"/>
            <a:ext cx="145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наоколо</a:t>
            </a:r>
            <a:endParaRPr lang="bg-BG" altLang="x-none" sz="2800">
              <a:solidFill>
                <a:srgbClr val="C00000"/>
              </a:solidFill>
            </a:endParaRPr>
          </a:p>
        </p:txBody>
      </p:sp>
      <p:pic>
        <p:nvPicPr>
          <p:cNvPr id="13" name="Picture 2" descr="D:\My Pictures\деца\p2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4" y="3429001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авоъгълник 13"/>
          <p:cNvSpPr>
            <a:spLocks noChangeArrowheads="1"/>
          </p:cNvSpPr>
          <p:nvPr/>
        </p:nvSpPr>
        <p:spPr bwMode="auto">
          <a:xfrm>
            <a:off x="4667251" y="3714751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наляво</a:t>
            </a:r>
            <a:endParaRPr lang="bg-BG" altLang="x-none" sz="2800">
              <a:solidFill>
                <a:srgbClr val="C00000"/>
              </a:solidFill>
            </a:endParaRPr>
          </a:p>
        </p:txBody>
      </p:sp>
      <p:pic>
        <p:nvPicPr>
          <p:cNvPr id="15" name="Picture 2" descr="D:\My Pictures\деца\p2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4" y="3500439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авоъгълник 15"/>
          <p:cNvSpPr>
            <a:spLocks noChangeArrowheads="1"/>
          </p:cNvSpPr>
          <p:nvPr/>
        </p:nvSpPr>
        <p:spPr bwMode="auto">
          <a:xfrm>
            <a:off x="7953376" y="3714751"/>
            <a:ext cx="1452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надясно</a:t>
            </a:r>
            <a:endParaRPr lang="bg-BG" altLang="x-none" sz="2800">
              <a:solidFill>
                <a:srgbClr val="C00000"/>
              </a:solidFill>
            </a:endParaRPr>
          </a:p>
        </p:txBody>
      </p:sp>
      <p:pic>
        <p:nvPicPr>
          <p:cNvPr id="17" name="Picture 2" descr="D:\My Pictures\деца\p2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4" y="3857626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авоъгълник 17"/>
          <p:cNvSpPr>
            <a:spLocks noChangeArrowheads="1"/>
          </p:cNvSpPr>
          <p:nvPr/>
        </p:nvSpPr>
        <p:spPr bwMode="auto">
          <a:xfrm>
            <a:off x="6310314" y="4143376"/>
            <a:ext cx="145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направо</a:t>
            </a:r>
            <a:endParaRPr lang="bg-BG" altLang="x-none" sz="2800">
              <a:solidFill>
                <a:srgbClr val="C00000"/>
              </a:solidFill>
            </a:endParaRPr>
          </a:p>
        </p:txBody>
      </p:sp>
      <p:pic>
        <p:nvPicPr>
          <p:cNvPr id="19" name="Picture 2" descr="D:\My Pictures\деца\p2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9" y="4286251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авоъгълник 19"/>
          <p:cNvSpPr>
            <a:spLocks noChangeArrowheads="1"/>
          </p:cNvSpPr>
          <p:nvPr/>
        </p:nvSpPr>
        <p:spPr bwMode="auto">
          <a:xfrm>
            <a:off x="7167564" y="4572001"/>
            <a:ext cx="1252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отново</a:t>
            </a:r>
            <a:endParaRPr lang="bg-BG" altLang="x-none" sz="2800">
              <a:solidFill>
                <a:srgbClr val="C00000"/>
              </a:solidFill>
            </a:endParaRPr>
          </a:p>
        </p:txBody>
      </p:sp>
      <p:pic>
        <p:nvPicPr>
          <p:cNvPr id="28675" name="Picture 3" descr="D:\My Pictures\деца\Копие от w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6" y="1071563"/>
            <a:ext cx="1071563" cy="1560512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авоъгълник 21"/>
          <p:cNvSpPr>
            <a:spLocks noChangeArrowheads="1"/>
          </p:cNvSpPr>
          <p:nvPr/>
        </p:nvSpPr>
        <p:spPr bwMode="auto">
          <a:xfrm rot="10800000">
            <a:off x="3452814" y="5929313"/>
            <a:ext cx="6681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000">
                <a:solidFill>
                  <a:srgbClr val="C00000"/>
                </a:solidFill>
                <a:latin typeface="Calibri" charset="0"/>
              </a:rPr>
              <a:t>веднъж,наоколо, наляво, много, надясно, отново, направо </a:t>
            </a:r>
            <a:endParaRPr lang="bg-BG" altLang="x-none" sz="2000">
              <a:solidFill>
                <a:srgbClr val="C00000"/>
              </a:solidFill>
            </a:endParaRPr>
          </a:p>
        </p:txBody>
      </p:sp>
      <p:sp>
        <p:nvSpPr>
          <p:cNvPr id="9237" name="Правоъгълник 22"/>
          <p:cNvSpPr>
            <a:spLocks noChangeArrowheads="1"/>
          </p:cNvSpPr>
          <p:nvPr/>
        </p:nvSpPr>
        <p:spPr bwMode="auto">
          <a:xfrm>
            <a:off x="2166939" y="5786439"/>
            <a:ext cx="1474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Помощ :</a:t>
            </a:r>
            <a:endParaRPr lang="bg-BG" altLang="x-none" sz="2800">
              <a:solidFill>
                <a:srgbClr val="C00000"/>
              </a:solidFill>
            </a:endParaRPr>
          </a:p>
        </p:txBody>
      </p:sp>
      <p:pic>
        <p:nvPicPr>
          <p:cNvPr id="9238" name="Picture 8" descr="D:\My Pictures\животни\Picture2nhjnm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5429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98191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Текстово поле 4"/>
          <p:cNvSpPr txBox="1">
            <a:spLocks noChangeArrowheads="1"/>
          </p:cNvSpPr>
          <p:nvPr/>
        </p:nvSpPr>
        <p:spPr bwMode="auto">
          <a:xfrm>
            <a:off x="2166939" y="714375"/>
            <a:ext cx="8143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000">
                <a:latin typeface="Calibri" charset="0"/>
              </a:rPr>
              <a:t>Упр.5 Напишете наречията с противоположно значение на дадените.</a:t>
            </a:r>
          </a:p>
        </p:txBody>
      </p:sp>
      <p:sp>
        <p:nvSpPr>
          <p:cNvPr id="6" name="Правоъгълник 5"/>
          <p:cNvSpPr/>
          <p:nvPr/>
        </p:nvSpPr>
        <p:spPr>
          <a:xfrm>
            <a:off x="2166910" y="2000241"/>
            <a:ext cx="264320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bg-BG" sz="44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І група</a:t>
            </a:r>
            <a:endParaRPr lang="bg-BG" sz="4400" b="1" dirty="0">
              <a:ln/>
              <a:solidFill>
                <a:schemeClr val="accent3">
                  <a:lumMod val="50000"/>
                </a:schemeClr>
              </a:solidFill>
              <a:latin typeface="Arlekino" pitchFamily="2" charset="0"/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7381884" y="2071679"/>
            <a:ext cx="264320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bg-BG" sz="44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ІІ група</a:t>
            </a:r>
            <a:endParaRPr lang="bg-BG" sz="4400" b="1" dirty="0">
              <a:ln/>
              <a:solidFill>
                <a:schemeClr val="accent3">
                  <a:lumMod val="50000"/>
                </a:schemeClr>
              </a:solidFill>
              <a:latin typeface="Arlekino" pitchFamily="2" charset="0"/>
            </a:endParaRPr>
          </a:p>
        </p:txBody>
      </p:sp>
      <p:sp>
        <p:nvSpPr>
          <p:cNvPr id="8" name="Текстово поле 7"/>
          <p:cNvSpPr txBox="1">
            <a:spLocks noChangeArrowheads="1"/>
          </p:cNvSpPr>
          <p:nvPr/>
        </p:nvSpPr>
        <p:spPr bwMode="auto">
          <a:xfrm>
            <a:off x="2452689" y="3000375"/>
            <a:ext cx="1857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далече късно лесно наляво</a:t>
            </a:r>
          </a:p>
        </p:txBody>
      </p:sp>
      <p:sp>
        <p:nvSpPr>
          <p:cNvPr id="9" name="Текстово поле 8"/>
          <p:cNvSpPr txBox="1">
            <a:spLocks noChangeArrowheads="1"/>
          </p:cNvSpPr>
          <p:nvPr/>
        </p:nvSpPr>
        <p:spPr bwMode="auto">
          <a:xfrm>
            <a:off x="7739064" y="3000375"/>
            <a:ext cx="1857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solidFill>
                  <a:srgbClr val="181E0C"/>
                </a:solidFill>
                <a:latin typeface="Calibri" charset="0"/>
              </a:rPr>
              <a:t>напред рядко добре навън</a:t>
            </a:r>
          </a:p>
        </p:txBody>
      </p:sp>
      <p:pic>
        <p:nvPicPr>
          <p:cNvPr id="10248" name="Picture 2" descr="D:\cveta\12 юли\Picture 24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8488">
            <a:off x="4922838" y="3895726"/>
            <a:ext cx="257175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" descr="D:\My Pictures\деца\група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9" y="1785939"/>
            <a:ext cx="31464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45775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cveta\12 юли\Picture 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6910" y="2428868"/>
            <a:ext cx="8210471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авоъгълник 4"/>
          <p:cNvSpPr/>
          <p:nvPr/>
        </p:nvSpPr>
        <p:spPr>
          <a:xfrm>
            <a:off x="2238348" y="1071546"/>
            <a:ext cx="792961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400" b="1" dirty="0">
                <a:ln/>
                <a:solidFill>
                  <a:srgbClr val="181E0C"/>
                </a:solidFill>
                <a:latin typeface="Arlekino" pitchFamily="2" charset="0"/>
              </a:rPr>
              <a:t>Харесва ли ви остроумието на героя?</a:t>
            </a:r>
            <a:endParaRPr lang="bg-BG" sz="4400" b="1" dirty="0">
              <a:ln/>
              <a:solidFill>
                <a:srgbClr val="181E0C"/>
              </a:solidFill>
              <a:latin typeface="Arleki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1537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2631259" y="2458233"/>
            <a:ext cx="678661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bg-BG" sz="60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Наречие.</a:t>
            </a:r>
          </a:p>
          <a:p>
            <a:pPr>
              <a:defRPr/>
            </a:pPr>
            <a:r>
              <a:rPr lang="bg-BG" sz="60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           Видове</a:t>
            </a:r>
          </a:p>
        </p:txBody>
      </p:sp>
      <p:pic>
        <p:nvPicPr>
          <p:cNvPr id="2054" name="Picture 4" descr="D:\My Pictures\животни\Картина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1785938"/>
            <a:ext cx="23717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52881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Текстово поле 4"/>
          <p:cNvSpPr txBox="1">
            <a:spLocks noChangeArrowheads="1"/>
          </p:cNvSpPr>
          <p:nvPr/>
        </p:nvSpPr>
        <p:spPr bwMode="auto">
          <a:xfrm>
            <a:off x="2166939" y="714375"/>
            <a:ext cx="81438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>
                <a:latin typeface="Calibri" charset="0"/>
              </a:rPr>
              <a:t>Упр.1 </a:t>
            </a:r>
            <a:r>
              <a:rPr lang="bg-BG" altLang="x-none" sz="2000">
                <a:latin typeface="Calibri" charset="0"/>
              </a:rPr>
              <a:t>Коя част на речта пояснява думата   </a:t>
            </a:r>
            <a:r>
              <a:rPr lang="bg-BG" altLang="x-none" sz="2400">
                <a:solidFill>
                  <a:srgbClr val="C00000"/>
                </a:solidFill>
                <a:latin typeface="Arlekino" charset="0"/>
              </a:rPr>
              <a:t>високо</a:t>
            </a:r>
            <a:r>
              <a:rPr lang="bg-BG" altLang="x-none" sz="2000">
                <a:latin typeface="Calibri" charset="0"/>
              </a:rPr>
              <a:t>  в първото изречение </a:t>
            </a:r>
          </a:p>
          <a:p>
            <a:pPr eaLnBrk="1" hangingPunct="1"/>
            <a:r>
              <a:rPr lang="bg-BG" altLang="x-none" sz="2000">
                <a:latin typeface="Calibri" charset="0"/>
              </a:rPr>
              <a:t>          и коя –  във второто изречение? С кои въпроси ще си помогнете?</a:t>
            </a:r>
          </a:p>
        </p:txBody>
      </p:sp>
      <p:sp>
        <p:nvSpPr>
          <p:cNvPr id="6" name="Правоъгълник 5"/>
          <p:cNvSpPr/>
          <p:nvPr/>
        </p:nvSpPr>
        <p:spPr>
          <a:xfrm>
            <a:off x="2381224" y="2428868"/>
            <a:ext cx="7572428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bg-BG" sz="36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 </a:t>
            </a:r>
            <a:r>
              <a:rPr lang="bg-BG" sz="3600" b="1" dirty="0">
                <a:ln/>
                <a:solidFill>
                  <a:srgbClr val="293315"/>
                </a:solidFill>
                <a:latin typeface="Arlekino" pitchFamily="2" charset="0"/>
              </a:rPr>
              <a:t>Аз  говоря с високо    момче.</a:t>
            </a:r>
          </a:p>
          <a:p>
            <a:pPr>
              <a:buFont typeface="Wingdings" pitchFamily="2" charset="2"/>
              <a:buChar char="q"/>
              <a:defRPr/>
            </a:pPr>
            <a:endParaRPr lang="bg-BG" sz="3600" b="1" dirty="0">
              <a:ln/>
              <a:solidFill>
                <a:srgbClr val="293315"/>
              </a:solidFill>
              <a:latin typeface="Arlekino" pitchFamily="2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bg-BG" sz="3600" b="1" dirty="0">
              <a:ln/>
              <a:solidFill>
                <a:srgbClr val="293315"/>
              </a:solidFill>
              <a:latin typeface="Arlekino" pitchFamily="2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bg-BG" sz="3600" b="1" dirty="0">
                <a:ln/>
                <a:solidFill>
                  <a:srgbClr val="293315"/>
                </a:solidFill>
                <a:latin typeface="Arlekino" pitchFamily="2" charset="0"/>
              </a:rPr>
              <a:t> Аз говоря   високо  с  момчето,  </a:t>
            </a:r>
          </a:p>
          <a:p>
            <a:pPr>
              <a:defRPr/>
            </a:pPr>
            <a:r>
              <a:rPr lang="bg-BG" sz="3600" b="1" dirty="0">
                <a:ln/>
                <a:solidFill>
                  <a:srgbClr val="293315"/>
                </a:solidFill>
                <a:latin typeface="Arlekino" pitchFamily="2" charset="0"/>
              </a:rPr>
              <a:t>   за да ме чува.</a:t>
            </a:r>
          </a:p>
        </p:txBody>
      </p:sp>
      <p:sp>
        <p:nvSpPr>
          <p:cNvPr id="7" name="Правоъгълник 6"/>
          <p:cNvSpPr>
            <a:spLocks noChangeArrowheads="1"/>
          </p:cNvSpPr>
          <p:nvPr/>
        </p:nvSpPr>
        <p:spPr bwMode="auto">
          <a:xfrm>
            <a:off x="5881689" y="2000250"/>
            <a:ext cx="17239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>
                <a:solidFill>
                  <a:srgbClr val="C00000"/>
                </a:solidFill>
                <a:latin typeface="Arlekino" charset="0"/>
              </a:rPr>
              <a:t>С какво</a:t>
            </a:r>
            <a:r>
              <a:rPr lang="en-US" altLang="x-none">
                <a:solidFill>
                  <a:srgbClr val="C00000"/>
                </a:solidFill>
                <a:latin typeface="Arlekino" charset="0"/>
              </a:rPr>
              <a:t> </a:t>
            </a:r>
            <a:r>
              <a:rPr lang="bg-BG" altLang="x-none">
                <a:solidFill>
                  <a:srgbClr val="C00000"/>
                </a:solidFill>
                <a:latin typeface="Arlekino" charset="0"/>
              </a:rPr>
              <a:t>момче?</a:t>
            </a:r>
            <a:endParaRPr lang="bg-BG" altLang="x-none">
              <a:latin typeface="Calibri" charset="0"/>
            </a:endParaRPr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auto">
          <a:xfrm>
            <a:off x="5810250" y="3643313"/>
            <a:ext cx="13593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>
                <a:solidFill>
                  <a:srgbClr val="C00000"/>
                </a:solidFill>
                <a:latin typeface="Arlekino" charset="0"/>
              </a:rPr>
              <a:t>Как говоря?</a:t>
            </a:r>
            <a:endParaRPr lang="bg-BG" altLang="x-none">
              <a:latin typeface="Calibri" charset="0"/>
            </a:endParaRPr>
          </a:p>
        </p:txBody>
      </p:sp>
      <p:cxnSp>
        <p:nvCxnSpPr>
          <p:cNvPr id="10" name="Shape 9"/>
          <p:cNvCxnSpPr/>
          <p:nvPr/>
        </p:nvCxnSpPr>
        <p:spPr>
          <a:xfrm>
            <a:off x="7096125" y="2357439"/>
            <a:ext cx="723900" cy="244475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hape 9"/>
          <p:cNvCxnSpPr/>
          <p:nvPr/>
        </p:nvCxnSpPr>
        <p:spPr>
          <a:xfrm rot="10800000" flipV="1">
            <a:off x="5238751" y="4000501"/>
            <a:ext cx="714375" cy="214313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аво съединение 18"/>
          <p:cNvCxnSpPr/>
          <p:nvPr/>
        </p:nvCxnSpPr>
        <p:spPr>
          <a:xfrm>
            <a:off x="5738814" y="2857500"/>
            <a:ext cx="1500187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аво съединение 19"/>
          <p:cNvCxnSpPr/>
          <p:nvPr/>
        </p:nvCxnSpPr>
        <p:spPr>
          <a:xfrm>
            <a:off x="5595939" y="4500564"/>
            <a:ext cx="1500187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Правоъгълник 20"/>
          <p:cNvSpPr>
            <a:spLocks noChangeArrowheads="1"/>
          </p:cNvSpPr>
          <p:nvPr/>
        </p:nvSpPr>
        <p:spPr bwMode="auto">
          <a:xfrm>
            <a:off x="3238501" y="5357813"/>
            <a:ext cx="2438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000">
                <a:solidFill>
                  <a:srgbClr val="C00000"/>
                </a:solidFill>
                <a:latin typeface="Arlekino" charset="0"/>
              </a:rPr>
              <a:t>пояснява сказуемото</a:t>
            </a:r>
            <a:endParaRPr lang="bg-BG" altLang="x-none" sz="2000">
              <a:latin typeface="Calibri" charset="0"/>
            </a:endParaRPr>
          </a:p>
        </p:txBody>
      </p:sp>
      <p:cxnSp>
        <p:nvCxnSpPr>
          <p:cNvPr id="22" name="Право съединение 21"/>
          <p:cNvCxnSpPr/>
          <p:nvPr/>
        </p:nvCxnSpPr>
        <p:spPr>
          <a:xfrm>
            <a:off x="3667125" y="4500564"/>
            <a:ext cx="1500188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аво съединение 22"/>
          <p:cNvCxnSpPr/>
          <p:nvPr/>
        </p:nvCxnSpPr>
        <p:spPr>
          <a:xfrm>
            <a:off x="3667125" y="4572000"/>
            <a:ext cx="1500188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72204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2166910" y="857233"/>
            <a:ext cx="7858180" cy="507831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bg-BG" sz="36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 </a:t>
            </a:r>
            <a:r>
              <a:rPr lang="bg-BG" sz="3600" b="1" dirty="0">
                <a:ln/>
                <a:solidFill>
                  <a:srgbClr val="293315"/>
                </a:solidFill>
                <a:latin typeface="Arlekino" pitchFamily="2" charset="0"/>
              </a:rPr>
              <a:t>Щъркелът  завъртя  наоколо.</a:t>
            </a:r>
          </a:p>
          <a:p>
            <a:pPr>
              <a:buFont typeface="Wingdings" pitchFamily="2" charset="2"/>
              <a:buChar char="q"/>
              <a:defRPr/>
            </a:pPr>
            <a:endParaRPr lang="bg-BG" sz="3600" b="1" dirty="0">
              <a:ln/>
              <a:solidFill>
                <a:srgbClr val="293315"/>
              </a:solidFill>
              <a:latin typeface="Arlekino" pitchFamily="2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bg-BG" sz="3600" b="1" dirty="0">
              <a:ln/>
              <a:solidFill>
                <a:srgbClr val="293315"/>
              </a:solidFill>
              <a:latin typeface="Arlekino" pitchFamily="2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bg-BG" sz="3600" b="1" dirty="0">
                <a:ln/>
                <a:solidFill>
                  <a:srgbClr val="293315"/>
                </a:solidFill>
                <a:latin typeface="Arlekino" pitchFamily="2" charset="0"/>
              </a:rPr>
              <a:t> Вчера бях на театър.</a:t>
            </a:r>
          </a:p>
          <a:p>
            <a:pPr>
              <a:buFont typeface="Wingdings" pitchFamily="2" charset="2"/>
              <a:buChar char="q"/>
              <a:defRPr/>
            </a:pPr>
            <a:endParaRPr lang="bg-BG" sz="3600" b="1" dirty="0">
              <a:ln/>
              <a:solidFill>
                <a:srgbClr val="293315"/>
              </a:solidFill>
              <a:latin typeface="Arlekino" pitchFamily="2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bg-BG" sz="3600" b="1" dirty="0">
              <a:ln/>
              <a:solidFill>
                <a:srgbClr val="293315"/>
              </a:solidFill>
              <a:latin typeface="Arlekino" pitchFamily="2" charset="0"/>
            </a:endParaRPr>
          </a:p>
          <a:p>
            <a:pPr>
              <a:defRPr/>
            </a:pPr>
            <a:endParaRPr lang="bg-BG" sz="3600" b="1" dirty="0">
              <a:ln/>
              <a:solidFill>
                <a:srgbClr val="293315"/>
              </a:solidFill>
              <a:latin typeface="Arlekino" pitchFamily="2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bg-BG" sz="3600" b="1" dirty="0">
                <a:ln/>
                <a:solidFill>
                  <a:srgbClr val="293315"/>
                </a:solidFill>
                <a:latin typeface="Arlekino" pitchFamily="2" charset="0"/>
              </a:rPr>
              <a:t>Мама  купи  много</a:t>
            </a:r>
          </a:p>
          <a:p>
            <a:pPr>
              <a:defRPr/>
            </a:pPr>
            <a:r>
              <a:rPr lang="bg-BG" sz="3600" b="1" dirty="0">
                <a:ln/>
                <a:solidFill>
                  <a:srgbClr val="293315"/>
                </a:solidFill>
                <a:latin typeface="Arlekino" pitchFamily="2" charset="0"/>
              </a:rPr>
              <a:t>  плодове.</a:t>
            </a:r>
          </a:p>
        </p:txBody>
      </p:sp>
      <p:sp>
        <p:nvSpPr>
          <p:cNvPr id="6" name="Правоъгълник 5"/>
          <p:cNvSpPr>
            <a:spLocks noChangeArrowheads="1"/>
          </p:cNvSpPr>
          <p:nvPr/>
        </p:nvSpPr>
        <p:spPr bwMode="auto">
          <a:xfrm>
            <a:off x="7881939" y="571500"/>
            <a:ext cx="809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>
                <a:solidFill>
                  <a:srgbClr val="C00000"/>
                </a:solidFill>
                <a:latin typeface="Arlekino" charset="0"/>
              </a:rPr>
              <a:t>Къде?</a:t>
            </a:r>
            <a:endParaRPr lang="bg-BG" altLang="x-none">
              <a:latin typeface="Calibri" charset="0"/>
            </a:endParaRPr>
          </a:p>
        </p:txBody>
      </p:sp>
      <p:sp>
        <p:nvSpPr>
          <p:cNvPr id="7" name="Правоъгълник 6"/>
          <p:cNvSpPr>
            <a:spLocks noChangeArrowheads="1"/>
          </p:cNvSpPr>
          <p:nvPr/>
        </p:nvSpPr>
        <p:spPr bwMode="auto">
          <a:xfrm>
            <a:off x="3095626" y="2143125"/>
            <a:ext cx="7424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>
                <a:solidFill>
                  <a:srgbClr val="C00000"/>
                </a:solidFill>
                <a:latin typeface="Arlekino" charset="0"/>
              </a:rPr>
              <a:t>Кога?</a:t>
            </a:r>
            <a:endParaRPr lang="bg-BG" altLang="x-none">
              <a:latin typeface="Calibri" charset="0"/>
            </a:endParaRPr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auto">
          <a:xfrm>
            <a:off x="5810251" y="4429125"/>
            <a:ext cx="8737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>
                <a:solidFill>
                  <a:srgbClr val="C00000"/>
                </a:solidFill>
                <a:latin typeface="Arlekino" charset="0"/>
              </a:rPr>
              <a:t>Колко?</a:t>
            </a:r>
            <a:endParaRPr lang="bg-BG" altLang="x-none">
              <a:latin typeface="Calibri" charset="0"/>
            </a:endParaRPr>
          </a:p>
        </p:txBody>
      </p:sp>
      <p:pic>
        <p:nvPicPr>
          <p:cNvPr id="2050" name="Picture 2" descr="http://e-vestnik.bg/imgs/storks/storks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12" y="1214422"/>
            <a:ext cx="2143140" cy="2687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images.ibox.bg/2008/02/21/stage/519x3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38" y="3000373"/>
            <a:ext cx="2513156" cy="1636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7" name="Picture 6" descr="http://www.lekar.bg/uploads/images/121953c874323434f7a3fb396a4a7e41e3a05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3929063"/>
            <a:ext cx="3168650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11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4381488" y="714357"/>
            <a:ext cx="3143272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bg-BG" sz="60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Наречие</a:t>
            </a:r>
          </a:p>
        </p:txBody>
      </p:sp>
      <p:pic>
        <p:nvPicPr>
          <p:cNvPr id="5126" name="Picture 4" descr="D:\My Pictures\животни\Картина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285751"/>
            <a:ext cx="23717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" name="Picture 1" descr="C:\Documents and Settings\user\My Documents\My Pictures\Картина1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4" y="1357314"/>
            <a:ext cx="9493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C:\Documents and Settings\user\My Documents\My Pictures\Картина1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571750"/>
            <a:ext cx="9493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C:\Documents and Settings\user\My Documents\My Pictures\Картина1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4" y="3786189"/>
            <a:ext cx="9493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C:\Documents and Settings\user\My Documents\My Pictures\Картина1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4929189"/>
            <a:ext cx="9493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авоъгълник 11"/>
          <p:cNvSpPr/>
          <p:nvPr/>
        </p:nvSpPr>
        <p:spPr>
          <a:xfrm>
            <a:off x="2595538" y="1714488"/>
            <a:ext cx="571504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bg-BG" sz="4800" b="1" dirty="0">
                <a:ln/>
                <a:solidFill>
                  <a:srgbClr val="262F13"/>
                </a:solidFill>
                <a:latin typeface="Arlekino" pitchFamily="2" charset="0"/>
              </a:rPr>
              <a:t>1.</a:t>
            </a:r>
          </a:p>
        </p:txBody>
      </p:sp>
      <p:sp>
        <p:nvSpPr>
          <p:cNvPr id="13" name="Правоъгълник 12"/>
          <p:cNvSpPr/>
          <p:nvPr/>
        </p:nvSpPr>
        <p:spPr>
          <a:xfrm>
            <a:off x="2738414" y="2928935"/>
            <a:ext cx="85725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bg-BG" sz="4800" b="1" dirty="0">
                <a:ln/>
                <a:solidFill>
                  <a:srgbClr val="262F13"/>
                </a:solidFill>
                <a:latin typeface="Arlekino" pitchFamily="2" charset="0"/>
              </a:rPr>
              <a:t>2.</a:t>
            </a:r>
          </a:p>
        </p:txBody>
      </p:sp>
      <p:sp>
        <p:nvSpPr>
          <p:cNvPr id="14" name="Правоъгълник 13"/>
          <p:cNvSpPr/>
          <p:nvPr/>
        </p:nvSpPr>
        <p:spPr>
          <a:xfrm>
            <a:off x="3381356" y="4143381"/>
            <a:ext cx="78581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bg-BG" sz="4800" b="1" dirty="0">
                <a:ln/>
                <a:solidFill>
                  <a:srgbClr val="262F13"/>
                </a:solidFill>
                <a:latin typeface="Arlekino" pitchFamily="2" charset="0"/>
              </a:rPr>
              <a:t>3.</a:t>
            </a:r>
          </a:p>
        </p:txBody>
      </p:sp>
      <p:sp>
        <p:nvSpPr>
          <p:cNvPr id="15" name="Правоъгълник 14"/>
          <p:cNvSpPr/>
          <p:nvPr/>
        </p:nvSpPr>
        <p:spPr>
          <a:xfrm>
            <a:off x="3952860" y="5357827"/>
            <a:ext cx="85725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bg-BG" sz="4800" b="1" dirty="0">
                <a:ln/>
                <a:solidFill>
                  <a:srgbClr val="262F13"/>
                </a:solidFill>
                <a:latin typeface="Arlekino" pitchFamily="2" charset="0"/>
              </a:rPr>
              <a:t>4.</a:t>
            </a:r>
          </a:p>
        </p:txBody>
      </p:sp>
      <p:sp>
        <p:nvSpPr>
          <p:cNvPr id="16" name="Текстово поле 15"/>
          <p:cNvSpPr txBox="1">
            <a:spLocks noChangeArrowheads="1"/>
          </p:cNvSpPr>
          <p:nvPr/>
        </p:nvSpPr>
        <p:spPr bwMode="auto">
          <a:xfrm>
            <a:off x="3309938" y="1571625"/>
            <a:ext cx="50720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latin typeface="Calibri" charset="0"/>
              </a:rPr>
              <a:t>Отговаря на въпросите: </a:t>
            </a:r>
          </a:p>
          <a:p>
            <a:pPr eaLnBrk="1" hangingPunct="1"/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Къде? Кога? Как? Колко?</a:t>
            </a:r>
          </a:p>
        </p:txBody>
      </p:sp>
      <p:sp>
        <p:nvSpPr>
          <p:cNvPr id="17" name="Текстово поле 16"/>
          <p:cNvSpPr txBox="1">
            <a:spLocks noChangeArrowheads="1"/>
          </p:cNvSpPr>
          <p:nvPr/>
        </p:nvSpPr>
        <p:spPr bwMode="auto">
          <a:xfrm>
            <a:off x="3667126" y="2714625"/>
            <a:ext cx="50720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latin typeface="Calibri" charset="0"/>
              </a:rPr>
              <a:t>Пояснява </a:t>
            </a:r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глагола</a:t>
            </a:r>
            <a:r>
              <a:rPr lang="bg-BG" altLang="x-none" sz="2800">
                <a:latin typeface="Calibri" charset="0"/>
              </a:rPr>
              <a:t> /сказуемото/ в изречението.</a:t>
            </a:r>
          </a:p>
        </p:txBody>
      </p:sp>
      <p:sp>
        <p:nvSpPr>
          <p:cNvPr id="18" name="Текстово поле 17"/>
          <p:cNvSpPr txBox="1">
            <a:spLocks noChangeArrowheads="1"/>
          </p:cNvSpPr>
          <p:nvPr/>
        </p:nvSpPr>
        <p:spPr bwMode="auto">
          <a:xfrm>
            <a:off x="4310063" y="3857625"/>
            <a:ext cx="50720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latin typeface="Calibri" charset="0"/>
              </a:rPr>
              <a:t>Не се променя </a:t>
            </a:r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по род, число, лице и време.</a:t>
            </a:r>
          </a:p>
        </p:txBody>
      </p:sp>
      <p:sp>
        <p:nvSpPr>
          <p:cNvPr id="19" name="Текстово поле 18"/>
          <p:cNvSpPr txBox="1">
            <a:spLocks noChangeArrowheads="1"/>
          </p:cNvSpPr>
          <p:nvPr/>
        </p:nvSpPr>
        <p:spPr bwMode="auto">
          <a:xfrm>
            <a:off x="4738688" y="5072064"/>
            <a:ext cx="507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Неизменяема част </a:t>
            </a:r>
            <a:r>
              <a:rPr lang="bg-BG" altLang="x-none" sz="2800">
                <a:latin typeface="Calibri" charset="0"/>
              </a:rPr>
              <a:t>на речта е.</a:t>
            </a:r>
          </a:p>
        </p:txBody>
      </p:sp>
    </p:spTree>
    <p:extLst>
      <p:ext uri="{BB962C8B-B14F-4D97-AF65-F5344CB8AC3E}">
        <p14:creationId xmlns:p14="http://schemas.microsoft.com/office/powerpoint/2010/main" val="147724464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4524364" y="714357"/>
            <a:ext cx="3143272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bg-BG" sz="60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Видове</a:t>
            </a:r>
          </a:p>
        </p:txBody>
      </p:sp>
      <p:pic>
        <p:nvPicPr>
          <p:cNvPr id="6148" name="Picture 4" descr="D:\My Pictures\животни\Картина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1"/>
            <a:ext cx="2143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C:\Documents and Settings\user\My Documents\My Pictures\Картина1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9" y="1643064"/>
            <a:ext cx="9493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ово поле 5"/>
          <p:cNvSpPr txBox="1">
            <a:spLocks noChangeArrowheads="1"/>
          </p:cNvSpPr>
          <p:nvPr/>
        </p:nvSpPr>
        <p:spPr bwMode="auto">
          <a:xfrm>
            <a:off x="4667251" y="1714500"/>
            <a:ext cx="50720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latin typeface="Calibri" charset="0"/>
              </a:rPr>
              <a:t>за </a:t>
            </a:r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място</a:t>
            </a:r>
          </a:p>
          <a:p>
            <a:pPr eaLnBrk="1" hangingPunct="1"/>
            <a:r>
              <a:rPr lang="bg-BG" altLang="x-none" sz="2800">
                <a:latin typeface="Calibri" charset="0"/>
              </a:rPr>
              <a:t> / излизам </a:t>
            </a:r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навън</a:t>
            </a:r>
            <a:r>
              <a:rPr lang="bg-BG" altLang="x-none" sz="2800">
                <a:latin typeface="Calibri" charset="0"/>
              </a:rPr>
              <a:t>/ </a:t>
            </a:r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Къде?</a:t>
            </a:r>
          </a:p>
        </p:txBody>
      </p:sp>
      <p:sp>
        <p:nvSpPr>
          <p:cNvPr id="7" name="Правоъгълник 6"/>
          <p:cNvSpPr/>
          <p:nvPr/>
        </p:nvSpPr>
        <p:spPr>
          <a:xfrm>
            <a:off x="3881422" y="2071678"/>
            <a:ext cx="571504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bg-BG" sz="4800" b="1" dirty="0">
                <a:ln/>
                <a:solidFill>
                  <a:srgbClr val="262F13"/>
                </a:solidFill>
                <a:latin typeface="Arlekino" pitchFamily="2" charset="0"/>
              </a:rPr>
              <a:t>1.</a:t>
            </a:r>
          </a:p>
        </p:txBody>
      </p:sp>
      <p:pic>
        <p:nvPicPr>
          <p:cNvPr id="8" name="Picture 1" descr="C:\Documents and Settings\user\My Documents\My Pictures\Картина1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4" y="2786064"/>
            <a:ext cx="9493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авоъгълник 8"/>
          <p:cNvSpPr/>
          <p:nvPr/>
        </p:nvSpPr>
        <p:spPr>
          <a:xfrm>
            <a:off x="2666976" y="3143249"/>
            <a:ext cx="85725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bg-BG" sz="4800" b="1" dirty="0">
                <a:ln/>
                <a:solidFill>
                  <a:srgbClr val="262F13"/>
                </a:solidFill>
                <a:latin typeface="Arlekino" pitchFamily="2" charset="0"/>
              </a:rPr>
              <a:t>2.</a:t>
            </a:r>
          </a:p>
        </p:txBody>
      </p:sp>
      <p:sp>
        <p:nvSpPr>
          <p:cNvPr id="10" name="Текстово поле 9"/>
          <p:cNvSpPr txBox="1">
            <a:spLocks noChangeArrowheads="1"/>
          </p:cNvSpPr>
          <p:nvPr/>
        </p:nvSpPr>
        <p:spPr bwMode="auto">
          <a:xfrm>
            <a:off x="3595688" y="2928939"/>
            <a:ext cx="50720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latin typeface="Calibri" charset="0"/>
              </a:rPr>
              <a:t>за </a:t>
            </a:r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време</a:t>
            </a:r>
          </a:p>
          <a:p>
            <a:pPr eaLnBrk="1" hangingPunct="1"/>
            <a:r>
              <a:rPr lang="bg-BG" altLang="x-none" sz="2800">
                <a:latin typeface="Calibri" charset="0"/>
              </a:rPr>
              <a:t> / ставам </a:t>
            </a:r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рано</a:t>
            </a:r>
            <a:r>
              <a:rPr lang="bg-BG" altLang="x-none" sz="2800">
                <a:latin typeface="Calibri" charset="0"/>
              </a:rPr>
              <a:t>/ </a:t>
            </a:r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Кога?</a:t>
            </a:r>
          </a:p>
        </p:txBody>
      </p:sp>
      <p:pic>
        <p:nvPicPr>
          <p:cNvPr id="11" name="Picture 1" descr="C:\Documents and Settings\user\My Documents\My Pictures\Картина1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1" y="4000500"/>
            <a:ext cx="9493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авоъгълник 11"/>
          <p:cNvSpPr/>
          <p:nvPr/>
        </p:nvSpPr>
        <p:spPr>
          <a:xfrm>
            <a:off x="3667108" y="4286257"/>
            <a:ext cx="78581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bg-BG" sz="4800" b="1" dirty="0">
                <a:ln/>
                <a:solidFill>
                  <a:srgbClr val="262F13"/>
                </a:solidFill>
                <a:latin typeface="Arlekino" pitchFamily="2" charset="0"/>
              </a:rPr>
              <a:t>3.</a:t>
            </a:r>
          </a:p>
        </p:txBody>
      </p:sp>
      <p:sp>
        <p:nvSpPr>
          <p:cNvPr id="13" name="Текстово поле 12"/>
          <p:cNvSpPr txBox="1">
            <a:spLocks noChangeArrowheads="1"/>
          </p:cNvSpPr>
          <p:nvPr/>
        </p:nvSpPr>
        <p:spPr bwMode="auto">
          <a:xfrm>
            <a:off x="4595813" y="4214814"/>
            <a:ext cx="50720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latin typeface="Calibri" charset="0"/>
              </a:rPr>
              <a:t>за </a:t>
            </a:r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начин</a:t>
            </a:r>
          </a:p>
          <a:p>
            <a:pPr eaLnBrk="1" hangingPunct="1"/>
            <a:r>
              <a:rPr lang="bg-BG" altLang="x-none" sz="2800">
                <a:latin typeface="Calibri" charset="0"/>
              </a:rPr>
              <a:t> / бягам </a:t>
            </a:r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бързо</a:t>
            </a:r>
            <a:r>
              <a:rPr lang="bg-BG" altLang="x-none" sz="2800">
                <a:latin typeface="Calibri" charset="0"/>
              </a:rPr>
              <a:t>/ </a:t>
            </a:r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Как?</a:t>
            </a:r>
          </a:p>
        </p:txBody>
      </p:sp>
      <p:pic>
        <p:nvPicPr>
          <p:cNvPr id="14" name="Picture 1" descr="C:\Documents and Settings\user\My Documents\My Pictures\Картина1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9" y="5072064"/>
            <a:ext cx="9493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авоъгълник 14"/>
          <p:cNvSpPr/>
          <p:nvPr/>
        </p:nvSpPr>
        <p:spPr>
          <a:xfrm>
            <a:off x="2309786" y="5429265"/>
            <a:ext cx="85725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bg-BG" sz="4800" b="1" dirty="0">
                <a:ln/>
                <a:solidFill>
                  <a:srgbClr val="262F13"/>
                </a:solidFill>
                <a:latin typeface="Arlekino" pitchFamily="2" charset="0"/>
              </a:rPr>
              <a:t>4.</a:t>
            </a:r>
          </a:p>
        </p:txBody>
      </p:sp>
      <p:sp>
        <p:nvSpPr>
          <p:cNvPr id="16" name="Текстово поле 15"/>
          <p:cNvSpPr txBox="1">
            <a:spLocks noChangeArrowheads="1"/>
          </p:cNvSpPr>
          <p:nvPr/>
        </p:nvSpPr>
        <p:spPr bwMode="auto">
          <a:xfrm>
            <a:off x="3238501" y="5286375"/>
            <a:ext cx="50720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latin typeface="Calibri" charset="0"/>
              </a:rPr>
              <a:t>за </a:t>
            </a:r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количество</a:t>
            </a:r>
          </a:p>
          <a:p>
            <a:pPr eaLnBrk="1" hangingPunct="1"/>
            <a:r>
              <a:rPr lang="bg-BG" altLang="x-none" sz="2800">
                <a:latin typeface="Calibri" charset="0"/>
              </a:rPr>
              <a:t> / обичам </a:t>
            </a:r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много</a:t>
            </a:r>
            <a:r>
              <a:rPr lang="bg-BG" altLang="x-none" sz="2800">
                <a:latin typeface="Calibri" charset="0"/>
              </a:rPr>
              <a:t>/ </a:t>
            </a:r>
            <a:r>
              <a:rPr lang="bg-BG" altLang="x-none" sz="2800">
                <a:solidFill>
                  <a:srgbClr val="C00000"/>
                </a:solidFill>
                <a:latin typeface="Calibri" charset="0"/>
              </a:rPr>
              <a:t>Колко?</a:t>
            </a:r>
          </a:p>
        </p:txBody>
      </p:sp>
    </p:spTree>
    <p:extLst>
      <p:ext uri="{BB962C8B-B14F-4D97-AF65-F5344CB8AC3E}">
        <p14:creationId xmlns:p14="http://schemas.microsoft.com/office/powerpoint/2010/main" val="99223832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Текстово поле 2"/>
          <p:cNvSpPr txBox="1">
            <a:spLocks noChangeArrowheads="1"/>
          </p:cNvSpPr>
          <p:nvPr/>
        </p:nvSpPr>
        <p:spPr bwMode="auto">
          <a:xfrm>
            <a:off x="2166939" y="714375"/>
            <a:ext cx="8143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>
                <a:latin typeface="Calibri" charset="0"/>
              </a:rPr>
              <a:t>Упр.</a:t>
            </a:r>
            <a:r>
              <a:rPr lang="en-US" altLang="x-none">
                <a:latin typeface="Calibri" charset="0"/>
              </a:rPr>
              <a:t>2</a:t>
            </a:r>
            <a:r>
              <a:rPr lang="bg-BG" altLang="x-none">
                <a:latin typeface="Calibri" charset="0"/>
              </a:rPr>
              <a:t> </a:t>
            </a:r>
            <a:r>
              <a:rPr lang="bg-BG" altLang="x-none" sz="2000">
                <a:latin typeface="Calibri" charset="0"/>
              </a:rPr>
              <a:t> Кои от наречията не са си на мястото? </a:t>
            </a:r>
          </a:p>
        </p:txBody>
      </p:sp>
      <p:sp>
        <p:nvSpPr>
          <p:cNvPr id="4" name="Закръглен правоъгълник 3"/>
          <p:cNvSpPr/>
          <p:nvPr/>
        </p:nvSpPr>
        <p:spPr>
          <a:xfrm>
            <a:off x="2238376" y="2143125"/>
            <a:ext cx="1928813" cy="25717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293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g-BG" sz="2800" dirty="0">
                <a:solidFill>
                  <a:srgbClr val="293315"/>
                </a:solidFill>
              </a:rPr>
              <a:t>отвъд  </a:t>
            </a:r>
          </a:p>
          <a:p>
            <a:pPr>
              <a:defRPr/>
            </a:pPr>
            <a:r>
              <a:rPr lang="bg-BG" sz="2800" dirty="0">
                <a:solidFill>
                  <a:srgbClr val="293315"/>
                </a:solidFill>
              </a:rPr>
              <a:t> напред </a:t>
            </a:r>
          </a:p>
          <a:p>
            <a:pPr>
              <a:defRPr/>
            </a:pPr>
            <a:r>
              <a:rPr lang="bg-BG" sz="2800" dirty="0">
                <a:solidFill>
                  <a:srgbClr val="293315"/>
                </a:solidFill>
              </a:rPr>
              <a:t> вътре </a:t>
            </a:r>
          </a:p>
          <a:p>
            <a:pPr>
              <a:defRPr/>
            </a:pPr>
            <a:r>
              <a:rPr lang="bg-BG" sz="2800" dirty="0">
                <a:solidFill>
                  <a:srgbClr val="293315"/>
                </a:solidFill>
              </a:rPr>
              <a:t> тройно</a:t>
            </a:r>
          </a:p>
        </p:txBody>
      </p:sp>
      <p:sp>
        <p:nvSpPr>
          <p:cNvPr id="8" name="Правоъгълник 7"/>
          <p:cNvSpPr/>
          <p:nvPr/>
        </p:nvSpPr>
        <p:spPr>
          <a:xfrm>
            <a:off x="2238348" y="1214423"/>
            <a:ext cx="214314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bg-BG" sz="32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за място</a:t>
            </a:r>
          </a:p>
        </p:txBody>
      </p:sp>
      <p:sp>
        <p:nvSpPr>
          <p:cNvPr id="9" name="Правоъгълник 8"/>
          <p:cNvSpPr/>
          <p:nvPr/>
        </p:nvSpPr>
        <p:spPr>
          <a:xfrm>
            <a:off x="4310050" y="1214423"/>
            <a:ext cx="214314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bg-BG" sz="32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за време</a:t>
            </a:r>
          </a:p>
        </p:txBody>
      </p:sp>
      <p:sp>
        <p:nvSpPr>
          <p:cNvPr id="10" name="Правоъгълник 9"/>
          <p:cNvSpPr/>
          <p:nvPr/>
        </p:nvSpPr>
        <p:spPr>
          <a:xfrm>
            <a:off x="6310314" y="1214423"/>
            <a:ext cx="214314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bg-BG" sz="32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за начин</a:t>
            </a:r>
          </a:p>
        </p:txBody>
      </p:sp>
      <p:sp>
        <p:nvSpPr>
          <p:cNvPr id="11" name="Правоъгълник 10"/>
          <p:cNvSpPr/>
          <p:nvPr/>
        </p:nvSpPr>
        <p:spPr>
          <a:xfrm>
            <a:off x="8310578" y="785794"/>
            <a:ext cx="23574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bg-BG" sz="32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за количество</a:t>
            </a:r>
          </a:p>
        </p:txBody>
      </p:sp>
      <p:sp>
        <p:nvSpPr>
          <p:cNvPr id="12" name="Закръглен правоъгълник 11"/>
          <p:cNvSpPr/>
          <p:nvPr/>
        </p:nvSpPr>
        <p:spPr>
          <a:xfrm>
            <a:off x="4238626" y="2143125"/>
            <a:ext cx="1928813" cy="2571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293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g-BG" sz="2800" dirty="0">
                <a:solidFill>
                  <a:srgbClr val="293315"/>
                </a:solidFill>
              </a:rPr>
              <a:t>вчера  </a:t>
            </a:r>
          </a:p>
          <a:p>
            <a:pPr>
              <a:defRPr/>
            </a:pPr>
            <a:r>
              <a:rPr lang="bg-BG" sz="2800" dirty="0">
                <a:solidFill>
                  <a:srgbClr val="293315"/>
                </a:solidFill>
              </a:rPr>
              <a:t> скоро </a:t>
            </a:r>
          </a:p>
          <a:p>
            <a:pPr>
              <a:defRPr/>
            </a:pPr>
            <a:r>
              <a:rPr lang="bg-BG" sz="2800" dirty="0">
                <a:solidFill>
                  <a:srgbClr val="293315"/>
                </a:solidFill>
              </a:rPr>
              <a:t> зле </a:t>
            </a:r>
          </a:p>
          <a:p>
            <a:pPr>
              <a:defRPr/>
            </a:pPr>
            <a:r>
              <a:rPr lang="bg-BG" sz="2800" dirty="0">
                <a:solidFill>
                  <a:srgbClr val="293315"/>
                </a:solidFill>
              </a:rPr>
              <a:t> нощем</a:t>
            </a:r>
          </a:p>
        </p:txBody>
      </p:sp>
      <p:sp>
        <p:nvSpPr>
          <p:cNvPr id="13" name="Закръглен правоъгълник 12"/>
          <p:cNvSpPr/>
          <p:nvPr/>
        </p:nvSpPr>
        <p:spPr>
          <a:xfrm>
            <a:off x="6238876" y="2143125"/>
            <a:ext cx="1857375" cy="2571750"/>
          </a:xfrm>
          <a:prstGeom prst="roundRect">
            <a:avLst/>
          </a:prstGeom>
          <a:solidFill>
            <a:srgbClr val="FFC000"/>
          </a:solidFill>
          <a:ln>
            <a:solidFill>
              <a:srgbClr val="293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g-BG" sz="2800" dirty="0">
                <a:solidFill>
                  <a:srgbClr val="293315"/>
                </a:solidFill>
              </a:rPr>
              <a:t>хитро  </a:t>
            </a:r>
          </a:p>
          <a:p>
            <a:pPr>
              <a:defRPr/>
            </a:pPr>
            <a:r>
              <a:rPr lang="bg-BG" sz="2800" dirty="0">
                <a:solidFill>
                  <a:srgbClr val="293315"/>
                </a:solidFill>
              </a:rPr>
              <a:t> нагоре </a:t>
            </a:r>
          </a:p>
          <a:p>
            <a:pPr>
              <a:defRPr/>
            </a:pPr>
            <a:r>
              <a:rPr lang="bg-BG" sz="2800" dirty="0">
                <a:solidFill>
                  <a:srgbClr val="293315"/>
                </a:solidFill>
              </a:rPr>
              <a:t> смело </a:t>
            </a:r>
          </a:p>
          <a:p>
            <a:pPr>
              <a:defRPr/>
            </a:pPr>
            <a:r>
              <a:rPr lang="bg-BG" sz="2800" dirty="0">
                <a:solidFill>
                  <a:srgbClr val="293315"/>
                </a:solidFill>
              </a:rPr>
              <a:t> лесно</a:t>
            </a:r>
          </a:p>
        </p:txBody>
      </p:sp>
      <p:sp>
        <p:nvSpPr>
          <p:cNvPr id="14" name="Закръглен правоъгълник 13"/>
          <p:cNvSpPr/>
          <p:nvPr/>
        </p:nvSpPr>
        <p:spPr>
          <a:xfrm>
            <a:off x="8167688" y="2143125"/>
            <a:ext cx="1928812" cy="25717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293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g-BG" sz="2800" dirty="0">
                <a:solidFill>
                  <a:srgbClr val="293315"/>
                </a:solidFill>
              </a:rPr>
              <a:t>много  </a:t>
            </a:r>
          </a:p>
          <a:p>
            <a:pPr>
              <a:defRPr/>
            </a:pPr>
            <a:r>
              <a:rPr lang="bg-BG" sz="2800" dirty="0">
                <a:solidFill>
                  <a:srgbClr val="293315"/>
                </a:solidFill>
              </a:rPr>
              <a:t> веднъж </a:t>
            </a:r>
          </a:p>
          <a:p>
            <a:pPr>
              <a:defRPr/>
            </a:pPr>
            <a:r>
              <a:rPr lang="bg-BG" sz="2800" dirty="0">
                <a:solidFill>
                  <a:srgbClr val="293315"/>
                </a:solidFill>
              </a:rPr>
              <a:t> </a:t>
            </a:r>
            <a:r>
              <a:rPr lang="bg-BG" sz="2400" dirty="0">
                <a:solidFill>
                  <a:srgbClr val="293315"/>
                </a:solidFill>
              </a:rPr>
              <a:t>достатъчно </a:t>
            </a:r>
          </a:p>
          <a:p>
            <a:pPr>
              <a:defRPr/>
            </a:pPr>
            <a:r>
              <a:rPr lang="bg-BG" sz="2800" dirty="0">
                <a:solidFill>
                  <a:srgbClr val="293315"/>
                </a:solidFill>
              </a:rPr>
              <a:t> двойно</a:t>
            </a:r>
          </a:p>
        </p:txBody>
      </p:sp>
      <p:sp>
        <p:nvSpPr>
          <p:cNvPr id="7180" name="Правоъгълник 14"/>
          <p:cNvSpPr>
            <a:spLocks noChangeArrowheads="1"/>
          </p:cNvSpPr>
          <p:nvPr/>
        </p:nvSpPr>
        <p:spPr bwMode="auto">
          <a:xfrm>
            <a:off x="2667001" y="1643064"/>
            <a:ext cx="809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>
                <a:solidFill>
                  <a:srgbClr val="C00000"/>
                </a:solidFill>
                <a:latin typeface="Arlekino" charset="0"/>
              </a:rPr>
              <a:t>Къде?</a:t>
            </a:r>
            <a:endParaRPr lang="bg-BG" altLang="x-none">
              <a:latin typeface="Calibri" charset="0"/>
            </a:endParaRPr>
          </a:p>
        </p:txBody>
      </p:sp>
      <p:sp>
        <p:nvSpPr>
          <p:cNvPr id="7181" name="Правоъгълник 15"/>
          <p:cNvSpPr>
            <a:spLocks noChangeArrowheads="1"/>
          </p:cNvSpPr>
          <p:nvPr/>
        </p:nvSpPr>
        <p:spPr bwMode="auto">
          <a:xfrm>
            <a:off x="4810126" y="1714500"/>
            <a:ext cx="7424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>
                <a:solidFill>
                  <a:srgbClr val="C00000"/>
                </a:solidFill>
                <a:latin typeface="Arlekino" charset="0"/>
              </a:rPr>
              <a:t>Кога?</a:t>
            </a:r>
            <a:endParaRPr lang="bg-BG" altLang="x-none">
              <a:latin typeface="Calibri" charset="0"/>
            </a:endParaRPr>
          </a:p>
        </p:txBody>
      </p:sp>
      <p:sp>
        <p:nvSpPr>
          <p:cNvPr id="7182" name="Правоъгълник 16"/>
          <p:cNvSpPr>
            <a:spLocks noChangeArrowheads="1"/>
          </p:cNvSpPr>
          <p:nvPr/>
        </p:nvSpPr>
        <p:spPr bwMode="auto">
          <a:xfrm>
            <a:off x="6881813" y="1714500"/>
            <a:ext cx="652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>
                <a:solidFill>
                  <a:srgbClr val="C00000"/>
                </a:solidFill>
                <a:latin typeface="Arlekino" charset="0"/>
              </a:rPr>
              <a:t>Как?</a:t>
            </a:r>
            <a:endParaRPr lang="bg-BG" altLang="x-none">
              <a:latin typeface="Calibri" charset="0"/>
            </a:endParaRPr>
          </a:p>
        </p:txBody>
      </p:sp>
      <p:sp>
        <p:nvSpPr>
          <p:cNvPr id="7183" name="Правоъгълник 17"/>
          <p:cNvSpPr>
            <a:spLocks noChangeArrowheads="1"/>
          </p:cNvSpPr>
          <p:nvPr/>
        </p:nvSpPr>
        <p:spPr bwMode="auto">
          <a:xfrm>
            <a:off x="8810626" y="1714500"/>
            <a:ext cx="8737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>
                <a:solidFill>
                  <a:srgbClr val="C00000"/>
                </a:solidFill>
                <a:latin typeface="Arlekino" charset="0"/>
              </a:rPr>
              <a:t>Колко?</a:t>
            </a:r>
            <a:endParaRPr lang="bg-BG" altLang="x-none">
              <a:latin typeface="Calibri" charset="0"/>
            </a:endParaRPr>
          </a:p>
        </p:txBody>
      </p:sp>
      <p:cxnSp>
        <p:nvCxnSpPr>
          <p:cNvPr id="20" name="Право съединение 19"/>
          <p:cNvCxnSpPr>
            <a:cxnSpLocks noChangeShapeType="1"/>
          </p:cNvCxnSpPr>
          <p:nvPr/>
        </p:nvCxnSpPr>
        <p:spPr bwMode="auto">
          <a:xfrm flipV="1">
            <a:off x="2381250" y="3929064"/>
            <a:ext cx="1214438" cy="3571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Право съединение 23"/>
          <p:cNvCxnSpPr>
            <a:cxnSpLocks noChangeShapeType="1"/>
          </p:cNvCxnSpPr>
          <p:nvPr/>
        </p:nvCxnSpPr>
        <p:spPr bwMode="auto">
          <a:xfrm flipV="1">
            <a:off x="4310064" y="3500438"/>
            <a:ext cx="1000125" cy="2857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Право съединение 26"/>
          <p:cNvCxnSpPr>
            <a:cxnSpLocks noChangeShapeType="1"/>
          </p:cNvCxnSpPr>
          <p:nvPr/>
        </p:nvCxnSpPr>
        <p:spPr bwMode="auto">
          <a:xfrm flipV="1">
            <a:off x="6381751" y="3000376"/>
            <a:ext cx="1357313" cy="428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Право съединение 27"/>
          <p:cNvCxnSpPr>
            <a:cxnSpLocks noChangeShapeType="1"/>
          </p:cNvCxnSpPr>
          <p:nvPr/>
        </p:nvCxnSpPr>
        <p:spPr bwMode="auto">
          <a:xfrm flipV="1">
            <a:off x="8382001" y="3000376"/>
            <a:ext cx="1357313" cy="428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Правоъгълник 28"/>
          <p:cNvSpPr>
            <a:spLocks noChangeArrowheads="1"/>
          </p:cNvSpPr>
          <p:nvPr/>
        </p:nvSpPr>
        <p:spPr bwMode="auto">
          <a:xfrm>
            <a:off x="4452938" y="4786314"/>
            <a:ext cx="1485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solidFill>
                  <a:srgbClr val="293315"/>
                </a:solidFill>
                <a:latin typeface="Calibri" charset="0"/>
              </a:rPr>
              <a:t>веднъж </a:t>
            </a:r>
            <a:endParaRPr lang="bg-BG" altLang="x-none" sz="2800">
              <a:latin typeface="Calibri" charset="0"/>
            </a:endParaRPr>
          </a:p>
        </p:txBody>
      </p:sp>
      <p:sp>
        <p:nvSpPr>
          <p:cNvPr id="30" name="Правоъгълник 29"/>
          <p:cNvSpPr>
            <a:spLocks noChangeArrowheads="1"/>
          </p:cNvSpPr>
          <p:nvPr/>
        </p:nvSpPr>
        <p:spPr bwMode="auto">
          <a:xfrm>
            <a:off x="8453438" y="4786314"/>
            <a:ext cx="1358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solidFill>
                  <a:srgbClr val="293315"/>
                </a:solidFill>
                <a:latin typeface="Calibri" charset="0"/>
              </a:rPr>
              <a:t>тройно </a:t>
            </a:r>
            <a:endParaRPr lang="bg-BG" altLang="x-none" sz="2800">
              <a:latin typeface="Calibri" charset="0"/>
            </a:endParaRPr>
          </a:p>
        </p:txBody>
      </p:sp>
      <p:sp>
        <p:nvSpPr>
          <p:cNvPr id="31" name="Правоъгълник 30"/>
          <p:cNvSpPr>
            <a:spLocks noChangeArrowheads="1"/>
          </p:cNvSpPr>
          <p:nvPr/>
        </p:nvSpPr>
        <p:spPr bwMode="auto">
          <a:xfrm>
            <a:off x="6738938" y="4786314"/>
            <a:ext cx="774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solidFill>
                  <a:srgbClr val="293315"/>
                </a:solidFill>
                <a:latin typeface="Calibri" charset="0"/>
              </a:rPr>
              <a:t>зле </a:t>
            </a:r>
            <a:endParaRPr lang="bg-BG" altLang="x-none" sz="2800">
              <a:latin typeface="Calibri" charset="0"/>
            </a:endParaRPr>
          </a:p>
        </p:txBody>
      </p:sp>
      <p:sp>
        <p:nvSpPr>
          <p:cNvPr id="32" name="Правоъгълник 31"/>
          <p:cNvSpPr>
            <a:spLocks noChangeArrowheads="1"/>
          </p:cNvSpPr>
          <p:nvPr/>
        </p:nvSpPr>
        <p:spPr bwMode="auto">
          <a:xfrm>
            <a:off x="2524126" y="4786314"/>
            <a:ext cx="1306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 sz="2800">
                <a:solidFill>
                  <a:srgbClr val="293315"/>
                </a:solidFill>
                <a:latin typeface="Calibri" charset="0"/>
              </a:rPr>
              <a:t>нагоре </a:t>
            </a:r>
            <a:endParaRPr lang="bg-BG" altLang="x-none" sz="28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2528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Текстово поле 2"/>
          <p:cNvSpPr txBox="1">
            <a:spLocks noChangeArrowheads="1"/>
          </p:cNvSpPr>
          <p:nvPr/>
        </p:nvSpPr>
        <p:spPr bwMode="auto">
          <a:xfrm>
            <a:off x="2166939" y="714376"/>
            <a:ext cx="8143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>
                <a:latin typeface="Calibri" charset="0"/>
              </a:rPr>
              <a:t>Упр.3 </a:t>
            </a:r>
            <a:r>
              <a:rPr lang="bg-BG" altLang="x-none" sz="2000">
                <a:latin typeface="Calibri" charset="0"/>
              </a:rPr>
              <a:t> Препишете изреченията.Определете вида на наречията.</a:t>
            </a:r>
          </a:p>
          <a:p>
            <a:pPr eaLnBrk="1" hangingPunct="1"/>
            <a:r>
              <a:rPr lang="bg-BG" altLang="x-none" sz="2000">
                <a:latin typeface="Calibri" charset="0"/>
              </a:rPr>
              <a:t>           с кои въпроси си помогнахте? </a:t>
            </a:r>
          </a:p>
        </p:txBody>
      </p:sp>
      <p:sp>
        <p:nvSpPr>
          <p:cNvPr id="4" name="Правоъгълник 3"/>
          <p:cNvSpPr/>
          <p:nvPr/>
        </p:nvSpPr>
        <p:spPr>
          <a:xfrm>
            <a:off x="2238348" y="1785927"/>
            <a:ext cx="7858180" cy="563231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bg-BG" sz="3600" b="1" dirty="0">
                <a:ln/>
                <a:solidFill>
                  <a:schemeClr val="accent3">
                    <a:lumMod val="50000"/>
                  </a:schemeClr>
                </a:solidFill>
                <a:latin typeface="Arlekino" pitchFamily="2" charset="0"/>
              </a:rPr>
              <a:t> </a:t>
            </a:r>
            <a:r>
              <a:rPr lang="bg-BG" sz="3600" b="1" dirty="0">
                <a:ln/>
                <a:solidFill>
                  <a:srgbClr val="293315"/>
                </a:solidFill>
                <a:latin typeface="Arlekino" pitchFamily="2" charset="0"/>
              </a:rPr>
              <a:t>Днес изядох два сладоледа.</a:t>
            </a:r>
          </a:p>
          <a:p>
            <a:pPr>
              <a:defRPr/>
            </a:pPr>
            <a:endParaRPr lang="bg-BG" sz="3600" b="1" dirty="0">
              <a:ln/>
              <a:solidFill>
                <a:srgbClr val="293315"/>
              </a:solidFill>
              <a:latin typeface="Arlekino" pitchFamily="2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bg-BG" sz="3600" b="1" dirty="0">
                <a:ln/>
                <a:solidFill>
                  <a:srgbClr val="293315"/>
                </a:solidFill>
                <a:latin typeface="Arlekino" pitchFamily="2" charset="0"/>
              </a:rPr>
              <a:t> В гората  наблизо  има река.</a:t>
            </a:r>
          </a:p>
          <a:p>
            <a:pPr>
              <a:defRPr/>
            </a:pPr>
            <a:endParaRPr lang="bg-BG" sz="3600" b="1" dirty="0">
              <a:ln/>
              <a:solidFill>
                <a:srgbClr val="293315"/>
              </a:solidFill>
              <a:latin typeface="Arlekino" pitchFamily="2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bg-BG" sz="3600" b="1" dirty="0">
                <a:ln/>
                <a:solidFill>
                  <a:srgbClr val="293315"/>
                </a:solidFill>
                <a:latin typeface="Arlekino" pitchFamily="2" charset="0"/>
              </a:rPr>
              <a:t> Забави се много.</a:t>
            </a:r>
          </a:p>
          <a:p>
            <a:pPr>
              <a:buFont typeface="Wingdings" pitchFamily="2" charset="2"/>
              <a:buChar char="q"/>
              <a:defRPr/>
            </a:pPr>
            <a:endParaRPr lang="bg-BG" sz="3600" b="1" dirty="0">
              <a:ln/>
              <a:solidFill>
                <a:srgbClr val="293315"/>
              </a:solidFill>
              <a:latin typeface="Arlekino" pitchFamily="2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bg-BG" sz="3600" b="1" dirty="0">
                <a:ln/>
                <a:solidFill>
                  <a:srgbClr val="293315"/>
                </a:solidFill>
                <a:latin typeface="Arlekino" pitchFamily="2" charset="0"/>
              </a:rPr>
              <a:t>Чета  гладко  и изразително   </a:t>
            </a:r>
          </a:p>
          <a:p>
            <a:pPr>
              <a:defRPr/>
            </a:pPr>
            <a:r>
              <a:rPr lang="bg-BG" sz="3600" b="1" dirty="0">
                <a:ln/>
                <a:solidFill>
                  <a:srgbClr val="293315"/>
                </a:solidFill>
                <a:latin typeface="Arlekino" pitchFamily="2" charset="0"/>
              </a:rPr>
              <a:t>   стихотворението.</a:t>
            </a:r>
          </a:p>
          <a:p>
            <a:pPr>
              <a:buFont typeface="Wingdings" pitchFamily="2" charset="2"/>
              <a:buChar char="q"/>
              <a:defRPr/>
            </a:pPr>
            <a:endParaRPr lang="bg-BG" sz="3600" b="1" dirty="0">
              <a:ln/>
              <a:solidFill>
                <a:srgbClr val="293315"/>
              </a:solidFill>
              <a:latin typeface="Arlekino" pitchFamily="2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bg-BG" sz="3600" b="1" dirty="0">
              <a:ln/>
              <a:solidFill>
                <a:srgbClr val="293315"/>
              </a:solidFill>
              <a:latin typeface="Arlekino" pitchFamily="2" charset="0"/>
            </a:endParaRPr>
          </a:p>
        </p:txBody>
      </p:sp>
      <p:sp>
        <p:nvSpPr>
          <p:cNvPr id="5" name="Правоъгълник 4"/>
          <p:cNvSpPr>
            <a:spLocks noChangeArrowheads="1"/>
          </p:cNvSpPr>
          <p:nvPr/>
        </p:nvSpPr>
        <p:spPr bwMode="auto">
          <a:xfrm>
            <a:off x="5667376" y="2571750"/>
            <a:ext cx="809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>
                <a:solidFill>
                  <a:srgbClr val="C00000"/>
                </a:solidFill>
                <a:latin typeface="Arlekino" charset="0"/>
              </a:rPr>
              <a:t>Къде?</a:t>
            </a:r>
            <a:endParaRPr lang="bg-BG" altLang="x-none">
              <a:latin typeface="Calibri" charset="0"/>
            </a:endParaRPr>
          </a:p>
        </p:txBody>
      </p:sp>
      <p:sp>
        <p:nvSpPr>
          <p:cNvPr id="6" name="Правоъгълник 5"/>
          <p:cNvSpPr>
            <a:spLocks noChangeArrowheads="1"/>
          </p:cNvSpPr>
          <p:nvPr/>
        </p:nvSpPr>
        <p:spPr bwMode="auto">
          <a:xfrm>
            <a:off x="3309939" y="1500188"/>
            <a:ext cx="7424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>
                <a:solidFill>
                  <a:srgbClr val="C00000"/>
                </a:solidFill>
                <a:latin typeface="Arlekino" charset="0"/>
              </a:rPr>
              <a:t>Кога?</a:t>
            </a:r>
            <a:endParaRPr lang="bg-BG" altLang="x-none">
              <a:latin typeface="Calibri" charset="0"/>
            </a:endParaRPr>
          </a:p>
        </p:txBody>
      </p:sp>
      <p:sp>
        <p:nvSpPr>
          <p:cNvPr id="7" name="Правоъгълник 6"/>
          <p:cNvSpPr>
            <a:spLocks noChangeArrowheads="1"/>
          </p:cNvSpPr>
          <p:nvPr/>
        </p:nvSpPr>
        <p:spPr bwMode="auto">
          <a:xfrm>
            <a:off x="5310189" y="3714750"/>
            <a:ext cx="8737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>
                <a:solidFill>
                  <a:srgbClr val="C00000"/>
                </a:solidFill>
                <a:latin typeface="Arlekino" charset="0"/>
              </a:rPr>
              <a:t>Колко?</a:t>
            </a:r>
            <a:endParaRPr lang="bg-BG" altLang="x-none">
              <a:latin typeface="Calibri" charset="0"/>
            </a:endParaRPr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auto">
          <a:xfrm>
            <a:off x="4595813" y="4786313"/>
            <a:ext cx="652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x-none">
                <a:solidFill>
                  <a:srgbClr val="C00000"/>
                </a:solidFill>
                <a:latin typeface="Arlekino" charset="0"/>
              </a:rPr>
              <a:t>Как?</a:t>
            </a:r>
            <a:endParaRPr lang="bg-BG" altLang="x-none">
              <a:latin typeface="Calibri" charset="0"/>
            </a:endParaRPr>
          </a:p>
        </p:txBody>
      </p:sp>
      <p:pic>
        <p:nvPicPr>
          <p:cNvPr id="18434" name="Picture 2" descr="http://upload.wikimedia.org/wikipedia/commons/3/31/Ice_Cream_dessert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44" y="1142984"/>
            <a:ext cx="123395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www.dimodi.com/blog/erma/erma_gorge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7570" y="3357562"/>
            <a:ext cx="2293922" cy="172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miglen.com/opendir/uploads/2007/12/12__reading_young_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3520" y="5214951"/>
            <a:ext cx="1214446" cy="1129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361172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Galeri">
  <a:themeElements>
    <a:clrScheme name="Ga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</TotalTime>
  <Words>794</Words>
  <Application>Microsoft Macintosh PowerPoint</Application>
  <PresentationFormat>Geniş Ekran</PresentationFormat>
  <Paragraphs>201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9" baseType="lpstr">
      <vt:lpstr>Gill Sans MT</vt:lpstr>
      <vt:lpstr>Times New Roman</vt:lpstr>
      <vt:lpstr>Wingdings</vt:lpstr>
      <vt:lpstr>Arial</vt:lpstr>
      <vt:lpstr>Arlekino</vt:lpstr>
      <vt:lpstr>Calibri</vt:lpstr>
      <vt:lpstr>Galeri</vt:lpstr>
      <vt:lpstr>НАРЕЧИЕ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НАРЕЧИЕ</dc:title>
  <dc:creator>sadık hacı</dc:creator>
  <cp:lastModifiedBy>sadık hacı</cp:lastModifiedBy>
  <cp:revision>1</cp:revision>
  <dcterms:created xsi:type="dcterms:W3CDTF">2018-02-18T20:33:15Z</dcterms:created>
  <dcterms:modified xsi:type="dcterms:W3CDTF">2018-02-18T20:41:57Z</dcterms:modified>
</cp:coreProperties>
</file>