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4FEE4C4-902A-4A5C-B291-4EDF9886311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7AB22F-4A44-4484-9900-7ED79690CE8A}" type="slidenum">
              <a:rPr lang="tr-TR" smtClean="0"/>
              <a:t>‹#›</a:t>
            </a:fld>
            <a:endParaRPr lang="tr-TR"/>
          </a:p>
        </p:txBody>
      </p:sp>
    </p:spTree>
    <p:extLst>
      <p:ext uri="{BB962C8B-B14F-4D97-AF65-F5344CB8AC3E}">
        <p14:creationId xmlns:p14="http://schemas.microsoft.com/office/powerpoint/2010/main" val="984258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FEE4C4-902A-4A5C-B291-4EDF9886311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7AB22F-4A44-4484-9900-7ED79690CE8A}" type="slidenum">
              <a:rPr lang="tr-TR" smtClean="0"/>
              <a:t>‹#›</a:t>
            </a:fld>
            <a:endParaRPr lang="tr-TR"/>
          </a:p>
        </p:txBody>
      </p:sp>
    </p:spTree>
    <p:extLst>
      <p:ext uri="{BB962C8B-B14F-4D97-AF65-F5344CB8AC3E}">
        <p14:creationId xmlns:p14="http://schemas.microsoft.com/office/powerpoint/2010/main" val="2653742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FEE4C4-902A-4A5C-B291-4EDF9886311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7AB22F-4A44-4484-9900-7ED79690CE8A}" type="slidenum">
              <a:rPr lang="tr-TR" smtClean="0"/>
              <a:t>‹#›</a:t>
            </a:fld>
            <a:endParaRPr lang="tr-TR"/>
          </a:p>
        </p:txBody>
      </p:sp>
    </p:spTree>
    <p:extLst>
      <p:ext uri="{BB962C8B-B14F-4D97-AF65-F5344CB8AC3E}">
        <p14:creationId xmlns:p14="http://schemas.microsoft.com/office/powerpoint/2010/main" val="565415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FEE4C4-902A-4A5C-B291-4EDF9886311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7AB22F-4A44-4484-9900-7ED79690CE8A}" type="slidenum">
              <a:rPr lang="tr-TR" smtClean="0"/>
              <a:t>‹#›</a:t>
            </a:fld>
            <a:endParaRPr lang="tr-TR"/>
          </a:p>
        </p:txBody>
      </p:sp>
    </p:spTree>
    <p:extLst>
      <p:ext uri="{BB962C8B-B14F-4D97-AF65-F5344CB8AC3E}">
        <p14:creationId xmlns:p14="http://schemas.microsoft.com/office/powerpoint/2010/main" val="2721233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4FEE4C4-902A-4A5C-B291-4EDF9886311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B7AB22F-4A44-4484-9900-7ED79690CE8A}" type="slidenum">
              <a:rPr lang="tr-TR" smtClean="0"/>
              <a:t>‹#›</a:t>
            </a:fld>
            <a:endParaRPr lang="tr-TR"/>
          </a:p>
        </p:txBody>
      </p:sp>
    </p:spTree>
    <p:extLst>
      <p:ext uri="{BB962C8B-B14F-4D97-AF65-F5344CB8AC3E}">
        <p14:creationId xmlns:p14="http://schemas.microsoft.com/office/powerpoint/2010/main" val="3637822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4FEE4C4-902A-4A5C-B291-4EDF9886311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7AB22F-4A44-4484-9900-7ED79690CE8A}" type="slidenum">
              <a:rPr lang="tr-TR" smtClean="0"/>
              <a:t>‹#›</a:t>
            </a:fld>
            <a:endParaRPr lang="tr-TR"/>
          </a:p>
        </p:txBody>
      </p:sp>
    </p:spTree>
    <p:extLst>
      <p:ext uri="{BB962C8B-B14F-4D97-AF65-F5344CB8AC3E}">
        <p14:creationId xmlns:p14="http://schemas.microsoft.com/office/powerpoint/2010/main" val="3511745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4FEE4C4-902A-4A5C-B291-4EDF9886311A}"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B7AB22F-4A44-4484-9900-7ED79690CE8A}" type="slidenum">
              <a:rPr lang="tr-TR" smtClean="0"/>
              <a:t>‹#›</a:t>
            </a:fld>
            <a:endParaRPr lang="tr-TR"/>
          </a:p>
        </p:txBody>
      </p:sp>
    </p:spTree>
    <p:extLst>
      <p:ext uri="{BB962C8B-B14F-4D97-AF65-F5344CB8AC3E}">
        <p14:creationId xmlns:p14="http://schemas.microsoft.com/office/powerpoint/2010/main" val="2297752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4FEE4C4-902A-4A5C-B291-4EDF9886311A}"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B7AB22F-4A44-4484-9900-7ED79690CE8A}" type="slidenum">
              <a:rPr lang="tr-TR" smtClean="0"/>
              <a:t>‹#›</a:t>
            </a:fld>
            <a:endParaRPr lang="tr-TR"/>
          </a:p>
        </p:txBody>
      </p:sp>
    </p:spTree>
    <p:extLst>
      <p:ext uri="{BB962C8B-B14F-4D97-AF65-F5344CB8AC3E}">
        <p14:creationId xmlns:p14="http://schemas.microsoft.com/office/powerpoint/2010/main" val="3538248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4FEE4C4-902A-4A5C-B291-4EDF9886311A}"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B7AB22F-4A44-4484-9900-7ED79690CE8A}" type="slidenum">
              <a:rPr lang="tr-TR" smtClean="0"/>
              <a:t>‹#›</a:t>
            </a:fld>
            <a:endParaRPr lang="tr-TR"/>
          </a:p>
        </p:txBody>
      </p:sp>
    </p:spTree>
    <p:extLst>
      <p:ext uri="{BB962C8B-B14F-4D97-AF65-F5344CB8AC3E}">
        <p14:creationId xmlns:p14="http://schemas.microsoft.com/office/powerpoint/2010/main" val="59265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4FEE4C4-902A-4A5C-B291-4EDF9886311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7AB22F-4A44-4484-9900-7ED79690CE8A}" type="slidenum">
              <a:rPr lang="tr-TR" smtClean="0"/>
              <a:t>‹#›</a:t>
            </a:fld>
            <a:endParaRPr lang="tr-TR"/>
          </a:p>
        </p:txBody>
      </p:sp>
    </p:spTree>
    <p:extLst>
      <p:ext uri="{BB962C8B-B14F-4D97-AF65-F5344CB8AC3E}">
        <p14:creationId xmlns:p14="http://schemas.microsoft.com/office/powerpoint/2010/main" val="3778058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4FEE4C4-902A-4A5C-B291-4EDF9886311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B7AB22F-4A44-4484-9900-7ED79690CE8A}" type="slidenum">
              <a:rPr lang="tr-TR" smtClean="0"/>
              <a:t>‹#›</a:t>
            </a:fld>
            <a:endParaRPr lang="tr-TR"/>
          </a:p>
        </p:txBody>
      </p:sp>
    </p:spTree>
    <p:extLst>
      <p:ext uri="{BB962C8B-B14F-4D97-AF65-F5344CB8AC3E}">
        <p14:creationId xmlns:p14="http://schemas.microsoft.com/office/powerpoint/2010/main" val="380234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FEE4C4-902A-4A5C-B291-4EDF9886311A}"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7AB22F-4A44-4484-9900-7ED79690CE8A}" type="slidenum">
              <a:rPr lang="tr-TR" smtClean="0"/>
              <a:t>‹#›</a:t>
            </a:fld>
            <a:endParaRPr lang="tr-TR"/>
          </a:p>
        </p:txBody>
      </p:sp>
    </p:spTree>
    <p:extLst>
      <p:ext uri="{BB962C8B-B14F-4D97-AF65-F5344CB8AC3E}">
        <p14:creationId xmlns:p14="http://schemas.microsoft.com/office/powerpoint/2010/main" val="1435301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Belli </a:t>
            </a:r>
            <a:r>
              <a:rPr lang="tr-TR" dirty="0" smtClean="0"/>
              <a:t>Başlı Anlatım Teknikleri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497182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t>Edebî metinler, baştan sona kadar bir tek anlatım tekniğinin kullanılmasıyla oluşturulmazlar. Bu hem anlatımda bir monotonluğa neden olur hem de sanatçının dil kullanımı açısından beceri noktasında olumsuz kimi yargıların oluşması için gerekçe hazırlar.</a:t>
            </a:r>
          </a:p>
          <a:p>
            <a:r>
              <a:rPr lang="tr-TR" dirty="0" smtClean="0"/>
              <a:t>Edebî türlere göre öne çıkan anlatım teknikleri de farklılaşabilir. Örneğin roman, öykü, tiyatro oyunu gibi anlatı türlerinde anlatma  yerine gösterme/sahneleme tekniğinin de ağırlıklı biçimde yer tuttuğu görülebilir. Yine bu türlerde öbür anlatım teknikleri de niceliksel açıdan daha uzun yer kaplayabilir. </a:t>
            </a:r>
          </a:p>
          <a:p>
            <a:r>
              <a:rPr lang="tr-TR" dirty="0" smtClean="0"/>
              <a:t>Modern şiirde, özellikle anlatı türlerinde ön plana çıkan anlatım tekniklerinden uzak durulmaya çalışıldığı görülür. Yine de bu anlatım tekniklerinin örnekleri, ön planda bulunmasalar da zaman zaman şiirlerde karşımıza çıkar.</a:t>
            </a:r>
          </a:p>
          <a:p>
            <a:r>
              <a:rPr lang="tr-TR" dirty="0" smtClean="0"/>
              <a:t>Şiir incelemesine konu olabilecek belli başlı anlatım tekniklerini şöyle sıralayabiliriz:</a:t>
            </a:r>
            <a:endParaRPr lang="tr-TR" dirty="0"/>
          </a:p>
        </p:txBody>
      </p:sp>
    </p:spTree>
    <p:extLst>
      <p:ext uri="{BB962C8B-B14F-4D97-AF65-F5344CB8AC3E}">
        <p14:creationId xmlns:p14="http://schemas.microsoft.com/office/powerpoint/2010/main" val="2983695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KARŞITLIK</a:t>
            </a:r>
          </a:p>
          <a:p>
            <a:pPr marL="0" indent="0">
              <a:buNone/>
            </a:pPr>
            <a:r>
              <a:rPr lang="tr-TR" dirty="0" smtClean="0"/>
              <a:t>Şairler, neredeyse bilinen ilk örneklerden itibaren karşıt ögeleri şiirlerinde bir arada kullanmaya önem vermişlerdir. Bu, modern şiir örneklerinde de sıkça yer bulan bir anlatım tekniğidir. Örneğin,  Ece Ayhan’ın “Kınar Hanımın Denizleri” şiirindeki, </a:t>
            </a:r>
          </a:p>
          <a:p>
            <a:pPr marL="0" indent="0">
              <a:buNone/>
            </a:pPr>
            <a:r>
              <a:rPr lang="tr-TR" dirty="0" smtClean="0"/>
              <a:t>«Bir çakıl taşları gülümseyişi ağlarmış </a:t>
            </a:r>
            <a:r>
              <a:rPr lang="tr-TR" dirty="0" err="1" smtClean="0"/>
              <a:t>karafaki</a:t>
            </a:r>
            <a:r>
              <a:rPr lang="tr-TR" dirty="0" smtClean="0"/>
              <a:t> rakısıyla </a:t>
            </a:r>
          </a:p>
          <a:p>
            <a:pPr marL="0" indent="0">
              <a:buNone/>
            </a:pPr>
            <a:r>
              <a:rPr lang="tr-TR" dirty="0" smtClean="0"/>
              <a:t>şimdi dipsiz kuyulara su olan kınar </a:t>
            </a:r>
            <a:r>
              <a:rPr lang="tr-TR" dirty="0" err="1" smtClean="0"/>
              <a:t>hanım’dan</a:t>
            </a:r>
            <a:r>
              <a:rPr lang="tr-TR" dirty="0" smtClean="0"/>
              <a:t> </a:t>
            </a:r>
          </a:p>
          <a:p>
            <a:pPr marL="0" indent="0">
              <a:buNone/>
            </a:pPr>
            <a:r>
              <a:rPr lang="tr-TR" dirty="0" smtClean="0"/>
              <a:t>düz saçlarıyla ne yapsın </a:t>
            </a:r>
            <a:r>
              <a:rPr lang="tr-TR" dirty="0" err="1" smtClean="0"/>
              <a:t>şehzadebaşı</a:t>
            </a:r>
            <a:r>
              <a:rPr lang="tr-TR" dirty="0" smtClean="0"/>
              <a:t> tiyatrolarında şapkalarını tüketemezmiş hiç </a:t>
            </a:r>
          </a:p>
          <a:p>
            <a:pPr marL="0" indent="0">
              <a:buNone/>
            </a:pPr>
            <a:r>
              <a:rPr lang="tr-TR" dirty="0" smtClean="0"/>
              <a:t>dizelerinde, zaten karşıt anlamlı sözcükler olan “gülümseyiş” ve “</a:t>
            </a:r>
            <a:r>
              <a:rPr lang="tr-TR" dirty="0" err="1" smtClean="0"/>
              <a:t>ağlamak”ın</a:t>
            </a:r>
            <a:r>
              <a:rPr lang="tr-TR" dirty="0" smtClean="0"/>
              <a:t> -ikincisi ilkinin bir eylem biçimi olacak biçimde- birbirleriyle bağdaştırılarak anlatımdaki trajik vurgunun derinleştirilmeye çalışıldığını görürüz. </a:t>
            </a:r>
          </a:p>
          <a:p>
            <a:pPr marL="0" indent="0">
              <a:buNone/>
            </a:pPr>
            <a:r>
              <a:rPr lang="tr-TR" dirty="0" smtClean="0"/>
              <a:t>Aşağıdaki örnekte ise olgularla, gerçeklikle bağdaşmayan bir nitelemenin dile getirilişinden söz edebiliriz. Bu durum ise anlatımda karşıtlık öğesinin ortaya çıkmasında etkili olmaktadır. Bir kimsenin “babadan </a:t>
            </a:r>
            <a:r>
              <a:rPr lang="tr-TR" dirty="0" err="1" smtClean="0"/>
              <a:t>doğma”sı</a:t>
            </a:r>
            <a:r>
              <a:rPr lang="tr-TR" dirty="0" smtClean="0"/>
              <a:t> olanaksızdır: </a:t>
            </a:r>
            <a:br>
              <a:rPr lang="tr-TR" dirty="0" smtClean="0"/>
            </a:br>
            <a:r>
              <a:rPr lang="tr-TR" dirty="0" smtClean="0"/>
              <a:t>«Haykırarak süslüyor bir </a:t>
            </a:r>
            <a:r>
              <a:rPr lang="tr-TR" dirty="0" err="1" smtClean="0"/>
              <a:t>tahtırevan’ı</a:t>
            </a:r>
            <a:r>
              <a:rPr lang="tr-TR" dirty="0" smtClean="0"/>
              <a:t>, karartılmış. Babadan doğma bir çırılçıplak. «</a:t>
            </a:r>
            <a:endParaRPr lang="tr-TR" dirty="0"/>
          </a:p>
        </p:txBody>
      </p:sp>
    </p:spTree>
    <p:extLst>
      <p:ext uri="{BB962C8B-B14F-4D97-AF65-F5344CB8AC3E}">
        <p14:creationId xmlns:p14="http://schemas.microsoft.com/office/powerpoint/2010/main" val="916408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BETİMLEME</a:t>
            </a:r>
          </a:p>
          <a:p>
            <a:pPr marL="0" indent="0">
              <a:buNone/>
            </a:pPr>
            <a:r>
              <a:rPr lang="tr-TR" dirty="0" smtClean="0"/>
              <a:t>Uzun betimlemeler, daha çok öykü ve roman gibi anlatı türlerine özgüdür. Şiirde ise betimlemelerin kısa, çarpıcı ve etkili olmaları beklenir. Şairin ustalık derecesinin göstergelerinden biri de betimlemelerinin bu niceliksel ve niteliksel yönünde ortaya çıkar. Anlatımını gösterişli kılmak adına uzun ve gereksiz betimlemelere giden bir şairin yapaylığa, şiirin özgül değerlerinden ödün vermeye düşme riski çok yüksektir. </a:t>
            </a:r>
          </a:p>
          <a:p>
            <a:pPr marL="0" indent="0">
              <a:buNone/>
            </a:pPr>
            <a:r>
              <a:rPr lang="tr-TR" dirty="0" smtClean="0"/>
              <a:t>*Betimlemeler, «nesnel» ve «</a:t>
            </a:r>
            <a:r>
              <a:rPr lang="tr-TR" dirty="0" err="1" smtClean="0"/>
              <a:t>izlenimsel</a:t>
            </a:r>
            <a:r>
              <a:rPr lang="tr-TR" dirty="0" smtClean="0"/>
              <a:t>/öznel» özellikte karşımıza çıkabilir. Şiirde daha çok </a:t>
            </a:r>
            <a:r>
              <a:rPr lang="tr-TR" dirty="0" err="1" smtClean="0"/>
              <a:t>izlenimsel</a:t>
            </a:r>
            <a:r>
              <a:rPr lang="tr-TR" dirty="0" smtClean="0"/>
              <a:t>/öznel betimlemelerin yer bulacağı bellidir.</a:t>
            </a:r>
          </a:p>
          <a:p>
            <a:pPr marL="0" indent="0">
              <a:buNone/>
            </a:pPr>
            <a:r>
              <a:rPr lang="tr-TR" dirty="0" smtClean="0"/>
              <a:t>Örnek:</a:t>
            </a:r>
          </a:p>
          <a:p>
            <a:pPr marL="0" indent="0">
              <a:buNone/>
            </a:pPr>
            <a:r>
              <a:rPr lang="tr-TR" dirty="0" smtClean="0"/>
              <a:t>«Bir oğlan tanırım </a:t>
            </a:r>
          </a:p>
          <a:p>
            <a:pPr marL="0" indent="0">
              <a:buNone/>
            </a:pPr>
            <a:r>
              <a:rPr lang="tr-TR" dirty="0" smtClean="0"/>
              <a:t>Derin yeşil gözlü </a:t>
            </a:r>
          </a:p>
          <a:p>
            <a:pPr marL="0" indent="0">
              <a:buNone/>
            </a:pPr>
            <a:r>
              <a:rPr lang="tr-TR" dirty="0" smtClean="0"/>
              <a:t>Gönlü güney denizlerinin dibi» </a:t>
            </a:r>
            <a:endParaRPr lang="tr-TR" dirty="0"/>
          </a:p>
        </p:txBody>
      </p:sp>
    </p:spTree>
    <p:extLst>
      <p:ext uri="{BB962C8B-B14F-4D97-AF65-F5344CB8AC3E}">
        <p14:creationId xmlns:p14="http://schemas.microsoft.com/office/powerpoint/2010/main" val="475672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 ÖYKÜLEME</a:t>
            </a:r>
          </a:p>
          <a:p>
            <a:r>
              <a:rPr lang="tr-TR" dirty="0" smtClean="0"/>
              <a:t>Öyküleme, temelde anlatı türlerine özgü bir anlatım tekniğidir. Bununla birlikte, özellikle kimi uzun şiirlerde de öykülemeli anlatıma başvurulduğu görülür. Ancak, modern şairlerin çoğunun ve bizde de İkinci Yeni şairlerinin genellikle öykülemeden uzak durmaya çalıştıklarını söylememiz gerekir. </a:t>
            </a:r>
          </a:p>
          <a:p>
            <a:endParaRPr lang="tr-TR" dirty="0" smtClean="0"/>
          </a:p>
          <a:p>
            <a:r>
              <a:rPr lang="tr-TR" dirty="0" smtClean="0"/>
              <a:t>Örnek:</a:t>
            </a:r>
          </a:p>
          <a:p>
            <a:pPr marL="0" indent="0">
              <a:buNone/>
            </a:pPr>
            <a:r>
              <a:rPr lang="tr-TR" dirty="0"/>
              <a:t> </a:t>
            </a:r>
            <a:r>
              <a:rPr lang="tr-TR" dirty="0" smtClean="0"/>
              <a:t>   «Yağız atlar kişnedi, meşin kırbaç şakladı,</a:t>
            </a:r>
          </a:p>
          <a:p>
            <a:pPr marL="0" indent="0">
              <a:buNone/>
            </a:pPr>
            <a:r>
              <a:rPr lang="tr-TR" dirty="0" smtClean="0"/>
              <a:t>    Bir dakika araba yerinde durakladı.</a:t>
            </a:r>
          </a:p>
          <a:p>
            <a:pPr marL="0" indent="0">
              <a:buNone/>
            </a:pPr>
            <a:r>
              <a:rPr lang="tr-TR" dirty="0" smtClean="0"/>
              <a:t>    Neden sonra sarsıldı altımda demir yaylar,     </a:t>
            </a:r>
          </a:p>
          <a:p>
            <a:pPr marL="0" indent="0">
              <a:buNone/>
            </a:pPr>
            <a:r>
              <a:rPr lang="tr-TR" dirty="0" smtClean="0"/>
              <a:t>    Gözlerimin önünden geçti kervansaraylar...     </a:t>
            </a:r>
          </a:p>
          <a:p>
            <a:pPr marL="0" indent="0">
              <a:buNone/>
            </a:pPr>
            <a:r>
              <a:rPr lang="tr-TR" dirty="0" smtClean="0"/>
              <a:t>    Gidiyordum, gurbeti gönlümle duya duya,     </a:t>
            </a:r>
          </a:p>
          <a:p>
            <a:pPr marL="0" indent="0">
              <a:buNone/>
            </a:pPr>
            <a:r>
              <a:rPr lang="tr-TR" dirty="0" smtClean="0"/>
              <a:t>    Ulukışla yolundan Orta Anadolu'ya.»  </a:t>
            </a:r>
          </a:p>
          <a:p>
            <a:endParaRPr lang="tr-TR" dirty="0"/>
          </a:p>
        </p:txBody>
      </p:sp>
    </p:spTree>
    <p:extLst>
      <p:ext uri="{BB962C8B-B14F-4D97-AF65-F5344CB8AC3E}">
        <p14:creationId xmlns:p14="http://schemas.microsoft.com/office/powerpoint/2010/main" val="2921333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DİYALOG</a:t>
            </a:r>
          </a:p>
          <a:p>
            <a:pPr marL="0" indent="0">
              <a:buNone/>
            </a:pPr>
            <a:r>
              <a:rPr lang="tr-TR" dirty="0" smtClean="0"/>
              <a:t>Diyalog, </a:t>
            </a:r>
            <a:r>
              <a:rPr lang="tr-TR" dirty="0" err="1" smtClean="0"/>
              <a:t>öyküleyici</a:t>
            </a:r>
            <a:r>
              <a:rPr lang="tr-TR" dirty="0" smtClean="0"/>
              <a:t> anlatımla da ilişkili olarak daha çok tiyatro, roman, öykü gibi edebi türlerde başvurulan bir anlatım tekniğidir. Yine de belirli bir nicelik gözetilerek şiirlerde de karşımıza çıkar. </a:t>
            </a:r>
          </a:p>
          <a:p>
            <a:pPr marL="0" indent="0">
              <a:buNone/>
            </a:pPr>
            <a:endParaRPr lang="tr-TR" dirty="0"/>
          </a:p>
          <a:p>
            <a:pPr marL="0" indent="0">
              <a:buNone/>
            </a:pPr>
            <a:r>
              <a:rPr lang="tr-TR" dirty="0" smtClean="0"/>
              <a:t>Örnek:</a:t>
            </a:r>
          </a:p>
          <a:p>
            <a:pPr>
              <a:buFontTx/>
              <a:buChar char="-"/>
            </a:pPr>
            <a:r>
              <a:rPr lang="tr-TR" dirty="0" smtClean="0"/>
              <a:t>«Sayın padişahım muhbir </a:t>
            </a:r>
          </a:p>
          <a:p>
            <a:pPr marL="0" indent="0">
              <a:buNone/>
            </a:pPr>
            <a:r>
              <a:rPr lang="tr-TR" dirty="0" smtClean="0"/>
              <a:t>Denizin altındaki bandolar da çalıyor muydu? </a:t>
            </a:r>
          </a:p>
          <a:p>
            <a:pPr marL="0" indent="0">
              <a:buNone/>
            </a:pPr>
            <a:r>
              <a:rPr lang="tr-TR" dirty="0" smtClean="0"/>
              <a:t>Parmak çocuk sorusu karşılığını da içinde taşır </a:t>
            </a:r>
          </a:p>
          <a:p>
            <a:pPr>
              <a:buFontTx/>
              <a:buChar char="-"/>
            </a:pPr>
            <a:r>
              <a:rPr lang="tr-TR" dirty="0" smtClean="0"/>
              <a:t>Ama şurasını unutuyorsun hep </a:t>
            </a:r>
          </a:p>
          <a:p>
            <a:pPr marL="0" indent="0">
              <a:buNone/>
            </a:pPr>
            <a:r>
              <a:rPr lang="tr-TR" dirty="0" smtClean="0"/>
              <a:t>Boğuldukları zamanki yaşlarıyladır çalgıcılar»</a:t>
            </a:r>
          </a:p>
        </p:txBody>
      </p:sp>
    </p:spTree>
    <p:extLst>
      <p:ext uri="{BB962C8B-B14F-4D97-AF65-F5344CB8AC3E}">
        <p14:creationId xmlns:p14="http://schemas.microsoft.com/office/powerpoint/2010/main" val="4146680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Ece Ayhan’ın aşağıdaki şiiri, bütünüyle bu anlatım tekniği üzerine kurgulanmıştır:</a:t>
            </a:r>
          </a:p>
          <a:p>
            <a:pPr marL="0" indent="0">
              <a:buNone/>
            </a:pPr>
            <a:r>
              <a:rPr lang="tr-TR" dirty="0" smtClean="0"/>
              <a:t>«İki keşiş; külleri karıştırıyorlardı. Avluda dikelmiş duran çocuğa bakıyorlar ve aralarında konuşuyorlardı:</a:t>
            </a:r>
          </a:p>
          <a:p>
            <a:pPr marL="0" indent="0">
              <a:buNone/>
            </a:pPr>
            <a:r>
              <a:rPr lang="tr-TR" dirty="0" smtClean="0"/>
              <a:t>- Saçları uzadığı zaman bu çocuğa tapılır!</a:t>
            </a:r>
          </a:p>
          <a:p>
            <a:pPr marL="0" indent="0">
              <a:buNone/>
            </a:pPr>
            <a:r>
              <a:rPr lang="tr-TR" dirty="0" err="1" smtClean="0"/>
              <a:t>Başkeşiş</a:t>
            </a:r>
            <a:r>
              <a:rPr lang="tr-TR" dirty="0" smtClean="0"/>
              <a:t>:</a:t>
            </a:r>
          </a:p>
          <a:p>
            <a:pPr marL="0" indent="0">
              <a:buNone/>
            </a:pPr>
            <a:r>
              <a:rPr lang="tr-TR" dirty="0" smtClean="0"/>
              <a:t>- Geceyi birlikte geçirelim, diyor.</a:t>
            </a:r>
          </a:p>
          <a:p>
            <a:pPr marL="0" indent="0">
              <a:buNone/>
            </a:pPr>
            <a:r>
              <a:rPr lang="tr-TR" dirty="0" smtClean="0"/>
              <a:t>Çocuk şaşırmış, kekeliyor:</a:t>
            </a:r>
          </a:p>
          <a:p>
            <a:pPr marL="0" indent="0">
              <a:buNone/>
            </a:pPr>
            <a:r>
              <a:rPr lang="tr-TR" dirty="0" err="1" smtClean="0"/>
              <a:t>Başkeşiş</a:t>
            </a:r>
            <a:r>
              <a:rPr lang="tr-TR" dirty="0" smtClean="0"/>
              <a:t> ona altın bir cep saati hediye etmek istiyor.</a:t>
            </a:r>
          </a:p>
          <a:p>
            <a:pPr marL="0" indent="0">
              <a:buNone/>
            </a:pPr>
            <a:r>
              <a:rPr lang="tr-TR" dirty="0" smtClean="0"/>
              <a:t>Çocuk:</a:t>
            </a:r>
          </a:p>
          <a:p>
            <a:pPr marL="0" indent="0">
              <a:buNone/>
            </a:pPr>
            <a:r>
              <a:rPr lang="tr-TR" dirty="0" smtClean="0"/>
              <a:t>- Olmaz! diyor ve o gece hiç uyumuyor.</a:t>
            </a:r>
          </a:p>
          <a:p>
            <a:pPr marL="0" indent="0">
              <a:buNone/>
            </a:pPr>
            <a:r>
              <a:rPr lang="tr-TR" dirty="0" smtClean="0"/>
              <a:t>***</a:t>
            </a:r>
          </a:p>
          <a:p>
            <a:pPr marL="0" indent="0">
              <a:buNone/>
            </a:pPr>
            <a:r>
              <a:rPr lang="tr-TR" dirty="0" smtClean="0"/>
              <a:t>Ertesi sabah avluda rastladığı bir keşiş ona:</a:t>
            </a:r>
          </a:p>
          <a:p>
            <a:pPr marL="0" indent="0">
              <a:buNone/>
            </a:pPr>
            <a:r>
              <a:rPr lang="tr-TR" dirty="0" smtClean="0"/>
              <a:t>- Saatin kaç? olduğunu soruyor.» </a:t>
            </a:r>
            <a:endParaRPr lang="tr-TR" dirty="0"/>
          </a:p>
        </p:txBody>
      </p:sp>
    </p:spTree>
    <p:extLst>
      <p:ext uri="{BB962C8B-B14F-4D97-AF65-F5344CB8AC3E}">
        <p14:creationId xmlns:p14="http://schemas.microsoft.com/office/powerpoint/2010/main" val="492962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MONOLOG</a:t>
            </a:r>
          </a:p>
          <a:p>
            <a:r>
              <a:rPr lang="tr-TR" dirty="0" smtClean="0"/>
              <a:t>Belki her şiirin, doğası ve varoluşsal temelleri bakımından bir tür monolog özelliği taşıdığı öne sürülebilir; çünkü şiirsel yoğunlaşma, şairin doğrudan iç dünyasına yönelimi ve iç konuşmalarının o dünyadan dile doğru bulduğu yankılarla ilişkilidir. Ama bu yoğunlaşmaların ve iç konuşmaların dışavurumu, anlatım tekniği bakımından her zaman monolog biçiminde gerçekleşmez. </a:t>
            </a:r>
          </a:p>
          <a:p>
            <a:r>
              <a:rPr lang="tr-TR" dirty="0" smtClean="0"/>
              <a:t>Örnek:</a:t>
            </a:r>
          </a:p>
          <a:p>
            <a:pPr marL="0" indent="0">
              <a:buNone/>
            </a:pPr>
            <a:r>
              <a:rPr lang="tr-TR" dirty="0" smtClean="0"/>
              <a:t>«</a:t>
            </a:r>
            <a:r>
              <a:rPr lang="tr-TR" dirty="0" err="1" smtClean="0"/>
              <a:t>Babilde</a:t>
            </a:r>
            <a:r>
              <a:rPr lang="tr-TR" dirty="0" smtClean="0"/>
              <a:t> bir çocuk demek</a:t>
            </a:r>
          </a:p>
          <a:p>
            <a:pPr marL="0" indent="0">
              <a:buNone/>
            </a:pPr>
            <a:r>
              <a:rPr lang="tr-TR" dirty="0" smtClean="0"/>
              <a:t>Bizi kullanıp </a:t>
            </a:r>
            <a:r>
              <a:rPr lang="tr-TR" dirty="0" err="1" smtClean="0"/>
              <a:t>kullanıp</a:t>
            </a:r>
            <a:r>
              <a:rPr lang="tr-TR" dirty="0" smtClean="0"/>
              <a:t> duruyormuş</a:t>
            </a:r>
          </a:p>
          <a:p>
            <a:pPr marL="0" indent="0">
              <a:buNone/>
            </a:pPr>
            <a:r>
              <a:rPr lang="tr-TR" dirty="0" smtClean="0"/>
              <a:t>Ama biz bu değiliz ki»</a:t>
            </a:r>
          </a:p>
          <a:p>
            <a:pPr marL="0" indent="0">
              <a:buNone/>
            </a:pPr>
            <a:endParaRPr lang="tr-TR" dirty="0" smtClean="0"/>
          </a:p>
          <a:p>
            <a:pPr marL="0" indent="0">
              <a:buNone/>
            </a:pPr>
            <a:r>
              <a:rPr lang="tr-TR" dirty="0" smtClean="0"/>
              <a:t>«Çiçek. Çiçek satıcılığıyla başlamışım serüvenlerime. İplere dizili çiçekler ve çocuklar, gül kurusu. Ama nasıl da büyülüymüşüm o zamanlar, bir pericik yüzünden bakılamazmış. (…) Elli yaşlarında bir cadının çekmecesinde yaşıyorum, çivilenmiş. --Gerçekten yaşıyor muyum acaba? Mevsimin ne olduğu bilinmiyor ve ben pek üşüyorum. Gibi U.» </a:t>
            </a:r>
            <a:endParaRPr lang="tr-TR" dirty="0"/>
          </a:p>
        </p:txBody>
      </p:sp>
    </p:spTree>
    <p:extLst>
      <p:ext uri="{BB962C8B-B14F-4D97-AF65-F5344CB8AC3E}">
        <p14:creationId xmlns:p14="http://schemas.microsoft.com/office/powerpoint/2010/main" val="3775496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 SIRALAMA</a:t>
            </a:r>
          </a:p>
          <a:p>
            <a:r>
              <a:rPr lang="tr-TR" dirty="0" smtClean="0"/>
              <a:t>Sıralama, şairin anlatım tekniği kadar anlatım tutumunu ve dil işçiliğini de ele veren bir kavram olarak değerlendirilebilir. Gözlemlediğimiz kadarıyla uzun sıralamalar, genellikle şiirlerinde sözcük dağarcığını geniş tutma (kimi zaman da şiirlerinin boyutunu daha uzun hale getirme) kaygısı güden şairlerce başvurulan bir anlatım yoludur. Bu, şiirin temel bağlamının genişlemesi ve sözcüklerin anlam açılımlarının farklı katmanlara doğru yönelip zenginleşmesi gibi olumlu birtakım sonuçlar vermesinin yanında, kimi zaman anlatımda bir zorlamaya ve dağınıklığa da yol açabilir.</a:t>
            </a:r>
          </a:p>
          <a:p>
            <a:r>
              <a:rPr lang="tr-TR" dirty="0" smtClean="0"/>
              <a:t>Aslında şiirde “sözcük ekonomisi” gibi bir tür “anlatım </a:t>
            </a:r>
            <a:r>
              <a:rPr lang="tr-TR" dirty="0" err="1" smtClean="0"/>
              <a:t>ekonomsi”nden</a:t>
            </a:r>
            <a:r>
              <a:rPr lang="tr-TR" smtClean="0"/>
              <a:t> de söz </a:t>
            </a:r>
            <a:r>
              <a:rPr lang="tr-TR" dirty="0" smtClean="0"/>
              <a:t>edebiliriz. </a:t>
            </a:r>
            <a:endParaRPr lang="tr-TR" dirty="0"/>
          </a:p>
        </p:txBody>
      </p:sp>
    </p:spTree>
    <p:extLst>
      <p:ext uri="{BB962C8B-B14F-4D97-AF65-F5344CB8AC3E}">
        <p14:creationId xmlns:p14="http://schemas.microsoft.com/office/powerpoint/2010/main" val="12546291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827</Words>
  <Application>Microsoft Office PowerPoint</Application>
  <PresentationFormat>Geniş ekran</PresentationFormat>
  <Paragraphs>61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Belli Başlı Anlatım Teknikleri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Belli başlı anlatım teknikleri</dc:title>
  <dc:creator>pc</dc:creator>
  <cp:lastModifiedBy>pc</cp:lastModifiedBy>
  <cp:revision>9</cp:revision>
  <dcterms:created xsi:type="dcterms:W3CDTF">2020-05-01T22:12:42Z</dcterms:created>
  <dcterms:modified xsi:type="dcterms:W3CDTF">2020-05-04T01:15:01Z</dcterms:modified>
</cp:coreProperties>
</file>