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9" r:id="rId3"/>
    <p:sldId id="260" r:id="rId4"/>
    <p:sldId id="261" r:id="rId5"/>
    <p:sldId id="262" r:id="rId6"/>
    <p:sldId id="266" r:id="rId7"/>
    <p:sldId id="263" r:id="rId8"/>
    <p:sldId id="264" r:id="rId9"/>
    <p:sldId id="265" r:id="rId10"/>
    <p:sldId id="267" r:id="rId11"/>
    <p:sldId id="268" r:id="rId12"/>
    <p:sldId id="269" r:id="rId13"/>
    <p:sldId id="270" r:id="rId14"/>
    <p:sldId id="271" r:id="rId15"/>
    <p:sldId id="272" r:id="rId16"/>
    <p:sldId id="273" r:id="rId17"/>
    <p:sldId id="274" r:id="rId18"/>
    <p:sldId id="313"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7" autoAdjust="0"/>
    <p:restoredTop sz="94660"/>
  </p:normalViewPr>
  <p:slideViewPr>
    <p:cSldViewPr snapToGrid="0">
      <p:cViewPr varScale="1">
        <p:scale>
          <a:sx n="114" d="100"/>
          <a:sy n="114" d="100"/>
        </p:scale>
        <p:origin x="675" y="6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a:t>Asıl başlık stilini düzenlemek için tıklayın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37E5C0CF-44A5-490A-BD72-CCCC37205DF1}" type="datetimeFigureOut">
              <a:rPr lang="tr-TR" smtClean="0"/>
              <a:t>14.11.2018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7A4AEDD-A9D9-4DA5-BA7D-203B2333E401}" type="slidenum">
              <a:rPr lang="tr-TR" smtClean="0"/>
              <a:t>‹#›</a:t>
            </a:fld>
            <a:endParaRPr lang="tr-TR"/>
          </a:p>
        </p:txBody>
      </p:sp>
    </p:spTree>
    <p:extLst>
      <p:ext uri="{BB962C8B-B14F-4D97-AF65-F5344CB8AC3E}">
        <p14:creationId xmlns:p14="http://schemas.microsoft.com/office/powerpoint/2010/main" val="149130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7E5C0CF-44A5-490A-BD72-CCCC37205DF1}" type="datetimeFigureOut">
              <a:rPr lang="tr-TR" smtClean="0"/>
              <a:t>14.11.2018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7A4AEDD-A9D9-4DA5-BA7D-203B2333E401}" type="slidenum">
              <a:rPr lang="tr-TR" smtClean="0"/>
              <a:t>‹#›</a:t>
            </a:fld>
            <a:endParaRPr lang="tr-TR"/>
          </a:p>
        </p:txBody>
      </p:sp>
    </p:spTree>
    <p:extLst>
      <p:ext uri="{BB962C8B-B14F-4D97-AF65-F5344CB8AC3E}">
        <p14:creationId xmlns:p14="http://schemas.microsoft.com/office/powerpoint/2010/main" val="2235210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7E5C0CF-44A5-490A-BD72-CCCC37205DF1}" type="datetimeFigureOut">
              <a:rPr lang="tr-TR" smtClean="0"/>
              <a:t>14.11.2018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7A4AEDD-A9D9-4DA5-BA7D-203B2333E401}" type="slidenum">
              <a:rPr lang="tr-TR" smtClean="0"/>
              <a:t>‹#›</a:t>
            </a:fld>
            <a:endParaRPr lang="tr-TR"/>
          </a:p>
        </p:txBody>
      </p:sp>
    </p:spTree>
    <p:extLst>
      <p:ext uri="{BB962C8B-B14F-4D97-AF65-F5344CB8AC3E}">
        <p14:creationId xmlns:p14="http://schemas.microsoft.com/office/powerpoint/2010/main" val="10199927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7E5C0CF-44A5-490A-BD72-CCCC37205DF1}" type="datetimeFigureOut">
              <a:rPr lang="tr-TR" smtClean="0"/>
              <a:t>14.11.2018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7A4AEDD-A9D9-4DA5-BA7D-203B2333E401}" type="slidenum">
              <a:rPr lang="tr-TR" smtClean="0"/>
              <a:t>‹#›</a:t>
            </a:fld>
            <a:endParaRPr lang="tr-TR"/>
          </a:p>
        </p:txBody>
      </p:sp>
    </p:spTree>
    <p:extLst>
      <p:ext uri="{BB962C8B-B14F-4D97-AF65-F5344CB8AC3E}">
        <p14:creationId xmlns:p14="http://schemas.microsoft.com/office/powerpoint/2010/main" val="12073238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7E5C0CF-44A5-490A-BD72-CCCC37205DF1}" type="datetimeFigureOut">
              <a:rPr lang="tr-TR" smtClean="0"/>
              <a:t>14.11.2018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7A4AEDD-A9D9-4DA5-BA7D-203B2333E401}" type="slidenum">
              <a:rPr lang="tr-TR" smtClean="0"/>
              <a:t>‹#›</a:t>
            </a:fld>
            <a:endParaRPr lang="tr-TR"/>
          </a:p>
        </p:txBody>
      </p:sp>
    </p:spTree>
    <p:extLst>
      <p:ext uri="{BB962C8B-B14F-4D97-AF65-F5344CB8AC3E}">
        <p14:creationId xmlns:p14="http://schemas.microsoft.com/office/powerpoint/2010/main" val="33876216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37E5C0CF-44A5-490A-BD72-CCCC37205DF1}" type="datetimeFigureOut">
              <a:rPr lang="tr-TR" smtClean="0"/>
              <a:t>14.11.2018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7A4AEDD-A9D9-4DA5-BA7D-203B2333E401}" type="slidenum">
              <a:rPr lang="tr-TR" smtClean="0"/>
              <a:t>‹#›</a:t>
            </a:fld>
            <a:endParaRPr lang="tr-TR"/>
          </a:p>
        </p:txBody>
      </p:sp>
    </p:spTree>
    <p:extLst>
      <p:ext uri="{BB962C8B-B14F-4D97-AF65-F5344CB8AC3E}">
        <p14:creationId xmlns:p14="http://schemas.microsoft.com/office/powerpoint/2010/main" val="25481263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29842" y="2505075"/>
            <a:ext cx="3868340"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29150" y="2505075"/>
            <a:ext cx="3887391"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37E5C0CF-44A5-490A-BD72-CCCC37205DF1}" type="datetimeFigureOut">
              <a:rPr lang="tr-TR" smtClean="0"/>
              <a:t>14.11.2018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7A4AEDD-A9D9-4DA5-BA7D-203B2333E401}" type="slidenum">
              <a:rPr lang="tr-TR" smtClean="0"/>
              <a:t>‹#›</a:t>
            </a:fld>
            <a:endParaRPr lang="tr-TR"/>
          </a:p>
        </p:txBody>
      </p:sp>
    </p:spTree>
    <p:extLst>
      <p:ext uri="{BB962C8B-B14F-4D97-AF65-F5344CB8AC3E}">
        <p14:creationId xmlns:p14="http://schemas.microsoft.com/office/powerpoint/2010/main" val="21978575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37E5C0CF-44A5-490A-BD72-CCCC37205DF1}" type="datetimeFigureOut">
              <a:rPr lang="tr-TR" smtClean="0"/>
              <a:t>14.11.2018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7A4AEDD-A9D9-4DA5-BA7D-203B2333E401}" type="slidenum">
              <a:rPr lang="tr-TR" smtClean="0"/>
              <a:t>‹#›</a:t>
            </a:fld>
            <a:endParaRPr lang="tr-TR"/>
          </a:p>
        </p:txBody>
      </p:sp>
    </p:spTree>
    <p:extLst>
      <p:ext uri="{BB962C8B-B14F-4D97-AF65-F5344CB8AC3E}">
        <p14:creationId xmlns:p14="http://schemas.microsoft.com/office/powerpoint/2010/main" val="2089387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E5C0CF-44A5-490A-BD72-CCCC37205DF1}" type="datetimeFigureOut">
              <a:rPr lang="tr-TR" smtClean="0"/>
              <a:t>14.11.2018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7A4AEDD-A9D9-4DA5-BA7D-203B2333E401}" type="slidenum">
              <a:rPr lang="tr-TR" smtClean="0"/>
              <a:t>‹#›</a:t>
            </a:fld>
            <a:endParaRPr lang="tr-TR"/>
          </a:p>
        </p:txBody>
      </p:sp>
    </p:spTree>
    <p:extLst>
      <p:ext uri="{BB962C8B-B14F-4D97-AF65-F5344CB8AC3E}">
        <p14:creationId xmlns:p14="http://schemas.microsoft.com/office/powerpoint/2010/main" val="4061726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a:t>Asıl başlık stilini düzenlemek için tıklayın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37E5C0CF-44A5-490A-BD72-CCCC37205DF1}" type="datetimeFigureOut">
              <a:rPr lang="tr-TR" smtClean="0"/>
              <a:t>14.11.2018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7A4AEDD-A9D9-4DA5-BA7D-203B2333E401}" type="slidenum">
              <a:rPr lang="tr-TR" smtClean="0"/>
              <a:t>‹#›</a:t>
            </a:fld>
            <a:endParaRPr lang="tr-TR"/>
          </a:p>
        </p:txBody>
      </p:sp>
    </p:spTree>
    <p:extLst>
      <p:ext uri="{BB962C8B-B14F-4D97-AF65-F5344CB8AC3E}">
        <p14:creationId xmlns:p14="http://schemas.microsoft.com/office/powerpoint/2010/main" val="3683835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37E5C0CF-44A5-490A-BD72-CCCC37205DF1}" type="datetimeFigureOut">
              <a:rPr lang="tr-TR" smtClean="0"/>
              <a:t>14.11.2018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7A4AEDD-A9D9-4DA5-BA7D-203B2333E401}" type="slidenum">
              <a:rPr lang="tr-TR" smtClean="0"/>
              <a:t>‹#›</a:t>
            </a:fld>
            <a:endParaRPr lang="tr-TR"/>
          </a:p>
        </p:txBody>
      </p:sp>
    </p:spTree>
    <p:extLst>
      <p:ext uri="{BB962C8B-B14F-4D97-AF65-F5344CB8AC3E}">
        <p14:creationId xmlns:p14="http://schemas.microsoft.com/office/powerpoint/2010/main" val="2260805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E5C0CF-44A5-490A-BD72-CCCC37205DF1}" type="datetimeFigureOut">
              <a:rPr lang="tr-TR" smtClean="0"/>
              <a:t>14.11.2018</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A4AEDD-A9D9-4DA5-BA7D-203B2333E401}" type="slidenum">
              <a:rPr lang="tr-TR" smtClean="0"/>
              <a:t>‹#›</a:t>
            </a:fld>
            <a:endParaRPr lang="tr-TR"/>
          </a:p>
        </p:txBody>
      </p:sp>
    </p:spTree>
    <p:extLst>
      <p:ext uri="{BB962C8B-B14F-4D97-AF65-F5344CB8AC3E}">
        <p14:creationId xmlns:p14="http://schemas.microsoft.com/office/powerpoint/2010/main" val="3040916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astro.columbia.edu/~archung/labs/fall2001/lec01_fall01.html" TargetMode="External"/><Relationship Id="rId2" Type="http://schemas.openxmlformats.org/officeDocument/2006/relationships/hyperlink" Target="http://www.physics.hku.hk/~nature/CD/regulare/lectures/chap02.html" TargetMode="External"/><Relationship Id="rId1" Type="http://schemas.openxmlformats.org/officeDocument/2006/relationships/slideLayout" Target="../slideLayouts/slideLayout2.xml"/><Relationship Id="rId6" Type="http://schemas.openxmlformats.org/officeDocument/2006/relationships/hyperlink" Target="http://www.astrologyclub.org/articles/nodes/nodes.htm" TargetMode="External"/><Relationship Id="rId5" Type="http://schemas.openxmlformats.org/officeDocument/2006/relationships/hyperlink" Target="http://www.phy.olemiss.edu/~luca/astr/Topics-Introduction/Eclipses-N.html" TargetMode="External"/><Relationship Id="rId4" Type="http://schemas.openxmlformats.org/officeDocument/2006/relationships/hyperlink" Target="http://www.timezone.com/library/tmachine/tmachine0005"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a:extLst>
              <a:ext uri="{FF2B5EF4-FFF2-40B4-BE49-F238E27FC236}">
                <a16:creationId xmlns:a16="http://schemas.microsoft.com/office/drawing/2014/main" id="{EE50C8A6-EE3E-4201-B876-B025B65A239B}"/>
              </a:ext>
            </a:extLst>
          </p:cNvPr>
          <p:cNvSpPr>
            <a:spLocks noGrp="1" noChangeArrowheads="1"/>
          </p:cNvSpPr>
          <p:nvPr>
            <p:ph type="body" idx="1"/>
          </p:nvPr>
        </p:nvSpPr>
        <p:spPr>
          <a:xfrm>
            <a:off x="457200" y="2604782"/>
            <a:ext cx="8229600" cy="4060272"/>
          </a:xfrm>
        </p:spPr>
        <p:txBody>
          <a:bodyPr>
            <a:normAutofit/>
          </a:bodyPr>
          <a:lstStyle/>
          <a:p>
            <a:pPr algn="just">
              <a:lnSpc>
                <a:spcPct val="150000"/>
              </a:lnSpc>
            </a:pPr>
            <a:r>
              <a:rPr lang="tr-TR" altLang="en-US" sz="1800" dirty="0"/>
              <a:t>Yer yüzünde insanın göründüğünden beri insan hayatını düzenleyen gündüz ve gecenin meydana gelişi, yaklaşık olarak sabit Bir ölçü birimi olan gün kavramını bize vermiştir. Aynı safhalarının tekrarlanışı ayı, mevsimlerin tekrarlanışı da yıl kavramını ortaya koymuştur. Şu halde ölçü biriminin saptanmasında, yerin dönme hareketi, yörünge hareketi, ve ayın yörünge hareketi göz önüne alınmaktadır. Kesin olarak yerin bir tam dönmesi gün ölçüsünün birimi olarak alınır. Lakin günün başlangıcı olarak bir referans noktası alınmalıdır; Güneş mi yoksa bir yıldız mi alınıyor bunu ayırt etmek gerekir. Çünkü Güneş yerin yörünge hareketi sebebiyle yıldızlar arasında hareket ediyor gibi görünmektedir.</a:t>
            </a:r>
          </a:p>
        </p:txBody>
      </p:sp>
      <p:sp>
        <p:nvSpPr>
          <p:cNvPr id="4" name="Rectangle 5">
            <a:extLst>
              <a:ext uri="{FF2B5EF4-FFF2-40B4-BE49-F238E27FC236}">
                <a16:creationId xmlns:a16="http://schemas.microsoft.com/office/drawing/2014/main" id="{89103DE0-CD1F-4ECD-91FB-364B6BB5E364}"/>
              </a:ext>
            </a:extLst>
          </p:cNvPr>
          <p:cNvSpPr txBox="1">
            <a:spLocks noChangeArrowheads="1"/>
          </p:cNvSpPr>
          <p:nvPr/>
        </p:nvSpPr>
        <p:spPr>
          <a:xfrm>
            <a:off x="457200" y="201626"/>
            <a:ext cx="8229600" cy="1143000"/>
          </a:xfrm>
          <a:prstGeom prst="rect">
            <a:avLst/>
          </a:prstGeom>
          <a:solidFill>
            <a:srgbClr val="A4D1FA"/>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tr-TR" altLang="en-US" b="1" dirty="0">
                <a:solidFill>
                  <a:schemeClr val="accent2"/>
                </a:solidFill>
              </a:rPr>
              <a:t>BÖLÜM III</a:t>
            </a:r>
          </a:p>
        </p:txBody>
      </p:sp>
      <p:sp>
        <p:nvSpPr>
          <p:cNvPr id="7" name="Rectangle 6">
            <a:extLst>
              <a:ext uri="{FF2B5EF4-FFF2-40B4-BE49-F238E27FC236}">
                <a16:creationId xmlns:a16="http://schemas.microsoft.com/office/drawing/2014/main" id="{98B9F171-652A-4C29-9453-385A0EA1C3D9}"/>
              </a:ext>
            </a:extLst>
          </p:cNvPr>
          <p:cNvSpPr txBox="1">
            <a:spLocks noChangeArrowheads="1"/>
          </p:cNvSpPr>
          <p:nvPr/>
        </p:nvSpPr>
        <p:spPr>
          <a:xfrm>
            <a:off x="402672" y="1781829"/>
            <a:ext cx="8229600" cy="744057"/>
          </a:xfrm>
          <a:prstGeom prst="rect">
            <a:avLst/>
          </a:prstGeom>
          <a:noFill/>
          <a:ln/>
          <a:extLst>
            <a:ext uri="{909E8E84-426E-40DD-AFC4-6F175D3DCCD1}">
              <a14:hiddenFill xmlns:a14="http://schemas.microsoft.com/office/drawing/2010/main">
                <a:solidFill>
                  <a:srgbClr val="A4D1FA"/>
                </a:solidFill>
              </a14:hiddenFill>
            </a:ext>
          </a:extLst>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tr-TR" altLang="en-US" sz="4000" b="1" dirty="0">
                <a:solidFill>
                  <a:srgbClr val="FF0000"/>
                </a:solidFill>
                <a:effectLst>
                  <a:outerShdw blurRad="38100" dist="38100" dir="2700000" algn="tl">
                    <a:srgbClr val="C0C0C0"/>
                  </a:outerShdw>
                </a:effectLst>
              </a:rPr>
              <a:t>I.</a:t>
            </a:r>
            <a:r>
              <a:rPr lang="tr-TR" altLang="en-US" sz="4000" b="1" dirty="0">
                <a:effectLst>
                  <a:outerShdw blurRad="38100" dist="38100" dir="2700000" algn="tl">
                    <a:srgbClr val="C0C0C0"/>
                  </a:outerShdw>
                </a:effectLst>
              </a:rPr>
              <a:t>   </a:t>
            </a:r>
            <a:r>
              <a:rPr lang="tr-TR" altLang="en-US" sz="4000" b="1" dirty="0">
                <a:solidFill>
                  <a:schemeClr val="accent2"/>
                </a:solidFill>
                <a:effectLst>
                  <a:outerShdw blurRad="38100" dist="38100" dir="2700000" algn="tl">
                    <a:srgbClr val="C0C0C0"/>
                  </a:outerShdw>
                </a:effectLst>
              </a:rPr>
              <a:t>ZAMAN</a:t>
            </a:r>
            <a:r>
              <a:rPr lang="en-US" altLang="en-US" sz="4000" b="1" dirty="0">
                <a:solidFill>
                  <a:schemeClr val="accent2"/>
                </a:solidFill>
                <a:effectLst>
                  <a:outerShdw blurRad="38100" dist="38100" dir="2700000" algn="tl">
                    <a:srgbClr val="C0C0C0"/>
                  </a:outerShdw>
                </a:effectLst>
              </a:rPr>
              <a:t> - I</a:t>
            </a:r>
            <a:endParaRPr lang="tr-TR" altLang="en-US" sz="4000" b="1" dirty="0">
              <a:solidFill>
                <a:schemeClr val="accent2"/>
              </a:solidFill>
              <a:effectLst>
                <a:outerShdw blurRad="38100" dist="38100" dir="2700000" algn="tl">
                  <a:srgbClr val="C0C0C0"/>
                </a:outerShdw>
              </a:effectLst>
            </a:endParaRPr>
          </a:p>
        </p:txBody>
      </p:sp>
    </p:spTree>
    <p:extLst>
      <p:ext uri="{BB962C8B-B14F-4D97-AF65-F5344CB8AC3E}">
        <p14:creationId xmlns:p14="http://schemas.microsoft.com/office/powerpoint/2010/main" val="17606826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a:extLst>
              <a:ext uri="{FF2B5EF4-FFF2-40B4-BE49-F238E27FC236}">
                <a16:creationId xmlns:a16="http://schemas.microsoft.com/office/drawing/2014/main" id="{16B91ED9-B3A1-47AE-9B54-33EF7974BF44}"/>
              </a:ext>
            </a:extLst>
          </p:cNvPr>
          <p:cNvSpPr>
            <a:spLocks noGrp="1" noChangeArrowheads="1"/>
          </p:cNvSpPr>
          <p:nvPr>
            <p:ph type="body" idx="1"/>
          </p:nvPr>
        </p:nvSpPr>
        <p:spPr/>
        <p:txBody>
          <a:bodyPr>
            <a:normAutofit/>
          </a:bodyPr>
          <a:lstStyle/>
          <a:p>
            <a:pPr algn="just">
              <a:lnSpc>
                <a:spcPct val="150000"/>
              </a:lnSpc>
            </a:pPr>
            <a:r>
              <a:rPr lang="tr-TR" altLang="en-US" sz="2400" dirty="0"/>
              <a:t>Ekinokslarda ise hareketin doğrultusunun ekvatora göre eğimi </a:t>
            </a:r>
            <a:r>
              <a:rPr lang="tr-TR" altLang="en-US" sz="2400" dirty="0" err="1"/>
              <a:t>max</a:t>
            </a:r>
            <a:r>
              <a:rPr lang="tr-TR" altLang="en-US" sz="2400" dirty="0"/>
              <a:t>. yani 23</a:t>
            </a:r>
            <a:r>
              <a:rPr lang="en-US" altLang="en-US" sz="2400" dirty="0">
                <a:latin typeface="Times New Roman" panose="02020603050405020304" pitchFamily="18" charset="0"/>
                <a:cs typeface="Times New Roman" panose="02020603050405020304" pitchFamily="18" charset="0"/>
              </a:rPr>
              <a:t>°</a:t>
            </a:r>
            <a:r>
              <a:rPr lang="tr-TR" altLang="en-US" sz="2400" dirty="0"/>
              <a:t>.5 </a:t>
            </a:r>
            <a:r>
              <a:rPr lang="tr-TR" altLang="en-US" sz="2400" dirty="0" err="1"/>
              <a:t>dir</a:t>
            </a:r>
            <a:r>
              <a:rPr lang="tr-TR" altLang="en-US" sz="2400" dirty="0"/>
              <a:t> ve bunun için hareketin ekvatora dik olan bileşeni maksimum, ekvatora paralel olan bileşeni ise minimum değeri haizdir (ilkbahar ekinoksunda doğrultu kuzeye, sonbahar ekinoksunda güneye doğrudur). Bu iki sebepten dolayı </a:t>
            </a:r>
            <a:r>
              <a:rPr lang="tr-TR" altLang="en-US" sz="2400" dirty="0" err="1"/>
              <a:t>gerçel</a:t>
            </a:r>
            <a:r>
              <a:rPr lang="tr-TR" altLang="en-US" sz="2400" dirty="0"/>
              <a:t> güneş günlerinin  uzunlukları sabit değildir. Yıl boyunca değişir.</a:t>
            </a:r>
          </a:p>
        </p:txBody>
      </p:sp>
    </p:spTree>
    <p:extLst>
      <p:ext uri="{BB962C8B-B14F-4D97-AF65-F5344CB8AC3E}">
        <p14:creationId xmlns:p14="http://schemas.microsoft.com/office/powerpoint/2010/main" val="8643515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a:extLst>
              <a:ext uri="{FF2B5EF4-FFF2-40B4-BE49-F238E27FC236}">
                <a16:creationId xmlns:a16="http://schemas.microsoft.com/office/drawing/2014/main" id="{A756E047-4D74-4234-8354-2F9F29712F98}"/>
              </a:ext>
            </a:extLst>
          </p:cNvPr>
          <p:cNvSpPr>
            <a:spLocks noGrp="1" noChangeArrowheads="1"/>
          </p:cNvSpPr>
          <p:nvPr>
            <p:ph type="body" idx="1"/>
          </p:nvPr>
        </p:nvSpPr>
        <p:spPr/>
        <p:txBody>
          <a:bodyPr>
            <a:normAutofit fontScale="77500" lnSpcReduction="20000"/>
          </a:bodyPr>
          <a:lstStyle/>
          <a:p>
            <a:pPr algn="just">
              <a:lnSpc>
                <a:spcPct val="160000"/>
              </a:lnSpc>
            </a:pPr>
            <a:r>
              <a:rPr lang="tr-TR" altLang="en-US" sz="2800" dirty="0"/>
              <a:t>O halde </a:t>
            </a:r>
            <a:r>
              <a:rPr lang="tr-TR" altLang="en-US" sz="2800" dirty="0" err="1"/>
              <a:t>gerçel</a:t>
            </a:r>
            <a:r>
              <a:rPr lang="tr-TR" altLang="en-US" sz="2800" dirty="0"/>
              <a:t> güneş zamanını gösterecek bir mekanik zaman saatinin yapılması çok güçtür. Bu güçlüğü ortadan kaldırmak için yeni bir zaman tanımı yapılmıştır. Bu yeni tanım </a:t>
            </a:r>
            <a:r>
              <a:rPr lang="tr-TR" altLang="en-US" sz="2800" dirty="0">
                <a:solidFill>
                  <a:srgbClr val="FF0000"/>
                </a:solidFill>
              </a:rPr>
              <a:t>ortalama Güneş zamanıdır.</a:t>
            </a:r>
            <a:r>
              <a:rPr lang="tr-TR" altLang="en-US" sz="2800" dirty="0"/>
              <a:t> Bunun için ortalama güneş denilen teorik bir güneş kabul edilir ve bu güneşin şu koşullar sağlaması istenir :</a:t>
            </a:r>
          </a:p>
          <a:p>
            <a:pPr algn="just">
              <a:lnSpc>
                <a:spcPct val="160000"/>
              </a:lnSpc>
            </a:pPr>
            <a:r>
              <a:rPr lang="tr-TR" altLang="en-US" sz="2800" dirty="0">
                <a:solidFill>
                  <a:schemeClr val="hlink"/>
                </a:solidFill>
              </a:rPr>
              <a:t>Ekvator üzerinde, gerçek güneşin ortalama </a:t>
            </a:r>
            <a:r>
              <a:rPr lang="tr-TR" altLang="en-US" sz="2800" dirty="0" err="1">
                <a:solidFill>
                  <a:schemeClr val="hlink"/>
                </a:solidFill>
              </a:rPr>
              <a:t>açısal</a:t>
            </a:r>
            <a:r>
              <a:rPr lang="tr-TR" altLang="en-US" sz="2800" dirty="0">
                <a:solidFill>
                  <a:schemeClr val="hlink"/>
                </a:solidFill>
              </a:rPr>
              <a:t> hızına eşit sabit bir hızla düzgün dairesel hareket yapsın.</a:t>
            </a:r>
          </a:p>
          <a:p>
            <a:pPr algn="just">
              <a:lnSpc>
                <a:spcPct val="160000"/>
              </a:lnSpc>
            </a:pPr>
            <a:r>
              <a:rPr lang="tr-TR" altLang="en-US" sz="2800" dirty="0">
                <a:solidFill>
                  <a:schemeClr val="hlink"/>
                </a:solidFill>
              </a:rPr>
              <a:t>Yıllık dolanımını Gerçek güneşte aynı anda tamamlasın.</a:t>
            </a:r>
          </a:p>
        </p:txBody>
      </p:sp>
    </p:spTree>
    <p:extLst>
      <p:ext uri="{BB962C8B-B14F-4D97-AF65-F5344CB8AC3E}">
        <p14:creationId xmlns:p14="http://schemas.microsoft.com/office/powerpoint/2010/main" val="1016171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a:extLst>
              <a:ext uri="{FF2B5EF4-FFF2-40B4-BE49-F238E27FC236}">
                <a16:creationId xmlns:a16="http://schemas.microsoft.com/office/drawing/2014/main" id="{3276B1BB-6C55-4329-9EBB-05E981C1ED60}"/>
              </a:ext>
            </a:extLst>
          </p:cNvPr>
          <p:cNvSpPr>
            <a:spLocks noGrp="1" noChangeArrowheads="1"/>
          </p:cNvSpPr>
          <p:nvPr>
            <p:ph type="body" idx="1"/>
          </p:nvPr>
        </p:nvSpPr>
        <p:spPr>
          <a:xfrm>
            <a:off x="628650" y="973123"/>
            <a:ext cx="7886700" cy="5203840"/>
          </a:xfrm>
        </p:spPr>
        <p:txBody>
          <a:bodyPr>
            <a:normAutofit fontScale="85000" lnSpcReduction="20000"/>
          </a:bodyPr>
          <a:lstStyle/>
          <a:p>
            <a:pPr algn="just">
              <a:lnSpc>
                <a:spcPct val="160000"/>
              </a:lnSpc>
            </a:pPr>
            <a:r>
              <a:rPr lang="tr-TR" altLang="en-US" sz="2400" dirty="0"/>
              <a:t>Bu. şekilde tanımlanan ortalama güneşin saat açısına 12</a:t>
            </a:r>
            <a:r>
              <a:rPr lang="tr-TR" altLang="en-US" sz="2400" baseline="30000" dirty="0"/>
              <a:t>sa</a:t>
            </a:r>
            <a:r>
              <a:rPr lang="tr-TR" altLang="en-US" sz="2400" dirty="0"/>
              <a:t> ilavesiyle </a:t>
            </a:r>
            <a:r>
              <a:rPr lang="tr-TR" altLang="en-US" sz="2400" dirty="0">
                <a:solidFill>
                  <a:schemeClr val="hlink"/>
                </a:solidFill>
              </a:rPr>
              <a:t>ortalama güneş zamanı</a:t>
            </a:r>
            <a:r>
              <a:rPr lang="tr-TR" altLang="en-US" sz="2400" dirty="0"/>
              <a:t> bulunur. Ortalama güneşin saat açısı, zamanın lineer bir fonksiyonudur ve buna göre çalışacak mekanik saatlerin yapımı mümkündür. </a:t>
            </a:r>
            <a:r>
              <a:rPr lang="tr-TR" altLang="en-US" sz="2400" dirty="0">
                <a:solidFill>
                  <a:schemeClr val="folHlink"/>
                </a:solidFill>
              </a:rPr>
              <a:t>Günlük hayatımızda biz ortalama güneş zamanını kullanırız.</a:t>
            </a:r>
          </a:p>
          <a:p>
            <a:pPr algn="just">
              <a:lnSpc>
                <a:spcPct val="160000"/>
              </a:lnSpc>
            </a:pPr>
            <a:r>
              <a:rPr lang="tr-TR" altLang="en-US" sz="2400" dirty="0"/>
              <a:t>Ortalama Güneşi </a:t>
            </a:r>
            <a:r>
              <a:rPr lang="tr-TR" altLang="en-US" sz="2400" dirty="0" err="1"/>
              <a:t>berhangi</a:t>
            </a:r>
            <a:r>
              <a:rPr lang="tr-TR" altLang="en-US" sz="2400" dirty="0"/>
              <a:t> bir gök cismi gibi kabul ederek, yıldız zamanı ile ortalama zaman arasındaki şu, bağıntı bulunur</a:t>
            </a:r>
          </a:p>
          <a:p>
            <a:pPr algn="just">
              <a:lnSpc>
                <a:spcPct val="160000"/>
              </a:lnSpc>
              <a:buFontTx/>
              <a:buNone/>
            </a:pPr>
            <a:r>
              <a:rPr lang="tr-TR" altLang="en-US" sz="2400" dirty="0"/>
              <a:t>			Y.Z.= </a:t>
            </a:r>
            <a:r>
              <a:rPr lang="tr-TR" altLang="en-US" sz="2400" dirty="0" err="1"/>
              <a:t>s</a:t>
            </a:r>
            <a:r>
              <a:rPr lang="tr-TR" altLang="en-US" sz="2400" baseline="-25000" dirty="0" err="1">
                <a:sym typeface="Wingdings 2" panose="05020102010507070707" pitchFamily="18" charset="2"/>
              </a:rPr>
              <a:t></a:t>
            </a:r>
            <a:r>
              <a:rPr lang="tr-TR" altLang="en-US" sz="2400" baseline="-25000" dirty="0" err="1"/>
              <a:t>m</a:t>
            </a:r>
            <a:r>
              <a:rPr lang="tr-TR" altLang="en-US" sz="2400" dirty="0"/>
              <a:t> + </a:t>
            </a:r>
            <a:r>
              <a:rPr lang="tr-TR" altLang="en-US" sz="2400" dirty="0" err="1">
                <a:latin typeface="Symbol" panose="05050102010706020507" pitchFamily="18" charset="2"/>
              </a:rPr>
              <a:t>a</a:t>
            </a:r>
            <a:r>
              <a:rPr lang="tr-TR" altLang="en-US" sz="2400" baseline="-25000" dirty="0" err="1">
                <a:sym typeface="Wingdings 2" panose="05020102010507070707" pitchFamily="18" charset="2"/>
              </a:rPr>
              <a:t></a:t>
            </a:r>
            <a:r>
              <a:rPr lang="tr-TR" altLang="en-US" sz="2400" baseline="-25000" dirty="0" err="1"/>
              <a:t>m</a:t>
            </a:r>
            <a:endParaRPr lang="tr-TR" altLang="en-US" sz="2400" baseline="-25000" dirty="0"/>
          </a:p>
          <a:p>
            <a:pPr algn="just">
              <a:lnSpc>
                <a:spcPct val="160000"/>
              </a:lnSpc>
            </a:pPr>
            <a:r>
              <a:rPr lang="tr-TR" altLang="en-US" sz="2400" dirty="0">
                <a:latin typeface="Symbol" panose="05050102010706020507" pitchFamily="18" charset="2"/>
              </a:rPr>
              <a:t> </a:t>
            </a:r>
            <a:r>
              <a:rPr lang="tr-TR" altLang="en-US" sz="2400" dirty="0" err="1">
                <a:latin typeface="Symbol" panose="05050102010706020507" pitchFamily="18" charset="2"/>
              </a:rPr>
              <a:t>a</a:t>
            </a:r>
            <a:r>
              <a:rPr lang="tr-TR" altLang="en-US" sz="2400" baseline="-25000" dirty="0" err="1">
                <a:sym typeface="Wingdings 2" panose="05020102010507070707" pitchFamily="18" charset="2"/>
              </a:rPr>
              <a:t></a:t>
            </a:r>
            <a:r>
              <a:rPr lang="tr-TR" altLang="en-US" sz="2400" baseline="-25000" dirty="0" err="1"/>
              <a:t>m</a:t>
            </a:r>
            <a:r>
              <a:rPr lang="tr-TR" altLang="en-US" sz="2400" dirty="0"/>
              <a:t>  ve </a:t>
            </a:r>
            <a:r>
              <a:rPr lang="tr-TR" altLang="en-US" sz="2400" dirty="0" err="1"/>
              <a:t>s</a:t>
            </a:r>
            <a:r>
              <a:rPr lang="tr-TR" altLang="en-US" sz="2400" baseline="-25000" dirty="0" err="1">
                <a:sym typeface="Wingdings 2" panose="05020102010507070707" pitchFamily="18" charset="2"/>
              </a:rPr>
              <a:t></a:t>
            </a:r>
            <a:r>
              <a:rPr lang="tr-TR" altLang="en-US" sz="2400" baseline="-25000" dirty="0" err="1"/>
              <a:t>m</a:t>
            </a:r>
            <a:r>
              <a:rPr lang="tr-TR" altLang="en-US" sz="2400" dirty="0"/>
              <a:t> ortalama güneşin </a:t>
            </a:r>
            <a:r>
              <a:rPr lang="tr-TR" altLang="en-US" sz="2400" dirty="0" err="1"/>
              <a:t>rektesansiyonu</a:t>
            </a:r>
            <a:r>
              <a:rPr lang="tr-TR" altLang="en-US" sz="2400" dirty="0"/>
              <a:t> ve saat açısıdır. O halde yılın herhangi bir gününde ortalama güneşin </a:t>
            </a:r>
            <a:r>
              <a:rPr lang="tr-TR" altLang="en-US" sz="2400" dirty="0" err="1"/>
              <a:t>rektesansiyonu</a:t>
            </a:r>
            <a:r>
              <a:rPr lang="tr-TR" altLang="en-US" sz="2400" dirty="0"/>
              <a:t> ve yıldız zamanı bilinirse, ortalama güneşin saat açısı ve buna 12 s ilave ederek ortalama zaman çıkarılabilir.</a:t>
            </a:r>
          </a:p>
        </p:txBody>
      </p:sp>
    </p:spTree>
    <p:extLst>
      <p:ext uri="{BB962C8B-B14F-4D97-AF65-F5344CB8AC3E}">
        <p14:creationId xmlns:p14="http://schemas.microsoft.com/office/powerpoint/2010/main" val="18724146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a:extLst>
              <a:ext uri="{FF2B5EF4-FFF2-40B4-BE49-F238E27FC236}">
                <a16:creationId xmlns:a16="http://schemas.microsoft.com/office/drawing/2014/main" id="{370558EE-C241-4BC2-8B01-7FD3D3FCBB33}"/>
              </a:ext>
            </a:extLst>
          </p:cNvPr>
          <p:cNvSpPr>
            <a:spLocks noGrp="1" noChangeArrowheads="1"/>
          </p:cNvSpPr>
          <p:nvPr>
            <p:ph type="body" idx="1"/>
          </p:nvPr>
        </p:nvSpPr>
        <p:spPr>
          <a:xfrm>
            <a:off x="628650" y="1057013"/>
            <a:ext cx="7886700" cy="5119950"/>
          </a:xfrm>
        </p:spPr>
        <p:txBody>
          <a:bodyPr>
            <a:normAutofit fontScale="77500" lnSpcReduction="20000"/>
          </a:bodyPr>
          <a:lstStyle/>
          <a:p>
            <a:pPr algn="just">
              <a:lnSpc>
                <a:spcPct val="160000"/>
              </a:lnSpc>
            </a:pPr>
            <a:r>
              <a:rPr lang="tr-TR" altLang="en-US" sz="2400" dirty="0" err="1"/>
              <a:t>Gerçel</a:t>
            </a:r>
            <a:r>
              <a:rPr lang="tr-TR" altLang="en-US" sz="2400" dirty="0"/>
              <a:t> güneş zamanı ile ortalama güneş zamanının özellikleri göz önüne alınırsa, bu ikisi arasındaki farkın bir yıl içinde artıp eksilmesi ve bazen de sıfır olması gerektiği kolayca görülür. Bu fark astronomi uygulamalarında ve takvimlerde çok kullanılır ve </a:t>
            </a:r>
            <a:r>
              <a:rPr lang="tr-TR" altLang="en-US" sz="2400" dirty="0">
                <a:solidFill>
                  <a:srgbClr val="FF0000"/>
                </a:solidFill>
              </a:rPr>
              <a:t>zaman denklemi</a:t>
            </a:r>
            <a:r>
              <a:rPr lang="tr-TR" altLang="en-US" sz="2400" dirty="0"/>
              <a:t> adını al</a:t>
            </a:r>
            <a:r>
              <a:rPr lang="en-US" altLang="en-US" sz="2400" dirty="0"/>
              <a:t>ı</a:t>
            </a:r>
            <a:r>
              <a:rPr lang="tr-TR" altLang="en-US" sz="2400" dirty="0"/>
              <a:t>r. </a:t>
            </a:r>
            <a:r>
              <a:rPr lang="tr-TR" altLang="en-US" sz="2400" dirty="0">
                <a:solidFill>
                  <a:schemeClr val="accent1"/>
                </a:solidFill>
              </a:rPr>
              <a:t>0 halde herhangi bir an için zaman o ana ait </a:t>
            </a:r>
            <a:r>
              <a:rPr lang="tr-TR" altLang="en-US" sz="2400" dirty="0" err="1">
                <a:solidFill>
                  <a:schemeClr val="accent1"/>
                </a:solidFill>
              </a:rPr>
              <a:t>gerçel</a:t>
            </a:r>
            <a:r>
              <a:rPr lang="tr-TR" altLang="en-US" sz="2400" dirty="0">
                <a:solidFill>
                  <a:schemeClr val="accent1"/>
                </a:solidFill>
              </a:rPr>
              <a:t> güneş zamanı ile ortalama güneş zamanı arasındaki farktır</a:t>
            </a:r>
            <a:r>
              <a:rPr lang="tr-TR" altLang="en-US" sz="2400" dirty="0"/>
              <a:t>. Buna göre </a:t>
            </a:r>
            <a:r>
              <a:rPr lang="tr-TR" altLang="en-US" sz="2400" dirty="0">
                <a:solidFill>
                  <a:schemeClr val="accent2"/>
                </a:solidFill>
              </a:rPr>
              <a:t>E(t)</a:t>
            </a:r>
            <a:r>
              <a:rPr lang="tr-TR" altLang="en-US" sz="2400" dirty="0"/>
              <a:t> ile göstereceğimiz bu denklem,</a:t>
            </a:r>
          </a:p>
          <a:p>
            <a:pPr algn="just">
              <a:lnSpc>
                <a:spcPct val="160000"/>
              </a:lnSpc>
            </a:pPr>
            <a:endParaRPr lang="tr-TR" altLang="en-US" sz="2400" dirty="0"/>
          </a:p>
          <a:p>
            <a:pPr algn="just">
              <a:lnSpc>
                <a:spcPct val="160000"/>
              </a:lnSpc>
              <a:buFontTx/>
              <a:buNone/>
            </a:pPr>
            <a:r>
              <a:rPr lang="tr-TR" altLang="en-US" sz="2400" dirty="0"/>
              <a:t>			</a:t>
            </a:r>
            <a:r>
              <a:rPr lang="tr-TR" altLang="en-US" sz="2400" dirty="0">
                <a:solidFill>
                  <a:schemeClr val="accent2"/>
                </a:solidFill>
              </a:rPr>
              <a:t>E(t) = s</a:t>
            </a:r>
            <a:r>
              <a:rPr lang="tr-TR" altLang="en-US" sz="2400" baseline="-25000" dirty="0">
                <a:solidFill>
                  <a:schemeClr val="accent2"/>
                </a:solidFill>
                <a:sym typeface="Wingdings 2" panose="05020102010507070707" pitchFamily="18" charset="2"/>
              </a:rPr>
              <a:t></a:t>
            </a:r>
            <a:r>
              <a:rPr lang="tr-TR" altLang="en-US" sz="2400" dirty="0">
                <a:solidFill>
                  <a:schemeClr val="accent2"/>
                </a:solidFill>
              </a:rPr>
              <a:t> - </a:t>
            </a:r>
            <a:r>
              <a:rPr lang="tr-TR" altLang="en-US" sz="2400" dirty="0" err="1">
                <a:solidFill>
                  <a:schemeClr val="accent2"/>
                </a:solidFill>
              </a:rPr>
              <a:t>s</a:t>
            </a:r>
            <a:r>
              <a:rPr lang="tr-TR" altLang="en-US" sz="2400" baseline="-25000" dirty="0" err="1">
                <a:solidFill>
                  <a:schemeClr val="accent2"/>
                </a:solidFill>
              </a:rPr>
              <a:t>m</a:t>
            </a:r>
            <a:r>
              <a:rPr lang="tr-TR" altLang="en-US" sz="2400" baseline="-25000" dirty="0"/>
              <a:t> </a:t>
            </a:r>
          </a:p>
          <a:p>
            <a:pPr algn="just">
              <a:lnSpc>
                <a:spcPct val="160000"/>
              </a:lnSpc>
              <a:buFontTx/>
              <a:buNone/>
            </a:pPr>
            <a:endParaRPr lang="tr-TR" altLang="en-US" sz="2400" baseline="-25000" dirty="0"/>
          </a:p>
          <a:p>
            <a:pPr algn="just">
              <a:lnSpc>
                <a:spcPct val="160000"/>
              </a:lnSpc>
              <a:buFontTx/>
              <a:buNone/>
            </a:pPr>
            <a:r>
              <a:rPr lang="tr-TR" altLang="en-US" sz="2400" dirty="0"/>
              <a:t>	(s</a:t>
            </a:r>
            <a:r>
              <a:rPr lang="tr-TR" altLang="en-US" sz="2400" baseline="-25000" dirty="0">
                <a:sym typeface="Wingdings 2" panose="05020102010507070707" pitchFamily="18" charset="2"/>
              </a:rPr>
              <a:t></a:t>
            </a:r>
            <a:r>
              <a:rPr lang="tr-TR" altLang="en-US" sz="2400" dirty="0"/>
              <a:t>, gerçek güneşin, </a:t>
            </a:r>
            <a:r>
              <a:rPr lang="tr-TR" altLang="en-US" sz="2400" dirty="0" err="1"/>
              <a:t>s</a:t>
            </a:r>
            <a:r>
              <a:rPr lang="tr-TR" altLang="en-US" sz="2400" baseline="-25000" dirty="0" err="1"/>
              <a:t>m</a:t>
            </a:r>
            <a:r>
              <a:rPr lang="tr-TR" altLang="en-US" sz="2400" dirty="0"/>
              <a:t> ortalama güneşin  saat açısıdır).</a:t>
            </a:r>
            <a:endParaRPr lang="tr-TR" altLang="en-US" sz="2400" b="1" dirty="0"/>
          </a:p>
          <a:p>
            <a:pPr algn="just">
              <a:lnSpc>
                <a:spcPct val="160000"/>
              </a:lnSpc>
              <a:buFontTx/>
              <a:buNone/>
            </a:pPr>
            <a:r>
              <a:rPr lang="tr-TR" altLang="en-US" sz="2400" dirty="0"/>
              <a:t>	olmalıdır.</a:t>
            </a:r>
          </a:p>
        </p:txBody>
      </p:sp>
    </p:spTree>
    <p:extLst>
      <p:ext uri="{BB962C8B-B14F-4D97-AF65-F5344CB8AC3E}">
        <p14:creationId xmlns:p14="http://schemas.microsoft.com/office/powerpoint/2010/main" val="34286289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a:extLst>
              <a:ext uri="{FF2B5EF4-FFF2-40B4-BE49-F238E27FC236}">
                <a16:creationId xmlns:a16="http://schemas.microsoft.com/office/drawing/2014/main" id="{DF3FF917-EA13-48CB-AF4A-8FF412DFE5BD}"/>
              </a:ext>
            </a:extLst>
          </p:cNvPr>
          <p:cNvSpPr>
            <a:spLocks noGrp="1" noChangeArrowheads="1"/>
          </p:cNvSpPr>
          <p:nvPr>
            <p:ph type="body" idx="1"/>
          </p:nvPr>
        </p:nvSpPr>
        <p:spPr>
          <a:xfrm>
            <a:off x="628650" y="931178"/>
            <a:ext cx="7886700" cy="5245785"/>
          </a:xfrm>
        </p:spPr>
        <p:txBody>
          <a:bodyPr>
            <a:normAutofit/>
          </a:bodyPr>
          <a:lstStyle/>
          <a:p>
            <a:pPr algn="just">
              <a:lnSpc>
                <a:spcPct val="150000"/>
              </a:lnSpc>
            </a:pPr>
            <a:r>
              <a:rPr lang="tr-TR" altLang="en-US" sz="2000" dirty="0"/>
              <a:t>Ortalama güneş zamanı anlaşıldıktan sonra buna ait birim ortalama güneş günü tanımı kolayca yapılabilir ; teorik olmakla beraber özelliklerini bildiğimiz ortalama güneşin meridyenimizden ardı ardına iki geçişi arasındaki zaman aralığı  bir </a:t>
            </a:r>
            <a:r>
              <a:rPr lang="tr-TR" altLang="en-US" sz="2000" dirty="0">
                <a:solidFill>
                  <a:srgbClr val="FF0000"/>
                </a:solidFill>
              </a:rPr>
              <a:t>ortalama Güneş  günüdür.</a:t>
            </a:r>
            <a:endParaRPr lang="en-US" altLang="en-US" sz="2000" dirty="0">
              <a:solidFill>
                <a:srgbClr val="FF0000"/>
              </a:solidFill>
            </a:endParaRPr>
          </a:p>
          <a:p>
            <a:pPr algn="just">
              <a:lnSpc>
                <a:spcPct val="150000"/>
              </a:lnSpc>
            </a:pPr>
            <a:endParaRPr lang="tr-TR" altLang="en-US" sz="2000" dirty="0">
              <a:solidFill>
                <a:srgbClr val="FF0000"/>
              </a:solidFill>
            </a:endParaRPr>
          </a:p>
          <a:p>
            <a:pPr algn="just">
              <a:lnSpc>
                <a:spcPct val="150000"/>
              </a:lnSpc>
            </a:pPr>
            <a:r>
              <a:rPr lang="tr-TR" altLang="en-US" sz="2000" dirty="0">
                <a:solidFill>
                  <a:schemeClr val="accent2"/>
                </a:solidFill>
              </a:rPr>
              <a:t>1 yıldız günü = 1 ortalama gün </a:t>
            </a:r>
            <a:r>
              <a:rPr lang="en-US" altLang="en-US" sz="2000" dirty="0">
                <a:solidFill>
                  <a:schemeClr val="accent2"/>
                </a:solidFill>
              </a:rPr>
              <a:t>- </a:t>
            </a:r>
            <a:r>
              <a:rPr lang="tr-TR" altLang="en-US" sz="2000" dirty="0">
                <a:solidFill>
                  <a:schemeClr val="accent2"/>
                </a:solidFill>
              </a:rPr>
              <a:t>(3d 55sn,91)</a:t>
            </a:r>
            <a:endParaRPr lang="en-US" altLang="en-US" sz="2000" dirty="0">
              <a:solidFill>
                <a:schemeClr val="accent2"/>
              </a:solidFill>
            </a:endParaRPr>
          </a:p>
          <a:p>
            <a:pPr algn="just">
              <a:lnSpc>
                <a:spcPct val="150000"/>
              </a:lnSpc>
            </a:pPr>
            <a:endParaRPr lang="tr-TR" altLang="en-US" sz="2000" dirty="0">
              <a:solidFill>
                <a:schemeClr val="accent2"/>
              </a:solidFill>
            </a:endParaRPr>
          </a:p>
          <a:p>
            <a:pPr algn="just">
              <a:lnSpc>
                <a:spcPct val="150000"/>
              </a:lnSpc>
            </a:pPr>
            <a:r>
              <a:rPr lang="tr-TR" altLang="en-US" sz="2000" dirty="0"/>
              <a:t>Zaman denklemi bir yıl boyunca her gün için hesaplanabilir. Bu şekilde zaman denkleminin yıllık değişimi veren eğri elde edilir. </a:t>
            </a:r>
          </a:p>
        </p:txBody>
      </p:sp>
    </p:spTree>
    <p:extLst>
      <p:ext uri="{BB962C8B-B14F-4D97-AF65-F5344CB8AC3E}">
        <p14:creationId xmlns:p14="http://schemas.microsoft.com/office/powerpoint/2010/main" val="29003214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2 Düz Ok Bağlayıcısı">
            <a:extLst>
              <a:ext uri="{FF2B5EF4-FFF2-40B4-BE49-F238E27FC236}">
                <a16:creationId xmlns:a16="http://schemas.microsoft.com/office/drawing/2014/main" id="{46851719-1B2C-4B01-99CF-DF6B6B5731CA}"/>
              </a:ext>
            </a:extLst>
          </p:cNvPr>
          <p:cNvCxnSpPr/>
          <p:nvPr/>
        </p:nvCxnSpPr>
        <p:spPr>
          <a:xfrm rot="5400000" flipH="1" flipV="1">
            <a:off x="-487362" y="3254375"/>
            <a:ext cx="4344988" cy="158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 name="4 Düz Ok Bağlayıcısı">
            <a:extLst>
              <a:ext uri="{FF2B5EF4-FFF2-40B4-BE49-F238E27FC236}">
                <a16:creationId xmlns:a16="http://schemas.microsoft.com/office/drawing/2014/main" id="{201E3D47-4E96-41C5-BCC7-A48E938FE3FB}"/>
              </a:ext>
            </a:extLst>
          </p:cNvPr>
          <p:cNvCxnSpPr/>
          <p:nvPr/>
        </p:nvCxnSpPr>
        <p:spPr>
          <a:xfrm>
            <a:off x="1685925" y="5426075"/>
            <a:ext cx="5181600"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8 Düz Bağlayıcı">
            <a:extLst>
              <a:ext uri="{FF2B5EF4-FFF2-40B4-BE49-F238E27FC236}">
                <a16:creationId xmlns:a16="http://schemas.microsoft.com/office/drawing/2014/main" id="{431D2F0C-8C9B-4842-95FB-2D7DF1D9949D}"/>
              </a:ext>
            </a:extLst>
          </p:cNvPr>
          <p:cNvCxnSpPr/>
          <p:nvPr/>
        </p:nvCxnSpPr>
        <p:spPr>
          <a:xfrm>
            <a:off x="1685925" y="3368675"/>
            <a:ext cx="5105400"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10 Serbest Form">
            <a:extLst>
              <a:ext uri="{FF2B5EF4-FFF2-40B4-BE49-F238E27FC236}">
                <a16:creationId xmlns:a16="http://schemas.microsoft.com/office/drawing/2014/main" id="{6AD8B5C0-CFFD-494A-AD82-5930A1C7E881}"/>
              </a:ext>
            </a:extLst>
          </p:cNvPr>
          <p:cNvSpPr/>
          <p:nvPr/>
        </p:nvSpPr>
        <p:spPr>
          <a:xfrm>
            <a:off x="1676400" y="1295400"/>
            <a:ext cx="5038725" cy="4059238"/>
          </a:xfrm>
          <a:custGeom>
            <a:avLst/>
            <a:gdLst>
              <a:gd name="connsiteX0" fmla="*/ 0 w 5038725"/>
              <a:gd name="connsiteY0" fmla="*/ 2749550 h 4059238"/>
              <a:gd name="connsiteX1" fmla="*/ 619125 w 5038725"/>
              <a:gd name="connsiteY1" fmla="*/ 3863975 h 4059238"/>
              <a:gd name="connsiteX2" fmla="*/ 1962150 w 5038725"/>
              <a:gd name="connsiteY2" fmla="*/ 1577975 h 4059238"/>
              <a:gd name="connsiteX3" fmla="*/ 3324225 w 5038725"/>
              <a:gd name="connsiteY3" fmla="*/ 2844800 h 4059238"/>
              <a:gd name="connsiteX4" fmla="*/ 4191000 w 5038725"/>
              <a:gd name="connsiteY4" fmla="*/ 73025 h 4059238"/>
              <a:gd name="connsiteX5" fmla="*/ 5038725 w 5038725"/>
              <a:gd name="connsiteY5" fmla="*/ 2406650 h 4059238"/>
              <a:gd name="connsiteX6" fmla="*/ 5038725 w 5038725"/>
              <a:gd name="connsiteY6" fmla="*/ 2406650 h 4059238"/>
              <a:gd name="connsiteX0" fmla="*/ 0 w 5038725"/>
              <a:gd name="connsiteY0" fmla="*/ 2749550 h 4059238"/>
              <a:gd name="connsiteX1" fmla="*/ 619125 w 5038725"/>
              <a:gd name="connsiteY1" fmla="*/ 3863975 h 4059238"/>
              <a:gd name="connsiteX2" fmla="*/ 1962150 w 5038725"/>
              <a:gd name="connsiteY2" fmla="*/ 1577975 h 4059238"/>
              <a:gd name="connsiteX3" fmla="*/ 3095625 w 5038725"/>
              <a:gd name="connsiteY3" fmla="*/ 2844800 h 4059238"/>
              <a:gd name="connsiteX4" fmla="*/ 4191000 w 5038725"/>
              <a:gd name="connsiteY4" fmla="*/ 73025 h 4059238"/>
              <a:gd name="connsiteX5" fmla="*/ 5038725 w 5038725"/>
              <a:gd name="connsiteY5" fmla="*/ 2406650 h 4059238"/>
              <a:gd name="connsiteX6" fmla="*/ 5038725 w 5038725"/>
              <a:gd name="connsiteY6" fmla="*/ 2406650 h 4059238"/>
              <a:gd name="connsiteX0" fmla="*/ 0 w 5038725"/>
              <a:gd name="connsiteY0" fmla="*/ 2749550 h 4059238"/>
              <a:gd name="connsiteX1" fmla="*/ 619125 w 5038725"/>
              <a:gd name="connsiteY1" fmla="*/ 3863975 h 4059238"/>
              <a:gd name="connsiteX2" fmla="*/ 1962150 w 5038725"/>
              <a:gd name="connsiteY2" fmla="*/ 1577975 h 4059238"/>
              <a:gd name="connsiteX3" fmla="*/ 2943225 w 5038725"/>
              <a:gd name="connsiteY3" fmla="*/ 2844800 h 4059238"/>
              <a:gd name="connsiteX4" fmla="*/ 4191000 w 5038725"/>
              <a:gd name="connsiteY4" fmla="*/ 73025 h 4059238"/>
              <a:gd name="connsiteX5" fmla="*/ 5038725 w 5038725"/>
              <a:gd name="connsiteY5" fmla="*/ 2406650 h 4059238"/>
              <a:gd name="connsiteX6" fmla="*/ 5038725 w 5038725"/>
              <a:gd name="connsiteY6" fmla="*/ 2406650 h 4059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038725" h="4059238">
                <a:moveTo>
                  <a:pt x="0" y="2749550"/>
                </a:moveTo>
                <a:cubicBezTo>
                  <a:pt x="146050" y="3404394"/>
                  <a:pt x="292100" y="4059238"/>
                  <a:pt x="619125" y="3863975"/>
                </a:cubicBezTo>
                <a:cubicBezTo>
                  <a:pt x="946150" y="3668713"/>
                  <a:pt x="1574800" y="1747838"/>
                  <a:pt x="1962150" y="1577975"/>
                </a:cubicBezTo>
                <a:cubicBezTo>
                  <a:pt x="2349500" y="1408113"/>
                  <a:pt x="2571750" y="3095625"/>
                  <a:pt x="2943225" y="2844800"/>
                </a:cubicBezTo>
                <a:cubicBezTo>
                  <a:pt x="3314700" y="2593975"/>
                  <a:pt x="3841750" y="146050"/>
                  <a:pt x="4191000" y="73025"/>
                </a:cubicBezTo>
                <a:cubicBezTo>
                  <a:pt x="4540250" y="0"/>
                  <a:pt x="5038725" y="2406650"/>
                  <a:pt x="5038725" y="2406650"/>
                </a:cubicBezTo>
                <a:lnTo>
                  <a:pt x="5038725" y="2406650"/>
                </a:lnTo>
              </a:path>
            </a:pathLst>
          </a:custGeom>
          <a:ln w="19050">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cxnSp>
        <p:nvCxnSpPr>
          <p:cNvPr id="14" name="13 Düz Bağlayıcı">
            <a:extLst>
              <a:ext uri="{FF2B5EF4-FFF2-40B4-BE49-F238E27FC236}">
                <a16:creationId xmlns:a16="http://schemas.microsoft.com/office/drawing/2014/main" id="{40067FC4-8108-45D0-9DB7-67EB7DF4387E}"/>
              </a:ext>
            </a:extLst>
          </p:cNvPr>
          <p:cNvCxnSpPr>
            <a:endCxn id="11" idx="0"/>
          </p:cNvCxnSpPr>
          <p:nvPr/>
        </p:nvCxnSpPr>
        <p:spPr>
          <a:xfrm rot="5400000">
            <a:off x="1674813" y="4041775"/>
            <a:ext cx="476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15 Düz Bağlayıcı">
            <a:extLst>
              <a:ext uri="{FF2B5EF4-FFF2-40B4-BE49-F238E27FC236}">
                <a16:creationId xmlns:a16="http://schemas.microsoft.com/office/drawing/2014/main" id="{A5B9C18D-9846-483D-A0F9-0A779E1C0E47}"/>
              </a:ext>
            </a:extLst>
          </p:cNvPr>
          <p:cNvCxnSpPr/>
          <p:nvPr/>
        </p:nvCxnSpPr>
        <p:spPr>
          <a:xfrm>
            <a:off x="1638300" y="4086225"/>
            <a:ext cx="76200"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16 Düz Bağlayıcı">
            <a:extLst>
              <a:ext uri="{FF2B5EF4-FFF2-40B4-BE49-F238E27FC236}">
                <a16:creationId xmlns:a16="http://schemas.microsoft.com/office/drawing/2014/main" id="{A7DBA587-7A0D-4E28-90E4-0942AA142933}"/>
              </a:ext>
            </a:extLst>
          </p:cNvPr>
          <p:cNvCxnSpPr/>
          <p:nvPr/>
        </p:nvCxnSpPr>
        <p:spPr>
          <a:xfrm>
            <a:off x="1638300" y="4800600"/>
            <a:ext cx="76200"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17 Düz Bağlayıcı">
            <a:extLst>
              <a:ext uri="{FF2B5EF4-FFF2-40B4-BE49-F238E27FC236}">
                <a16:creationId xmlns:a16="http://schemas.microsoft.com/office/drawing/2014/main" id="{35B3DDEA-2C28-4042-B37D-C6DA52EAA266}"/>
              </a:ext>
            </a:extLst>
          </p:cNvPr>
          <p:cNvCxnSpPr/>
          <p:nvPr/>
        </p:nvCxnSpPr>
        <p:spPr>
          <a:xfrm>
            <a:off x="1647825" y="2695575"/>
            <a:ext cx="76200"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18 Düz Bağlayıcı">
            <a:extLst>
              <a:ext uri="{FF2B5EF4-FFF2-40B4-BE49-F238E27FC236}">
                <a16:creationId xmlns:a16="http://schemas.microsoft.com/office/drawing/2014/main" id="{B7B52ED9-627C-4617-A245-6CA1C9C402C1}"/>
              </a:ext>
            </a:extLst>
          </p:cNvPr>
          <p:cNvCxnSpPr/>
          <p:nvPr/>
        </p:nvCxnSpPr>
        <p:spPr>
          <a:xfrm>
            <a:off x="1647825" y="2038350"/>
            <a:ext cx="76200"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23 Düz Bağlayıcı">
            <a:extLst>
              <a:ext uri="{FF2B5EF4-FFF2-40B4-BE49-F238E27FC236}">
                <a16:creationId xmlns:a16="http://schemas.microsoft.com/office/drawing/2014/main" id="{5D650241-9D5F-48D4-862A-962A17FC4780}"/>
              </a:ext>
            </a:extLst>
          </p:cNvPr>
          <p:cNvCxnSpPr/>
          <p:nvPr/>
        </p:nvCxnSpPr>
        <p:spPr>
          <a:xfrm rot="5400000">
            <a:off x="1981994" y="5428456"/>
            <a:ext cx="76200"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24 Düz Bağlayıcı">
            <a:extLst>
              <a:ext uri="{FF2B5EF4-FFF2-40B4-BE49-F238E27FC236}">
                <a16:creationId xmlns:a16="http://schemas.microsoft.com/office/drawing/2014/main" id="{21D96E88-E129-40CB-BDBB-C42B98D08C64}"/>
              </a:ext>
            </a:extLst>
          </p:cNvPr>
          <p:cNvCxnSpPr/>
          <p:nvPr/>
        </p:nvCxnSpPr>
        <p:spPr>
          <a:xfrm rot="5400000">
            <a:off x="2382044" y="5437981"/>
            <a:ext cx="76200"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25 Düz Bağlayıcı">
            <a:extLst>
              <a:ext uri="{FF2B5EF4-FFF2-40B4-BE49-F238E27FC236}">
                <a16:creationId xmlns:a16="http://schemas.microsoft.com/office/drawing/2014/main" id="{37E6E5CD-35EA-4F99-9CFC-3DCEC9769F39}"/>
              </a:ext>
            </a:extLst>
          </p:cNvPr>
          <p:cNvCxnSpPr/>
          <p:nvPr/>
        </p:nvCxnSpPr>
        <p:spPr>
          <a:xfrm rot="5400000">
            <a:off x="2829719" y="5437981"/>
            <a:ext cx="76200"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26 Düz Bağlayıcı">
            <a:extLst>
              <a:ext uri="{FF2B5EF4-FFF2-40B4-BE49-F238E27FC236}">
                <a16:creationId xmlns:a16="http://schemas.microsoft.com/office/drawing/2014/main" id="{904D9657-6A39-41F5-AC12-459C8CE2E756}"/>
              </a:ext>
            </a:extLst>
          </p:cNvPr>
          <p:cNvCxnSpPr/>
          <p:nvPr/>
        </p:nvCxnSpPr>
        <p:spPr>
          <a:xfrm rot="5400000">
            <a:off x="3315494" y="5437981"/>
            <a:ext cx="76200"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27 Düz Bağlayıcı">
            <a:extLst>
              <a:ext uri="{FF2B5EF4-FFF2-40B4-BE49-F238E27FC236}">
                <a16:creationId xmlns:a16="http://schemas.microsoft.com/office/drawing/2014/main" id="{DA54375C-3B25-4459-94A3-9F05DF06B1BB}"/>
              </a:ext>
            </a:extLst>
          </p:cNvPr>
          <p:cNvCxnSpPr/>
          <p:nvPr/>
        </p:nvCxnSpPr>
        <p:spPr>
          <a:xfrm rot="5400000">
            <a:off x="3772694" y="5428456"/>
            <a:ext cx="76200"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28 Düz Bağlayıcı">
            <a:extLst>
              <a:ext uri="{FF2B5EF4-FFF2-40B4-BE49-F238E27FC236}">
                <a16:creationId xmlns:a16="http://schemas.microsoft.com/office/drawing/2014/main" id="{C5BD5551-0ABC-4164-9B9E-50F3A1DC3A77}"/>
              </a:ext>
            </a:extLst>
          </p:cNvPr>
          <p:cNvCxnSpPr/>
          <p:nvPr/>
        </p:nvCxnSpPr>
        <p:spPr>
          <a:xfrm rot="5400000">
            <a:off x="4220369" y="5437981"/>
            <a:ext cx="76200"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29 Düz Bağlayıcı">
            <a:extLst>
              <a:ext uri="{FF2B5EF4-FFF2-40B4-BE49-F238E27FC236}">
                <a16:creationId xmlns:a16="http://schemas.microsoft.com/office/drawing/2014/main" id="{D0C4F339-F806-4487-B4DD-C82D8E37EA1C}"/>
              </a:ext>
            </a:extLst>
          </p:cNvPr>
          <p:cNvCxnSpPr/>
          <p:nvPr/>
        </p:nvCxnSpPr>
        <p:spPr>
          <a:xfrm rot="5400000">
            <a:off x="4734719" y="5428456"/>
            <a:ext cx="76200"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30 Düz Bağlayıcı">
            <a:extLst>
              <a:ext uri="{FF2B5EF4-FFF2-40B4-BE49-F238E27FC236}">
                <a16:creationId xmlns:a16="http://schemas.microsoft.com/office/drawing/2014/main" id="{0C200BD0-E4DE-4CEB-A425-91FF1FDA1F6C}"/>
              </a:ext>
            </a:extLst>
          </p:cNvPr>
          <p:cNvCxnSpPr/>
          <p:nvPr/>
        </p:nvCxnSpPr>
        <p:spPr>
          <a:xfrm rot="5400000">
            <a:off x="5191919" y="5428456"/>
            <a:ext cx="76200"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31 Düz Bağlayıcı">
            <a:extLst>
              <a:ext uri="{FF2B5EF4-FFF2-40B4-BE49-F238E27FC236}">
                <a16:creationId xmlns:a16="http://schemas.microsoft.com/office/drawing/2014/main" id="{B4822C5E-63D8-463C-8850-788C8B4D8F19}"/>
              </a:ext>
            </a:extLst>
          </p:cNvPr>
          <p:cNvCxnSpPr/>
          <p:nvPr/>
        </p:nvCxnSpPr>
        <p:spPr>
          <a:xfrm rot="5400000">
            <a:off x="5582444" y="5437981"/>
            <a:ext cx="76200"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32 Düz Bağlayıcı">
            <a:extLst>
              <a:ext uri="{FF2B5EF4-FFF2-40B4-BE49-F238E27FC236}">
                <a16:creationId xmlns:a16="http://schemas.microsoft.com/office/drawing/2014/main" id="{336E19FC-C3DF-4075-9E0E-54F4308210D3}"/>
              </a:ext>
            </a:extLst>
          </p:cNvPr>
          <p:cNvCxnSpPr/>
          <p:nvPr/>
        </p:nvCxnSpPr>
        <p:spPr>
          <a:xfrm rot="5400000">
            <a:off x="5925344" y="5428456"/>
            <a:ext cx="76200"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33 Düz Bağlayıcı">
            <a:extLst>
              <a:ext uri="{FF2B5EF4-FFF2-40B4-BE49-F238E27FC236}">
                <a16:creationId xmlns:a16="http://schemas.microsoft.com/office/drawing/2014/main" id="{56EF5FE2-771D-4C16-AE16-313CFA5793F4}"/>
              </a:ext>
            </a:extLst>
          </p:cNvPr>
          <p:cNvCxnSpPr/>
          <p:nvPr/>
        </p:nvCxnSpPr>
        <p:spPr>
          <a:xfrm rot="5400000">
            <a:off x="6287294" y="5428456"/>
            <a:ext cx="76200"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34 Düz Bağlayıcı">
            <a:extLst>
              <a:ext uri="{FF2B5EF4-FFF2-40B4-BE49-F238E27FC236}">
                <a16:creationId xmlns:a16="http://schemas.microsoft.com/office/drawing/2014/main" id="{10B5A24B-45FE-4CA1-AB16-0741A6B0CFE7}"/>
              </a:ext>
            </a:extLst>
          </p:cNvPr>
          <p:cNvCxnSpPr/>
          <p:nvPr/>
        </p:nvCxnSpPr>
        <p:spPr>
          <a:xfrm rot="5400000">
            <a:off x="6639719" y="5428456"/>
            <a:ext cx="76200"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0505" name="35 Metin kutusu">
            <a:extLst>
              <a:ext uri="{FF2B5EF4-FFF2-40B4-BE49-F238E27FC236}">
                <a16:creationId xmlns:a16="http://schemas.microsoft.com/office/drawing/2014/main" id="{AC74795F-2304-4B56-A5B3-693AFCEFB08D}"/>
              </a:ext>
            </a:extLst>
          </p:cNvPr>
          <p:cNvSpPr txBox="1">
            <a:spLocks noChangeArrowheads="1"/>
          </p:cNvSpPr>
          <p:nvPr/>
        </p:nvSpPr>
        <p:spPr bwMode="auto">
          <a:xfrm rot="-5400000">
            <a:off x="1732756" y="5525294"/>
            <a:ext cx="54451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200"/>
              <a:t>Ocak</a:t>
            </a:r>
          </a:p>
        </p:txBody>
      </p:sp>
      <p:sp>
        <p:nvSpPr>
          <p:cNvPr id="20506" name="36 Metin kutusu">
            <a:extLst>
              <a:ext uri="{FF2B5EF4-FFF2-40B4-BE49-F238E27FC236}">
                <a16:creationId xmlns:a16="http://schemas.microsoft.com/office/drawing/2014/main" id="{DC509D95-4412-46D4-B060-1DB82EF99CC0}"/>
              </a:ext>
            </a:extLst>
          </p:cNvPr>
          <p:cNvSpPr txBox="1">
            <a:spLocks noChangeArrowheads="1"/>
          </p:cNvSpPr>
          <p:nvPr/>
        </p:nvSpPr>
        <p:spPr bwMode="auto">
          <a:xfrm rot="-5400000">
            <a:off x="2112169" y="5544344"/>
            <a:ext cx="58578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200"/>
              <a:t>Şubat</a:t>
            </a:r>
          </a:p>
        </p:txBody>
      </p:sp>
      <p:sp>
        <p:nvSpPr>
          <p:cNvPr id="20507" name="37 Metin kutusu">
            <a:extLst>
              <a:ext uri="{FF2B5EF4-FFF2-40B4-BE49-F238E27FC236}">
                <a16:creationId xmlns:a16="http://schemas.microsoft.com/office/drawing/2014/main" id="{15DF6D33-F147-4B60-B57B-701AC550503C}"/>
              </a:ext>
            </a:extLst>
          </p:cNvPr>
          <p:cNvSpPr txBox="1">
            <a:spLocks noChangeArrowheads="1"/>
          </p:cNvSpPr>
          <p:nvPr/>
        </p:nvSpPr>
        <p:spPr bwMode="auto">
          <a:xfrm rot="-5400000">
            <a:off x="3059906" y="5582444"/>
            <a:ext cx="57626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200"/>
              <a:t>Nisan</a:t>
            </a:r>
          </a:p>
        </p:txBody>
      </p:sp>
      <p:sp>
        <p:nvSpPr>
          <p:cNvPr id="20508" name="38 Metin kutusu">
            <a:extLst>
              <a:ext uri="{FF2B5EF4-FFF2-40B4-BE49-F238E27FC236}">
                <a16:creationId xmlns:a16="http://schemas.microsoft.com/office/drawing/2014/main" id="{B56F9D1D-FC51-40B3-AC8A-F790C4D0FCB2}"/>
              </a:ext>
            </a:extLst>
          </p:cNvPr>
          <p:cNvSpPr txBox="1">
            <a:spLocks noChangeArrowheads="1"/>
          </p:cNvSpPr>
          <p:nvPr/>
        </p:nvSpPr>
        <p:spPr bwMode="auto">
          <a:xfrm rot="-5400000">
            <a:off x="2616200" y="5505450"/>
            <a:ext cx="4921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200"/>
              <a:t>Mart</a:t>
            </a:r>
          </a:p>
        </p:txBody>
      </p:sp>
      <p:sp>
        <p:nvSpPr>
          <p:cNvPr id="20509" name="39 Metin kutusu">
            <a:extLst>
              <a:ext uri="{FF2B5EF4-FFF2-40B4-BE49-F238E27FC236}">
                <a16:creationId xmlns:a16="http://schemas.microsoft.com/office/drawing/2014/main" id="{A104695D-07FF-4DF7-98CD-0CF8179A08EC}"/>
              </a:ext>
            </a:extLst>
          </p:cNvPr>
          <p:cNvSpPr txBox="1">
            <a:spLocks noChangeArrowheads="1"/>
          </p:cNvSpPr>
          <p:nvPr/>
        </p:nvSpPr>
        <p:spPr bwMode="auto">
          <a:xfrm rot="-5400000">
            <a:off x="4384675" y="5657850"/>
            <a:ext cx="7651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200"/>
              <a:t>Temmuz</a:t>
            </a:r>
          </a:p>
        </p:txBody>
      </p:sp>
      <p:sp>
        <p:nvSpPr>
          <p:cNvPr id="20510" name="40 Metin kutusu">
            <a:extLst>
              <a:ext uri="{FF2B5EF4-FFF2-40B4-BE49-F238E27FC236}">
                <a16:creationId xmlns:a16="http://schemas.microsoft.com/office/drawing/2014/main" id="{921EB13A-B220-4FA3-BC7D-F0B9FC6639A2}"/>
              </a:ext>
            </a:extLst>
          </p:cNvPr>
          <p:cNvSpPr txBox="1">
            <a:spLocks noChangeArrowheads="1"/>
          </p:cNvSpPr>
          <p:nvPr/>
        </p:nvSpPr>
        <p:spPr bwMode="auto">
          <a:xfrm rot="-5400000">
            <a:off x="3500438" y="5553075"/>
            <a:ext cx="6096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200"/>
              <a:t>Mayıs</a:t>
            </a:r>
          </a:p>
        </p:txBody>
      </p:sp>
      <p:sp>
        <p:nvSpPr>
          <p:cNvPr id="20511" name="41 Metin kutusu">
            <a:extLst>
              <a:ext uri="{FF2B5EF4-FFF2-40B4-BE49-F238E27FC236}">
                <a16:creationId xmlns:a16="http://schemas.microsoft.com/office/drawing/2014/main" id="{7B9C9B87-0A18-40F8-813E-CD3DBB5A6141}"/>
              </a:ext>
            </a:extLst>
          </p:cNvPr>
          <p:cNvSpPr txBox="1">
            <a:spLocks noChangeArrowheads="1"/>
          </p:cNvSpPr>
          <p:nvPr/>
        </p:nvSpPr>
        <p:spPr bwMode="auto">
          <a:xfrm rot="-5400000">
            <a:off x="3877469" y="5649119"/>
            <a:ext cx="71278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200"/>
              <a:t>Haziran</a:t>
            </a:r>
          </a:p>
        </p:txBody>
      </p:sp>
      <p:sp>
        <p:nvSpPr>
          <p:cNvPr id="20512" name="42 Metin kutusu">
            <a:extLst>
              <a:ext uri="{FF2B5EF4-FFF2-40B4-BE49-F238E27FC236}">
                <a16:creationId xmlns:a16="http://schemas.microsoft.com/office/drawing/2014/main" id="{D0436BA8-31C5-4D1F-8D0D-D6296DAF08B0}"/>
              </a:ext>
            </a:extLst>
          </p:cNvPr>
          <p:cNvSpPr txBox="1">
            <a:spLocks noChangeArrowheads="1"/>
          </p:cNvSpPr>
          <p:nvPr/>
        </p:nvSpPr>
        <p:spPr bwMode="auto">
          <a:xfrm rot="-5400000">
            <a:off x="4864100" y="5629275"/>
            <a:ext cx="7397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200"/>
              <a:t>Ağustos</a:t>
            </a:r>
          </a:p>
        </p:txBody>
      </p:sp>
      <p:sp>
        <p:nvSpPr>
          <p:cNvPr id="20513" name="43 Metin kutusu">
            <a:extLst>
              <a:ext uri="{FF2B5EF4-FFF2-40B4-BE49-F238E27FC236}">
                <a16:creationId xmlns:a16="http://schemas.microsoft.com/office/drawing/2014/main" id="{1C8320F3-8B5C-43ED-8935-19CCE590BBBF}"/>
              </a:ext>
            </a:extLst>
          </p:cNvPr>
          <p:cNvSpPr txBox="1">
            <a:spLocks noChangeArrowheads="1"/>
          </p:cNvSpPr>
          <p:nvPr/>
        </p:nvSpPr>
        <p:spPr bwMode="auto">
          <a:xfrm rot="-5400000">
            <a:off x="6009481" y="5572919"/>
            <a:ext cx="62071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200"/>
              <a:t>Kasım</a:t>
            </a:r>
          </a:p>
        </p:txBody>
      </p:sp>
      <p:sp>
        <p:nvSpPr>
          <p:cNvPr id="20514" name="44 Metin kutusu">
            <a:extLst>
              <a:ext uri="{FF2B5EF4-FFF2-40B4-BE49-F238E27FC236}">
                <a16:creationId xmlns:a16="http://schemas.microsoft.com/office/drawing/2014/main" id="{6824A733-BEE5-4037-9593-4667C0AAA663}"/>
              </a:ext>
            </a:extLst>
          </p:cNvPr>
          <p:cNvSpPr txBox="1">
            <a:spLocks noChangeArrowheads="1"/>
          </p:cNvSpPr>
          <p:nvPr/>
        </p:nvSpPr>
        <p:spPr bwMode="auto">
          <a:xfrm rot="-5400000">
            <a:off x="5357019" y="5534819"/>
            <a:ext cx="5159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200"/>
              <a:t>Eylül</a:t>
            </a:r>
          </a:p>
        </p:txBody>
      </p:sp>
      <p:sp>
        <p:nvSpPr>
          <p:cNvPr id="20515" name="45 Metin kutusu">
            <a:extLst>
              <a:ext uri="{FF2B5EF4-FFF2-40B4-BE49-F238E27FC236}">
                <a16:creationId xmlns:a16="http://schemas.microsoft.com/office/drawing/2014/main" id="{EDAB619C-02AC-47BE-8559-5E57BE67F1C4}"/>
              </a:ext>
            </a:extLst>
          </p:cNvPr>
          <p:cNvSpPr txBox="1">
            <a:spLocks noChangeArrowheads="1"/>
          </p:cNvSpPr>
          <p:nvPr/>
        </p:nvSpPr>
        <p:spPr bwMode="auto">
          <a:xfrm rot="-5400000">
            <a:off x="5685631" y="5525294"/>
            <a:ext cx="52546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200"/>
              <a:t>Ekim</a:t>
            </a:r>
          </a:p>
        </p:txBody>
      </p:sp>
      <p:sp>
        <p:nvSpPr>
          <p:cNvPr id="20516" name="46 Metin kutusu">
            <a:extLst>
              <a:ext uri="{FF2B5EF4-FFF2-40B4-BE49-F238E27FC236}">
                <a16:creationId xmlns:a16="http://schemas.microsoft.com/office/drawing/2014/main" id="{EED58A0D-DB32-4082-85C0-4CC320CEC744}"/>
              </a:ext>
            </a:extLst>
          </p:cNvPr>
          <p:cNvSpPr txBox="1">
            <a:spLocks noChangeArrowheads="1"/>
          </p:cNvSpPr>
          <p:nvPr/>
        </p:nvSpPr>
        <p:spPr bwMode="auto">
          <a:xfrm rot="-5400000">
            <a:off x="6354763" y="5562600"/>
            <a:ext cx="5778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200"/>
              <a:t>Aralık</a:t>
            </a:r>
          </a:p>
        </p:txBody>
      </p:sp>
      <p:sp>
        <p:nvSpPr>
          <p:cNvPr id="20517" name="47 Metin kutusu">
            <a:extLst>
              <a:ext uri="{FF2B5EF4-FFF2-40B4-BE49-F238E27FC236}">
                <a16:creationId xmlns:a16="http://schemas.microsoft.com/office/drawing/2014/main" id="{836781C6-64DA-4FDE-8457-86353A8AFACC}"/>
              </a:ext>
            </a:extLst>
          </p:cNvPr>
          <p:cNvSpPr txBox="1">
            <a:spLocks noChangeArrowheads="1"/>
          </p:cNvSpPr>
          <p:nvPr/>
        </p:nvSpPr>
        <p:spPr bwMode="auto">
          <a:xfrm>
            <a:off x="1143000" y="3200400"/>
            <a:ext cx="5461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a:t>0</a:t>
            </a:r>
            <a:r>
              <a:rPr lang="tr-TR" altLang="en-US" sz="1600" baseline="30000"/>
              <a:t>d</a:t>
            </a:r>
            <a:r>
              <a:rPr lang="tr-TR" altLang="en-US" sz="1600"/>
              <a:t>.0</a:t>
            </a:r>
          </a:p>
        </p:txBody>
      </p:sp>
      <p:sp>
        <p:nvSpPr>
          <p:cNvPr id="20518" name="55 Metin kutusu">
            <a:extLst>
              <a:ext uri="{FF2B5EF4-FFF2-40B4-BE49-F238E27FC236}">
                <a16:creationId xmlns:a16="http://schemas.microsoft.com/office/drawing/2014/main" id="{B2B2165C-12AC-4817-89A9-E622587B570C}"/>
              </a:ext>
            </a:extLst>
          </p:cNvPr>
          <p:cNvSpPr txBox="1">
            <a:spLocks noChangeArrowheads="1"/>
          </p:cNvSpPr>
          <p:nvPr/>
        </p:nvSpPr>
        <p:spPr bwMode="auto">
          <a:xfrm>
            <a:off x="1095375" y="3905250"/>
            <a:ext cx="6143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a:t>-5</a:t>
            </a:r>
            <a:r>
              <a:rPr lang="tr-TR" altLang="en-US" sz="1600" baseline="30000"/>
              <a:t>d</a:t>
            </a:r>
            <a:r>
              <a:rPr lang="tr-TR" altLang="en-US" sz="1600"/>
              <a:t>.0</a:t>
            </a:r>
          </a:p>
        </p:txBody>
      </p:sp>
      <p:sp>
        <p:nvSpPr>
          <p:cNvPr id="20519" name="56 Metin kutusu">
            <a:extLst>
              <a:ext uri="{FF2B5EF4-FFF2-40B4-BE49-F238E27FC236}">
                <a16:creationId xmlns:a16="http://schemas.microsoft.com/office/drawing/2014/main" id="{8DFB4BF6-3BB3-4E8C-B191-CD43926BB912}"/>
              </a:ext>
            </a:extLst>
          </p:cNvPr>
          <p:cNvSpPr txBox="1">
            <a:spLocks noChangeArrowheads="1"/>
          </p:cNvSpPr>
          <p:nvPr/>
        </p:nvSpPr>
        <p:spPr bwMode="auto">
          <a:xfrm>
            <a:off x="981075" y="4619625"/>
            <a:ext cx="7286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a:t>-10</a:t>
            </a:r>
            <a:r>
              <a:rPr lang="tr-TR" altLang="en-US" sz="1600" baseline="30000"/>
              <a:t>d</a:t>
            </a:r>
            <a:r>
              <a:rPr lang="tr-TR" altLang="en-US" sz="1600"/>
              <a:t>.0</a:t>
            </a:r>
          </a:p>
        </p:txBody>
      </p:sp>
      <p:sp>
        <p:nvSpPr>
          <p:cNvPr id="20520" name="57 Metin kutusu">
            <a:extLst>
              <a:ext uri="{FF2B5EF4-FFF2-40B4-BE49-F238E27FC236}">
                <a16:creationId xmlns:a16="http://schemas.microsoft.com/office/drawing/2014/main" id="{21D42F2B-9258-44C1-83CF-CD287EBBD3D7}"/>
              </a:ext>
            </a:extLst>
          </p:cNvPr>
          <p:cNvSpPr txBox="1">
            <a:spLocks noChangeArrowheads="1"/>
          </p:cNvSpPr>
          <p:nvPr/>
        </p:nvSpPr>
        <p:spPr bwMode="auto">
          <a:xfrm>
            <a:off x="1038225" y="1866900"/>
            <a:ext cx="65881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a:t>10</a:t>
            </a:r>
            <a:r>
              <a:rPr lang="tr-TR" altLang="en-US" sz="1600" baseline="30000"/>
              <a:t>d</a:t>
            </a:r>
            <a:r>
              <a:rPr lang="tr-TR" altLang="en-US" sz="1600"/>
              <a:t>.0</a:t>
            </a:r>
          </a:p>
        </p:txBody>
      </p:sp>
      <p:sp>
        <p:nvSpPr>
          <p:cNvPr id="20521" name="58 Metin kutusu">
            <a:extLst>
              <a:ext uri="{FF2B5EF4-FFF2-40B4-BE49-F238E27FC236}">
                <a16:creationId xmlns:a16="http://schemas.microsoft.com/office/drawing/2014/main" id="{C89F742E-1F36-4C70-9F14-F2321B082CD9}"/>
              </a:ext>
            </a:extLst>
          </p:cNvPr>
          <p:cNvSpPr txBox="1">
            <a:spLocks noChangeArrowheads="1"/>
          </p:cNvSpPr>
          <p:nvPr/>
        </p:nvSpPr>
        <p:spPr bwMode="auto">
          <a:xfrm>
            <a:off x="1181100" y="2524125"/>
            <a:ext cx="5461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a:t>5</a:t>
            </a:r>
            <a:r>
              <a:rPr lang="tr-TR" altLang="en-US" sz="1600" baseline="30000"/>
              <a:t>d</a:t>
            </a:r>
            <a:r>
              <a:rPr lang="tr-TR" altLang="en-US" sz="1600"/>
              <a:t>.0</a:t>
            </a:r>
          </a:p>
        </p:txBody>
      </p:sp>
      <p:sp>
        <p:nvSpPr>
          <p:cNvPr id="20522" name="81 Metin kutusu">
            <a:extLst>
              <a:ext uri="{FF2B5EF4-FFF2-40B4-BE49-F238E27FC236}">
                <a16:creationId xmlns:a16="http://schemas.microsoft.com/office/drawing/2014/main" id="{6E399DD0-4710-4CF4-9F45-3C16B9DDFE96}"/>
              </a:ext>
            </a:extLst>
          </p:cNvPr>
          <p:cNvSpPr txBox="1">
            <a:spLocks noChangeArrowheads="1"/>
          </p:cNvSpPr>
          <p:nvPr/>
        </p:nvSpPr>
        <p:spPr bwMode="auto">
          <a:xfrm>
            <a:off x="6705600" y="5029200"/>
            <a:ext cx="25558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b="1">
                <a:latin typeface="Calibri" panose="020F0502020204030204" pitchFamily="34" charset="0"/>
              </a:rPr>
              <a:t>t</a:t>
            </a:r>
          </a:p>
        </p:txBody>
      </p:sp>
      <p:sp>
        <p:nvSpPr>
          <p:cNvPr id="20523" name="81 Metin kutusu">
            <a:extLst>
              <a:ext uri="{FF2B5EF4-FFF2-40B4-BE49-F238E27FC236}">
                <a16:creationId xmlns:a16="http://schemas.microsoft.com/office/drawing/2014/main" id="{63630931-F4FC-4F2B-A6D3-94216DE30D2E}"/>
              </a:ext>
            </a:extLst>
          </p:cNvPr>
          <p:cNvSpPr txBox="1">
            <a:spLocks noChangeArrowheads="1"/>
          </p:cNvSpPr>
          <p:nvPr/>
        </p:nvSpPr>
        <p:spPr bwMode="auto">
          <a:xfrm>
            <a:off x="1143000" y="914400"/>
            <a:ext cx="5334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b="1">
                <a:latin typeface="Calibri" panose="020F0502020204030204" pitchFamily="34" charset="0"/>
              </a:rPr>
              <a:t>E(t)</a:t>
            </a:r>
          </a:p>
        </p:txBody>
      </p:sp>
      <p:sp>
        <p:nvSpPr>
          <p:cNvPr id="20524" name="Text Box 44">
            <a:extLst>
              <a:ext uri="{FF2B5EF4-FFF2-40B4-BE49-F238E27FC236}">
                <a16:creationId xmlns:a16="http://schemas.microsoft.com/office/drawing/2014/main" id="{64BB0BEE-B078-4362-BC91-D664F7D235C5}"/>
              </a:ext>
            </a:extLst>
          </p:cNvPr>
          <p:cNvSpPr txBox="1">
            <a:spLocks noChangeArrowheads="1"/>
          </p:cNvSpPr>
          <p:nvPr/>
        </p:nvSpPr>
        <p:spPr bwMode="auto">
          <a:xfrm>
            <a:off x="1116013" y="6021388"/>
            <a:ext cx="25193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a:t>Şekil 20</a:t>
            </a:r>
          </a:p>
        </p:txBody>
      </p:sp>
    </p:spTree>
    <p:extLst>
      <p:ext uri="{BB962C8B-B14F-4D97-AF65-F5344CB8AC3E}">
        <p14:creationId xmlns:p14="http://schemas.microsoft.com/office/powerpoint/2010/main" val="13538362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a:extLst>
              <a:ext uri="{FF2B5EF4-FFF2-40B4-BE49-F238E27FC236}">
                <a16:creationId xmlns:a16="http://schemas.microsoft.com/office/drawing/2014/main" id="{35D03E3D-5127-4CC0-9F3E-CD88E6DC642E}"/>
              </a:ext>
            </a:extLst>
          </p:cNvPr>
          <p:cNvSpPr>
            <a:spLocks noGrp="1" noChangeArrowheads="1"/>
          </p:cNvSpPr>
          <p:nvPr>
            <p:ph type="body" idx="1"/>
          </p:nvPr>
        </p:nvSpPr>
        <p:spPr/>
        <p:txBody>
          <a:bodyPr/>
          <a:lstStyle/>
          <a:p>
            <a:r>
              <a:rPr lang="tr-TR" altLang="en-US" dirty="0"/>
              <a:t>Şekil 20 den görüldüğü gibi E(t), yılda dört defa sıfır olmaktadır ve </a:t>
            </a:r>
            <a:r>
              <a:rPr lang="tr-TR" altLang="en-US" dirty="0" err="1"/>
              <a:t>max</a:t>
            </a:r>
            <a:r>
              <a:rPr lang="tr-TR" altLang="en-US" dirty="0"/>
              <a:t>.</a:t>
            </a:r>
            <a:r>
              <a:rPr lang="en-US" altLang="en-US" dirty="0"/>
              <a:t> </a:t>
            </a:r>
            <a:r>
              <a:rPr lang="tr-TR" altLang="en-US" dirty="0"/>
              <a:t>değeri 16d 24sn </a:t>
            </a:r>
            <a:r>
              <a:rPr lang="tr-TR" altLang="en-US" dirty="0" err="1"/>
              <a:t>dir</a:t>
            </a:r>
            <a:r>
              <a:rPr lang="tr-TR" altLang="en-US" dirty="0"/>
              <a:t>.</a:t>
            </a:r>
          </a:p>
          <a:p>
            <a:r>
              <a:rPr lang="tr-TR" altLang="en-US" dirty="0"/>
              <a:t>Zaman denklemine ait değerler (1963 için)</a:t>
            </a:r>
          </a:p>
        </p:txBody>
      </p:sp>
      <p:pic>
        <p:nvPicPr>
          <p:cNvPr id="21509" name="Picture 5">
            <a:extLst>
              <a:ext uri="{FF2B5EF4-FFF2-40B4-BE49-F238E27FC236}">
                <a16:creationId xmlns:a16="http://schemas.microsoft.com/office/drawing/2014/main" id="{A48E8A6F-69FC-47CE-ADC1-A787977573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565650"/>
            <a:ext cx="9144000" cy="102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341262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a:extLst>
              <a:ext uri="{FF2B5EF4-FFF2-40B4-BE49-F238E27FC236}">
                <a16:creationId xmlns:a16="http://schemas.microsoft.com/office/drawing/2014/main" id="{6BFC4A03-8D08-499E-808C-55630E7F1C0F}"/>
              </a:ext>
            </a:extLst>
          </p:cNvPr>
          <p:cNvSpPr>
            <a:spLocks noGrp="1" noChangeArrowheads="1"/>
          </p:cNvSpPr>
          <p:nvPr>
            <p:ph type="body" idx="1"/>
          </p:nvPr>
        </p:nvSpPr>
        <p:spPr/>
        <p:txBody>
          <a:bodyPr/>
          <a:lstStyle/>
          <a:p>
            <a:r>
              <a:rPr lang="tr-TR" altLang="en-US"/>
              <a:t>Astronomi yıllıklarında E(t) , hergün için verilmektedir. Şimdiye kadar üç çeşit zaman tanımı verdik</a:t>
            </a:r>
          </a:p>
          <a:p>
            <a:pPr>
              <a:buFontTx/>
              <a:buNone/>
            </a:pPr>
            <a:r>
              <a:rPr lang="tr-TR" altLang="en-US">
                <a:solidFill>
                  <a:schemeClr val="accent2"/>
                </a:solidFill>
              </a:rPr>
              <a:t>1.</a:t>
            </a:r>
            <a:r>
              <a:rPr lang="tr-TR" altLang="en-US"/>
              <a:t> Yıldız zamanı (Y.Z.=s</a:t>
            </a:r>
            <a:r>
              <a:rPr lang="tr-TR" altLang="en-US">
                <a:latin typeface="Symbol" panose="05050102010706020507" pitchFamily="18" charset="2"/>
              </a:rPr>
              <a:t>g</a:t>
            </a:r>
            <a:r>
              <a:rPr lang="tr-TR" altLang="en-US"/>
              <a:t>)</a:t>
            </a:r>
          </a:p>
          <a:p>
            <a:pPr>
              <a:buFontTx/>
              <a:buNone/>
            </a:pPr>
            <a:r>
              <a:rPr lang="tr-TR" altLang="en-US">
                <a:solidFill>
                  <a:schemeClr val="accent2"/>
                </a:solidFill>
              </a:rPr>
              <a:t>2.</a:t>
            </a:r>
            <a:r>
              <a:rPr lang="tr-TR" altLang="en-US"/>
              <a:t> Gerçel güneş zamanı (GZ= s</a:t>
            </a:r>
            <a:r>
              <a:rPr lang="tr-TR" altLang="en-US" baseline="-25000">
                <a:sym typeface="Wingdings 2" panose="05020102010507070707" pitchFamily="18" charset="2"/>
              </a:rPr>
              <a:t></a:t>
            </a:r>
            <a:r>
              <a:rPr lang="tr-TR" altLang="en-US"/>
              <a:t> + 12sa)</a:t>
            </a:r>
          </a:p>
          <a:p>
            <a:pPr>
              <a:buFontTx/>
              <a:buNone/>
            </a:pPr>
            <a:r>
              <a:rPr lang="tr-TR" altLang="en-US">
                <a:solidFill>
                  <a:schemeClr val="accent2"/>
                </a:solidFill>
              </a:rPr>
              <a:t>3.</a:t>
            </a:r>
            <a:r>
              <a:rPr lang="tr-TR" altLang="en-US"/>
              <a:t> Ortalama zaman (OZ= s</a:t>
            </a:r>
            <a:r>
              <a:rPr lang="tr-TR" altLang="en-US" baseline="-25000"/>
              <a:t>m</a:t>
            </a:r>
            <a:r>
              <a:rPr lang="tr-TR" altLang="en-US"/>
              <a:t> + 12 sa)</a:t>
            </a:r>
          </a:p>
        </p:txBody>
      </p:sp>
    </p:spTree>
    <p:extLst>
      <p:ext uri="{BB962C8B-B14F-4D97-AF65-F5344CB8AC3E}">
        <p14:creationId xmlns:p14="http://schemas.microsoft.com/office/powerpoint/2010/main" val="19700080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a:extLst>
              <a:ext uri="{FF2B5EF4-FFF2-40B4-BE49-F238E27FC236}">
                <a16:creationId xmlns:a16="http://schemas.microsoft.com/office/drawing/2014/main" id="{D035D90D-D8EB-4232-AE36-E735E8D2A9A0}"/>
              </a:ext>
            </a:extLst>
          </p:cNvPr>
          <p:cNvSpPr>
            <a:spLocks noGrp="1" noChangeArrowheads="1"/>
          </p:cNvSpPr>
          <p:nvPr>
            <p:ph type="title"/>
          </p:nvPr>
        </p:nvSpPr>
        <p:spPr/>
        <p:txBody>
          <a:bodyPr/>
          <a:lstStyle/>
          <a:p>
            <a:pPr algn="l"/>
            <a:r>
              <a:rPr lang="tr-TR" altLang="en-US" b="1">
                <a:solidFill>
                  <a:srgbClr val="E00C25"/>
                </a:solidFill>
                <a:latin typeface="Monotype Corsiva" panose="03010101010201010101" pitchFamily="66" charset="0"/>
              </a:rPr>
              <a:t>Kaynaklar</a:t>
            </a:r>
          </a:p>
        </p:txBody>
      </p:sp>
      <p:sp>
        <p:nvSpPr>
          <p:cNvPr id="67587" name="Rectangle 3">
            <a:extLst>
              <a:ext uri="{FF2B5EF4-FFF2-40B4-BE49-F238E27FC236}">
                <a16:creationId xmlns:a16="http://schemas.microsoft.com/office/drawing/2014/main" id="{C84C476E-A8B3-4296-BD6F-6F6709109433}"/>
              </a:ext>
            </a:extLst>
          </p:cNvPr>
          <p:cNvSpPr>
            <a:spLocks noGrp="1" noChangeArrowheads="1"/>
          </p:cNvSpPr>
          <p:nvPr>
            <p:ph type="body" idx="1"/>
          </p:nvPr>
        </p:nvSpPr>
        <p:spPr/>
        <p:txBody>
          <a:bodyPr>
            <a:normAutofit lnSpcReduction="10000"/>
          </a:bodyPr>
          <a:lstStyle/>
          <a:p>
            <a:pPr>
              <a:lnSpc>
                <a:spcPct val="90000"/>
              </a:lnSpc>
            </a:pPr>
            <a:r>
              <a:rPr lang="tr-TR" altLang="en-US" sz="2800" b="1" u="sng">
                <a:latin typeface="Monotype Corsiva" panose="03010101010201010101" pitchFamily="66" charset="0"/>
              </a:rPr>
              <a:t>Astronomi I Ders Notları by Prof. Dr. Semanur ENGİN, Ankara Üniversitesi</a:t>
            </a:r>
          </a:p>
          <a:p>
            <a:pPr>
              <a:lnSpc>
                <a:spcPct val="90000"/>
              </a:lnSpc>
            </a:pPr>
            <a:r>
              <a:rPr lang="tr-TR" altLang="en-US" sz="2800">
                <a:latin typeface="Monotype Corsiva" panose="03010101010201010101" pitchFamily="66" charset="0"/>
                <a:hlinkClick r:id="rId2"/>
              </a:rPr>
              <a:t>http://www.physics.hku.hk/~nature/CD/regulare/lectures/chap02.html</a:t>
            </a:r>
            <a:endParaRPr lang="tr-TR" altLang="en-US" sz="2800">
              <a:latin typeface="Monotype Corsiva" panose="03010101010201010101" pitchFamily="66" charset="0"/>
            </a:endParaRPr>
          </a:p>
          <a:p>
            <a:pPr>
              <a:lnSpc>
                <a:spcPct val="90000"/>
              </a:lnSpc>
            </a:pPr>
            <a:r>
              <a:rPr lang="tr-TR" altLang="en-US" sz="2800">
                <a:latin typeface="Monotype Corsiva" panose="03010101010201010101" pitchFamily="66" charset="0"/>
                <a:hlinkClick r:id="rId3"/>
              </a:rPr>
              <a:t>http://www.astro.columbia.edu/~archung/labs/fall2001/lec01_fall01.html</a:t>
            </a:r>
            <a:endParaRPr lang="tr-TR" altLang="en-US" sz="2800">
              <a:latin typeface="Monotype Corsiva" panose="03010101010201010101" pitchFamily="66" charset="0"/>
            </a:endParaRPr>
          </a:p>
          <a:p>
            <a:pPr>
              <a:lnSpc>
                <a:spcPct val="90000"/>
              </a:lnSpc>
            </a:pPr>
            <a:r>
              <a:rPr lang="tr-TR" altLang="en-US" sz="2800">
                <a:latin typeface="Monotype Corsiva" panose="03010101010201010101" pitchFamily="66" charset="0"/>
                <a:hlinkClick r:id="rId4"/>
              </a:rPr>
              <a:t>http://www.timezone.com/library/tmachine/tmachine0005</a:t>
            </a:r>
            <a:endParaRPr lang="tr-TR" altLang="en-US" sz="2800">
              <a:latin typeface="Monotype Corsiva" panose="03010101010201010101" pitchFamily="66" charset="0"/>
            </a:endParaRPr>
          </a:p>
          <a:p>
            <a:pPr>
              <a:lnSpc>
                <a:spcPct val="90000"/>
              </a:lnSpc>
            </a:pPr>
            <a:r>
              <a:rPr lang="tr-TR" altLang="en-US" sz="2800">
                <a:latin typeface="Monotype Corsiva" panose="03010101010201010101" pitchFamily="66" charset="0"/>
                <a:hlinkClick r:id="rId5"/>
              </a:rPr>
              <a:t>http://www.phy.olemiss.edu/~luca/astr/Topics-Introduction/Eclipses-N.html</a:t>
            </a:r>
            <a:endParaRPr lang="tr-TR" altLang="en-US" sz="2800">
              <a:latin typeface="Monotype Corsiva" panose="03010101010201010101" pitchFamily="66" charset="0"/>
            </a:endParaRPr>
          </a:p>
          <a:p>
            <a:pPr>
              <a:lnSpc>
                <a:spcPct val="90000"/>
              </a:lnSpc>
            </a:pPr>
            <a:r>
              <a:rPr lang="tr-TR" altLang="en-US" sz="2800">
                <a:latin typeface="Monotype Corsiva" panose="03010101010201010101" pitchFamily="66" charset="0"/>
                <a:hlinkClick r:id="rId6"/>
              </a:rPr>
              <a:t>http://www.astrologyclub.org/articles/nodes/nodes.htm</a:t>
            </a:r>
            <a:endParaRPr lang="tr-TR" altLang="en-US" sz="2800">
              <a:latin typeface="Monotype Corsiva" panose="03010101010201010101" pitchFamily="66" charset="0"/>
            </a:endParaRPr>
          </a:p>
          <a:p>
            <a:pPr>
              <a:lnSpc>
                <a:spcPct val="90000"/>
              </a:lnSpc>
            </a:pPr>
            <a:endParaRPr lang="tr-TR" altLang="en-US" sz="2800">
              <a:latin typeface="Monotype Corsiva" panose="03010101010201010101" pitchFamily="66" charset="0"/>
            </a:endParaRPr>
          </a:p>
          <a:p>
            <a:pPr>
              <a:lnSpc>
                <a:spcPct val="90000"/>
              </a:lnSpc>
            </a:pPr>
            <a:endParaRPr lang="tr-TR" altLang="en-US" sz="2800">
              <a:latin typeface="Monotype Corsiva" panose="03010101010201010101" pitchFamily="66" charset="0"/>
            </a:endParaRPr>
          </a:p>
          <a:p>
            <a:pPr>
              <a:lnSpc>
                <a:spcPct val="90000"/>
              </a:lnSpc>
            </a:pPr>
            <a:endParaRPr lang="tr-TR" altLang="en-US" sz="2800">
              <a:latin typeface="Monotype Corsiva" panose="03010101010201010101" pitchFamily="66" charset="0"/>
            </a:endParaRPr>
          </a:p>
        </p:txBody>
      </p:sp>
    </p:spTree>
    <p:extLst>
      <p:ext uri="{BB962C8B-B14F-4D97-AF65-F5344CB8AC3E}">
        <p14:creationId xmlns:p14="http://schemas.microsoft.com/office/powerpoint/2010/main" val="9130955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a:extLst>
              <a:ext uri="{FF2B5EF4-FFF2-40B4-BE49-F238E27FC236}">
                <a16:creationId xmlns:a16="http://schemas.microsoft.com/office/drawing/2014/main" id="{B32F8A4B-71C6-4947-A59B-B3F712AADE62}"/>
              </a:ext>
            </a:extLst>
          </p:cNvPr>
          <p:cNvSpPr>
            <a:spLocks noGrp="1" noChangeArrowheads="1"/>
          </p:cNvSpPr>
          <p:nvPr>
            <p:ph type="body" idx="1"/>
          </p:nvPr>
        </p:nvSpPr>
        <p:spPr>
          <a:xfrm>
            <a:off x="628650" y="1221618"/>
            <a:ext cx="7886700" cy="4351338"/>
          </a:xfrm>
        </p:spPr>
        <p:txBody>
          <a:bodyPr>
            <a:normAutofit fontScale="92500" lnSpcReduction="20000"/>
          </a:bodyPr>
          <a:lstStyle/>
          <a:p>
            <a:pPr algn="just">
              <a:lnSpc>
                <a:spcPct val="150000"/>
              </a:lnSpc>
            </a:pPr>
            <a:r>
              <a:rPr lang="tr-TR" altLang="en-US" sz="2400" dirty="0"/>
              <a:t>Koç noktasının meridyenimizden art</a:t>
            </a:r>
            <a:r>
              <a:rPr lang="en-US" altLang="en-US" sz="2400" dirty="0"/>
              <a:t> </a:t>
            </a:r>
            <a:r>
              <a:rPr lang="tr-TR" altLang="en-US" sz="2400" dirty="0" err="1"/>
              <a:t>ard</a:t>
            </a:r>
            <a:r>
              <a:rPr lang="en-US" altLang="en-US" sz="2400" dirty="0"/>
              <a:t>a</a:t>
            </a:r>
            <a:r>
              <a:rPr lang="tr-TR" altLang="en-US" sz="2400" dirty="0"/>
              <a:t> iki geçi</a:t>
            </a:r>
            <a:r>
              <a:rPr lang="en-US" altLang="en-US" sz="2400" dirty="0"/>
              <a:t>ş</a:t>
            </a:r>
            <a:r>
              <a:rPr lang="tr-TR" altLang="en-US" sz="2400" dirty="0"/>
              <a:t>i arasındaki zaman aralığına </a:t>
            </a:r>
            <a:r>
              <a:rPr lang="tr-TR" altLang="en-US" sz="2400" u="sng" dirty="0" err="1">
                <a:solidFill>
                  <a:srgbClr val="FF0000"/>
                </a:solidFill>
              </a:rPr>
              <a:t>siderel</a:t>
            </a:r>
            <a:r>
              <a:rPr lang="tr-TR" altLang="en-US" sz="2400" u="sng" dirty="0">
                <a:solidFill>
                  <a:srgbClr val="FF0000"/>
                </a:solidFill>
              </a:rPr>
              <a:t> gün </a:t>
            </a:r>
            <a:r>
              <a:rPr lang="tr-TR" altLang="en-US" sz="2400" dirty="0">
                <a:solidFill>
                  <a:srgbClr val="FF0000"/>
                </a:solidFill>
              </a:rPr>
              <a:t>(yıldız günü)</a:t>
            </a:r>
            <a:r>
              <a:rPr lang="tr-TR" altLang="en-US" sz="2400" dirty="0"/>
              <a:t> denir. (veya daha genel olarak herhangi bir yıldız alınabilir).</a:t>
            </a:r>
          </a:p>
          <a:p>
            <a:pPr algn="just">
              <a:lnSpc>
                <a:spcPct val="150000"/>
              </a:lnSpc>
            </a:pPr>
            <a:r>
              <a:rPr lang="tr-TR" altLang="en-US" sz="2400" dirty="0" err="1"/>
              <a:t>Sideral</a:t>
            </a:r>
            <a:r>
              <a:rPr lang="tr-TR" altLang="en-US" sz="2400" dirty="0"/>
              <a:t> zaman (yıldız zamanı) koç noktasının saat </a:t>
            </a:r>
            <a:r>
              <a:rPr lang="tr-TR" altLang="en-US" sz="2400" dirty="0">
                <a:solidFill>
                  <a:schemeClr val="accent2"/>
                </a:solidFill>
              </a:rPr>
              <a:t>açısıdır.</a:t>
            </a:r>
            <a:r>
              <a:rPr lang="en-US" altLang="en-US" sz="2400" dirty="0">
                <a:solidFill>
                  <a:schemeClr val="accent2"/>
                </a:solidFill>
              </a:rPr>
              <a:t> </a:t>
            </a:r>
            <a:r>
              <a:rPr lang="tr-TR" altLang="en-US" sz="2400" dirty="0">
                <a:solidFill>
                  <a:schemeClr val="accent2"/>
                </a:solidFill>
              </a:rPr>
              <a:t>Yıldız zamanı, koç noktasının saat açısı 0 iken, yani koç noktası üst geçişte iken başlar.</a:t>
            </a:r>
            <a:r>
              <a:rPr lang="tr-TR" altLang="en-US" sz="2400" dirty="0"/>
              <a:t> Herhangi bir yıldızın </a:t>
            </a:r>
            <a:r>
              <a:rPr lang="tr-TR" altLang="en-US" sz="2400" dirty="0" err="1"/>
              <a:t>rektesansiyonu</a:t>
            </a:r>
            <a:r>
              <a:rPr lang="tr-TR" altLang="en-US" sz="2400" dirty="0"/>
              <a:t> ve saat açısı bilindiği zaman yıldız zamanı bulunabilir. Şekil 19 dan görüldüğü üzere yıldızın saat açısı s ve </a:t>
            </a:r>
            <a:r>
              <a:rPr lang="tr-TR" altLang="en-US" sz="2400" dirty="0" err="1"/>
              <a:t>rektesansiyonu</a:t>
            </a:r>
            <a:r>
              <a:rPr lang="tr-TR" altLang="en-US" sz="2400" dirty="0"/>
              <a:t> </a:t>
            </a:r>
            <a:r>
              <a:rPr lang="tr-TR" altLang="en-US" sz="2400" dirty="0">
                <a:latin typeface="Symbol" panose="05050102010706020507" pitchFamily="18" charset="2"/>
              </a:rPr>
              <a:t>a</a:t>
            </a:r>
            <a:r>
              <a:rPr lang="tr-TR" altLang="en-US" sz="2400" dirty="0"/>
              <a:t> ise, o yerin T yıldız zamanı için T = </a:t>
            </a:r>
            <a:r>
              <a:rPr lang="tr-TR" altLang="en-US" sz="2400" dirty="0" err="1"/>
              <a:t>s+</a:t>
            </a:r>
            <a:r>
              <a:rPr lang="tr-TR" altLang="en-US" sz="2400" dirty="0" err="1">
                <a:latin typeface="Symbol" panose="05050102010706020507" pitchFamily="18" charset="2"/>
              </a:rPr>
              <a:t>a</a:t>
            </a:r>
            <a:r>
              <a:rPr lang="tr-TR" altLang="en-US" sz="2400" dirty="0"/>
              <a:t> bağıntısı vardır. </a:t>
            </a:r>
          </a:p>
        </p:txBody>
      </p:sp>
    </p:spTree>
    <p:extLst>
      <p:ext uri="{BB962C8B-B14F-4D97-AF65-F5344CB8AC3E}">
        <p14:creationId xmlns:p14="http://schemas.microsoft.com/office/powerpoint/2010/main" val="23658165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Oval">
            <a:extLst>
              <a:ext uri="{FF2B5EF4-FFF2-40B4-BE49-F238E27FC236}">
                <a16:creationId xmlns:a16="http://schemas.microsoft.com/office/drawing/2014/main" id="{BDD73070-8A36-4AD2-9CC8-67DA43EA6A36}"/>
              </a:ext>
            </a:extLst>
          </p:cNvPr>
          <p:cNvSpPr/>
          <p:nvPr/>
        </p:nvSpPr>
        <p:spPr>
          <a:xfrm>
            <a:off x="914400" y="1371600"/>
            <a:ext cx="4038600" cy="4038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sp>
        <p:nvSpPr>
          <p:cNvPr id="4" name="3 Oval">
            <a:extLst>
              <a:ext uri="{FF2B5EF4-FFF2-40B4-BE49-F238E27FC236}">
                <a16:creationId xmlns:a16="http://schemas.microsoft.com/office/drawing/2014/main" id="{87BC8344-0C1C-4A41-B16C-894A04FA1BB1}"/>
              </a:ext>
            </a:extLst>
          </p:cNvPr>
          <p:cNvSpPr/>
          <p:nvPr/>
        </p:nvSpPr>
        <p:spPr>
          <a:xfrm>
            <a:off x="915988" y="2655888"/>
            <a:ext cx="4030662" cy="1503362"/>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sp>
        <p:nvSpPr>
          <p:cNvPr id="6150" name="100 Metin kutusu">
            <a:extLst>
              <a:ext uri="{FF2B5EF4-FFF2-40B4-BE49-F238E27FC236}">
                <a16:creationId xmlns:a16="http://schemas.microsoft.com/office/drawing/2014/main" id="{244EA254-67DD-419A-A645-4A1065260DD6}"/>
              </a:ext>
            </a:extLst>
          </p:cNvPr>
          <p:cNvSpPr txBox="1">
            <a:spLocks noChangeArrowheads="1"/>
          </p:cNvSpPr>
          <p:nvPr/>
        </p:nvSpPr>
        <p:spPr bwMode="auto">
          <a:xfrm rot="1479499">
            <a:off x="1023938" y="3582988"/>
            <a:ext cx="81280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a:latin typeface="Calibri" panose="020F0502020204030204" pitchFamily="34" charset="0"/>
              </a:rPr>
              <a:t>Ekvator</a:t>
            </a:r>
          </a:p>
        </p:txBody>
      </p:sp>
      <p:sp>
        <p:nvSpPr>
          <p:cNvPr id="6151" name="80 Metin kutusu">
            <a:extLst>
              <a:ext uri="{FF2B5EF4-FFF2-40B4-BE49-F238E27FC236}">
                <a16:creationId xmlns:a16="http://schemas.microsoft.com/office/drawing/2014/main" id="{8CBACFCE-D194-4230-B78E-14AB74214A91}"/>
              </a:ext>
            </a:extLst>
          </p:cNvPr>
          <p:cNvSpPr txBox="1">
            <a:spLocks noChangeArrowheads="1"/>
          </p:cNvSpPr>
          <p:nvPr/>
        </p:nvSpPr>
        <p:spPr bwMode="auto">
          <a:xfrm>
            <a:off x="615950" y="3227388"/>
            <a:ext cx="3540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a:latin typeface="Calibri" panose="020F0502020204030204" pitchFamily="34" charset="0"/>
              </a:rPr>
              <a:t>E’</a:t>
            </a:r>
          </a:p>
        </p:txBody>
      </p:sp>
      <p:sp>
        <p:nvSpPr>
          <p:cNvPr id="6152" name="81 Metin kutusu">
            <a:extLst>
              <a:ext uri="{FF2B5EF4-FFF2-40B4-BE49-F238E27FC236}">
                <a16:creationId xmlns:a16="http://schemas.microsoft.com/office/drawing/2014/main" id="{1D0293F1-6A7A-4E40-81B3-85DC9FE9D6BE}"/>
              </a:ext>
            </a:extLst>
          </p:cNvPr>
          <p:cNvSpPr txBox="1">
            <a:spLocks noChangeArrowheads="1"/>
          </p:cNvSpPr>
          <p:nvPr/>
        </p:nvSpPr>
        <p:spPr bwMode="auto">
          <a:xfrm>
            <a:off x="4900613" y="3227388"/>
            <a:ext cx="29686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a:latin typeface="Calibri" panose="020F0502020204030204" pitchFamily="34" charset="0"/>
              </a:rPr>
              <a:t>E</a:t>
            </a:r>
          </a:p>
        </p:txBody>
      </p:sp>
      <p:sp>
        <p:nvSpPr>
          <p:cNvPr id="6153" name="81 Metin kutusu">
            <a:extLst>
              <a:ext uri="{FF2B5EF4-FFF2-40B4-BE49-F238E27FC236}">
                <a16:creationId xmlns:a16="http://schemas.microsoft.com/office/drawing/2014/main" id="{550B0D5C-4836-4C5A-AC31-65A8A8F6683E}"/>
              </a:ext>
            </a:extLst>
          </p:cNvPr>
          <p:cNvSpPr txBox="1">
            <a:spLocks noChangeArrowheads="1"/>
          </p:cNvSpPr>
          <p:nvPr/>
        </p:nvSpPr>
        <p:spPr bwMode="auto">
          <a:xfrm>
            <a:off x="2781300" y="1019175"/>
            <a:ext cx="3032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a:latin typeface="Calibri" panose="020F0502020204030204" pitchFamily="34" charset="0"/>
              </a:rPr>
              <a:t>P</a:t>
            </a:r>
          </a:p>
        </p:txBody>
      </p:sp>
      <p:cxnSp>
        <p:nvCxnSpPr>
          <p:cNvPr id="43" name="42 Düz Bağlayıcı">
            <a:extLst>
              <a:ext uri="{FF2B5EF4-FFF2-40B4-BE49-F238E27FC236}">
                <a16:creationId xmlns:a16="http://schemas.microsoft.com/office/drawing/2014/main" id="{CF54D4E4-913C-4C1F-9C75-A1284A24EB08}"/>
              </a:ext>
            </a:extLst>
          </p:cNvPr>
          <p:cNvCxnSpPr/>
          <p:nvPr/>
        </p:nvCxnSpPr>
        <p:spPr>
          <a:xfrm rot="5400000">
            <a:off x="2863056" y="1377157"/>
            <a:ext cx="123825"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6155" name="81 Metin kutusu">
            <a:extLst>
              <a:ext uri="{FF2B5EF4-FFF2-40B4-BE49-F238E27FC236}">
                <a16:creationId xmlns:a16="http://schemas.microsoft.com/office/drawing/2014/main" id="{AEF8532E-6E63-4472-827A-5B8476C1E6C9}"/>
              </a:ext>
            </a:extLst>
          </p:cNvPr>
          <p:cNvSpPr txBox="1">
            <a:spLocks noChangeArrowheads="1"/>
          </p:cNvSpPr>
          <p:nvPr/>
        </p:nvSpPr>
        <p:spPr bwMode="auto">
          <a:xfrm>
            <a:off x="2762250" y="5410200"/>
            <a:ext cx="3667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a:latin typeface="Calibri" panose="020F0502020204030204" pitchFamily="34" charset="0"/>
              </a:rPr>
              <a:t>P’</a:t>
            </a:r>
          </a:p>
        </p:txBody>
      </p:sp>
      <p:cxnSp>
        <p:nvCxnSpPr>
          <p:cNvPr id="48" name="47 Düz Bağlayıcı">
            <a:extLst>
              <a:ext uri="{FF2B5EF4-FFF2-40B4-BE49-F238E27FC236}">
                <a16:creationId xmlns:a16="http://schemas.microsoft.com/office/drawing/2014/main" id="{62FE2FBD-A985-423B-AE78-1363EF71440D}"/>
              </a:ext>
            </a:extLst>
          </p:cNvPr>
          <p:cNvCxnSpPr/>
          <p:nvPr/>
        </p:nvCxnSpPr>
        <p:spPr>
          <a:xfrm rot="5400000">
            <a:off x="2872581" y="5415757"/>
            <a:ext cx="123825"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0" name="49 Yay">
            <a:extLst>
              <a:ext uri="{FF2B5EF4-FFF2-40B4-BE49-F238E27FC236}">
                <a16:creationId xmlns:a16="http://schemas.microsoft.com/office/drawing/2014/main" id="{B6365E7B-5D8D-44E0-B3AC-CB6C3C8BFC66}"/>
              </a:ext>
            </a:extLst>
          </p:cNvPr>
          <p:cNvSpPr/>
          <p:nvPr/>
        </p:nvSpPr>
        <p:spPr>
          <a:xfrm>
            <a:off x="2438400" y="2819400"/>
            <a:ext cx="990600" cy="990600"/>
          </a:xfrm>
          <a:prstGeom prst="arc">
            <a:avLst>
              <a:gd name="adj1" fmla="val 2725718"/>
              <a:gd name="adj2" fmla="val 8206588"/>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51" name="50 Yay">
            <a:extLst>
              <a:ext uri="{FF2B5EF4-FFF2-40B4-BE49-F238E27FC236}">
                <a16:creationId xmlns:a16="http://schemas.microsoft.com/office/drawing/2014/main" id="{EBB20B90-42E5-465A-A1E6-9A878D479247}"/>
              </a:ext>
            </a:extLst>
          </p:cNvPr>
          <p:cNvSpPr/>
          <p:nvPr/>
        </p:nvSpPr>
        <p:spPr>
          <a:xfrm>
            <a:off x="1857375" y="1390650"/>
            <a:ext cx="2133600" cy="4114800"/>
          </a:xfrm>
          <a:prstGeom prst="arc">
            <a:avLst>
              <a:gd name="adj1" fmla="val 8935090"/>
              <a:gd name="adj2" fmla="val 16208528"/>
            </a:avLst>
          </a:prstGeom>
          <a:solidFill>
            <a:srgbClr val="00B050">
              <a:alpha val="27000"/>
            </a:srgbClr>
          </a:solidFill>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52" name="51 Yay">
            <a:extLst>
              <a:ext uri="{FF2B5EF4-FFF2-40B4-BE49-F238E27FC236}">
                <a16:creationId xmlns:a16="http://schemas.microsoft.com/office/drawing/2014/main" id="{A6543CC9-A53D-47DA-AD32-596349399C6A}"/>
              </a:ext>
            </a:extLst>
          </p:cNvPr>
          <p:cNvSpPr/>
          <p:nvPr/>
        </p:nvSpPr>
        <p:spPr>
          <a:xfrm>
            <a:off x="1857375" y="1390650"/>
            <a:ext cx="2133600" cy="4114800"/>
          </a:xfrm>
          <a:prstGeom prst="arc">
            <a:avLst>
              <a:gd name="adj1" fmla="val 16200000"/>
              <a:gd name="adj2" fmla="val 1858759"/>
            </a:avLst>
          </a:prstGeom>
          <a:solidFill>
            <a:srgbClr val="00B050">
              <a:alpha val="27000"/>
            </a:srgbClr>
          </a:solidFill>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cxnSp>
        <p:nvCxnSpPr>
          <p:cNvPr id="53" name="52 Düz Bağlayıcı">
            <a:extLst>
              <a:ext uri="{FF2B5EF4-FFF2-40B4-BE49-F238E27FC236}">
                <a16:creationId xmlns:a16="http://schemas.microsoft.com/office/drawing/2014/main" id="{90E48937-E6F0-48FA-87C7-E64A20F75A75}"/>
              </a:ext>
            </a:extLst>
          </p:cNvPr>
          <p:cNvCxnSpPr>
            <a:stCxn id="52" idx="1"/>
            <a:endCxn id="52" idx="0"/>
          </p:cNvCxnSpPr>
          <p:nvPr/>
        </p:nvCxnSpPr>
        <p:spPr>
          <a:xfrm rot="10800000" flipH="1">
            <a:off x="2924175" y="1390650"/>
            <a:ext cx="0" cy="20574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6161" name="76 Metin kutusu">
            <a:extLst>
              <a:ext uri="{FF2B5EF4-FFF2-40B4-BE49-F238E27FC236}">
                <a16:creationId xmlns:a16="http://schemas.microsoft.com/office/drawing/2014/main" id="{1AFA9584-A72E-4077-8D0A-B7D2A3E74C21}"/>
              </a:ext>
            </a:extLst>
          </p:cNvPr>
          <p:cNvSpPr txBox="1">
            <a:spLocks noChangeArrowheads="1"/>
          </p:cNvSpPr>
          <p:nvPr/>
        </p:nvSpPr>
        <p:spPr bwMode="auto">
          <a:xfrm>
            <a:off x="1733550" y="4067175"/>
            <a:ext cx="39052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600" b="1"/>
              <a:t>♈</a:t>
            </a:r>
            <a:endParaRPr lang="tr-TR" altLang="en-US" sz="1600" b="1">
              <a:solidFill>
                <a:srgbClr val="002060"/>
              </a:solidFill>
              <a:latin typeface="Calibri" panose="020F0502020204030204" pitchFamily="34" charset="0"/>
            </a:endParaRPr>
          </a:p>
        </p:txBody>
      </p:sp>
      <p:sp>
        <p:nvSpPr>
          <p:cNvPr id="59" name="58 Oval">
            <a:extLst>
              <a:ext uri="{FF2B5EF4-FFF2-40B4-BE49-F238E27FC236}">
                <a16:creationId xmlns:a16="http://schemas.microsoft.com/office/drawing/2014/main" id="{3706D426-6173-4C1A-9803-8A3821B218F9}"/>
              </a:ext>
            </a:extLst>
          </p:cNvPr>
          <p:cNvSpPr/>
          <p:nvPr/>
        </p:nvSpPr>
        <p:spPr>
          <a:xfrm>
            <a:off x="1866900" y="4019550"/>
            <a:ext cx="76200" cy="762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sp>
        <p:nvSpPr>
          <p:cNvPr id="6163" name="87 Metin kutusu">
            <a:extLst>
              <a:ext uri="{FF2B5EF4-FFF2-40B4-BE49-F238E27FC236}">
                <a16:creationId xmlns:a16="http://schemas.microsoft.com/office/drawing/2014/main" id="{71FEC662-89E9-4FDB-8B85-2C2622D967CB}"/>
              </a:ext>
            </a:extLst>
          </p:cNvPr>
          <p:cNvSpPr txBox="1">
            <a:spLocks noChangeArrowheads="1"/>
          </p:cNvSpPr>
          <p:nvPr/>
        </p:nvSpPr>
        <p:spPr bwMode="auto">
          <a:xfrm rot="2345559">
            <a:off x="2457450" y="3490913"/>
            <a:ext cx="30003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a:latin typeface="Calibri" panose="020F0502020204030204" pitchFamily="34" charset="0"/>
              </a:rPr>
              <a:t>&lt;</a:t>
            </a:r>
          </a:p>
        </p:txBody>
      </p:sp>
      <p:sp>
        <p:nvSpPr>
          <p:cNvPr id="6164" name="87 Metin kutusu">
            <a:extLst>
              <a:ext uri="{FF2B5EF4-FFF2-40B4-BE49-F238E27FC236}">
                <a16:creationId xmlns:a16="http://schemas.microsoft.com/office/drawing/2014/main" id="{1DCDAFF4-4998-4D56-AF2C-AD0EE934F273}"/>
              </a:ext>
            </a:extLst>
          </p:cNvPr>
          <p:cNvSpPr txBox="1">
            <a:spLocks noChangeArrowheads="1"/>
          </p:cNvSpPr>
          <p:nvPr/>
        </p:nvSpPr>
        <p:spPr bwMode="auto">
          <a:xfrm rot="8537870">
            <a:off x="3097213" y="3525838"/>
            <a:ext cx="30003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a:latin typeface="Calibri" panose="020F0502020204030204" pitchFamily="34" charset="0"/>
              </a:rPr>
              <a:t>&lt;</a:t>
            </a:r>
          </a:p>
        </p:txBody>
      </p:sp>
      <p:sp>
        <p:nvSpPr>
          <p:cNvPr id="6165" name="81 Metin kutusu">
            <a:extLst>
              <a:ext uri="{FF2B5EF4-FFF2-40B4-BE49-F238E27FC236}">
                <a16:creationId xmlns:a16="http://schemas.microsoft.com/office/drawing/2014/main" id="{39FC60CE-3805-4EFB-8561-BCFF5E5B7844}"/>
              </a:ext>
            </a:extLst>
          </p:cNvPr>
          <p:cNvSpPr txBox="1">
            <a:spLocks noChangeArrowheads="1"/>
          </p:cNvSpPr>
          <p:nvPr/>
        </p:nvSpPr>
        <p:spPr bwMode="auto">
          <a:xfrm>
            <a:off x="2752725" y="3705225"/>
            <a:ext cx="31432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b="1">
                <a:latin typeface="Calibri" panose="020F0502020204030204" pitchFamily="34" charset="0"/>
                <a:sym typeface="Symbol" panose="05050102010706020507" pitchFamily="18" charset="2"/>
              </a:rPr>
              <a:t></a:t>
            </a:r>
            <a:endParaRPr lang="tr-TR" altLang="en-US" sz="1600" b="1">
              <a:latin typeface="Calibri" panose="020F0502020204030204" pitchFamily="34" charset="0"/>
            </a:endParaRPr>
          </a:p>
        </p:txBody>
      </p:sp>
      <p:sp>
        <p:nvSpPr>
          <p:cNvPr id="6166" name="73 Metin kutusu">
            <a:extLst>
              <a:ext uri="{FF2B5EF4-FFF2-40B4-BE49-F238E27FC236}">
                <a16:creationId xmlns:a16="http://schemas.microsoft.com/office/drawing/2014/main" id="{ADB54242-A0D9-46D6-B6C4-BFC0F3B5AB46}"/>
              </a:ext>
            </a:extLst>
          </p:cNvPr>
          <p:cNvSpPr txBox="1">
            <a:spLocks noChangeArrowheads="1"/>
          </p:cNvSpPr>
          <p:nvPr/>
        </p:nvSpPr>
        <p:spPr bwMode="auto">
          <a:xfrm>
            <a:off x="2762250" y="3381375"/>
            <a:ext cx="3238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b="1">
                <a:latin typeface="Calibri" panose="020F0502020204030204" pitchFamily="34" charset="0"/>
              </a:rPr>
              <a:t>O</a:t>
            </a:r>
          </a:p>
        </p:txBody>
      </p:sp>
      <p:sp>
        <p:nvSpPr>
          <p:cNvPr id="69" name="68 5-Nokta Yıldız">
            <a:extLst>
              <a:ext uri="{FF2B5EF4-FFF2-40B4-BE49-F238E27FC236}">
                <a16:creationId xmlns:a16="http://schemas.microsoft.com/office/drawing/2014/main" id="{AE0E89F2-3CAF-4DA2-BE9A-9891C330B8D4}"/>
              </a:ext>
            </a:extLst>
          </p:cNvPr>
          <p:cNvSpPr/>
          <p:nvPr/>
        </p:nvSpPr>
        <p:spPr>
          <a:xfrm>
            <a:off x="3619500" y="1952625"/>
            <a:ext cx="190500" cy="190500"/>
          </a:xfrm>
          <a:prstGeom prst="star5">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6168" name="76 Metin kutusu">
            <a:extLst>
              <a:ext uri="{FF2B5EF4-FFF2-40B4-BE49-F238E27FC236}">
                <a16:creationId xmlns:a16="http://schemas.microsoft.com/office/drawing/2014/main" id="{777CCDD2-4118-4937-902E-C732F55352A6}"/>
              </a:ext>
            </a:extLst>
          </p:cNvPr>
          <p:cNvSpPr txBox="1">
            <a:spLocks noChangeArrowheads="1"/>
          </p:cNvSpPr>
          <p:nvPr/>
        </p:nvSpPr>
        <p:spPr bwMode="auto">
          <a:xfrm>
            <a:off x="3771900" y="4029075"/>
            <a:ext cx="37941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600" b="1"/>
              <a:t>Y’</a:t>
            </a:r>
            <a:endParaRPr lang="tr-TR" altLang="en-US" sz="1600" b="1">
              <a:solidFill>
                <a:srgbClr val="002060"/>
              </a:solidFill>
              <a:latin typeface="Calibri" panose="020F0502020204030204" pitchFamily="34" charset="0"/>
            </a:endParaRPr>
          </a:p>
        </p:txBody>
      </p:sp>
      <p:sp>
        <p:nvSpPr>
          <p:cNvPr id="6169" name="81 Metin kutusu">
            <a:extLst>
              <a:ext uri="{FF2B5EF4-FFF2-40B4-BE49-F238E27FC236}">
                <a16:creationId xmlns:a16="http://schemas.microsoft.com/office/drawing/2014/main" id="{C0137198-5CE6-4B1B-BB77-24AFF13F4493}"/>
              </a:ext>
            </a:extLst>
          </p:cNvPr>
          <p:cNvSpPr txBox="1">
            <a:spLocks noChangeArrowheads="1"/>
          </p:cNvSpPr>
          <p:nvPr/>
        </p:nvSpPr>
        <p:spPr bwMode="auto">
          <a:xfrm>
            <a:off x="3829050" y="2390775"/>
            <a:ext cx="2857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b="1">
                <a:latin typeface="Calibri" panose="020F0502020204030204" pitchFamily="34" charset="0"/>
                <a:sym typeface="Symbol" panose="05050102010706020507" pitchFamily="18" charset="2"/>
              </a:rPr>
              <a:t></a:t>
            </a:r>
            <a:endParaRPr lang="tr-TR" altLang="en-US" sz="1600" b="1">
              <a:latin typeface="Calibri" panose="020F0502020204030204" pitchFamily="34" charset="0"/>
            </a:endParaRPr>
          </a:p>
        </p:txBody>
      </p:sp>
      <p:sp>
        <p:nvSpPr>
          <p:cNvPr id="72" name="71 Yay">
            <a:extLst>
              <a:ext uri="{FF2B5EF4-FFF2-40B4-BE49-F238E27FC236}">
                <a16:creationId xmlns:a16="http://schemas.microsoft.com/office/drawing/2014/main" id="{E958E9D5-4B91-4613-88F2-E685F17C4AE8}"/>
              </a:ext>
            </a:extLst>
          </p:cNvPr>
          <p:cNvSpPr/>
          <p:nvPr/>
        </p:nvSpPr>
        <p:spPr>
          <a:xfrm rot="3908005">
            <a:off x="2986088" y="1042988"/>
            <a:ext cx="641350" cy="641350"/>
          </a:xfrm>
          <a:prstGeom prst="arc">
            <a:avLst>
              <a:gd name="adj1" fmla="val 18965554"/>
              <a:gd name="adj2" fmla="val 0"/>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6171" name="81 Metin kutusu">
            <a:extLst>
              <a:ext uri="{FF2B5EF4-FFF2-40B4-BE49-F238E27FC236}">
                <a16:creationId xmlns:a16="http://schemas.microsoft.com/office/drawing/2014/main" id="{83BD127E-864E-48BB-B3BC-E73EB70E0918}"/>
              </a:ext>
            </a:extLst>
          </p:cNvPr>
          <p:cNvSpPr txBox="1">
            <a:spLocks noChangeArrowheads="1"/>
          </p:cNvSpPr>
          <p:nvPr/>
        </p:nvSpPr>
        <p:spPr bwMode="auto">
          <a:xfrm>
            <a:off x="3495675" y="1476375"/>
            <a:ext cx="2667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b="1">
                <a:latin typeface="Calibri" panose="020F0502020204030204" pitchFamily="34" charset="0"/>
              </a:rPr>
              <a:t>s</a:t>
            </a:r>
          </a:p>
        </p:txBody>
      </p:sp>
      <p:sp>
        <p:nvSpPr>
          <p:cNvPr id="74" name="73 Yay">
            <a:extLst>
              <a:ext uri="{FF2B5EF4-FFF2-40B4-BE49-F238E27FC236}">
                <a16:creationId xmlns:a16="http://schemas.microsoft.com/office/drawing/2014/main" id="{0A26AF35-2836-4F60-B598-60B8EBAD0CDC}"/>
              </a:ext>
            </a:extLst>
          </p:cNvPr>
          <p:cNvSpPr/>
          <p:nvPr/>
        </p:nvSpPr>
        <p:spPr>
          <a:xfrm>
            <a:off x="2619375" y="981075"/>
            <a:ext cx="642938" cy="642938"/>
          </a:xfrm>
          <a:prstGeom prst="arc">
            <a:avLst>
              <a:gd name="adj1" fmla="val 867416"/>
              <a:gd name="adj2" fmla="val 9043069"/>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6173" name="81 Metin kutusu">
            <a:extLst>
              <a:ext uri="{FF2B5EF4-FFF2-40B4-BE49-F238E27FC236}">
                <a16:creationId xmlns:a16="http://schemas.microsoft.com/office/drawing/2014/main" id="{F3D1D994-1C5B-418A-895B-930E29EC03C0}"/>
              </a:ext>
            </a:extLst>
          </p:cNvPr>
          <p:cNvSpPr txBox="1">
            <a:spLocks noChangeArrowheads="1"/>
          </p:cNvSpPr>
          <p:nvPr/>
        </p:nvSpPr>
        <p:spPr bwMode="auto">
          <a:xfrm>
            <a:off x="2933700" y="1552575"/>
            <a:ext cx="2857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b="1">
                <a:latin typeface="Calibri" panose="020F0502020204030204" pitchFamily="34" charset="0"/>
              </a:rPr>
              <a:t>T</a:t>
            </a:r>
          </a:p>
        </p:txBody>
      </p:sp>
      <p:sp>
        <p:nvSpPr>
          <p:cNvPr id="6174" name="87 Metin kutusu">
            <a:extLst>
              <a:ext uri="{FF2B5EF4-FFF2-40B4-BE49-F238E27FC236}">
                <a16:creationId xmlns:a16="http://schemas.microsoft.com/office/drawing/2014/main" id="{272D6426-E33E-4032-A583-7EA650A2DE2F}"/>
              </a:ext>
            </a:extLst>
          </p:cNvPr>
          <p:cNvSpPr txBox="1">
            <a:spLocks noChangeArrowheads="1"/>
          </p:cNvSpPr>
          <p:nvPr/>
        </p:nvSpPr>
        <p:spPr bwMode="auto">
          <a:xfrm rot="2936688">
            <a:off x="2539206" y="1300957"/>
            <a:ext cx="30003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a:latin typeface="Calibri" panose="020F0502020204030204" pitchFamily="34" charset="0"/>
              </a:rPr>
              <a:t>&lt;</a:t>
            </a:r>
          </a:p>
        </p:txBody>
      </p:sp>
      <p:sp>
        <p:nvSpPr>
          <p:cNvPr id="6175" name="87 Metin kutusu">
            <a:extLst>
              <a:ext uri="{FF2B5EF4-FFF2-40B4-BE49-F238E27FC236}">
                <a16:creationId xmlns:a16="http://schemas.microsoft.com/office/drawing/2014/main" id="{9E291AF7-9B50-49EC-86A5-6F7879A42524}"/>
              </a:ext>
            </a:extLst>
          </p:cNvPr>
          <p:cNvSpPr txBox="1">
            <a:spLocks noChangeArrowheads="1"/>
          </p:cNvSpPr>
          <p:nvPr/>
        </p:nvSpPr>
        <p:spPr bwMode="auto">
          <a:xfrm rot="-2127304">
            <a:off x="3316288" y="1449388"/>
            <a:ext cx="30003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a:latin typeface="Calibri" panose="020F0502020204030204" pitchFamily="34" charset="0"/>
              </a:rPr>
              <a:t>&lt;</a:t>
            </a:r>
          </a:p>
        </p:txBody>
      </p:sp>
      <p:sp>
        <p:nvSpPr>
          <p:cNvPr id="6176" name="Text Box 32">
            <a:extLst>
              <a:ext uri="{FF2B5EF4-FFF2-40B4-BE49-F238E27FC236}">
                <a16:creationId xmlns:a16="http://schemas.microsoft.com/office/drawing/2014/main" id="{D2FA3A33-416C-4A90-B7AF-10E9132480F8}"/>
              </a:ext>
            </a:extLst>
          </p:cNvPr>
          <p:cNvSpPr txBox="1">
            <a:spLocks noChangeArrowheads="1"/>
          </p:cNvSpPr>
          <p:nvPr/>
        </p:nvSpPr>
        <p:spPr bwMode="auto">
          <a:xfrm>
            <a:off x="1116013" y="6021388"/>
            <a:ext cx="25193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a:t>Şekil 19</a:t>
            </a:r>
          </a:p>
        </p:txBody>
      </p:sp>
    </p:spTree>
    <p:extLst>
      <p:ext uri="{BB962C8B-B14F-4D97-AF65-F5344CB8AC3E}">
        <p14:creationId xmlns:p14="http://schemas.microsoft.com/office/powerpoint/2010/main" val="27715513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a:extLst>
              <a:ext uri="{FF2B5EF4-FFF2-40B4-BE49-F238E27FC236}">
                <a16:creationId xmlns:a16="http://schemas.microsoft.com/office/drawing/2014/main" id="{7BF84AEF-E8C9-4E22-8022-FE8B3700CC12}"/>
              </a:ext>
            </a:extLst>
          </p:cNvPr>
          <p:cNvSpPr>
            <a:spLocks noGrp="1" noChangeArrowheads="1"/>
          </p:cNvSpPr>
          <p:nvPr>
            <p:ph type="body" idx="1"/>
          </p:nvPr>
        </p:nvSpPr>
        <p:spPr>
          <a:xfrm>
            <a:off x="628650" y="1253331"/>
            <a:ext cx="7886700" cy="4351338"/>
          </a:xfrm>
        </p:spPr>
        <p:txBody>
          <a:bodyPr>
            <a:normAutofit lnSpcReduction="10000"/>
          </a:bodyPr>
          <a:lstStyle/>
          <a:p>
            <a:pPr algn="just">
              <a:lnSpc>
                <a:spcPct val="150000"/>
              </a:lnSpc>
            </a:pPr>
            <a:r>
              <a:rPr lang="tr-TR" altLang="en-US" dirty="0">
                <a:solidFill>
                  <a:schemeClr val="accent2"/>
                </a:solidFill>
              </a:rPr>
              <a:t>Yıldız zamanı gözlemcinin yerel boylamına bağlıdır.</a:t>
            </a:r>
            <a:r>
              <a:rPr lang="tr-TR" altLang="en-US" dirty="0"/>
              <a:t> Gerçekten yer bir tam rotasyonunu (360</a:t>
            </a:r>
            <a:r>
              <a:rPr lang="en-US" altLang="en-US" dirty="0">
                <a:latin typeface="Times New Roman" panose="02020603050405020304" pitchFamily="18" charset="0"/>
                <a:cs typeface="Times New Roman" panose="02020603050405020304" pitchFamily="18" charset="0"/>
              </a:rPr>
              <a:t>°</a:t>
            </a:r>
            <a:r>
              <a:rPr lang="tr-TR" altLang="en-US" dirty="0"/>
              <a:t>) 24</a:t>
            </a:r>
            <a:r>
              <a:rPr lang="tr-TR" altLang="en-US" baseline="30000" dirty="0"/>
              <a:t>sa</a:t>
            </a:r>
            <a:r>
              <a:rPr lang="tr-TR" altLang="en-US" dirty="0"/>
              <a:t> de tamamladığına göre, 0</a:t>
            </a:r>
            <a:r>
              <a:rPr lang="en-US" altLang="en-US" dirty="0">
                <a:latin typeface="Times New Roman" panose="02020603050405020304" pitchFamily="18" charset="0"/>
                <a:cs typeface="Times New Roman" panose="02020603050405020304" pitchFamily="18" charset="0"/>
              </a:rPr>
              <a:t>°</a:t>
            </a:r>
            <a:r>
              <a:rPr lang="tr-TR" altLang="en-US" dirty="0"/>
              <a:t> ve 15 </a:t>
            </a:r>
            <a:r>
              <a:rPr lang="en-US" altLang="en-US" dirty="0">
                <a:latin typeface="Times New Roman" panose="02020603050405020304" pitchFamily="18" charset="0"/>
                <a:cs typeface="Times New Roman" panose="02020603050405020304" pitchFamily="18" charset="0"/>
              </a:rPr>
              <a:t>°</a:t>
            </a:r>
            <a:r>
              <a:rPr lang="tr-TR" altLang="en-US" dirty="0"/>
              <a:t> doğu boylamlarında aynı bir yıldız aynı anda s ve s+15° (veya s+1</a:t>
            </a:r>
            <a:r>
              <a:rPr lang="tr-TR" altLang="en-US" baseline="30000" dirty="0"/>
              <a:t>sa</a:t>
            </a:r>
            <a:r>
              <a:rPr lang="tr-TR" altLang="en-US" dirty="0"/>
              <a:t>) saat açılarına sahip olacaktır, halbuki 15 </a:t>
            </a:r>
            <a:r>
              <a:rPr lang="en-US" altLang="en-US" dirty="0">
                <a:latin typeface="Times New Roman" panose="02020603050405020304" pitchFamily="18" charset="0"/>
                <a:cs typeface="Times New Roman" panose="02020603050405020304" pitchFamily="18" charset="0"/>
              </a:rPr>
              <a:t>°</a:t>
            </a:r>
            <a:r>
              <a:rPr lang="tr-TR" altLang="en-US" dirty="0"/>
              <a:t> batı boylamında ayni yıldızın aynı andaki saat açısı s-15</a:t>
            </a:r>
            <a:r>
              <a:rPr lang="en-US" altLang="en-US" dirty="0">
                <a:latin typeface="Times New Roman" panose="02020603050405020304" pitchFamily="18" charset="0"/>
                <a:cs typeface="Times New Roman" panose="02020603050405020304" pitchFamily="18" charset="0"/>
              </a:rPr>
              <a:t>°</a:t>
            </a:r>
            <a:r>
              <a:rPr lang="tr-TR" altLang="en-US" dirty="0"/>
              <a:t>  (veya s-1</a:t>
            </a:r>
            <a:r>
              <a:rPr lang="tr-TR" altLang="en-US" baseline="30000" dirty="0"/>
              <a:t>sa</a:t>
            </a:r>
            <a:r>
              <a:rPr lang="tr-TR" altLang="en-US" dirty="0"/>
              <a:t>)  olacaktır. </a:t>
            </a:r>
          </a:p>
          <a:p>
            <a:pPr algn="just">
              <a:lnSpc>
                <a:spcPct val="150000"/>
              </a:lnSpc>
            </a:pPr>
            <a:endParaRPr lang="tr-TR" altLang="en-US" sz="2800" dirty="0"/>
          </a:p>
        </p:txBody>
      </p:sp>
    </p:spTree>
    <p:extLst>
      <p:ext uri="{BB962C8B-B14F-4D97-AF65-F5344CB8AC3E}">
        <p14:creationId xmlns:p14="http://schemas.microsoft.com/office/powerpoint/2010/main" val="4226455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a:extLst>
              <a:ext uri="{FF2B5EF4-FFF2-40B4-BE49-F238E27FC236}">
                <a16:creationId xmlns:a16="http://schemas.microsoft.com/office/drawing/2014/main" id="{91FC11F2-B8BB-4F34-86BE-2A117D1200A1}"/>
              </a:ext>
            </a:extLst>
          </p:cNvPr>
          <p:cNvSpPr>
            <a:spLocks noGrp="1" noChangeArrowheads="1"/>
          </p:cNvSpPr>
          <p:nvPr>
            <p:ph type="body" idx="1"/>
          </p:nvPr>
        </p:nvSpPr>
        <p:spPr>
          <a:xfrm>
            <a:off x="457200" y="1213520"/>
            <a:ext cx="8229600" cy="5103389"/>
          </a:xfrm>
        </p:spPr>
        <p:txBody>
          <a:bodyPr>
            <a:normAutofit fontScale="70000" lnSpcReduction="20000"/>
          </a:bodyPr>
          <a:lstStyle/>
          <a:p>
            <a:pPr algn="just">
              <a:lnSpc>
                <a:spcPct val="160000"/>
              </a:lnSpc>
            </a:pPr>
            <a:r>
              <a:rPr lang="tr-TR" altLang="en-US" sz="2300" dirty="0"/>
              <a:t>Mademki boylamların başlangıcı olarak </a:t>
            </a:r>
            <a:r>
              <a:rPr lang="tr-TR" altLang="en-US" sz="2300" dirty="0" err="1"/>
              <a:t>Greenwich'ten</a:t>
            </a:r>
            <a:r>
              <a:rPr lang="tr-TR" altLang="en-US" sz="2300" dirty="0"/>
              <a:t> geçen meridyen alınmaktadır; o halde,</a:t>
            </a:r>
          </a:p>
          <a:p>
            <a:pPr algn="just">
              <a:lnSpc>
                <a:spcPct val="160000"/>
              </a:lnSpc>
            </a:pPr>
            <a:endParaRPr lang="tr-TR" altLang="en-US" sz="2300" dirty="0"/>
          </a:p>
          <a:p>
            <a:pPr algn="just">
              <a:lnSpc>
                <a:spcPct val="160000"/>
              </a:lnSpc>
              <a:buFontTx/>
              <a:buNone/>
            </a:pPr>
            <a:r>
              <a:rPr lang="tr-TR" altLang="en-US" sz="2300" dirty="0"/>
              <a:t> 			</a:t>
            </a:r>
            <a:r>
              <a:rPr lang="tr-TR" altLang="en-US" sz="2300" dirty="0" err="1">
                <a:solidFill>
                  <a:schemeClr val="accent2"/>
                </a:solidFill>
              </a:rPr>
              <a:t>s</a:t>
            </a:r>
            <a:r>
              <a:rPr lang="tr-TR" altLang="en-US" sz="2300" baseline="-25000" dirty="0" err="1">
                <a:solidFill>
                  <a:schemeClr val="accent2"/>
                </a:solidFill>
                <a:latin typeface="Symbol" panose="05050102010706020507" pitchFamily="18" charset="2"/>
              </a:rPr>
              <a:t>g</a:t>
            </a:r>
            <a:r>
              <a:rPr lang="tr-TR" altLang="en-US" sz="2300" dirty="0">
                <a:solidFill>
                  <a:schemeClr val="accent2"/>
                </a:solidFill>
              </a:rPr>
              <a:t> (</a:t>
            </a:r>
            <a:r>
              <a:rPr lang="tr-TR" altLang="en-US" sz="2300" dirty="0" err="1">
                <a:solidFill>
                  <a:schemeClr val="accent2"/>
                </a:solidFill>
              </a:rPr>
              <a:t>Green</a:t>
            </a:r>
            <a:r>
              <a:rPr lang="tr-TR" altLang="en-US" sz="2300" dirty="0">
                <a:solidFill>
                  <a:schemeClr val="accent2"/>
                </a:solidFill>
              </a:rPr>
              <a:t>) = </a:t>
            </a:r>
            <a:r>
              <a:rPr lang="tr-TR" altLang="en-US" sz="2300" dirty="0" err="1">
                <a:solidFill>
                  <a:schemeClr val="accent2"/>
                </a:solidFill>
              </a:rPr>
              <a:t>s</a:t>
            </a:r>
            <a:r>
              <a:rPr lang="tr-TR" altLang="en-US" sz="2300" baseline="-25000" dirty="0" err="1">
                <a:solidFill>
                  <a:schemeClr val="accent2"/>
                </a:solidFill>
                <a:latin typeface="Symbol" panose="05050102010706020507" pitchFamily="18" charset="2"/>
              </a:rPr>
              <a:t>g</a:t>
            </a:r>
            <a:r>
              <a:rPr lang="tr-TR" altLang="en-US" sz="2300" dirty="0">
                <a:solidFill>
                  <a:schemeClr val="accent2"/>
                </a:solidFill>
              </a:rPr>
              <a:t> (x)±</a:t>
            </a:r>
            <a:r>
              <a:rPr lang="tr-TR" altLang="en-US" sz="2300" dirty="0">
                <a:solidFill>
                  <a:schemeClr val="accent2"/>
                </a:solidFill>
                <a:latin typeface="Symbol" panose="05050102010706020507" pitchFamily="18" charset="2"/>
              </a:rPr>
              <a:t>l</a:t>
            </a:r>
            <a:r>
              <a:rPr lang="tr-TR" altLang="en-US" sz="2300" dirty="0">
                <a:solidFill>
                  <a:schemeClr val="accent2"/>
                </a:solidFill>
              </a:rPr>
              <a:t>(x)</a:t>
            </a:r>
          </a:p>
          <a:p>
            <a:pPr algn="just">
              <a:lnSpc>
                <a:spcPct val="160000"/>
              </a:lnSpc>
              <a:buFontTx/>
              <a:buNone/>
            </a:pPr>
            <a:endParaRPr lang="tr-TR" altLang="en-US" sz="2300" dirty="0">
              <a:solidFill>
                <a:schemeClr val="accent2"/>
              </a:solidFill>
            </a:endParaRPr>
          </a:p>
          <a:p>
            <a:pPr algn="just">
              <a:lnSpc>
                <a:spcPct val="160000"/>
              </a:lnSpc>
            </a:pPr>
            <a:r>
              <a:rPr lang="tr-TR" altLang="en-US" sz="2300" dirty="0"/>
              <a:t>Burada </a:t>
            </a:r>
            <a:r>
              <a:rPr lang="tr-TR" altLang="en-US" sz="2300" dirty="0">
                <a:latin typeface="Symbol" panose="05050102010706020507" pitchFamily="18" charset="2"/>
              </a:rPr>
              <a:t>l</a:t>
            </a:r>
            <a:r>
              <a:rPr lang="tr-TR" altLang="en-US" sz="2300" dirty="0"/>
              <a:t>,  x yerinin boylamıdır (saat olarak : 1</a:t>
            </a:r>
            <a:r>
              <a:rPr lang="tr-TR" altLang="en-US" sz="2300" baseline="30000" dirty="0"/>
              <a:t>s</a:t>
            </a:r>
            <a:r>
              <a:rPr lang="tr-TR" altLang="en-US" sz="2300" dirty="0"/>
              <a:t>  15</a:t>
            </a:r>
            <a:r>
              <a:rPr lang="en-US" altLang="en-US" sz="2300" dirty="0">
                <a:latin typeface="Times New Roman" panose="02020603050405020304" pitchFamily="18" charset="0"/>
                <a:cs typeface="Times New Roman" panose="02020603050405020304" pitchFamily="18" charset="0"/>
              </a:rPr>
              <a:t>°</a:t>
            </a:r>
            <a:r>
              <a:rPr lang="tr-TR" altLang="en-US" sz="2300" dirty="0"/>
              <a:t>) ; </a:t>
            </a:r>
          </a:p>
          <a:p>
            <a:pPr algn="just">
              <a:lnSpc>
                <a:spcPct val="160000"/>
              </a:lnSpc>
              <a:buFontTx/>
              <a:buNone/>
            </a:pPr>
            <a:r>
              <a:rPr lang="tr-TR" altLang="en-US" sz="2300" dirty="0"/>
              <a:t>	+ veya - işareti, x in </a:t>
            </a:r>
            <a:r>
              <a:rPr lang="tr-TR" altLang="en-US" sz="2300" dirty="0" err="1"/>
              <a:t>Greenwich’in</a:t>
            </a:r>
            <a:r>
              <a:rPr lang="tr-TR" altLang="en-US" sz="2300" dirty="0"/>
              <a:t> batısında veya doğusunda olmasına göre geçerlidir. Halbuki güneş günü referans olarak </a:t>
            </a:r>
            <a:r>
              <a:rPr lang="en-US" altLang="en-US" sz="2300" dirty="0"/>
              <a:t>G</a:t>
            </a:r>
            <a:r>
              <a:rPr lang="tr-TR" altLang="en-US" sz="2300" dirty="0" err="1"/>
              <a:t>üneş</a:t>
            </a:r>
            <a:r>
              <a:rPr lang="en-US" altLang="en-US" sz="2300" dirty="0"/>
              <a:t>’</a:t>
            </a:r>
            <a:r>
              <a:rPr lang="tr-TR" altLang="en-US" sz="2300" dirty="0"/>
              <a:t>i al</a:t>
            </a:r>
            <a:r>
              <a:rPr lang="en-US" altLang="en-US" sz="2300" dirty="0"/>
              <a:t>ı</a:t>
            </a:r>
            <a:r>
              <a:rPr lang="tr-TR" altLang="en-US" sz="2300" dirty="0"/>
              <a:t>r. Güneş günü ile yıldız günü arasındaki fark yaklaşık olarak 4</a:t>
            </a:r>
            <a:r>
              <a:rPr lang="tr-TR" altLang="en-US" sz="2300" baseline="30000" dirty="0"/>
              <a:t>d</a:t>
            </a:r>
            <a:r>
              <a:rPr lang="tr-TR" altLang="en-US" sz="2300" dirty="0"/>
              <a:t>. Hakikaten yerin güneş etrafındaki dolanımı nedeniyle biz güneşin yıldızlar arasında tam bir dolanımını bir yılda tamamlayacak şekilde batıdan doğuya doğru, yer değiştirdiğini gözlüyoruz, halbuki eksen etrafında dönme hareketi nedeniyle onun bir günde doğudan batıya döndüğünü görüyoruz. Sonuç olarak bu iki hareketin birleşimi nedeniyle Güneş her gün meridyene gelmekte  biraz gecikir</a:t>
            </a:r>
            <a:r>
              <a:rPr lang="en-US" altLang="en-US" sz="2300" dirty="0"/>
              <a:t>.</a:t>
            </a:r>
            <a:endParaRPr lang="tr-TR" altLang="en-US" sz="2300" dirty="0"/>
          </a:p>
        </p:txBody>
      </p:sp>
      <p:sp>
        <p:nvSpPr>
          <p:cNvPr id="8197" name="Rectangle 5">
            <a:extLst>
              <a:ext uri="{FF2B5EF4-FFF2-40B4-BE49-F238E27FC236}">
                <a16:creationId xmlns:a16="http://schemas.microsoft.com/office/drawing/2014/main" id="{945390B6-E4AB-4527-B0C8-994C9CE6E68E}"/>
              </a:ext>
            </a:extLst>
          </p:cNvPr>
          <p:cNvSpPr>
            <a:spLocks noChangeArrowheads="1"/>
          </p:cNvSpPr>
          <p:nvPr/>
        </p:nvSpPr>
        <p:spPr bwMode="auto">
          <a:xfrm>
            <a:off x="0" y="3219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tr-TR"/>
          </a:p>
        </p:txBody>
      </p:sp>
    </p:spTree>
    <p:extLst>
      <p:ext uri="{BB962C8B-B14F-4D97-AF65-F5344CB8AC3E}">
        <p14:creationId xmlns:p14="http://schemas.microsoft.com/office/powerpoint/2010/main" val="28806272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9" name="Rectangle 11">
            <a:extLst>
              <a:ext uri="{FF2B5EF4-FFF2-40B4-BE49-F238E27FC236}">
                <a16:creationId xmlns:a16="http://schemas.microsoft.com/office/drawing/2014/main" id="{A76FC434-D005-48C8-BBFA-FCDE0F35A247}"/>
              </a:ext>
            </a:extLst>
          </p:cNvPr>
          <p:cNvSpPr>
            <a:spLocks noGrp="1" noChangeArrowheads="1"/>
          </p:cNvSpPr>
          <p:nvPr>
            <p:ph idx="1"/>
          </p:nvPr>
        </p:nvSpPr>
        <p:spPr>
          <a:xfrm>
            <a:off x="239086" y="1628775"/>
            <a:ext cx="8458827" cy="4525963"/>
          </a:xfrm>
        </p:spPr>
        <p:txBody>
          <a:bodyPr>
            <a:normAutofit fontScale="85000" lnSpcReduction="10000"/>
          </a:bodyPr>
          <a:lstStyle/>
          <a:p>
            <a:pPr algn="just">
              <a:lnSpc>
                <a:spcPct val="150000"/>
              </a:lnSpc>
            </a:pPr>
            <a:r>
              <a:rPr lang="tr-TR" altLang="en-US" sz="2800" dirty="0"/>
              <a:t>O halde, eğer </a:t>
            </a:r>
            <a:r>
              <a:rPr lang="en-US" altLang="en-US" sz="2800" dirty="0"/>
              <a:t>G</a:t>
            </a:r>
            <a:r>
              <a:rPr lang="tr-TR" altLang="en-US" sz="2800" dirty="0" err="1"/>
              <a:t>üneş</a:t>
            </a:r>
            <a:r>
              <a:rPr lang="tr-TR" altLang="en-US" sz="2800" dirty="0"/>
              <a:t> her gün meridyene 4</a:t>
            </a:r>
            <a:r>
              <a:rPr lang="tr-TR" altLang="en-US" sz="2800" baseline="30000" dirty="0"/>
              <a:t>d</a:t>
            </a:r>
            <a:r>
              <a:rPr lang="en-US" altLang="en-US" sz="2800" baseline="30000" dirty="0"/>
              <a:t>k</a:t>
            </a:r>
            <a:r>
              <a:rPr lang="tr-TR" altLang="en-US" sz="2800" dirty="0"/>
              <a:t> geç gelirse, </a:t>
            </a:r>
            <a:r>
              <a:rPr lang="en-US" altLang="en-US" sz="2800" dirty="0"/>
              <a:t>G</a:t>
            </a:r>
            <a:r>
              <a:rPr lang="tr-TR" altLang="en-US" sz="2800" dirty="0" err="1"/>
              <a:t>üneş</a:t>
            </a:r>
            <a:r>
              <a:rPr lang="tr-TR" altLang="en-US" sz="2800" dirty="0"/>
              <a:t> günü yıldız gününden </a:t>
            </a:r>
            <a:r>
              <a:rPr lang="tr-TR" altLang="en-US" dirty="0"/>
              <a:t>4</a:t>
            </a:r>
            <a:r>
              <a:rPr lang="tr-TR" altLang="en-US" baseline="30000" dirty="0"/>
              <a:t>d</a:t>
            </a:r>
            <a:r>
              <a:rPr lang="en-US" altLang="en-US" baseline="30000" dirty="0"/>
              <a:t>k</a:t>
            </a:r>
            <a:r>
              <a:rPr lang="tr-TR" altLang="en-US" sz="2800" dirty="0"/>
              <a:t> daha uzun olur. Güneşin saat açısı +12</a:t>
            </a:r>
            <a:r>
              <a:rPr lang="tr-TR" altLang="en-US" sz="2800" baseline="30000" dirty="0"/>
              <a:t>s</a:t>
            </a:r>
            <a:r>
              <a:rPr lang="tr-TR" altLang="en-US" sz="2800" dirty="0"/>
              <a:t>, güneş zamanı adını al</a:t>
            </a:r>
            <a:r>
              <a:rPr lang="en-US" altLang="en-US" sz="2800" dirty="0"/>
              <a:t>ı</a:t>
            </a:r>
            <a:r>
              <a:rPr lang="tr-TR" altLang="en-US" sz="2800" dirty="0"/>
              <a:t>r. </a:t>
            </a:r>
            <a:r>
              <a:rPr lang="tr-TR" altLang="en-US" sz="2800" dirty="0">
                <a:solidFill>
                  <a:schemeClr val="accent2"/>
                </a:solidFill>
              </a:rPr>
              <a:t>Yani yıldız zamanından farklı olarak </a:t>
            </a:r>
            <a:r>
              <a:rPr lang="en-US" altLang="en-US" sz="2800" dirty="0">
                <a:solidFill>
                  <a:schemeClr val="accent2"/>
                </a:solidFill>
              </a:rPr>
              <a:t>G</a:t>
            </a:r>
            <a:r>
              <a:rPr lang="tr-TR" altLang="en-US" sz="2800" dirty="0" err="1">
                <a:solidFill>
                  <a:schemeClr val="accent2"/>
                </a:solidFill>
              </a:rPr>
              <a:t>üneş</a:t>
            </a:r>
            <a:r>
              <a:rPr lang="tr-TR" altLang="en-US" sz="2800" dirty="0">
                <a:solidFill>
                  <a:schemeClr val="accent2"/>
                </a:solidFill>
              </a:rPr>
              <a:t> zamanı </a:t>
            </a:r>
            <a:r>
              <a:rPr lang="en-US" altLang="en-US" sz="2800" dirty="0">
                <a:solidFill>
                  <a:schemeClr val="accent2"/>
                </a:solidFill>
              </a:rPr>
              <a:t>G</a:t>
            </a:r>
            <a:r>
              <a:rPr lang="tr-TR" altLang="en-US" sz="2800" dirty="0" err="1">
                <a:solidFill>
                  <a:schemeClr val="accent2"/>
                </a:solidFill>
              </a:rPr>
              <a:t>üneş</a:t>
            </a:r>
            <a:r>
              <a:rPr lang="en-US" altLang="en-US" sz="2800" dirty="0">
                <a:solidFill>
                  <a:schemeClr val="accent2"/>
                </a:solidFill>
              </a:rPr>
              <a:t>’</a:t>
            </a:r>
            <a:r>
              <a:rPr lang="tr-TR" altLang="en-US" sz="2800" dirty="0">
                <a:solidFill>
                  <a:schemeClr val="accent2"/>
                </a:solidFill>
              </a:rPr>
              <a:t>in meridyenden alt geçişi ile başlar.</a:t>
            </a:r>
            <a:r>
              <a:rPr lang="tr-TR" altLang="en-US" sz="2800" dirty="0"/>
              <a:t> 0 halde şu eşitlikleri yazabiliriz.</a:t>
            </a:r>
          </a:p>
          <a:p>
            <a:pPr algn="just">
              <a:lnSpc>
                <a:spcPct val="150000"/>
              </a:lnSpc>
              <a:buFontTx/>
              <a:buNone/>
            </a:pPr>
            <a:r>
              <a:rPr lang="tr-TR" altLang="en-US" sz="2800" dirty="0"/>
              <a:t>			</a:t>
            </a:r>
            <a:r>
              <a:rPr lang="tr-TR" altLang="en-US" sz="2800" dirty="0">
                <a:solidFill>
                  <a:srgbClr val="FF0000"/>
                </a:solidFill>
              </a:rPr>
              <a:t>Güneş zamanı = s</a:t>
            </a:r>
            <a:r>
              <a:rPr lang="tr-TR" altLang="en-US" sz="2800" baseline="-25000" dirty="0">
                <a:solidFill>
                  <a:srgbClr val="FF0000"/>
                </a:solidFill>
                <a:sym typeface="Wingdings 2" panose="05020102010507070707" pitchFamily="18" charset="2"/>
              </a:rPr>
              <a:t></a:t>
            </a:r>
            <a:r>
              <a:rPr lang="tr-TR" altLang="en-US" sz="2800" dirty="0">
                <a:solidFill>
                  <a:srgbClr val="FF0000"/>
                </a:solidFill>
              </a:rPr>
              <a:t> + 12</a:t>
            </a:r>
            <a:r>
              <a:rPr lang="tr-TR" altLang="en-US" sz="2800" baseline="30000" dirty="0">
                <a:solidFill>
                  <a:srgbClr val="FF0000"/>
                </a:solidFill>
              </a:rPr>
              <a:t>s</a:t>
            </a:r>
          </a:p>
          <a:p>
            <a:pPr algn="just">
              <a:lnSpc>
                <a:spcPct val="150000"/>
              </a:lnSpc>
            </a:pPr>
            <a:r>
              <a:rPr lang="tr-TR" altLang="en-US" sz="2800" dirty="0">
                <a:solidFill>
                  <a:schemeClr val="hlink"/>
                </a:solidFill>
              </a:rPr>
              <a:t>Yıldız zamanı= </a:t>
            </a:r>
            <a:r>
              <a:rPr lang="en-US" altLang="en-US" sz="2800" dirty="0">
                <a:solidFill>
                  <a:schemeClr val="hlink"/>
                </a:solidFill>
              </a:rPr>
              <a:t>G</a:t>
            </a:r>
            <a:r>
              <a:rPr lang="tr-TR" altLang="en-US" sz="2800" dirty="0" err="1">
                <a:solidFill>
                  <a:schemeClr val="hlink"/>
                </a:solidFill>
              </a:rPr>
              <a:t>üneş</a:t>
            </a:r>
            <a:r>
              <a:rPr lang="en-US" altLang="en-US" sz="2800" dirty="0">
                <a:solidFill>
                  <a:schemeClr val="hlink"/>
                </a:solidFill>
              </a:rPr>
              <a:t>’</a:t>
            </a:r>
            <a:r>
              <a:rPr lang="tr-TR" altLang="en-US" sz="2800" dirty="0">
                <a:solidFill>
                  <a:schemeClr val="hlink"/>
                </a:solidFill>
              </a:rPr>
              <a:t>in 21 Marttaki saat açısı (yani Güneş koç noktasında olduğu zaman)</a:t>
            </a:r>
          </a:p>
        </p:txBody>
      </p:sp>
      <p:graphicFrame>
        <p:nvGraphicFramePr>
          <p:cNvPr id="12301" name="Object 13">
            <a:extLst>
              <a:ext uri="{FF2B5EF4-FFF2-40B4-BE49-F238E27FC236}">
                <a16:creationId xmlns:a16="http://schemas.microsoft.com/office/drawing/2014/main" id="{A35AA3F5-0E7A-4FBA-B0EB-11A5914C28F6}"/>
              </a:ext>
            </a:extLst>
          </p:cNvPr>
          <p:cNvGraphicFramePr>
            <a:graphicFrameLocks noGrp="1" noChangeAspect="1"/>
          </p:cNvGraphicFramePr>
          <p:nvPr>
            <p:ph type="title"/>
          </p:nvPr>
        </p:nvGraphicFramePr>
        <p:xfrm>
          <a:off x="2411413" y="404813"/>
          <a:ext cx="4105275" cy="1101725"/>
        </p:xfrm>
        <a:graphic>
          <a:graphicData uri="http://schemas.openxmlformats.org/presentationml/2006/ole">
            <mc:AlternateContent xmlns:mc="http://schemas.openxmlformats.org/markup-compatibility/2006">
              <mc:Choice xmlns:v="urn:schemas-microsoft-com:vml" Requires="v">
                <p:oleObj spid="_x0000_s1037" name="Equation" r:id="rId3" imgW="1562100" imgH="419100" progId="Equation.3">
                  <p:embed/>
                </p:oleObj>
              </mc:Choice>
              <mc:Fallback>
                <p:oleObj name="Equation" r:id="rId3" imgW="1562100" imgH="419100" progId="Equation.3">
                  <p:embed/>
                  <p:pic>
                    <p:nvPicPr>
                      <p:cNvPr id="12301" name="Object 13">
                        <a:extLst>
                          <a:ext uri="{FF2B5EF4-FFF2-40B4-BE49-F238E27FC236}">
                            <a16:creationId xmlns:a16="http://schemas.microsoft.com/office/drawing/2014/main" id="{A35AA3F5-0E7A-4FBA-B0EB-11A5914C28F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11413" y="404813"/>
                        <a:ext cx="4105275" cy="1101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11789267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AAEBD976-A771-4EAB-960E-AD60BA75C005}"/>
              </a:ext>
            </a:extLst>
          </p:cNvPr>
          <p:cNvSpPr>
            <a:spLocks noGrp="1" noChangeArrowheads="1"/>
          </p:cNvSpPr>
          <p:nvPr>
            <p:ph type="body" idx="1"/>
          </p:nvPr>
        </p:nvSpPr>
        <p:spPr>
          <a:xfrm>
            <a:off x="595094" y="1305507"/>
            <a:ext cx="7886700" cy="4351338"/>
          </a:xfrm>
        </p:spPr>
        <p:txBody>
          <a:bodyPr>
            <a:normAutofit fontScale="85000" lnSpcReduction="20000"/>
          </a:bodyPr>
          <a:lstStyle/>
          <a:p>
            <a:pPr algn="just">
              <a:lnSpc>
                <a:spcPct val="150000"/>
              </a:lnSpc>
            </a:pPr>
            <a:r>
              <a:rPr lang="tr-TR" altLang="en-US" sz="2400" dirty="0"/>
              <a:t>O halde 21 Martta güneş zamanı 20</a:t>
            </a:r>
            <a:r>
              <a:rPr lang="tr-TR" altLang="en-US" sz="2400" baseline="30000" dirty="0"/>
              <a:t>s</a:t>
            </a:r>
            <a:r>
              <a:rPr lang="tr-TR" altLang="en-US" sz="2400" dirty="0"/>
              <a:t> iken yıldız zamanı 8</a:t>
            </a:r>
            <a:r>
              <a:rPr lang="tr-TR" altLang="en-US" sz="2400" baseline="30000" dirty="0"/>
              <a:t>s</a:t>
            </a:r>
            <a:r>
              <a:rPr lang="tr-TR" altLang="en-US" sz="2400" dirty="0"/>
              <a:t> </a:t>
            </a:r>
            <a:r>
              <a:rPr lang="tr-TR" altLang="en-US" sz="2400" dirty="0" err="1"/>
              <a:t>dir</a:t>
            </a:r>
            <a:r>
              <a:rPr lang="tr-TR" altLang="en-US" sz="2400" dirty="0"/>
              <a:t>. Bir ay sonra yine güneş zamanı 20</a:t>
            </a:r>
            <a:r>
              <a:rPr lang="tr-TR" altLang="en-US" sz="2400" baseline="30000" dirty="0"/>
              <a:t>s</a:t>
            </a:r>
            <a:r>
              <a:rPr lang="tr-TR" altLang="en-US" sz="2400" dirty="0"/>
              <a:t> iken yıldız zamanı 10</a:t>
            </a:r>
            <a:r>
              <a:rPr lang="tr-TR" altLang="en-US" sz="2400" baseline="30000" dirty="0"/>
              <a:t>s</a:t>
            </a:r>
            <a:r>
              <a:rPr lang="tr-TR" altLang="en-US" sz="2400" dirty="0"/>
              <a:t> olacaktır. </a:t>
            </a:r>
            <a:r>
              <a:rPr lang="tr-TR" altLang="en-US" sz="2400" dirty="0">
                <a:solidFill>
                  <a:schemeClr val="hlink"/>
                </a:solidFill>
              </a:rPr>
              <a:t>Çünkü yıldız zamanı, güneş zamanına göre günde 4</a:t>
            </a:r>
            <a:r>
              <a:rPr lang="tr-TR" altLang="en-US" sz="2400" baseline="30000" dirty="0">
                <a:solidFill>
                  <a:schemeClr val="hlink"/>
                </a:solidFill>
              </a:rPr>
              <a:t>d</a:t>
            </a:r>
            <a:r>
              <a:rPr lang="en-US" altLang="en-US" sz="2400" baseline="30000" dirty="0">
                <a:solidFill>
                  <a:schemeClr val="hlink"/>
                </a:solidFill>
              </a:rPr>
              <a:t>k</a:t>
            </a:r>
            <a:r>
              <a:rPr lang="tr-TR" altLang="en-US" sz="2400" dirty="0">
                <a:solidFill>
                  <a:schemeClr val="hlink"/>
                </a:solidFill>
              </a:rPr>
              <a:t> ilerlemektedir, ayda 2</a:t>
            </a:r>
            <a:r>
              <a:rPr lang="tr-TR" altLang="en-US" sz="2400" baseline="30000" dirty="0">
                <a:solidFill>
                  <a:schemeClr val="hlink"/>
                </a:solidFill>
              </a:rPr>
              <a:t>s</a:t>
            </a:r>
            <a:r>
              <a:rPr lang="tr-TR" altLang="en-US" sz="2400" dirty="0">
                <a:solidFill>
                  <a:schemeClr val="hlink"/>
                </a:solidFill>
              </a:rPr>
              <a:t> eder.</a:t>
            </a:r>
            <a:r>
              <a:rPr lang="tr-TR" altLang="en-US" sz="2400" dirty="0"/>
              <a:t> 21 Haziranda güneş saati 20</a:t>
            </a:r>
            <a:r>
              <a:rPr lang="tr-TR" altLang="en-US" sz="2400" baseline="30000" dirty="0"/>
              <a:t>s</a:t>
            </a:r>
            <a:r>
              <a:rPr lang="tr-TR" altLang="en-US" sz="2400" dirty="0"/>
              <a:t>  gösterirken yıldız saati 14</a:t>
            </a:r>
            <a:r>
              <a:rPr lang="tr-TR" altLang="en-US" sz="2400" baseline="30000" dirty="0"/>
              <a:t>s</a:t>
            </a:r>
            <a:r>
              <a:rPr lang="tr-TR" altLang="en-US" sz="2400" dirty="0"/>
              <a:t> ; </a:t>
            </a:r>
          </a:p>
          <a:p>
            <a:pPr algn="just">
              <a:lnSpc>
                <a:spcPct val="150000"/>
              </a:lnSpc>
            </a:pPr>
            <a:r>
              <a:rPr lang="tr-TR" altLang="en-US" sz="2400" dirty="0"/>
              <a:t>23 Eylülde yıldız zamanı da 20</a:t>
            </a:r>
            <a:r>
              <a:rPr lang="tr-TR" altLang="en-US" sz="2400" baseline="30000" dirty="0"/>
              <a:t>s</a:t>
            </a:r>
            <a:r>
              <a:rPr lang="tr-TR" altLang="en-US" sz="2400" dirty="0"/>
              <a:t> olacak ve 21 Aralıkta güneş saati 20</a:t>
            </a:r>
            <a:r>
              <a:rPr lang="tr-TR" altLang="en-US" sz="2400" baseline="30000" dirty="0"/>
              <a:t>s</a:t>
            </a:r>
            <a:r>
              <a:rPr lang="tr-TR" altLang="en-US" sz="2400" dirty="0"/>
              <a:t> iken yıldız saati 2</a:t>
            </a:r>
            <a:r>
              <a:rPr lang="tr-TR" altLang="en-US" sz="2400" baseline="30000" dirty="0"/>
              <a:t>s</a:t>
            </a:r>
            <a:r>
              <a:rPr lang="tr-TR" altLang="en-US" sz="2400" dirty="0"/>
              <a:t> olacaktır.</a:t>
            </a:r>
          </a:p>
          <a:p>
            <a:pPr algn="just">
              <a:lnSpc>
                <a:spcPct val="150000"/>
              </a:lnSpc>
            </a:pPr>
            <a:r>
              <a:rPr lang="tr-TR" altLang="en-US" sz="2400" dirty="0"/>
              <a:t>Başka bir deyişle, mademki güneş doğuya doğru hareketi nedeniyle her gün meridyene geç gelmektedir, o halde 21 Marttan sonra, güneş her gün koç noktasının biraz daha doğusunda ve dolayısıyla onun saat açısı koç noktasınınkinden daha küçük olacaktır.</a:t>
            </a:r>
          </a:p>
        </p:txBody>
      </p:sp>
    </p:spTree>
    <p:extLst>
      <p:ext uri="{BB962C8B-B14F-4D97-AF65-F5344CB8AC3E}">
        <p14:creationId xmlns:p14="http://schemas.microsoft.com/office/powerpoint/2010/main" val="32659712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a:extLst>
              <a:ext uri="{FF2B5EF4-FFF2-40B4-BE49-F238E27FC236}">
                <a16:creationId xmlns:a16="http://schemas.microsoft.com/office/drawing/2014/main" id="{7AEF97C0-8C91-41CC-9D18-240986F992BA}"/>
              </a:ext>
            </a:extLst>
          </p:cNvPr>
          <p:cNvSpPr>
            <a:spLocks noGrp="1" noChangeArrowheads="1"/>
          </p:cNvSpPr>
          <p:nvPr>
            <p:ph type="body" idx="1"/>
          </p:nvPr>
        </p:nvSpPr>
        <p:spPr/>
        <p:txBody>
          <a:bodyPr/>
          <a:lstStyle/>
          <a:p>
            <a:pPr algn="just"/>
            <a:r>
              <a:rPr lang="tr-TR" altLang="en-US" sz="2800" dirty="0"/>
              <a:t>21/3	</a:t>
            </a:r>
            <a:r>
              <a:rPr lang="en-US" altLang="en-US" sz="2800" dirty="0"/>
              <a:t>	</a:t>
            </a:r>
            <a:r>
              <a:rPr lang="tr-TR" altLang="en-US" sz="2800" dirty="0"/>
              <a:t>s</a:t>
            </a:r>
            <a:r>
              <a:rPr lang="en-US" altLang="en-US" sz="2800" baseline="-25000" dirty="0">
                <a:sym typeface="Wingdings 2" panose="05020102010507070707" pitchFamily="18" charset="2"/>
              </a:rPr>
              <a:t></a:t>
            </a:r>
            <a:r>
              <a:rPr lang="tr-TR" altLang="en-US" sz="2800" dirty="0"/>
              <a:t> = </a:t>
            </a:r>
            <a:r>
              <a:rPr lang="tr-TR" altLang="en-US" sz="2800" dirty="0" err="1"/>
              <a:t>s</a:t>
            </a:r>
            <a:r>
              <a:rPr lang="tr-TR" altLang="en-US" sz="2800" dirty="0" err="1">
                <a:latin typeface="Symbol" panose="05050102010706020507" pitchFamily="18" charset="2"/>
              </a:rPr>
              <a:t>g</a:t>
            </a:r>
            <a:endParaRPr lang="tr-TR" altLang="en-US" sz="2800" dirty="0">
              <a:latin typeface="Symbol" panose="05050102010706020507" pitchFamily="18" charset="2"/>
            </a:endParaRPr>
          </a:p>
          <a:p>
            <a:pPr algn="just"/>
            <a:r>
              <a:rPr lang="tr-TR" altLang="en-US" sz="2800" dirty="0"/>
              <a:t>21/6</a:t>
            </a:r>
            <a:r>
              <a:rPr lang="en-US" altLang="en-US" sz="2800" dirty="0"/>
              <a:t>	</a:t>
            </a:r>
            <a:r>
              <a:rPr lang="tr-TR" altLang="en-US" sz="2800" dirty="0"/>
              <a:t>	s</a:t>
            </a:r>
            <a:r>
              <a:rPr lang="en-US" altLang="en-US" sz="2800" baseline="-25000" dirty="0">
                <a:sym typeface="Wingdings 2" panose="05020102010507070707" pitchFamily="18" charset="2"/>
              </a:rPr>
              <a:t></a:t>
            </a:r>
            <a:r>
              <a:rPr lang="tr-TR" altLang="en-US" sz="2800" dirty="0"/>
              <a:t> = </a:t>
            </a:r>
            <a:r>
              <a:rPr lang="tr-TR" altLang="en-US" sz="2800" dirty="0" err="1"/>
              <a:t>s</a:t>
            </a:r>
            <a:r>
              <a:rPr lang="tr-TR" altLang="en-US" sz="2800" dirty="0" err="1">
                <a:latin typeface="Symbol" panose="05050102010706020507" pitchFamily="18" charset="2"/>
              </a:rPr>
              <a:t>g</a:t>
            </a:r>
            <a:r>
              <a:rPr lang="tr-TR" altLang="en-US" sz="2800" dirty="0"/>
              <a:t> - 6s</a:t>
            </a:r>
          </a:p>
          <a:p>
            <a:pPr algn="just"/>
            <a:r>
              <a:rPr lang="tr-TR" altLang="en-US" sz="2800" dirty="0"/>
              <a:t>21/9</a:t>
            </a:r>
            <a:r>
              <a:rPr lang="en-US" altLang="en-US" sz="2800" dirty="0"/>
              <a:t>	</a:t>
            </a:r>
            <a:r>
              <a:rPr lang="tr-TR" altLang="en-US" sz="2800" dirty="0"/>
              <a:t>	s</a:t>
            </a:r>
            <a:r>
              <a:rPr lang="en-US" altLang="en-US" sz="2800" baseline="-25000" dirty="0">
                <a:sym typeface="Wingdings 2" panose="05020102010507070707" pitchFamily="18" charset="2"/>
              </a:rPr>
              <a:t></a:t>
            </a:r>
            <a:r>
              <a:rPr lang="tr-TR" altLang="en-US" sz="2800" dirty="0"/>
              <a:t> = </a:t>
            </a:r>
            <a:r>
              <a:rPr lang="tr-TR" altLang="en-US" sz="2800" dirty="0" err="1"/>
              <a:t>s</a:t>
            </a:r>
            <a:r>
              <a:rPr lang="tr-TR" altLang="en-US" sz="2800" dirty="0" err="1">
                <a:latin typeface="Symbol" panose="05050102010706020507" pitchFamily="18" charset="2"/>
              </a:rPr>
              <a:t>g</a:t>
            </a:r>
            <a:r>
              <a:rPr lang="tr-TR" altLang="en-US" sz="2800" dirty="0"/>
              <a:t> - 12s</a:t>
            </a:r>
          </a:p>
          <a:p>
            <a:pPr algn="just"/>
            <a:r>
              <a:rPr lang="tr-TR" altLang="en-US" sz="2800" dirty="0"/>
              <a:t>21/12	s</a:t>
            </a:r>
            <a:r>
              <a:rPr lang="en-US" altLang="en-US" sz="2800" baseline="-25000" dirty="0">
                <a:sym typeface="Wingdings 2" panose="05020102010507070707" pitchFamily="18" charset="2"/>
              </a:rPr>
              <a:t></a:t>
            </a:r>
            <a:r>
              <a:rPr lang="tr-TR" altLang="en-US" sz="2800" dirty="0"/>
              <a:t> = </a:t>
            </a:r>
            <a:r>
              <a:rPr lang="tr-TR" altLang="en-US" sz="2800" dirty="0" err="1"/>
              <a:t>s</a:t>
            </a:r>
            <a:r>
              <a:rPr lang="tr-TR" altLang="en-US" sz="2800" dirty="0" err="1">
                <a:latin typeface="Symbol" panose="05050102010706020507" pitchFamily="18" charset="2"/>
              </a:rPr>
              <a:t>g</a:t>
            </a:r>
            <a:r>
              <a:rPr lang="tr-TR" altLang="en-US" sz="2800" dirty="0"/>
              <a:t> - 18s</a:t>
            </a:r>
            <a:endParaRPr lang="tr-TR" altLang="en-US" sz="2800" b="1" dirty="0"/>
          </a:p>
          <a:p>
            <a:pPr algn="just"/>
            <a:r>
              <a:rPr lang="tr-TR" altLang="en-US" sz="2800" dirty="0"/>
              <a:t>21/3</a:t>
            </a:r>
            <a:r>
              <a:rPr lang="tr-TR" altLang="en-US" sz="2800" b="1" dirty="0"/>
              <a:t>	</a:t>
            </a:r>
            <a:r>
              <a:rPr lang="en-US" altLang="en-US" sz="2800" b="1" dirty="0"/>
              <a:t>	</a:t>
            </a:r>
            <a:r>
              <a:rPr lang="tr-TR" altLang="en-US" sz="2800" dirty="0"/>
              <a:t>s</a:t>
            </a:r>
            <a:r>
              <a:rPr lang="en-US" altLang="en-US" sz="2800" baseline="-25000" dirty="0">
                <a:sym typeface="Wingdings 2" panose="05020102010507070707" pitchFamily="18" charset="2"/>
              </a:rPr>
              <a:t></a:t>
            </a:r>
            <a:r>
              <a:rPr lang="tr-TR" altLang="en-US" sz="2800" dirty="0"/>
              <a:t> = </a:t>
            </a:r>
            <a:r>
              <a:rPr lang="tr-TR" altLang="en-US" sz="2800" dirty="0" err="1"/>
              <a:t>s</a:t>
            </a:r>
            <a:r>
              <a:rPr lang="tr-TR" altLang="en-US" sz="2800" dirty="0" err="1">
                <a:latin typeface="Symbol" panose="05050102010706020507" pitchFamily="18" charset="2"/>
              </a:rPr>
              <a:t>g</a:t>
            </a:r>
            <a:r>
              <a:rPr lang="tr-TR" altLang="en-US" sz="2800" dirty="0">
                <a:latin typeface="Symbol" panose="05050102010706020507" pitchFamily="18" charset="2"/>
              </a:rPr>
              <a:t> </a:t>
            </a:r>
            <a:r>
              <a:rPr lang="tr-TR" altLang="en-US" sz="2800" dirty="0"/>
              <a:t>- 24s = </a:t>
            </a:r>
            <a:r>
              <a:rPr lang="tr-TR" altLang="en-US" sz="2800" dirty="0" err="1"/>
              <a:t>s</a:t>
            </a:r>
            <a:r>
              <a:rPr lang="tr-TR" altLang="en-US" sz="2800" dirty="0" err="1">
                <a:latin typeface="Symbol" panose="05050102010706020507" pitchFamily="18" charset="2"/>
              </a:rPr>
              <a:t>g</a:t>
            </a:r>
            <a:endParaRPr lang="tr-TR" altLang="en-US" sz="2800" dirty="0">
              <a:latin typeface="Symbol" panose="05050102010706020507" pitchFamily="18" charset="2"/>
            </a:endParaRPr>
          </a:p>
          <a:p>
            <a:pPr algn="just"/>
            <a:endParaRPr lang="tr-TR" altLang="en-US" sz="2800" dirty="0">
              <a:latin typeface="Symbol" panose="05050102010706020507" pitchFamily="18" charset="2"/>
            </a:endParaRPr>
          </a:p>
          <a:p>
            <a:pPr algn="just">
              <a:buFontTx/>
              <a:buNone/>
            </a:pPr>
            <a:r>
              <a:rPr lang="tr-TR" altLang="en-US" sz="2800" dirty="0"/>
              <a:t>	Bir yılda güneş meridyenden 365 defa geçmektedir. Koç noktası veya herhangi bir yıldız ise 366 defa geçer.</a:t>
            </a:r>
          </a:p>
        </p:txBody>
      </p:sp>
    </p:spTree>
    <p:extLst>
      <p:ext uri="{BB962C8B-B14F-4D97-AF65-F5344CB8AC3E}">
        <p14:creationId xmlns:p14="http://schemas.microsoft.com/office/powerpoint/2010/main" val="13103829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a:extLst>
              <a:ext uri="{FF2B5EF4-FFF2-40B4-BE49-F238E27FC236}">
                <a16:creationId xmlns:a16="http://schemas.microsoft.com/office/drawing/2014/main" id="{BBBDE9B9-10E7-4644-AFEA-56F2B043B878}"/>
              </a:ext>
            </a:extLst>
          </p:cNvPr>
          <p:cNvSpPr>
            <a:spLocks noGrp="1" noChangeArrowheads="1"/>
          </p:cNvSpPr>
          <p:nvPr>
            <p:ph type="body" idx="1"/>
          </p:nvPr>
        </p:nvSpPr>
        <p:spPr>
          <a:xfrm>
            <a:off x="628650" y="1406175"/>
            <a:ext cx="7886700" cy="4351338"/>
          </a:xfrm>
        </p:spPr>
        <p:txBody>
          <a:bodyPr>
            <a:normAutofit fontScale="70000" lnSpcReduction="20000"/>
          </a:bodyPr>
          <a:lstStyle/>
          <a:p>
            <a:pPr algn="just">
              <a:lnSpc>
                <a:spcPct val="160000"/>
              </a:lnSpc>
            </a:pPr>
            <a:r>
              <a:rPr lang="tr-TR" altLang="en-US" sz="2400" dirty="0"/>
              <a:t>Güneşin meridyenden art </a:t>
            </a:r>
            <a:r>
              <a:rPr lang="tr-TR" altLang="en-US" sz="2400" dirty="0" err="1"/>
              <a:t>ard</a:t>
            </a:r>
            <a:r>
              <a:rPr lang="en-US" altLang="en-US" sz="2400" dirty="0"/>
              <a:t>a</a:t>
            </a:r>
            <a:r>
              <a:rPr lang="tr-TR" altLang="en-US" sz="2400" dirty="0"/>
              <a:t> iki geçişi arasındaki zaman aralığına </a:t>
            </a:r>
            <a:r>
              <a:rPr lang="tr-TR" altLang="en-US" sz="2400" dirty="0">
                <a:solidFill>
                  <a:srgbClr val="FF0000"/>
                </a:solidFill>
              </a:rPr>
              <a:t>görünen veya </a:t>
            </a:r>
            <a:r>
              <a:rPr lang="tr-TR" altLang="en-US" sz="2400" dirty="0" err="1">
                <a:solidFill>
                  <a:srgbClr val="FF0000"/>
                </a:solidFill>
              </a:rPr>
              <a:t>gerçel</a:t>
            </a:r>
            <a:r>
              <a:rPr lang="tr-TR" altLang="en-US" sz="2400" dirty="0">
                <a:solidFill>
                  <a:srgbClr val="FF0000"/>
                </a:solidFill>
              </a:rPr>
              <a:t> güneş günü</a:t>
            </a:r>
            <a:r>
              <a:rPr lang="tr-TR" altLang="en-US" sz="2400" dirty="0"/>
              <a:t> denir. Fakat bu zaman aralığı bir zaman birimi olarak aşağıdaki sebeplerden ötürü kullanılamaz </a:t>
            </a:r>
          </a:p>
          <a:p>
            <a:pPr algn="just">
              <a:lnSpc>
                <a:spcPct val="160000"/>
              </a:lnSpc>
            </a:pPr>
            <a:r>
              <a:rPr lang="tr-TR" altLang="en-US" sz="2400" dirty="0">
                <a:solidFill>
                  <a:srgbClr val="FF0000"/>
                </a:solidFill>
              </a:rPr>
              <a:t>a)</a:t>
            </a:r>
            <a:r>
              <a:rPr lang="tr-TR" altLang="en-US" sz="2400" dirty="0"/>
              <a:t> Yer, </a:t>
            </a:r>
            <a:r>
              <a:rPr lang="en-US" altLang="en-US" sz="2400" dirty="0"/>
              <a:t>G</a:t>
            </a:r>
            <a:r>
              <a:rPr lang="tr-TR" altLang="en-US" sz="2400" dirty="0" err="1"/>
              <a:t>üneş</a:t>
            </a:r>
            <a:r>
              <a:rPr lang="tr-TR" altLang="en-US" sz="2400" dirty="0"/>
              <a:t> etrafında eliptik bir yörünge çizer ve </a:t>
            </a:r>
            <a:r>
              <a:rPr lang="tr-TR" altLang="en-US" sz="2400" dirty="0" err="1"/>
              <a:t>perihelde</a:t>
            </a:r>
            <a:r>
              <a:rPr lang="tr-TR" altLang="en-US" sz="2400" dirty="0"/>
              <a:t> iken daha hızlı, </a:t>
            </a:r>
            <a:r>
              <a:rPr lang="tr-TR" altLang="en-US" sz="2400" dirty="0" err="1"/>
              <a:t>afelde</a:t>
            </a:r>
            <a:r>
              <a:rPr lang="tr-TR" altLang="en-US" sz="2400" dirty="0"/>
              <a:t> iken daha yavaş hareket eder. Bu nedenle güneşin görünen hareketi düzgün değildir. </a:t>
            </a:r>
            <a:r>
              <a:rPr lang="tr-TR" altLang="en-US" sz="2400" dirty="0">
                <a:solidFill>
                  <a:srgbClr val="FF0000"/>
                </a:solidFill>
              </a:rPr>
              <a:t>b)</a:t>
            </a:r>
            <a:r>
              <a:rPr lang="tr-TR" altLang="en-US" sz="2400" dirty="0"/>
              <a:t> Bundan başka Güneşin daha hızlı veya daha yavaş hareket ediyor gibi görünmesinin diğer bir nedeni- ki bu, yerin yörüngesi tam bir daire şeklinde olsa bile vardır- </a:t>
            </a:r>
            <a:r>
              <a:rPr lang="tr-TR" altLang="en-US" sz="2400" dirty="0" err="1"/>
              <a:t>ekliptiğin</a:t>
            </a:r>
            <a:r>
              <a:rPr lang="tr-TR" altLang="en-US" sz="2400" dirty="0"/>
              <a:t> ekvatora göre eğik olmasıdır. Dönencelerde (22 haziran ve 22 Aralıkta Güneş ekvatordan en</a:t>
            </a:r>
            <a:r>
              <a:rPr lang="tr-TR" altLang="en-US" sz="2400" i="1" dirty="0"/>
              <a:t> </a:t>
            </a:r>
            <a:r>
              <a:rPr lang="tr-TR" altLang="en-US" sz="2400" dirty="0"/>
              <a:t>büyük </a:t>
            </a:r>
            <a:r>
              <a:rPr lang="tr-TR" altLang="en-US" sz="2400" dirty="0" err="1"/>
              <a:t>açısal</a:t>
            </a:r>
            <a:r>
              <a:rPr lang="tr-TR" altLang="en-US" sz="2400" dirty="0"/>
              <a:t> uzaklıkta bulunur ve bu tarihten ilkine yaz dönencesi, ikinciye kış dönencesi denir), yani güneşin görünen har</a:t>
            </a:r>
            <a:r>
              <a:rPr lang="en-US" altLang="en-US" sz="2400" dirty="0"/>
              <a:t>e</a:t>
            </a:r>
            <a:r>
              <a:rPr lang="tr-TR" altLang="en-US" sz="2400" dirty="0"/>
              <a:t>keti ekvatora paralel iken, güneşin doğuya doğru daha hızlı hareket ettiğini görüyoruz.</a:t>
            </a:r>
          </a:p>
        </p:txBody>
      </p:sp>
    </p:spTree>
    <p:extLst>
      <p:ext uri="{BB962C8B-B14F-4D97-AF65-F5344CB8AC3E}">
        <p14:creationId xmlns:p14="http://schemas.microsoft.com/office/powerpoint/2010/main" val="2536299070"/>
      </p:ext>
    </p:extLst>
  </p:cSld>
  <p:clrMapOvr>
    <a:masterClrMapping/>
  </p:clrMapOvr>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72</TotalTime>
  <Words>1199</Words>
  <Application>Microsoft Office PowerPoint</Application>
  <PresentationFormat>Ekran Gösterisi (4:3)</PresentationFormat>
  <Paragraphs>97</Paragraphs>
  <Slides>18</Slides>
  <Notes>0</Notes>
  <HiddenSlides>0</HiddenSlides>
  <MMClips>0</MMClips>
  <ScaleCrop>false</ScaleCrop>
  <HeadingPairs>
    <vt:vector size="8" baseType="variant">
      <vt:variant>
        <vt:lpstr>Kullanılan Yazı Tipleri</vt:lpstr>
      </vt:variant>
      <vt:variant>
        <vt:i4>7</vt:i4>
      </vt:variant>
      <vt:variant>
        <vt:lpstr>Tema</vt:lpstr>
      </vt:variant>
      <vt:variant>
        <vt:i4>1</vt:i4>
      </vt:variant>
      <vt:variant>
        <vt:lpstr>Eklenmiş OLE Hizmet Programları</vt:lpstr>
      </vt:variant>
      <vt:variant>
        <vt:i4>1</vt:i4>
      </vt:variant>
      <vt:variant>
        <vt:lpstr>Slayt Başlıkları</vt:lpstr>
      </vt:variant>
      <vt:variant>
        <vt:i4>18</vt:i4>
      </vt:variant>
    </vt:vector>
  </HeadingPairs>
  <TitlesOfParts>
    <vt:vector size="27" baseType="lpstr">
      <vt:lpstr>Arial</vt:lpstr>
      <vt:lpstr>Calibri</vt:lpstr>
      <vt:lpstr>Calibri Light</vt:lpstr>
      <vt:lpstr>Monotype Corsiva</vt:lpstr>
      <vt:lpstr>Symbol</vt:lpstr>
      <vt:lpstr>Times New Roman</vt:lpstr>
      <vt:lpstr>Wingdings 2</vt:lpstr>
      <vt:lpstr>Office Teması</vt:lpstr>
      <vt:lpstr>Equation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BÖLÜM III</dc:title>
  <dc:creator>ibrahim özavcı</dc:creator>
  <cp:lastModifiedBy>ibrahim özavcı</cp:lastModifiedBy>
  <cp:revision>10</cp:revision>
  <dcterms:created xsi:type="dcterms:W3CDTF">2018-11-07T13:52:19Z</dcterms:created>
  <dcterms:modified xsi:type="dcterms:W3CDTF">2018-11-14T07:41:09Z</dcterms:modified>
</cp:coreProperties>
</file>