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5"/>
  </p:notesMasterIdLst>
  <p:sldIdLst>
    <p:sldId id="256" r:id="rId2"/>
    <p:sldId id="298" r:id="rId3"/>
    <p:sldId id="299" r:id="rId4"/>
    <p:sldId id="301" r:id="rId5"/>
    <p:sldId id="302" r:id="rId6"/>
    <p:sldId id="281" r:id="rId7"/>
    <p:sldId id="280" r:id="rId8"/>
    <p:sldId id="282" r:id="rId9"/>
    <p:sldId id="300" r:id="rId10"/>
    <p:sldId id="278" r:id="rId11"/>
    <p:sldId id="272" r:id="rId12"/>
    <p:sldId id="286" r:id="rId13"/>
    <p:sldId id="273" r:id="rId14"/>
    <p:sldId id="279" r:id="rId15"/>
    <p:sldId id="283" r:id="rId16"/>
    <p:sldId id="284" r:id="rId17"/>
    <p:sldId id="285" r:id="rId18"/>
    <p:sldId id="276" r:id="rId19"/>
    <p:sldId id="277" r:id="rId20"/>
    <p:sldId id="257" r:id="rId21"/>
    <p:sldId id="260" r:id="rId22"/>
    <p:sldId id="259" r:id="rId23"/>
    <p:sldId id="261" r:id="rId24"/>
    <p:sldId id="262" r:id="rId25"/>
    <p:sldId id="263" r:id="rId26"/>
    <p:sldId id="264" r:id="rId27"/>
    <p:sldId id="265" r:id="rId28"/>
    <p:sldId id="266" r:id="rId29"/>
    <p:sldId id="267" r:id="rId30"/>
    <p:sldId id="268" r:id="rId31"/>
    <p:sldId id="269" r:id="rId32"/>
    <p:sldId id="270" r:id="rId33"/>
    <p:sldId id="274" r:id="rId3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DE5BE9D0-B810-4575-9ED1-62263D17DC80}">
          <p14:sldIdLst>
            <p14:sldId id="256"/>
            <p14:sldId id="298"/>
            <p14:sldId id="299"/>
            <p14:sldId id="301"/>
            <p14:sldId id="302"/>
            <p14:sldId id="281"/>
            <p14:sldId id="280"/>
            <p14:sldId id="282"/>
            <p14:sldId id="300"/>
            <p14:sldId id="278"/>
            <p14:sldId id="272"/>
            <p14:sldId id="286"/>
            <p14:sldId id="273"/>
            <p14:sldId id="279"/>
            <p14:sldId id="283"/>
            <p14:sldId id="284"/>
            <p14:sldId id="285"/>
            <p14:sldId id="276"/>
            <p14:sldId id="277"/>
            <p14:sldId id="257"/>
            <p14:sldId id="260"/>
          </p14:sldIdLst>
        </p14:section>
        <p14:section name="Başlıksız Bölüm" id="{CD3686EF-1E55-4417-B824-F03C3EE8D867}">
          <p14:sldIdLst>
            <p14:sldId id="259"/>
            <p14:sldId id="261"/>
            <p14:sldId id="262"/>
            <p14:sldId id="263"/>
            <p14:sldId id="264"/>
            <p14:sldId id="265"/>
            <p14:sldId id="266"/>
            <p14:sldId id="267"/>
            <p14:sldId id="268"/>
            <p14:sldId id="269"/>
            <p14:sldId id="270"/>
            <p14:sldId id="27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698" autoAdjust="0"/>
    <p:restoredTop sz="82990" autoAdjust="0"/>
  </p:normalViewPr>
  <p:slideViewPr>
    <p:cSldViewPr>
      <p:cViewPr varScale="1">
        <p:scale>
          <a:sx n="52" d="100"/>
          <a:sy n="52" d="100"/>
        </p:scale>
        <p:origin x="1328" y="176"/>
      </p:cViewPr>
      <p:guideLst>
        <p:guide orient="horz" pos="2160"/>
        <p:guide pos="2880"/>
      </p:guideLst>
    </p:cSldViewPr>
  </p:slideViewPr>
  <p:outlineViewPr>
    <p:cViewPr>
      <p:scale>
        <a:sx n="33" d="100"/>
        <a:sy n="33" d="100"/>
      </p:scale>
      <p:origin x="0" y="112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7C09B81-4BAE-46D1-A8FC-80595B556F84}" type="datetimeFigureOut">
              <a:rPr lang="tr-TR" smtClean="0"/>
              <a:t>30.03.2019</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03B5202-54E8-40D3-B47C-7F0D97ACB054}" type="slidenum">
              <a:rPr lang="tr-TR" smtClean="0"/>
              <a:t>‹#›</a:t>
            </a:fld>
            <a:endParaRPr lang="tr-TR"/>
          </a:p>
        </p:txBody>
      </p:sp>
    </p:spTree>
    <p:extLst>
      <p:ext uri="{BB962C8B-B14F-4D97-AF65-F5344CB8AC3E}">
        <p14:creationId xmlns:p14="http://schemas.microsoft.com/office/powerpoint/2010/main" val="12206301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tr-TR" dirty="0"/>
              <a:t>1970’lerde </a:t>
            </a:r>
            <a:r>
              <a:rPr lang="tr-TR" dirty="0" err="1"/>
              <a:t>rekombinant</a:t>
            </a:r>
            <a:r>
              <a:rPr lang="tr-TR" dirty="0"/>
              <a:t> DNA teknolojisinin lehine ve aleyhine süren tartışmaların iki ucunda da </a:t>
            </a:r>
            <a:r>
              <a:rPr lang="tr-TR" dirty="0" err="1"/>
              <a:t>bilimadamları</a:t>
            </a:r>
            <a:r>
              <a:rPr lang="tr-TR" dirty="0"/>
              <a:t> vardı.  Bu bir anlamda toplumun güvende hissetmesini kolaylaştırmış olmalı. </a:t>
            </a:r>
          </a:p>
          <a:p>
            <a:endParaRPr lang="tr-TR" dirty="0"/>
          </a:p>
          <a:p>
            <a:r>
              <a:rPr lang="tr-TR" dirty="0" err="1"/>
              <a:t>Berg</a:t>
            </a:r>
            <a:r>
              <a:rPr lang="tr-TR" dirty="0"/>
              <a:t> bu teknolojinin güvenirliliği ile ilgili endişelerini dile getiren bir yazıyı «</a:t>
            </a:r>
            <a:r>
              <a:rPr lang="tr-TR" dirty="0" err="1"/>
              <a:t>Science</a:t>
            </a:r>
            <a:r>
              <a:rPr lang="tr-TR" dirty="0"/>
              <a:t>» dergisine göndererek, teknoloji iyi anlaşılana kadar çalışmalar için bir duraklama dönemi (moratoryum)yaşanması gerektiğini belirtmiştir. </a:t>
            </a:r>
          </a:p>
          <a:p>
            <a:endParaRPr lang="tr-TR" dirty="0"/>
          </a:p>
          <a:p>
            <a:r>
              <a:rPr lang="tr-TR" dirty="0"/>
              <a:t>Bu ünlü </a:t>
            </a:r>
            <a:r>
              <a:rPr lang="tr-TR" dirty="0" err="1"/>
              <a:t>Asilomar</a:t>
            </a:r>
            <a:r>
              <a:rPr lang="tr-TR" dirty="0"/>
              <a:t> Konferansının yapılması ve gerçekten de bir moratoryum ilan edilmesi ile sonuçlandı. Endişe üzerinde çalışma yapılan bakterilerin laboratuvar dışına çıkıp, kontrol edilememesi ve biyolojik silah olarak kullanılmasıydı. </a:t>
            </a:r>
          </a:p>
        </p:txBody>
      </p:sp>
      <p:sp>
        <p:nvSpPr>
          <p:cNvPr id="4" name="Slide Number Placeholder 3"/>
          <p:cNvSpPr>
            <a:spLocks noGrp="1"/>
          </p:cNvSpPr>
          <p:nvPr>
            <p:ph type="sldNum" sz="quarter" idx="5"/>
          </p:nvPr>
        </p:nvSpPr>
        <p:spPr/>
        <p:txBody>
          <a:bodyPr/>
          <a:lstStyle/>
          <a:p>
            <a:fld id="{E03B5202-54E8-40D3-B47C-7F0D97ACB054}" type="slidenum">
              <a:rPr lang="tr-TR" smtClean="0"/>
              <a:t>10</a:t>
            </a:fld>
            <a:endParaRPr lang="tr-TR"/>
          </a:p>
        </p:txBody>
      </p:sp>
    </p:spTree>
    <p:extLst>
      <p:ext uri="{BB962C8B-B14F-4D97-AF65-F5344CB8AC3E}">
        <p14:creationId xmlns:p14="http://schemas.microsoft.com/office/powerpoint/2010/main" val="41303691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tr-TR" dirty="0"/>
              <a:t>O dönem alevlenen biyoteknoloji tartışmalarında biyoteknoloji karşıtı grubu </a:t>
            </a:r>
            <a:r>
              <a:rPr lang="tr-TR" dirty="0" err="1"/>
              <a:t>luddites</a:t>
            </a:r>
            <a:r>
              <a:rPr lang="tr-TR" dirty="0"/>
              <a:t> olarak </a:t>
            </a:r>
            <a:r>
              <a:rPr lang="tr-TR" dirty="0" err="1"/>
              <a:t>tabımlamayanın</a:t>
            </a:r>
            <a:r>
              <a:rPr lang="tr-TR" dirty="0"/>
              <a:t> bu karşı duruşa aşırı bir anlam yüklemek isteyen MONSANTO olduğu ortaya çıkmıştır. Dönemde süregelen tartışmalar hakkında yazanlar bazen tartışmaların gittiği iki aşırı ucun </a:t>
            </a:r>
            <a:r>
              <a:rPr lang="tr-TR" dirty="0" err="1"/>
              <a:t>biyoteknolojinin</a:t>
            </a:r>
            <a:r>
              <a:rPr lang="tr-TR" dirty="0"/>
              <a:t> kendisinden çok daha yıkıcı bir etkisi olmasından endişelendiklerini belirtmişlerdir. </a:t>
            </a:r>
          </a:p>
        </p:txBody>
      </p:sp>
      <p:sp>
        <p:nvSpPr>
          <p:cNvPr id="4" name="Slide Number Placeholder 3"/>
          <p:cNvSpPr>
            <a:spLocks noGrp="1"/>
          </p:cNvSpPr>
          <p:nvPr>
            <p:ph type="sldNum" sz="quarter" idx="5"/>
          </p:nvPr>
        </p:nvSpPr>
        <p:spPr/>
        <p:txBody>
          <a:bodyPr/>
          <a:lstStyle/>
          <a:p>
            <a:fld id="{E03B5202-54E8-40D3-B47C-7F0D97ACB054}" type="slidenum">
              <a:rPr lang="tr-TR" smtClean="0"/>
              <a:t>17</a:t>
            </a:fld>
            <a:endParaRPr lang="tr-TR"/>
          </a:p>
        </p:txBody>
      </p:sp>
    </p:spTree>
    <p:extLst>
      <p:ext uri="{BB962C8B-B14F-4D97-AF65-F5344CB8AC3E}">
        <p14:creationId xmlns:p14="http://schemas.microsoft.com/office/powerpoint/2010/main" val="269623819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23DA9405-407A-4EEF-8118-600E78379774}" type="datetimeFigureOut">
              <a:rPr lang="tr-TR" smtClean="0"/>
              <a:t>30.03.2019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BA1580F-F90B-429E-9877-C6EE3EBD261B}" type="slidenum">
              <a:rPr lang="tr-TR" smtClean="0"/>
              <a:t>‹#›</a:t>
            </a:fld>
            <a:endParaRPr lang="tr-TR"/>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tr-TR"/>
              <a:t>Asıl başlık stili için tıklatın</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23DA9405-407A-4EEF-8118-600E78379774}" type="datetimeFigureOut">
              <a:rPr lang="tr-TR" smtClean="0"/>
              <a:t>30.03.2019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BA1580F-F90B-429E-9877-C6EE3EBD261B}"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23DA9405-407A-4EEF-8118-600E78379774}" type="datetimeFigureOut">
              <a:rPr lang="tr-TR" smtClean="0"/>
              <a:t>30.03.2019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BA1580F-F90B-429E-9877-C6EE3EBD261B}"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tr-TR"/>
              <a:t>Asıl başlık stili için tıklatın</a:t>
            </a:r>
            <a:endParaRPr lang="en-US" dirty="0"/>
          </a:p>
        </p:txBody>
      </p:sp>
      <p:sp>
        <p:nvSpPr>
          <p:cNvPr id="4" name="Date Placeholder 3"/>
          <p:cNvSpPr>
            <a:spLocks noGrp="1"/>
          </p:cNvSpPr>
          <p:nvPr>
            <p:ph type="dt" sz="half" idx="10"/>
          </p:nvPr>
        </p:nvSpPr>
        <p:spPr/>
        <p:txBody>
          <a:bodyPr/>
          <a:lstStyle/>
          <a:p>
            <a:fld id="{23DA9405-407A-4EEF-8118-600E78379774}" type="datetimeFigureOut">
              <a:rPr lang="tr-TR" smtClean="0"/>
              <a:t>30.03.2019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BA1580F-F90B-429E-9877-C6EE3EBD261B}" type="slidenum">
              <a:rPr lang="tr-TR" smtClean="0"/>
              <a:t>‹#›</a:t>
            </a:fld>
            <a:endParaRPr lang="tr-TR"/>
          </a:p>
        </p:txBody>
      </p:sp>
      <p:sp>
        <p:nvSpPr>
          <p:cNvPr id="8" name="Content Placeholder 7"/>
          <p:cNvSpPr>
            <a:spLocks noGrp="1"/>
          </p:cNvSpPr>
          <p:nvPr>
            <p:ph sz="quarter" idx="13"/>
          </p:nvPr>
        </p:nvSpPr>
        <p:spPr>
          <a:xfrm>
            <a:off x="609600" y="1600200"/>
            <a:ext cx="7924800" cy="41148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tr-TR"/>
              <a:t>Asıl başlık stili için tıklatın</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23DA9405-407A-4EEF-8118-600E78379774}" type="datetimeFigureOut">
              <a:rPr lang="tr-TR" smtClean="0"/>
              <a:t>30.03.2019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BA1580F-F90B-429E-9877-C6EE3EBD261B}"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2" name="Title 1"/>
          <p:cNvSpPr>
            <a:spLocks noGrp="1"/>
          </p:cNvSpPr>
          <p:nvPr>
            <p:ph type="title"/>
          </p:nvPr>
        </p:nvSpPr>
        <p:spPr>
          <a:xfrm>
            <a:off x="609600" y="274638"/>
            <a:ext cx="7924800" cy="1143000"/>
          </a:xfrm>
        </p:spPr>
        <p:txBody>
          <a:bodyPr/>
          <a:lstStyle/>
          <a:p>
            <a:r>
              <a:rPr lang="tr-TR"/>
              <a:t>Asıl başlık stili için tıklatın</a:t>
            </a:r>
            <a:endParaRPr lang="en-US" dirty="0"/>
          </a:p>
        </p:txBody>
      </p:sp>
      <p:sp>
        <p:nvSpPr>
          <p:cNvPr id="5" name="Date Placeholder 4"/>
          <p:cNvSpPr>
            <a:spLocks noGrp="1"/>
          </p:cNvSpPr>
          <p:nvPr>
            <p:ph type="dt" sz="half" idx="10"/>
          </p:nvPr>
        </p:nvSpPr>
        <p:spPr/>
        <p:txBody>
          <a:bodyPr/>
          <a:lstStyle/>
          <a:p>
            <a:fld id="{23DA9405-407A-4EEF-8118-600E78379774}" type="datetimeFigureOut">
              <a:rPr lang="tr-TR" smtClean="0"/>
              <a:t>30.03.2019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BA1580F-F90B-429E-9877-C6EE3EBD261B}"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2" name="Title 1"/>
          <p:cNvSpPr>
            <a:spLocks noGrp="1"/>
          </p:cNvSpPr>
          <p:nvPr>
            <p:ph type="title"/>
          </p:nvPr>
        </p:nvSpPr>
        <p:spPr>
          <a:xfrm>
            <a:off x="609600" y="274638"/>
            <a:ext cx="7924800" cy="1143000"/>
          </a:xfrm>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7" name="Date Placeholder 6"/>
          <p:cNvSpPr>
            <a:spLocks noGrp="1"/>
          </p:cNvSpPr>
          <p:nvPr>
            <p:ph type="dt" sz="half" idx="10"/>
          </p:nvPr>
        </p:nvSpPr>
        <p:spPr/>
        <p:txBody>
          <a:bodyPr/>
          <a:lstStyle/>
          <a:p>
            <a:fld id="{23DA9405-407A-4EEF-8118-600E78379774}" type="datetimeFigureOut">
              <a:rPr lang="tr-TR" smtClean="0"/>
              <a:t>30.03.2019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ABA1580F-F90B-429E-9877-C6EE3EBD261B}"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3DA9405-407A-4EEF-8118-600E78379774}" type="datetimeFigureOut">
              <a:rPr lang="tr-TR" smtClean="0"/>
              <a:t>30.03.2019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ABA1580F-F90B-429E-9877-C6EE3EBD261B}"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DA9405-407A-4EEF-8118-600E78379774}" type="datetimeFigureOut">
              <a:rPr lang="tr-TR" smtClean="0"/>
              <a:t>30.03.2019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ABA1580F-F90B-429E-9877-C6EE3EBD261B}"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tr-TR"/>
              <a:t>Asıl başlık stili için tıklatın</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23DA9405-407A-4EEF-8118-600E78379774}" type="datetimeFigureOut">
              <a:rPr lang="tr-TR" smtClean="0"/>
              <a:t>30.03.2019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BA1580F-F90B-429E-9877-C6EE3EBD261B}"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tr-TR"/>
              <a:t>Asıl başlık stili için tıklatın</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23DA9405-407A-4EEF-8118-600E78379774}" type="datetimeFigureOut">
              <a:rPr lang="tr-TR" smtClean="0"/>
              <a:t>30.03.2019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BA1580F-F90B-429E-9877-C6EE3EBD261B}"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tr-TR"/>
              <a:t>Asıl başlık stili için tıklatın</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23DA9405-407A-4EEF-8118-600E78379774}" type="datetimeFigureOut">
              <a:rPr lang="tr-TR" smtClean="0"/>
              <a:t>30.03.2019</a:t>
            </a:fld>
            <a:endParaRPr lang="tr-TR"/>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tr-TR"/>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ABA1580F-F90B-429E-9877-C6EE3EBD261B}" type="slidenum">
              <a:rPr lang="tr-TR" smtClean="0"/>
              <a:t>‹#›</a:t>
            </a:fld>
            <a:endParaRPr lang="tr-TR"/>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p:txBody>
          <a:bodyPr/>
          <a:lstStyle/>
          <a:p>
            <a:endParaRPr lang="tr-TR" dirty="0"/>
          </a:p>
          <a:p>
            <a:pPr algn="r"/>
            <a:r>
              <a:rPr lang="tr-TR" sz="2000" i="1" dirty="0"/>
              <a:t>Doç. Dr. Yeşim Doğan </a:t>
            </a:r>
          </a:p>
          <a:p>
            <a:pPr algn="r"/>
            <a:r>
              <a:rPr lang="tr-TR" sz="2000" i="1" dirty="0"/>
              <a:t>Biyoteknoloji Ens. Merkez </a:t>
            </a:r>
            <a:r>
              <a:rPr lang="tr-TR" sz="2000" i="1" dirty="0" err="1"/>
              <a:t>Lab</a:t>
            </a:r>
            <a:r>
              <a:rPr lang="tr-TR" sz="2000" i="1" dirty="0"/>
              <a:t>. </a:t>
            </a:r>
          </a:p>
        </p:txBody>
      </p:sp>
      <p:sp>
        <p:nvSpPr>
          <p:cNvPr id="2" name="Başlık 1"/>
          <p:cNvSpPr>
            <a:spLocks noGrp="1"/>
          </p:cNvSpPr>
          <p:nvPr>
            <p:ph type="ctrTitle"/>
          </p:nvPr>
        </p:nvSpPr>
        <p:spPr>
          <a:xfrm>
            <a:off x="683568" y="1052736"/>
            <a:ext cx="8280920" cy="1921121"/>
          </a:xfrm>
        </p:spPr>
        <p:txBody>
          <a:bodyPr/>
          <a:lstStyle/>
          <a:p>
            <a:pPr algn="r"/>
            <a:r>
              <a:rPr lang="tr-TR" i="1" dirty="0"/>
              <a:t>ETİK    </a:t>
            </a:r>
            <a:br>
              <a:rPr lang="tr-TR" i="1" dirty="0"/>
            </a:br>
            <a:r>
              <a:rPr lang="tr-TR" i="1" dirty="0"/>
              <a:t> </a:t>
            </a:r>
            <a:br>
              <a:rPr lang="tr-TR" i="1"/>
            </a:br>
            <a:r>
              <a:rPr lang="tr-TR" i="1"/>
              <a:t>Genetik </a:t>
            </a:r>
            <a:r>
              <a:rPr lang="tr-TR" i="1" dirty="0"/>
              <a:t>mühendisliği ve ETİK</a:t>
            </a:r>
          </a:p>
        </p:txBody>
      </p:sp>
    </p:spTree>
    <p:extLst>
      <p:ext uri="{BB962C8B-B14F-4D97-AF65-F5344CB8AC3E}">
        <p14:creationId xmlns:p14="http://schemas.microsoft.com/office/powerpoint/2010/main" val="41986490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Grp="1" noChangeAspect="1" noChangeArrowheads="1"/>
          </p:cNvPicPr>
          <p:nvPr>
            <p:ph sz="quarter" idx="13"/>
          </p:nvPr>
        </p:nvPicPr>
        <p:blipFill>
          <a:blip r:embed="rId3">
            <a:extLst>
              <a:ext uri="{28A0092B-C50C-407E-A947-70E740481C1C}">
                <a14:useLocalDpi xmlns:a14="http://schemas.microsoft.com/office/drawing/2010/main" val="0"/>
              </a:ext>
            </a:extLst>
          </a:blip>
          <a:srcRect/>
          <a:stretch>
            <a:fillRect/>
          </a:stretch>
        </p:blipFill>
        <p:spPr bwMode="auto">
          <a:xfrm>
            <a:off x="5868144" y="332656"/>
            <a:ext cx="2381250" cy="3114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Metin kutusu 4"/>
          <p:cNvSpPr txBox="1"/>
          <p:nvPr/>
        </p:nvSpPr>
        <p:spPr>
          <a:xfrm>
            <a:off x="1403648" y="548680"/>
            <a:ext cx="4019049" cy="2031325"/>
          </a:xfrm>
          <a:prstGeom prst="rect">
            <a:avLst/>
          </a:prstGeom>
          <a:noFill/>
        </p:spPr>
        <p:txBody>
          <a:bodyPr wrap="none" rtlCol="0">
            <a:spAutoFit/>
          </a:bodyPr>
          <a:lstStyle/>
          <a:p>
            <a:r>
              <a:rPr lang="tr-TR" dirty="0"/>
              <a:t>1971 – Paul </a:t>
            </a:r>
            <a:r>
              <a:rPr lang="tr-TR" dirty="0" err="1"/>
              <a:t>Berg</a:t>
            </a:r>
            <a:endParaRPr lang="tr-TR" dirty="0"/>
          </a:p>
          <a:p>
            <a:endParaRPr lang="tr-TR" dirty="0"/>
          </a:p>
          <a:p>
            <a:r>
              <a:rPr lang="tr-TR" dirty="0"/>
              <a:t>SV40 </a:t>
            </a:r>
            <a:r>
              <a:rPr lang="tr-TR" dirty="0" err="1"/>
              <a:t>virusu</a:t>
            </a:r>
            <a:r>
              <a:rPr lang="tr-TR" dirty="0"/>
              <a:t> – </a:t>
            </a:r>
            <a:r>
              <a:rPr lang="tr-TR" dirty="0" err="1"/>
              <a:t>E.coli</a:t>
            </a:r>
            <a:r>
              <a:rPr lang="tr-TR" dirty="0"/>
              <a:t> </a:t>
            </a:r>
            <a:r>
              <a:rPr lang="tr-TR" dirty="0" err="1"/>
              <a:t>rekombinayonu</a:t>
            </a:r>
            <a:r>
              <a:rPr lang="tr-TR" dirty="0"/>
              <a:t> </a:t>
            </a:r>
          </a:p>
          <a:p>
            <a:endParaRPr lang="tr-TR" dirty="0"/>
          </a:p>
          <a:p>
            <a:r>
              <a:rPr lang="tr-TR" dirty="0"/>
              <a:t>1980 Nobel Ödülü </a:t>
            </a:r>
          </a:p>
          <a:p>
            <a:endParaRPr lang="tr-TR" dirty="0"/>
          </a:p>
          <a:p>
            <a:endParaRPr lang="tr-TR" dirty="0"/>
          </a:p>
        </p:txBody>
      </p:sp>
      <p:pic>
        <p:nvPicPr>
          <p:cNvPr id="3075" name="Picture 3"/>
          <p:cNvPicPr>
            <a:picLocks noChangeAspect="1" noChangeArrowheads="1"/>
          </p:cNvPicPr>
          <p:nvPr/>
        </p:nvPicPr>
        <p:blipFill rotWithShape="1">
          <a:blip r:embed="rId4">
            <a:extLst>
              <a:ext uri="{28A0092B-C50C-407E-A947-70E740481C1C}">
                <a14:useLocalDpi xmlns:a14="http://schemas.microsoft.com/office/drawing/2010/main" val="0"/>
              </a:ext>
            </a:extLst>
          </a:blip>
          <a:srcRect b="27164"/>
          <a:stretch/>
        </p:blipFill>
        <p:spPr bwMode="auto">
          <a:xfrm>
            <a:off x="395536" y="2549494"/>
            <a:ext cx="3952875" cy="277504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Metin kutusu 7"/>
          <p:cNvSpPr txBox="1"/>
          <p:nvPr/>
        </p:nvSpPr>
        <p:spPr>
          <a:xfrm>
            <a:off x="4967295" y="4006805"/>
            <a:ext cx="3592650" cy="1754326"/>
          </a:xfrm>
          <a:prstGeom prst="rect">
            <a:avLst/>
          </a:prstGeom>
          <a:noFill/>
        </p:spPr>
        <p:txBody>
          <a:bodyPr wrap="none" rtlCol="0">
            <a:spAutoFit/>
          </a:bodyPr>
          <a:lstStyle/>
          <a:p>
            <a:r>
              <a:rPr lang="tr-TR" dirty="0" err="1"/>
              <a:t>Herbert</a:t>
            </a:r>
            <a:r>
              <a:rPr lang="tr-TR" dirty="0"/>
              <a:t> Boyer &amp; </a:t>
            </a:r>
            <a:r>
              <a:rPr lang="tr-TR" dirty="0" err="1"/>
              <a:t>Stanley</a:t>
            </a:r>
            <a:r>
              <a:rPr lang="tr-TR" dirty="0"/>
              <a:t> </a:t>
            </a:r>
            <a:r>
              <a:rPr lang="tr-TR" dirty="0" err="1"/>
              <a:t>Cohen</a:t>
            </a:r>
            <a:endParaRPr lang="tr-TR" dirty="0"/>
          </a:p>
          <a:p>
            <a:r>
              <a:rPr lang="tr-TR" dirty="0"/>
              <a:t>Bakteri çalışmaları </a:t>
            </a:r>
          </a:p>
          <a:p>
            <a:endParaRPr lang="tr-TR" dirty="0"/>
          </a:p>
          <a:p>
            <a:r>
              <a:rPr lang="tr-TR" dirty="0" err="1"/>
              <a:t>Rekombinant</a:t>
            </a:r>
            <a:r>
              <a:rPr lang="tr-TR" dirty="0"/>
              <a:t> DNA teknolojisini </a:t>
            </a:r>
          </a:p>
          <a:p>
            <a:r>
              <a:rPr lang="tr-TR" dirty="0"/>
              <a:t>geliştirdi</a:t>
            </a:r>
          </a:p>
          <a:p>
            <a:endParaRPr lang="tr-TR" dirty="0"/>
          </a:p>
        </p:txBody>
      </p:sp>
    </p:spTree>
    <p:extLst>
      <p:ext uri="{BB962C8B-B14F-4D97-AF65-F5344CB8AC3E}">
        <p14:creationId xmlns:p14="http://schemas.microsoft.com/office/powerpoint/2010/main" val="36092010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pic>
        <p:nvPicPr>
          <p:cNvPr id="2050" name="Picture 2"/>
          <p:cNvPicPr>
            <a:picLocks noGrp="1" noChangeAspect="1" noChangeArrowheads="1"/>
          </p:cNvPicPr>
          <p:nvPr>
            <p:ph sz="quarter" idx="13"/>
          </p:nvPr>
        </p:nvPicPr>
        <p:blipFill>
          <a:blip r:embed="rId2">
            <a:extLst>
              <a:ext uri="{28A0092B-C50C-407E-A947-70E740481C1C}">
                <a14:useLocalDpi xmlns:a14="http://schemas.microsoft.com/office/drawing/2010/main" val="0"/>
              </a:ext>
            </a:extLst>
          </a:blip>
          <a:srcRect/>
          <a:stretch>
            <a:fillRect/>
          </a:stretch>
        </p:blipFill>
        <p:spPr bwMode="auto">
          <a:xfrm>
            <a:off x="467544" y="260648"/>
            <a:ext cx="7924800" cy="2941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86724" y="3356992"/>
            <a:ext cx="3657388" cy="32537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Metin kutusu 3"/>
          <p:cNvSpPr txBox="1"/>
          <p:nvPr/>
        </p:nvSpPr>
        <p:spPr>
          <a:xfrm rot="19258560">
            <a:off x="1219551" y="4523210"/>
            <a:ext cx="2953053" cy="461665"/>
          </a:xfrm>
          <a:prstGeom prst="rect">
            <a:avLst/>
          </a:prstGeom>
          <a:noFill/>
        </p:spPr>
        <p:txBody>
          <a:bodyPr wrap="none" rtlCol="0">
            <a:spAutoFit/>
          </a:bodyPr>
          <a:lstStyle/>
          <a:p>
            <a:r>
              <a:rPr lang="tr-TR" sz="2400" dirty="0" err="1"/>
              <a:t>Berg</a:t>
            </a:r>
            <a:r>
              <a:rPr lang="tr-TR" sz="2400" dirty="0"/>
              <a:t> Moratoryumu </a:t>
            </a:r>
          </a:p>
        </p:txBody>
      </p:sp>
    </p:spTree>
    <p:extLst>
      <p:ext uri="{BB962C8B-B14F-4D97-AF65-F5344CB8AC3E}">
        <p14:creationId xmlns:p14="http://schemas.microsoft.com/office/powerpoint/2010/main" val="33889046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AA143-9DA9-AE43-A408-AB8AD1D694B1}"/>
              </a:ext>
            </a:extLst>
          </p:cNvPr>
          <p:cNvSpPr>
            <a:spLocks noGrp="1"/>
          </p:cNvSpPr>
          <p:nvPr>
            <p:ph type="title"/>
          </p:nvPr>
        </p:nvSpPr>
        <p:spPr/>
        <p:txBody>
          <a:bodyPr/>
          <a:lstStyle/>
          <a:p>
            <a:endParaRPr lang="tr-TR"/>
          </a:p>
        </p:txBody>
      </p:sp>
      <p:sp>
        <p:nvSpPr>
          <p:cNvPr id="3" name="Content Placeholder 2">
            <a:extLst>
              <a:ext uri="{FF2B5EF4-FFF2-40B4-BE49-F238E27FC236}">
                <a16:creationId xmlns:a16="http://schemas.microsoft.com/office/drawing/2014/main" id="{666B7DAD-8697-3648-BA51-A27FC3C683AE}"/>
              </a:ext>
            </a:extLst>
          </p:cNvPr>
          <p:cNvSpPr>
            <a:spLocks noGrp="1"/>
          </p:cNvSpPr>
          <p:nvPr>
            <p:ph sz="quarter" idx="13"/>
          </p:nvPr>
        </p:nvSpPr>
        <p:spPr/>
        <p:txBody>
          <a:bodyPr>
            <a:normAutofit/>
          </a:bodyPr>
          <a:lstStyle/>
          <a:p>
            <a:endParaRPr lang="tr-TR" sz="2000" dirty="0"/>
          </a:p>
          <a:p>
            <a:pPr>
              <a:lnSpc>
                <a:spcPct val="150000"/>
              </a:lnSpc>
            </a:pPr>
            <a:r>
              <a:rPr lang="tr-TR" sz="2000" dirty="0" err="1"/>
              <a:t>Berg</a:t>
            </a:r>
            <a:r>
              <a:rPr lang="tr-TR" sz="2000" dirty="0"/>
              <a:t> -- memeli hücrelerine SV40 (</a:t>
            </a:r>
            <a:r>
              <a:rPr lang="tr-TR" sz="2000" dirty="0" err="1"/>
              <a:t>Similian</a:t>
            </a:r>
            <a:r>
              <a:rPr lang="tr-TR" sz="2000" dirty="0"/>
              <a:t> </a:t>
            </a:r>
            <a:r>
              <a:rPr lang="tr-TR" sz="2000" dirty="0" err="1"/>
              <a:t>Virus</a:t>
            </a:r>
            <a:r>
              <a:rPr lang="tr-TR" sz="2000" dirty="0"/>
              <a:t>) aracılığı ile gen transferi</a:t>
            </a:r>
          </a:p>
          <a:p>
            <a:pPr>
              <a:lnSpc>
                <a:spcPct val="150000"/>
              </a:lnSpc>
            </a:pPr>
            <a:r>
              <a:rPr lang="tr-TR" sz="2000" dirty="0"/>
              <a:t>SV40 kemirgenlerde tümör etkeni </a:t>
            </a:r>
          </a:p>
          <a:p>
            <a:pPr>
              <a:lnSpc>
                <a:spcPct val="150000"/>
              </a:lnSpc>
            </a:pPr>
            <a:r>
              <a:rPr lang="tr-TR" sz="2000" dirty="0" err="1"/>
              <a:t>Rekombinant</a:t>
            </a:r>
            <a:r>
              <a:rPr lang="tr-TR" sz="2000" dirty="0"/>
              <a:t> DNA teknolojisinin risklerini değerlendiren uluslararası konferanslar (hangi koşullarda çalışılmalı) </a:t>
            </a:r>
          </a:p>
          <a:p>
            <a:pPr>
              <a:lnSpc>
                <a:spcPct val="150000"/>
              </a:lnSpc>
            </a:pPr>
            <a:r>
              <a:rPr lang="tr-TR" sz="2000" dirty="0"/>
              <a:t>Farklı deney türlerine bir risk tahmini yapılmalı ve buna bağlı güvenlik önerileri atanmalı </a:t>
            </a:r>
          </a:p>
        </p:txBody>
      </p:sp>
    </p:spTree>
    <p:extLst>
      <p:ext uri="{BB962C8B-B14F-4D97-AF65-F5344CB8AC3E}">
        <p14:creationId xmlns:p14="http://schemas.microsoft.com/office/powerpoint/2010/main" val="36080172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pic>
        <p:nvPicPr>
          <p:cNvPr id="3074" name="Picture 2"/>
          <p:cNvPicPr>
            <a:picLocks noGrp="1" noChangeAspect="1" noChangeArrowheads="1"/>
          </p:cNvPicPr>
          <p:nvPr>
            <p:ph sz="quarter" idx="13"/>
          </p:nvPr>
        </p:nvPicPr>
        <p:blipFill>
          <a:blip r:embed="rId2">
            <a:extLst>
              <a:ext uri="{28A0092B-C50C-407E-A947-70E740481C1C}">
                <a14:useLocalDpi xmlns:a14="http://schemas.microsoft.com/office/drawing/2010/main" val="0"/>
              </a:ext>
            </a:extLst>
          </a:blip>
          <a:srcRect/>
          <a:stretch>
            <a:fillRect/>
          </a:stretch>
        </p:blipFill>
        <p:spPr bwMode="auto">
          <a:xfrm>
            <a:off x="68369" y="1268760"/>
            <a:ext cx="9075631" cy="34563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961245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çerik Yer Tutucusu 5"/>
          <p:cNvSpPr txBox="1">
            <a:spLocks noGrp="1"/>
          </p:cNvSpPr>
          <p:nvPr>
            <p:ph sz="quarter" idx="13"/>
          </p:nvPr>
        </p:nvSpPr>
        <p:spPr>
          <a:xfrm>
            <a:off x="899592" y="125018"/>
            <a:ext cx="7563609" cy="7949869"/>
          </a:xfrm>
          <a:prstGeom prst="rect">
            <a:avLst/>
          </a:prstGeom>
          <a:noFill/>
        </p:spPr>
        <p:txBody>
          <a:bodyPr wrap="none" rtlCol="0">
            <a:spAutoFit/>
          </a:bodyPr>
          <a:lstStyle/>
          <a:p>
            <a:r>
              <a:rPr lang="tr-TR" dirty="0" err="1"/>
              <a:t>Biyogüvenlik</a:t>
            </a:r>
            <a:r>
              <a:rPr lang="tr-TR" dirty="0"/>
              <a:t> düzeyi 1 </a:t>
            </a:r>
          </a:p>
          <a:p>
            <a:pPr lvl="1"/>
            <a:r>
              <a:rPr lang="tr-TR" dirty="0"/>
              <a:t>Toplumsal ya da bireysel risk yok ya da çok az </a:t>
            </a:r>
          </a:p>
          <a:p>
            <a:pPr lvl="1"/>
            <a:r>
              <a:rPr lang="tr-TR" dirty="0" err="1"/>
              <a:t>Benç</a:t>
            </a:r>
            <a:r>
              <a:rPr lang="tr-TR" dirty="0"/>
              <a:t> üzerinde çalışılabilir </a:t>
            </a:r>
          </a:p>
          <a:p>
            <a:endParaRPr lang="tr-TR" sz="1200" dirty="0"/>
          </a:p>
          <a:p>
            <a:r>
              <a:rPr lang="tr-TR" dirty="0" err="1"/>
              <a:t>Biyogüvenlik</a:t>
            </a:r>
            <a:r>
              <a:rPr lang="tr-TR" dirty="0"/>
              <a:t> düzeyi 2 </a:t>
            </a:r>
          </a:p>
          <a:p>
            <a:pPr lvl="1"/>
            <a:r>
              <a:rPr lang="tr-TR" dirty="0"/>
              <a:t>Ilımlı bireysel, düşük toplumsal risk </a:t>
            </a:r>
          </a:p>
          <a:p>
            <a:pPr lvl="1"/>
            <a:r>
              <a:rPr lang="tr-TR" dirty="0" err="1"/>
              <a:t>Laminair</a:t>
            </a:r>
            <a:r>
              <a:rPr lang="tr-TR" dirty="0"/>
              <a:t> kabin gerektirir</a:t>
            </a:r>
          </a:p>
          <a:p>
            <a:endParaRPr lang="tr-TR" sz="1200" dirty="0"/>
          </a:p>
          <a:p>
            <a:r>
              <a:rPr lang="tr-TR" dirty="0" err="1"/>
              <a:t>Biyogüvenlik</a:t>
            </a:r>
            <a:r>
              <a:rPr lang="tr-TR" dirty="0"/>
              <a:t> düzeyi 3 </a:t>
            </a:r>
          </a:p>
          <a:p>
            <a:pPr lvl="1"/>
            <a:r>
              <a:rPr lang="tr-TR" dirty="0"/>
              <a:t>Yüksek bireysel, düşük toplumsal risk </a:t>
            </a:r>
          </a:p>
          <a:p>
            <a:pPr lvl="1"/>
            <a:r>
              <a:rPr lang="tr-TR" dirty="0" err="1"/>
              <a:t>Laminair</a:t>
            </a:r>
            <a:r>
              <a:rPr lang="tr-TR" dirty="0"/>
              <a:t> kabin </a:t>
            </a:r>
            <a:r>
              <a:rPr lang="tr-TR" dirty="0" err="1"/>
              <a:t>yanısıra</a:t>
            </a:r>
            <a:r>
              <a:rPr lang="tr-TR" dirty="0"/>
              <a:t> negatif basınçlı özel koşullar </a:t>
            </a:r>
          </a:p>
          <a:p>
            <a:endParaRPr lang="tr-TR" sz="1200" dirty="0"/>
          </a:p>
          <a:p>
            <a:r>
              <a:rPr lang="tr-TR" dirty="0" err="1"/>
              <a:t>Biyogüvenlik</a:t>
            </a:r>
            <a:r>
              <a:rPr lang="tr-TR" dirty="0"/>
              <a:t> düzeyi 4 </a:t>
            </a:r>
          </a:p>
          <a:p>
            <a:pPr lvl="1"/>
            <a:r>
              <a:rPr lang="tr-TR" dirty="0"/>
              <a:t>Yüksek bireysel ve toplumsal risk </a:t>
            </a:r>
          </a:p>
          <a:p>
            <a:pPr lvl="1"/>
            <a:r>
              <a:rPr lang="tr-TR" dirty="0"/>
              <a:t>Yasaklanmıştır. Sadece uzmanlaşmış tesislerde gerçekleştirilir.</a:t>
            </a:r>
          </a:p>
          <a:p>
            <a:pPr lvl="1"/>
            <a:endParaRPr lang="tr-TR" dirty="0"/>
          </a:p>
          <a:p>
            <a:pPr marL="457200" lvl="1" indent="0">
              <a:buNone/>
            </a:pPr>
            <a:r>
              <a:rPr lang="tr-TR" sz="1400" i="1" dirty="0"/>
              <a:t>Ayrıca mühendislik yapılan </a:t>
            </a:r>
            <a:r>
              <a:rPr lang="tr-TR" sz="1400" i="1" dirty="0" err="1"/>
              <a:t>mo’ların</a:t>
            </a:r>
            <a:r>
              <a:rPr lang="tr-TR" sz="1400" i="1" dirty="0"/>
              <a:t> </a:t>
            </a:r>
            <a:r>
              <a:rPr lang="tr-TR" sz="1400" i="1" dirty="0" err="1"/>
              <a:t>lab</a:t>
            </a:r>
            <a:r>
              <a:rPr lang="tr-TR" sz="1400" i="1" dirty="0"/>
              <a:t> dışında hayatta kalamayacak</a:t>
            </a:r>
          </a:p>
          <a:p>
            <a:pPr marL="457200" lvl="1" indent="0">
              <a:buNone/>
            </a:pPr>
            <a:r>
              <a:rPr lang="tr-TR" sz="1400" i="1" dirty="0"/>
              <a:t> şekilde </a:t>
            </a:r>
            <a:r>
              <a:rPr lang="tr-TR" sz="1400" i="1" dirty="0" err="1"/>
              <a:t>modifiye</a:t>
            </a:r>
            <a:r>
              <a:rPr lang="tr-TR" sz="1400" i="1" dirty="0"/>
              <a:t> edilmesi gerektiğine karar verildi</a:t>
            </a:r>
          </a:p>
          <a:p>
            <a:endParaRPr lang="tr-TR" sz="1400" dirty="0"/>
          </a:p>
          <a:p>
            <a:pPr marL="0" indent="0">
              <a:buNone/>
            </a:pPr>
            <a:endParaRPr lang="tr-TR" sz="1400" dirty="0"/>
          </a:p>
          <a:p>
            <a:endParaRPr lang="tr-TR" dirty="0"/>
          </a:p>
        </p:txBody>
      </p:sp>
    </p:spTree>
    <p:extLst>
      <p:ext uri="{BB962C8B-B14F-4D97-AF65-F5344CB8AC3E}">
        <p14:creationId xmlns:p14="http://schemas.microsoft.com/office/powerpoint/2010/main" val="42775489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8419E8-D91C-0D43-80A2-2811E3D1A96E}"/>
              </a:ext>
            </a:extLst>
          </p:cNvPr>
          <p:cNvSpPr>
            <a:spLocks noGrp="1"/>
          </p:cNvSpPr>
          <p:nvPr>
            <p:ph type="title"/>
          </p:nvPr>
        </p:nvSpPr>
        <p:spPr/>
        <p:txBody>
          <a:bodyPr/>
          <a:lstStyle/>
          <a:p>
            <a:endParaRPr lang="tr-TR"/>
          </a:p>
        </p:txBody>
      </p:sp>
      <p:sp>
        <p:nvSpPr>
          <p:cNvPr id="3" name="Content Placeholder 2">
            <a:extLst>
              <a:ext uri="{FF2B5EF4-FFF2-40B4-BE49-F238E27FC236}">
                <a16:creationId xmlns:a16="http://schemas.microsoft.com/office/drawing/2014/main" id="{53F648D8-9539-8A48-8A13-4D27609C9D44}"/>
              </a:ext>
            </a:extLst>
          </p:cNvPr>
          <p:cNvSpPr>
            <a:spLocks noGrp="1"/>
          </p:cNvSpPr>
          <p:nvPr>
            <p:ph sz="quarter" idx="13"/>
          </p:nvPr>
        </p:nvSpPr>
        <p:spPr/>
        <p:txBody>
          <a:bodyPr/>
          <a:lstStyle/>
          <a:p>
            <a:pPr marL="0" indent="0">
              <a:buNone/>
            </a:pPr>
            <a:endParaRPr lang="tr-TR" dirty="0"/>
          </a:p>
          <a:p>
            <a:endParaRPr lang="tr-TR" sz="2000" dirty="0"/>
          </a:p>
          <a:p>
            <a:r>
              <a:rPr lang="tr-TR" sz="2000" dirty="0"/>
              <a:t>1980’lerde tartışma bitkilerde genetik modifikasyonlar yönünde değişim gösterdi. </a:t>
            </a:r>
          </a:p>
          <a:p>
            <a:r>
              <a:rPr lang="tr-TR" sz="2000" dirty="0"/>
              <a:t>Endişe yeni hastalık etkenleri olmaktan çıkıp, çevresel endişeler ön plana çıktı.</a:t>
            </a:r>
          </a:p>
          <a:p>
            <a:endParaRPr lang="tr-TR" sz="2000" dirty="0"/>
          </a:p>
          <a:p>
            <a:r>
              <a:rPr lang="tr-TR" sz="2000" dirty="0"/>
              <a:t>İki grup </a:t>
            </a:r>
          </a:p>
          <a:p>
            <a:pPr lvl="2"/>
            <a:r>
              <a:rPr lang="tr-TR" sz="2000" dirty="0"/>
              <a:t>İyimser ilerleme taraftarları</a:t>
            </a:r>
          </a:p>
          <a:p>
            <a:pPr lvl="2"/>
            <a:r>
              <a:rPr lang="tr-TR" sz="2000" dirty="0"/>
              <a:t>Çevre </a:t>
            </a:r>
            <a:r>
              <a:rPr lang="tr-TR" sz="2000" dirty="0" err="1"/>
              <a:t>aktivistleri</a:t>
            </a:r>
            <a:r>
              <a:rPr lang="tr-TR" sz="2000" dirty="0"/>
              <a:t> </a:t>
            </a:r>
          </a:p>
        </p:txBody>
      </p:sp>
    </p:spTree>
    <p:extLst>
      <p:ext uri="{BB962C8B-B14F-4D97-AF65-F5344CB8AC3E}">
        <p14:creationId xmlns:p14="http://schemas.microsoft.com/office/powerpoint/2010/main" val="27927535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3518D1-4918-0D49-82E7-C918AB2660CA}"/>
              </a:ext>
            </a:extLst>
          </p:cNvPr>
          <p:cNvSpPr>
            <a:spLocks noGrp="1"/>
          </p:cNvSpPr>
          <p:nvPr>
            <p:ph type="title"/>
          </p:nvPr>
        </p:nvSpPr>
        <p:spPr/>
        <p:txBody>
          <a:bodyPr/>
          <a:lstStyle/>
          <a:p>
            <a:endParaRPr lang="tr-TR"/>
          </a:p>
        </p:txBody>
      </p:sp>
      <p:sp>
        <p:nvSpPr>
          <p:cNvPr id="3" name="Content Placeholder 2">
            <a:extLst>
              <a:ext uri="{FF2B5EF4-FFF2-40B4-BE49-F238E27FC236}">
                <a16:creationId xmlns:a16="http://schemas.microsoft.com/office/drawing/2014/main" id="{834AC7A7-727B-3A42-A294-64F8C78F99FF}"/>
              </a:ext>
            </a:extLst>
          </p:cNvPr>
          <p:cNvSpPr>
            <a:spLocks noGrp="1"/>
          </p:cNvSpPr>
          <p:nvPr>
            <p:ph sz="quarter" idx="13"/>
          </p:nvPr>
        </p:nvSpPr>
        <p:spPr/>
        <p:txBody>
          <a:bodyPr/>
          <a:lstStyle/>
          <a:p>
            <a:endParaRPr lang="tr-TR" dirty="0"/>
          </a:p>
          <a:p>
            <a:r>
              <a:rPr lang="tr-TR" sz="2000" dirty="0"/>
              <a:t>1990’larda genetiği değiştirilen organizmalar </a:t>
            </a:r>
            <a:r>
              <a:rPr lang="tr-TR" sz="2000" dirty="0" err="1"/>
              <a:t>realize</a:t>
            </a:r>
            <a:r>
              <a:rPr lang="tr-TR" sz="2000" dirty="0"/>
              <a:t> olunca tartışma çevresel konulardan insan sağlığına yön değiştirdi. </a:t>
            </a:r>
          </a:p>
          <a:p>
            <a:endParaRPr lang="tr-TR" sz="2000" dirty="0"/>
          </a:p>
          <a:p>
            <a:r>
              <a:rPr lang="tr-TR" sz="2000" dirty="0"/>
              <a:t>Aslında </a:t>
            </a:r>
            <a:r>
              <a:rPr lang="tr-TR" sz="2000" dirty="0" err="1"/>
              <a:t>tatışma</a:t>
            </a:r>
            <a:r>
              <a:rPr lang="tr-TR" sz="2000" dirty="0"/>
              <a:t> </a:t>
            </a:r>
            <a:r>
              <a:rPr lang="tr-TR" sz="2000" dirty="0" err="1"/>
              <a:t>biyoteknolojinin</a:t>
            </a:r>
            <a:r>
              <a:rPr lang="tr-TR" sz="2000" dirty="0"/>
              <a:t> uygulanıp uygulanmaması üzerine değil, nasıl uygulanacağı üzerine …..</a:t>
            </a:r>
          </a:p>
          <a:p>
            <a:endParaRPr lang="tr-TR" sz="2000" dirty="0"/>
          </a:p>
          <a:p>
            <a:r>
              <a:rPr lang="tr-TR" sz="2000" dirty="0"/>
              <a:t>Greenpeace ve benzeri gruplar ve biyoteknoloji firmaları tartışmanın tarafları olarak gündeme geldi. </a:t>
            </a:r>
          </a:p>
        </p:txBody>
      </p:sp>
    </p:spTree>
    <p:extLst>
      <p:ext uri="{BB962C8B-B14F-4D97-AF65-F5344CB8AC3E}">
        <p14:creationId xmlns:p14="http://schemas.microsoft.com/office/powerpoint/2010/main" val="28185180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C52A3-E8D1-9349-955D-299281C50711}"/>
              </a:ext>
            </a:extLst>
          </p:cNvPr>
          <p:cNvSpPr>
            <a:spLocks noGrp="1"/>
          </p:cNvSpPr>
          <p:nvPr>
            <p:ph type="title"/>
          </p:nvPr>
        </p:nvSpPr>
        <p:spPr/>
        <p:txBody>
          <a:bodyPr/>
          <a:lstStyle/>
          <a:p>
            <a:endParaRPr lang="tr-TR" dirty="0"/>
          </a:p>
        </p:txBody>
      </p:sp>
      <p:sp>
        <p:nvSpPr>
          <p:cNvPr id="3" name="Content Placeholder 2">
            <a:extLst>
              <a:ext uri="{FF2B5EF4-FFF2-40B4-BE49-F238E27FC236}">
                <a16:creationId xmlns:a16="http://schemas.microsoft.com/office/drawing/2014/main" id="{4AAC8867-6609-0248-8E03-5A7F19F8B4DE}"/>
              </a:ext>
            </a:extLst>
          </p:cNvPr>
          <p:cNvSpPr>
            <a:spLocks noGrp="1"/>
          </p:cNvSpPr>
          <p:nvPr>
            <p:ph sz="quarter" idx="13"/>
          </p:nvPr>
        </p:nvSpPr>
        <p:spPr/>
        <p:txBody>
          <a:bodyPr>
            <a:normAutofit fontScale="92500" lnSpcReduction="10000"/>
          </a:bodyPr>
          <a:lstStyle/>
          <a:p>
            <a:endParaRPr lang="tr-TR" dirty="0"/>
          </a:p>
          <a:p>
            <a:endParaRPr lang="tr-TR" dirty="0"/>
          </a:p>
          <a:p>
            <a:r>
              <a:rPr lang="tr-TR" sz="2200" dirty="0"/>
              <a:t>TARTIŞMADA İKİ UÇ; </a:t>
            </a:r>
          </a:p>
          <a:p>
            <a:pPr lvl="2"/>
            <a:r>
              <a:rPr lang="tr-TR" sz="2200" dirty="0"/>
              <a:t>Biyoteknoloji taraftarları  gelişmeye sırtımızı dönemeyeceğimizi, zamanın geri döndürülemeyeceğini iddia eder</a:t>
            </a:r>
          </a:p>
          <a:p>
            <a:pPr lvl="2"/>
            <a:r>
              <a:rPr lang="tr-TR" sz="2200" dirty="0"/>
              <a:t>Karşı grup ise </a:t>
            </a:r>
            <a:r>
              <a:rPr lang="tr-TR" sz="2200" dirty="0" err="1"/>
              <a:t>Luddites</a:t>
            </a:r>
            <a:r>
              <a:rPr lang="tr-TR" sz="2200" dirty="0"/>
              <a:t>; teknolojinin yanlış  ve kontrol edilemez olduğunu söyler </a:t>
            </a:r>
          </a:p>
          <a:p>
            <a:pPr lvl="2"/>
            <a:endParaRPr lang="tr-TR" dirty="0"/>
          </a:p>
          <a:p>
            <a:pPr lvl="2"/>
            <a:endParaRPr lang="tr-TR" dirty="0"/>
          </a:p>
          <a:p>
            <a:pPr lvl="2"/>
            <a:endParaRPr lang="tr-TR" dirty="0"/>
          </a:p>
          <a:p>
            <a:pPr marL="914400" lvl="2" indent="0">
              <a:buNone/>
            </a:pPr>
            <a:r>
              <a:rPr lang="tr-TR" dirty="0" err="1"/>
              <a:t>Luddites</a:t>
            </a:r>
            <a:r>
              <a:rPr lang="tr-TR" dirty="0"/>
              <a:t>; 19. yy </a:t>
            </a:r>
            <a:r>
              <a:rPr lang="tr-TR" dirty="0" err="1"/>
              <a:t>İngilteresinde</a:t>
            </a:r>
            <a:r>
              <a:rPr lang="tr-TR" dirty="0"/>
              <a:t> Sanayi devrimine karşı çıkan işçiler</a:t>
            </a:r>
          </a:p>
        </p:txBody>
      </p:sp>
    </p:spTree>
    <p:extLst>
      <p:ext uri="{BB962C8B-B14F-4D97-AF65-F5344CB8AC3E}">
        <p14:creationId xmlns:p14="http://schemas.microsoft.com/office/powerpoint/2010/main" val="11289974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r"/>
            <a:r>
              <a:rPr lang="tr-TR" i="1" dirty="0"/>
              <a:t>Genetik determinizm ?</a:t>
            </a:r>
          </a:p>
        </p:txBody>
      </p:sp>
      <p:sp>
        <p:nvSpPr>
          <p:cNvPr id="3" name="İçerik Yer Tutucusu 2"/>
          <p:cNvSpPr>
            <a:spLocks noGrp="1"/>
          </p:cNvSpPr>
          <p:nvPr>
            <p:ph sz="quarter" idx="13"/>
          </p:nvPr>
        </p:nvSpPr>
        <p:spPr/>
        <p:txBody>
          <a:bodyPr/>
          <a:lstStyle/>
          <a:p>
            <a:endParaRPr lang="tr-TR" dirty="0"/>
          </a:p>
          <a:p>
            <a:r>
              <a:rPr lang="tr-TR" dirty="0"/>
              <a:t>1. </a:t>
            </a:r>
            <a:r>
              <a:rPr lang="tr-TR" sz="2000" dirty="0"/>
              <a:t>Genler özellikleri doğrudan belirler (başka etkenlerden bağımsız) </a:t>
            </a:r>
          </a:p>
          <a:p>
            <a:r>
              <a:rPr lang="tr-TR" sz="2000" dirty="0"/>
              <a:t>2. Genler ve genomlar stabildir, seyrek ve </a:t>
            </a:r>
            <a:r>
              <a:rPr lang="tr-TR" sz="2000" dirty="0" err="1"/>
              <a:t>raslantısal</a:t>
            </a:r>
            <a:r>
              <a:rPr lang="tr-TR" sz="2000" dirty="0"/>
              <a:t> mutasyonlar dışında sonraki nesillere değişmeden geçer</a:t>
            </a:r>
          </a:p>
          <a:p>
            <a:r>
              <a:rPr lang="tr-TR" sz="2000" dirty="0"/>
              <a:t>3. Genler ve genomlar çevre aracılığı ile doğrudan değiştirilemezler</a:t>
            </a:r>
          </a:p>
          <a:p>
            <a:r>
              <a:rPr lang="tr-TR" sz="2000" dirty="0"/>
              <a:t>4. Kazanılan özellikler kalıtımsal değildir</a:t>
            </a:r>
          </a:p>
          <a:p>
            <a:r>
              <a:rPr lang="tr-TR" sz="2000" dirty="0"/>
              <a:t>5. Genler hep aynı konumda durur. Yer değiştirmez..</a:t>
            </a:r>
          </a:p>
          <a:p>
            <a:endParaRPr lang="tr-TR" sz="2000" dirty="0"/>
          </a:p>
        </p:txBody>
      </p:sp>
    </p:spTree>
    <p:extLst>
      <p:ext uri="{BB962C8B-B14F-4D97-AF65-F5344CB8AC3E}">
        <p14:creationId xmlns:p14="http://schemas.microsoft.com/office/powerpoint/2010/main" val="3753250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sz="quarter" idx="13"/>
          </p:nvPr>
        </p:nvPicPr>
        <p:blipFill>
          <a:blip r:embed="rId2">
            <a:extLst>
              <a:ext uri="{28A0092B-C50C-407E-A947-70E740481C1C}">
                <a14:useLocalDpi xmlns:a14="http://schemas.microsoft.com/office/drawing/2010/main" val="0"/>
              </a:ext>
            </a:extLst>
          </a:blip>
          <a:srcRect/>
          <a:stretch>
            <a:fillRect/>
          </a:stretch>
        </p:blipFill>
        <p:spPr bwMode="auto">
          <a:xfrm>
            <a:off x="1763688" y="613280"/>
            <a:ext cx="5472608" cy="56133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78706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555776" y="3429000"/>
            <a:ext cx="5976664" cy="1008112"/>
          </a:xfrm>
        </p:spPr>
        <p:txBody>
          <a:bodyPr/>
          <a:lstStyle/>
          <a:p>
            <a:r>
              <a:rPr lang="tr-TR" dirty="0"/>
              <a:t>Ne kadar eskiye dayanır? </a:t>
            </a:r>
            <a:br>
              <a:rPr lang="tr-TR" dirty="0"/>
            </a:br>
            <a:endParaRPr lang="tr-TR" dirty="0"/>
          </a:p>
        </p:txBody>
      </p:sp>
      <p:sp>
        <p:nvSpPr>
          <p:cNvPr id="3" name="İçerik Yer Tutucusu 2"/>
          <p:cNvSpPr>
            <a:spLocks noGrp="1"/>
          </p:cNvSpPr>
          <p:nvPr>
            <p:ph sz="quarter" idx="13"/>
          </p:nvPr>
        </p:nvSpPr>
        <p:spPr>
          <a:xfrm>
            <a:off x="1187624" y="836712"/>
            <a:ext cx="6480720" cy="2088232"/>
          </a:xfrm>
        </p:spPr>
        <p:txBody>
          <a:bodyPr>
            <a:normAutofit/>
          </a:bodyPr>
          <a:lstStyle/>
          <a:p>
            <a:endParaRPr lang="tr-TR" dirty="0"/>
          </a:p>
          <a:p>
            <a:endParaRPr lang="tr-TR" dirty="0"/>
          </a:p>
          <a:p>
            <a:r>
              <a:rPr lang="tr-TR" sz="2800" dirty="0"/>
              <a:t>Nedir biyoteknoloji? </a:t>
            </a:r>
          </a:p>
          <a:p>
            <a:endParaRPr lang="tr-TR" dirty="0"/>
          </a:p>
          <a:p>
            <a:endParaRPr lang="tr-TR" dirty="0"/>
          </a:p>
        </p:txBody>
      </p:sp>
    </p:spTree>
    <p:extLst>
      <p:ext uri="{BB962C8B-B14F-4D97-AF65-F5344CB8AC3E}">
        <p14:creationId xmlns:p14="http://schemas.microsoft.com/office/powerpoint/2010/main" val="30609960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3"/>
          </p:nvPr>
        </p:nvSpPr>
        <p:spPr/>
        <p:txBody>
          <a:bodyPr>
            <a:normAutofit/>
          </a:bodyPr>
          <a:lstStyle/>
          <a:p>
            <a:endParaRPr lang="tr-TR" sz="2400" dirty="0"/>
          </a:p>
          <a:p>
            <a:r>
              <a:rPr lang="tr-TR" sz="2400" dirty="0"/>
              <a:t>Endüstri analizcilerine göre genetik mühendisliği yakın gelecekte 60 milyar dolar değerini aşarak ABD ticari ürünlerinin başını çekeceğini tahmin etmektedir. </a:t>
            </a:r>
          </a:p>
          <a:p>
            <a:endParaRPr lang="tr-TR" sz="2400" dirty="0"/>
          </a:p>
          <a:p>
            <a:r>
              <a:rPr lang="tr-TR" sz="2400" dirty="0"/>
              <a:t>gelişmeler sonucu biyoteknoloji endüstrisi dünya çapında 54 ülkede yaklaşık 5000 şirketi kapsayan en hızlı gelişen iş gücü</a:t>
            </a:r>
          </a:p>
        </p:txBody>
      </p:sp>
    </p:spTree>
    <p:extLst>
      <p:ext uri="{BB962C8B-B14F-4D97-AF65-F5344CB8AC3E}">
        <p14:creationId xmlns:p14="http://schemas.microsoft.com/office/powerpoint/2010/main" val="23370357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55576" y="476672"/>
            <a:ext cx="7924800" cy="1143000"/>
          </a:xfrm>
        </p:spPr>
        <p:txBody>
          <a:bodyPr/>
          <a:lstStyle/>
          <a:p>
            <a:pPr lvl="0" algn="r"/>
            <a:r>
              <a:rPr lang="tr-TR" altLang="tr-TR" sz="2000" i="1" cap="none" dirty="0">
                <a:ea typeface="Calibri" pitchFamily="34" charset="0"/>
                <a:cs typeface="Times New Roman" pitchFamily="18" charset="0"/>
              </a:rPr>
              <a:t>Genetik mühendisliği ile üretilen ve geliştirilmesi devam eden </a:t>
            </a:r>
            <a:r>
              <a:rPr lang="tr-TR" altLang="tr-TR" sz="2000" i="1" cap="none" dirty="0" err="1">
                <a:ea typeface="Calibri" pitchFamily="34" charset="0"/>
                <a:cs typeface="Times New Roman" pitchFamily="18" charset="0"/>
              </a:rPr>
              <a:t>biyofarmasötik</a:t>
            </a:r>
            <a:r>
              <a:rPr lang="tr-TR" altLang="tr-TR" sz="2000" i="1" cap="none" dirty="0">
                <a:ea typeface="Calibri" pitchFamily="34" charset="0"/>
                <a:cs typeface="Times New Roman" pitchFamily="18" charset="0"/>
              </a:rPr>
              <a:t> ürünlere örnekler</a:t>
            </a:r>
            <a:br>
              <a:rPr lang="tr-TR" altLang="tr-TR" sz="2800" cap="none" dirty="0">
                <a:latin typeface="Arial" pitchFamily="34" charset="0"/>
                <a:cs typeface="Arial" pitchFamily="34" charset="0"/>
              </a:rPr>
            </a:br>
            <a:endParaRPr lang="tr-TR" dirty="0"/>
          </a:p>
        </p:txBody>
      </p:sp>
      <p:graphicFrame>
        <p:nvGraphicFramePr>
          <p:cNvPr id="4" name="İçerik Yer Tutucusu 3"/>
          <p:cNvGraphicFramePr>
            <a:graphicFrameLocks noGrp="1"/>
          </p:cNvGraphicFramePr>
          <p:nvPr>
            <p:ph sz="quarter" idx="13"/>
            <p:extLst>
              <p:ext uri="{D42A27DB-BD31-4B8C-83A1-F6EECF244321}">
                <p14:modId xmlns:p14="http://schemas.microsoft.com/office/powerpoint/2010/main" val="2741856031"/>
              </p:ext>
            </p:extLst>
          </p:nvPr>
        </p:nvGraphicFramePr>
        <p:xfrm>
          <a:off x="107504" y="1196747"/>
          <a:ext cx="9036495" cy="5400604"/>
        </p:xfrm>
        <a:graphic>
          <a:graphicData uri="http://schemas.openxmlformats.org/drawingml/2006/table">
            <a:tbl>
              <a:tblPr firstRow="1" firstCol="1" bandRow="1">
                <a:tableStyleId>{5C22544A-7EE6-4342-B048-85BDC9FD1C3A}</a:tableStyleId>
              </a:tblPr>
              <a:tblGrid>
                <a:gridCol w="3012165">
                  <a:extLst>
                    <a:ext uri="{9D8B030D-6E8A-4147-A177-3AD203B41FA5}">
                      <a16:colId xmlns:a16="http://schemas.microsoft.com/office/drawing/2014/main" val="20000"/>
                    </a:ext>
                  </a:extLst>
                </a:gridCol>
                <a:gridCol w="3012165">
                  <a:extLst>
                    <a:ext uri="{9D8B030D-6E8A-4147-A177-3AD203B41FA5}">
                      <a16:colId xmlns:a16="http://schemas.microsoft.com/office/drawing/2014/main" val="20001"/>
                    </a:ext>
                  </a:extLst>
                </a:gridCol>
                <a:gridCol w="3012165">
                  <a:extLst>
                    <a:ext uri="{9D8B030D-6E8A-4147-A177-3AD203B41FA5}">
                      <a16:colId xmlns:a16="http://schemas.microsoft.com/office/drawing/2014/main" val="20002"/>
                    </a:ext>
                  </a:extLst>
                </a:gridCol>
              </a:tblGrid>
              <a:tr h="334829">
                <a:tc>
                  <a:txBody>
                    <a:bodyPr/>
                    <a:lstStyle/>
                    <a:p>
                      <a:pPr>
                        <a:lnSpc>
                          <a:spcPct val="115000"/>
                        </a:lnSpc>
                        <a:spcAft>
                          <a:spcPts val="0"/>
                        </a:spcAft>
                      </a:pPr>
                      <a:r>
                        <a:rPr lang="tr-TR" sz="1200" dirty="0">
                          <a:solidFill>
                            <a:schemeClr val="bg1"/>
                          </a:solidFill>
                          <a:effectLst/>
                        </a:rPr>
                        <a:t>Gen Ürünü </a:t>
                      </a:r>
                      <a:endParaRPr lang="tr-TR" sz="1200" dirty="0">
                        <a:solidFill>
                          <a:schemeClr val="bg1"/>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200" dirty="0">
                          <a:solidFill>
                            <a:schemeClr val="bg1"/>
                          </a:solidFill>
                          <a:effectLst/>
                        </a:rPr>
                        <a:t>Tedavi Edilen Durum </a:t>
                      </a:r>
                      <a:endParaRPr lang="tr-TR" sz="1200" dirty="0">
                        <a:solidFill>
                          <a:schemeClr val="bg1"/>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200" dirty="0">
                          <a:solidFill>
                            <a:schemeClr val="bg1"/>
                          </a:solidFill>
                          <a:effectLst/>
                        </a:rPr>
                        <a:t>Konakçı Tipi </a:t>
                      </a:r>
                      <a:endParaRPr lang="tr-TR" sz="1200" dirty="0">
                        <a:solidFill>
                          <a:schemeClr val="bg1"/>
                        </a:solidFill>
                        <a:effectLst/>
                        <a:latin typeface="Calibri"/>
                        <a:ea typeface="Calibri"/>
                        <a:cs typeface="Times New Roman"/>
                      </a:endParaRPr>
                    </a:p>
                  </a:txBody>
                  <a:tcPr marL="68580" marR="68580" marT="0" marB="0"/>
                </a:tc>
                <a:extLst>
                  <a:ext uri="{0D108BD9-81ED-4DB2-BD59-A6C34878D82A}">
                    <a16:rowId xmlns:a16="http://schemas.microsoft.com/office/drawing/2014/main" val="10000"/>
                  </a:ext>
                </a:extLst>
              </a:tr>
              <a:tr h="334829">
                <a:tc>
                  <a:txBody>
                    <a:bodyPr/>
                    <a:lstStyle/>
                    <a:p>
                      <a:pPr>
                        <a:lnSpc>
                          <a:spcPct val="115000"/>
                        </a:lnSpc>
                        <a:spcAft>
                          <a:spcPts val="0"/>
                        </a:spcAft>
                      </a:pPr>
                      <a:r>
                        <a:rPr lang="tr-TR" sz="1200" dirty="0" err="1">
                          <a:solidFill>
                            <a:schemeClr val="bg1"/>
                          </a:solidFill>
                          <a:effectLst/>
                        </a:rPr>
                        <a:t>Eritropoitin</a:t>
                      </a:r>
                      <a:r>
                        <a:rPr lang="tr-TR" sz="1200" dirty="0">
                          <a:solidFill>
                            <a:schemeClr val="bg1"/>
                          </a:solidFill>
                          <a:effectLst/>
                        </a:rPr>
                        <a:t> </a:t>
                      </a:r>
                      <a:endParaRPr lang="tr-TR" sz="1200" dirty="0">
                        <a:solidFill>
                          <a:schemeClr val="bg1"/>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200">
                          <a:effectLst/>
                        </a:rPr>
                        <a:t>Anemi</a:t>
                      </a:r>
                      <a:endParaRPr lang="tr-TR" sz="1200">
                        <a:effectLst/>
                        <a:latin typeface="Calibri"/>
                        <a:ea typeface="Calibri"/>
                        <a:cs typeface="Times New Roman"/>
                      </a:endParaRPr>
                    </a:p>
                  </a:txBody>
                  <a:tcPr marL="68580" marR="68580" marT="0" marB="0"/>
                </a:tc>
                <a:tc>
                  <a:txBody>
                    <a:bodyPr/>
                    <a:lstStyle/>
                    <a:p>
                      <a:pPr>
                        <a:lnSpc>
                          <a:spcPct val="115000"/>
                        </a:lnSpc>
                        <a:spcAft>
                          <a:spcPts val="0"/>
                        </a:spcAft>
                      </a:pPr>
                      <a:r>
                        <a:rPr lang="tr-TR" sz="1200">
                          <a:effectLst/>
                        </a:rPr>
                        <a:t>E.coli, Memeli kültür  hücreleri  </a:t>
                      </a:r>
                      <a:endParaRPr lang="tr-TR" sz="1200">
                        <a:effectLst/>
                        <a:latin typeface="Calibri"/>
                        <a:ea typeface="Calibri"/>
                        <a:cs typeface="Times New Roman"/>
                      </a:endParaRPr>
                    </a:p>
                  </a:txBody>
                  <a:tcPr marL="68580" marR="68580" marT="0" marB="0"/>
                </a:tc>
                <a:extLst>
                  <a:ext uri="{0D108BD9-81ED-4DB2-BD59-A6C34878D82A}">
                    <a16:rowId xmlns:a16="http://schemas.microsoft.com/office/drawing/2014/main" val="10001"/>
                  </a:ext>
                </a:extLst>
              </a:tr>
              <a:tr h="334829">
                <a:tc>
                  <a:txBody>
                    <a:bodyPr/>
                    <a:lstStyle/>
                    <a:p>
                      <a:pPr>
                        <a:lnSpc>
                          <a:spcPct val="115000"/>
                        </a:lnSpc>
                        <a:spcAft>
                          <a:spcPts val="0"/>
                        </a:spcAft>
                      </a:pPr>
                      <a:r>
                        <a:rPr lang="tr-TR" sz="1200" dirty="0" err="1">
                          <a:solidFill>
                            <a:schemeClr val="bg1"/>
                          </a:solidFill>
                          <a:effectLst/>
                        </a:rPr>
                        <a:t>Interferon</a:t>
                      </a:r>
                      <a:r>
                        <a:rPr lang="tr-TR" sz="1200" dirty="0">
                          <a:solidFill>
                            <a:schemeClr val="bg1"/>
                          </a:solidFill>
                          <a:effectLst/>
                        </a:rPr>
                        <a:t> </a:t>
                      </a:r>
                      <a:endParaRPr lang="tr-TR" sz="1200" dirty="0">
                        <a:solidFill>
                          <a:schemeClr val="bg1"/>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200" dirty="0" err="1">
                          <a:effectLst/>
                        </a:rPr>
                        <a:t>Multiple</a:t>
                      </a:r>
                      <a:r>
                        <a:rPr lang="tr-TR" sz="1200" dirty="0">
                          <a:effectLst/>
                        </a:rPr>
                        <a:t> skleroz, kanser</a:t>
                      </a:r>
                      <a:endParaRPr lang="tr-TR" sz="1200" dirty="0">
                        <a:effectLst/>
                        <a:latin typeface="Calibri"/>
                        <a:ea typeface="Calibri"/>
                        <a:cs typeface="Times New Roman"/>
                      </a:endParaRPr>
                    </a:p>
                  </a:txBody>
                  <a:tcPr marL="68580" marR="68580" marT="0" marB="0"/>
                </a:tc>
                <a:tc>
                  <a:txBody>
                    <a:bodyPr/>
                    <a:lstStyle/>
                    <a:p>
                      <a:pPr>
                        <a:lnSpc>
                          <a:spcPct val="115000"/>
                        </a:lnSpc>
                        <a:spcAft>
                          <a:spcPts val="0"/>
                        </a:spcAft>
                      </a:pPr>
                      <a:r>
                        <a:rPr lang="tr-TR" sz="1200">
                          <a:effectLst/>
                        </a:rPr>
                        <a:t>E.coli, Memeli kültür  hücreleri  </a:t>
                      </a:r>
                      <a:endParaRPr lang="tr-TR" sz="1200">
                        <a:effectLst/>
                        <a:latin typeface="Calibri"/>
                        <a:ea typeface="Calibri"/>
                        <a:cs typeface="Times New Roman"/>
                      </a:endParaRPr>
                    </a:p>
                  </a:txBody>
                  <a:tcPr marL="68580" marR="68580" marT="0" marB="0"/>
                </a:tc>
                <a:extLst>
                  <a:ext uri="{0D108BD9-81ED-4DB2-BD59-A6C34878D82A}">
                    <a16:rowId xmlns:a16="http://schemas.microsoft.com/office/drawing/2014/main" val="10002"/>
                  </a:ext>
                </a:extLst>
              </a:tr>
              <a:tr h="334829">
                <a:tc>
                  <a:txBody>
                    <a:bodyPr/>
                    <a:lstStyle/>
                    <a:p>
                      <a:pPr>
                        <a:lnSpc>
                          <a:spcPct val="115000"/>
                        </a:lnSpc>
                        <a:spcAft>
                          <a:spcPts val="0"/>
                        </a:spcAft>
                      </a:pPr>
                      <a:r>
                        <a:rPr lang="tr-TR" sz="1200" dirty="0">
                          <a:solidFill>
                            <a:schemeClr val="bg1"/>
                          </a:solidFill>
                          <a:effectLst/>
                        </a:rPr>
                        <a:t>Doku </a:t>
                      </a:r>
                      <a:r>
                        <a:rPr lang="tr-TR" sz="1200" dirty="0" err="1">
                          <a:solidFill>
                            <a:schemeClr val="bg1"/>
                          </a:solidFill>
                          <a:effectLst/>
                        </a:rPr>
                        <a:t>plasminojen</a:t>
                      </a:r>
                      <a:r>
                        <a:rPr lang="tr-TR" sz="1200" dirty="0">
                          <a:solidFill>
                            <a:schemeClr val="bg1"/>
                          </a:solidFill>
                          <a:effectLst/>
                        </a:rPr>
                        <a:t> </a:t>
                      </a:r>
                      <a:r>
                        <a:rPr lang="tr-TR" sz="1200" dirty="0" err="1">
                          <a:solidFill>
                            <a:schemeClr val="bg1"/>
                          </a:solidFill>
                          <a:effectLst/>
                        </a:rPr>
                        <a:t>aktivatörü</a:t>
                      </a:r>
                      <a:r>
                        <a:rPr lang="tr-TR" sz="1200" dirty="0">
                          <a:solidFill>
                            <a:schemeClr val="bg1"/>
                          </a:solidFill>
                          <a:effectLst/>
                        </a:rPr>
                        <a:t> </a:t>
                      </a:r>
                      <a:r>
                        <a:rPr lang="tr-TR" sz="1200" dirty="0" err="1">
                          <a:solidFill>
                            <a:schemeClr val="bg1"/>
                          </a:solidFill>
                          <a:effectLst/>
                        </a:rPr>
                        <a:t>tPA</a:t>
                      </a:r>
                      <a:endParaRPr lang="tr-TR" sz="1200" dirty="0">
                        <a:solidFill>
                          <a:schemeClr val="bg1"/>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200" dirty="0">
                          <a:effectLst/>
                        </a:rPr>
                        <a:t>Kalp krizi, inme</a:t>
                      </a:r>
                      <a:endParaRPr lang="tr-TR" sz="1200" dirty="0">
                        <a:effectLst/>
                        <a:latin typeface="Calibri"/>
                        <a:ea typeface="Calibri"/>
                        <a:cs typeface="Times New Roman"/>
                      </a:endParaRPr>
                    </a:p>
                  </a:txBody>
                  <a:tcPr marL="68580" marR="68580" marT="0" marB="0"/>
                </a:tc>
                <a:tc>
                  <a:txBody>
                    <a:bodyPr/>
                    <a:lstStyle/>
                    <a:p>
                      <a:pPr>
                        <a:lnSpc>
                          <a:spcPct val="115000"/>
                        </a:lnSpc>
                        <a:spcAft>
                          <a:spcPts val="0"/>
                        </a:spcAft>
                      </a:pPr>
                      <a:r>
                        <a:rPr lang="tr-TR" sz="1200">
                          <a:effectLst/>
                        </a:rPr>
                        <a:t>Memeli kültür  hücreleri  </a:t>
                      </a:r>
                      <a:endParaRPr lang="tr-TR" sz="1200">
                        <a:effectLst/>
                        <a:latin typeface="Calibri"/>
                        <a:ea typeface="Calibri"/>
                        <a:cs typeface="Times New Roman"/>
                      </a:endParaRPr>
                    </a:p>
                  </a:txBody>
                  <a:tcPr marL="68580" marR="68580" marT="0" marB="0"/>
                </a:tc>
                <a:extLst>
                  <a:ext uri="{0D108BD9-81ED-4DB2-BD59-A6C34878D82A}">
                    <a16:rowId xmlns:a16="http://schemas.microsoft.com/office/drawing/2014/main" val="10003"/>
                  </a:ext>
                </a:extLst>
              </a:tr>
              <a:tr h="334829">
                <a:tc>
                  <a:txBody>
                    <a:bodyPr/>
                    <a:lstStyle/>
                    <a:p>
                      <a:pPr>
                        <a:lnSpc>
                          <a:spcPct val="115000"/>
                        </a:lnSpc>
                        <a:spcAft>
                          <a:spcPts val="0"/>
                        </a:spcAft>
                      </a:pPr>
                      <a:r>
                        <a:rPr lang="tr-TR" sz="1200" dirty="0">
                          <a:solidFill>
                            <a:schemeClr val="bg1"/>
                          </a:solidFill>
                          <a:effectLst/>
                        </a:rPr>
                        <a:t>İnsan büyüme hormonu </a:t>
                      </a:r>
                      <a:endParaRPr lang="tr-TR" sz="1200" dirty="0">
                        <a:solidFill>
                          <a:schemeClr val="bg1"/>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200" dirty="0">
                          <a:effectLst/>
                        </a:rPr>
                        <a:t>Cücelik </a:t>
                      </a:r>
                      <a:endParaRPr lang="tr-TR" sz="1200" dirty="0">
                        <a:effectLst/>
                        <a:latin typeface="Calibri"/>
                        <a:ea typeface="Calibri"/>
                        <a:cs typeface="Times New Roman"/>
                      </a:endParaRPr>
                    </a:p>
                  </a:txBody>
                  <a:tcPr marL="68580" marR="68580" marT="0" marB="0"/>
                </a:tc>
                <a:tc>
                  <a:txBody>
                    <a:bodyPr/>
                    <a:lstStyle/>
                    <a:p>
                      <a:pPr>
                        <a:lnSpc>
                          <a:spcPct val="115000"/>
                        </a:lnSpc>
                        <a:spcAft>
                          <a:spcPts val="0"/>
                        </a:spcAft>
                      </a:pPr>
                      <a:r>
                        <a:rPr lang="tr-TR" sz="1200">
                          <a:effectLst/>
                        </a:rPr>
                        <a:t>Memeli kültür  hücreleri  </a:t>
                      </a:r>
                      <a:endParaRPr lang="tr-TR" sz="1200">
                        <a:effectLst/>
                        <a:latin typeface="Calibri"/>
                        <a:ea typeface="Calibri"/>
                        <a:cs typeface="Times New Roman"/>
                      </a:endParaRPr>
                    </a:p>
                  </a:txBody>
                  <a:tcPr marL="68580" marR="68580" marT="0" marB="0"/>
                </a:tc>
                <a:extLst>
                  <a:ext uri="{0D108BD9-81ED-4DB2-BD59-A6C34878D82A}">
                    <a16:rowId xmlns:a16="http://schemas.microsoft.com/office/drawing/2014/main" val="10004"/>
                  </a:ext>
                </a:extLst>
              </a:tr>
              <a:tr h="691328">
                <a:tc>
                  <a:txBody>
                    <a:bodyPr/>
                    <a:lstStyle/>
                    <a:p>
                      <a:pPr>
                        <a:lnSpc>
                          <a:spcPct val="115000"/>
                        </a:lnSpc>
                        <a:spcAft>
                          <a:spcPts val="0"/>
                        </a:spcAft>
                      </a:pPr>
                      <a:r>
                        <a:rPr lang="tr-TR" sz="1200" dirty="0" err="1">
                          <a:solidFill>
                            <a:schemeClr val="bg1"/>
                          </a:solidFill>
                          <a:effectLst/>
                        </a:rPr>
                        <a:t>Vasküler</a:t>
                      </a:r>
                      <a:r>
                        <a:rPr lang="tr-TR" sz="1200" dirty="0">
                          <a:solidFill>
                            <a:schemeClr val="bg1"/>
                          </a:solidFill>
                          <a:effectLst/>
                        </a:rPr>
                        <a:t> </a:t>
                      </a:r>
                      <a:r>
                        <a:rPr lang="tr-TR" sz="1200" dirty="0" err="1">
                          <a:solidFill>
                            <a:schemeClr val="bg1"/>
                          </a:solidFill>
                          <a:effectLst/>
                        </a:rPr>
                        <a:t>endotelial</a:t>
                      </a:r>
                      <a:r>
                        <a:rPr lang="tr-TR" sz="1200" dirty="0">
                          <a:solidFill>
                            <a:schemeClr val="bg1"/>
                          </a:solidFill>
                          <a:effectLst/>
                        </a:rPr>
                        <a:t> büyüme faktörü (VEGF) için </a:t>
                      </a:r>
                      <a:r>
                        <a:rPr lang="tr-TR" sz="1200" dirty="0" err="1">
                          <a:solidFill>
                            <a:schemeClr val="bg1"/>
                          </a:solidFill>
                          <a:effectLst/>
                        </a:rPr>
                        <a:t>monoklonal</a:t>
                      </a:r>
                      <a:r>
                        <a:rPr lang="tr-TR" sz="1200" dirty="0">
                          <a:solidFill>
                            <a:schemeClr val="bg1"/>
                          </a:solidFill>
                          <a:effectLst/>
                        </a:rPr>
                        <a:t> antikor</a:t>
                      </a:r>
                      <a:endParaRPr lang="tr-TR" sz="1200" dirty="0">
                        <a:solidFill>
                          <a:schemeClr val="bg1"/>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200" dirty="0">
                          <a:effectLst/>
                        </a:rPr>
                        <a:t>Kanser</a:t>
                      </a:r>
                      <a:endParaRPr lang="tr-TR" sz="1200" dirty="0">
                        <a:effectLst/>
                        <a:latin typeface="Calibri"/>
                        <a:ea typeface="Calibri"/>
                        <a:cs typeface="Times New Roman"/>
                      </a:endParaRPr>
                    </a:p>
                  </a:txBody>
                  <a:tcPr marL="68580" marR="68580" marT="0" marB="0"/>
                </a:tc>
                <a:tc>
                  <a:txBody>
                    <a:bodyPr/>
                    <a:lstStyle/>
                    <a:p>
                      <a:pPr>
                        <a:lnSpc>
                          <a:spcPct val="115000"/>
                        </a:lnSpc>
                        <a:spcAft>
                          <a:spcPts val="0"/>
                        </a:spcAft>
                      </a:pPr>
                      <a:r>
                        <a:rPr lang="tr-TR" sz="1200">
                          <a:effectLst/>
                        </a:rPr>
                        <a:t>Memeli kültür  hücreleri  </a:t>
                      </a:r>
                      <a:endParaRPr lang="tr-TR" sz="1200">
                        <a:effectLst/>
                        <a:latin typeface="Calibri"/>
                        <a:ea typeface="Calibri"/>
                        <a:cs typeface="Times New Roman"/>
                      </a:endParaRPr>
                    </a:p>
                  </a:txBody>
                  <a:tcPr marL="68580" marR="68580" marT="0" marB="0"/>
                </a:tc>
                <a:extLst>
                  <a:ext uri="{0D108BD9-81ED-4DB2-BD59-A6C34878D82A}">
                    <a16:rowId xmlns:a16="http://schemas.microsoft.com/office/drawing/2014/main" val="10005"/>
                  </a:ext>
                </a:extLst>
              </a:tr>
              <a:tr h="334829">
                <a:tc>
                  <a:txBody>
                    <a:bodyPr/>
                    <a:lstStyle/>
                    <a:p>
                      <a:pPr>
                        <a:lnSpc>
                          <a:spcPct val="115000"/>
                        </a:lnSpc>
                        <a:spcAft>
                          <a:spcPts val="0"/>
                        </a:spcAft>
                      </a:pPr>
                      <a:r>
                        <a:rPr lang="tr-TR" sz="1200" dirty="0">
                          <a:solidFill>
                            <a:schemeClr val="bg1"/>
                          </a:solidFill>
                          <a:effectLst/>
                        </a:rPr>
                        <a:t>İnsan pıhtılaşma faktörü VIII</a:t>
                      </a:r>
                      <a:endParaRPr lang="tr-TR" sz="1200" dirty="0">
                        <a:solidFill>
                          <a:schemeClr val="bg1"/>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200" dirty="0">
                          <a:effectLst/>
                        </a:rPr>
                        <a:t>Hemofili A</a:t>
                      </a:r>
                      <a:endParaRPr lang="tr-TR" sz="1200" dirty="0">
                        <a:effectLst/>
                        <a:latin typeface="Calibri"/>
                        <a:ea typeface="Calibri"/>
                        <a:cs typeface="Times New Roman"/>
                      </a:endParaRPr>
                    </a:p>
                  </a:txBody>
                  <a:tcPr marL="68580" marR="68580" marT="0" marB="0"/>
                </a:tc>
                <a:tc>
                  <a:txBody>
                    <a:bodyPr/>
                    <a:lstStyle/>
                    <a:p>
                      <a:pPr>
                        <a:lnSpc>
                          <a:spcPct val="115000"/>
                        </a:lnSpc>
                        <a:spcAft>
                          <a:spcPts val="0"/>
                        </a:spcAft>
                      </a:pPr>
                      <a:r>
                        <a:rPr lang="tr-TR" sz="1200" dirty="0" err="1">
                          <a:effectLst/>
                        </a:rPr>
                        <a:t>Transgenik</a:t>
                      </a:r>
                      <a:r>
                        <a:rPr lang="tr-TR" sz="1200" dirty="0">
                          <a:effectLst/>
                        </a:rPr>
                        <a:t> koyun, domuz</a:t>
                      </a:r>
                      <a:endParaRPr lang="tr-TR" sz="1200" dirty="0">
                        <a:effectLst/>
                        <a:latin typeface="Calibri"/>
                        <a:ea typeface="Calibri"/>
                        <a:cs typeface="Times New Roman"/>
                      </a:endParaRPr>
                    </a:p>
                  </a:txBody>
                  <a:tcPr marL="68580" marR="68580" marT="0" marB="0"/>
                </a:tc>
                <a:extLst>
                  <a:ext uri="{0D108BD9-81ED-4DB2-BD59-A6C34878D82A}">
                    <a16:rowId xmlns:a16="http://schemas.microsoft.com/office/drawing/2014/main" val="10006"/>
                  </a:ext>
                </a:extLst>
              </a:tr>
              <a:tr h="334829">
                <a:tc>
                  <a:txBody>
                    <a:bodyPr/>
                    <a:lstStyle/>
                    <a:p>
                      <a:pPr>
                        <a:lnSpc>
                          <a:spcPct val="115000"/>
                        </a:lnSpc>
                        <a:spcAft>
                          <a:spcPts val="0"/>
                        </a:spcAft>
                      </a:pPr>
                      <a:r>
                        <a:rPr lang="tr-TR" sz="1200" dirty="0">
                          <a:solidFill>
                            <a:schemeClr val="bg1"/>
                          </a:solidFill>
                          <a:effectLst/>
                        </a:rPr>
                        <a:t>C1 inhibitörü</a:t>
                      </a:r>
                      <a:endParaRPr lang="tr-TR" sz="1200" dirty="0">
                        <a:solidFill>
                          <a:schemeClr val="bg1"/>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200">
                          <a:effectLst/>
                        </a:rPr>
                        <a:t>Kalıtsal anjiyoödem</a:t>
                      </a:r>
                      <a:endParaRPr lang="tr-TR" sz="1200">
                        <a:effectLst/>
                        <a:latin typeface="Calibri"/>
                        <a:ea typeface="Calibri"/>
                        <a:cs typeface="Times New Roman"/>
                      </a:endParaRPr>
                    </a:p>
                  </a:txBody>
                  <a:tcPr marL="68580" marR="68580" marT="0" marB="0"/>
                </a:tc>
                <a:tc>
                  <a:txBody>
                    <a:bodyPr/>
                    <a:lstStyle/>
                    <a:p>
                      <a:pPr>
                        <a:lnSpc>
                          <a:spcPct val="115000"/>
                        </a:lnSpc>
                        <a:spcAft>
                          <a:spcPts val="0"/>
                        </a:spcAft>
                      </a:pPr>
                      <a:r>
                        <a:rPr lang="tr-TR" sz="1200" dirty="0" err="1">
                          <a:effectLst/>
                        </a:rPr>
                        <a:t>Transgenik</a:t>
                      </a:r>
                      <a:r>
                        <a:rPr lang="tr-TR" sz="1200" dirty="0">
                          <a:effectLst/>
                        </a:rPr>
                        <a:t> tavşan</a:t>
                      </a:r>
                      <a:endParaRPr lang="tr-TR" sz="1200" dirty="0">
                        <a:effectLst/>
                        <a:latin typeface="Calibri"/>
                        <a:ea typeface="Calibri"/>
                        <a:cs typeface="Times New Roman"/>
                      </a:endParaRPr>
                    </a:p>
                  </a:txBody>
                  <a:tcPr marL="68580" marR="68580" marT="0" marB="0"/>
                </a:tc>
                <a:extLst>
                  <a:ext uri="{0D108BD9-81ED-4DB2-BD59-A6C34878D82A}">
                    <a16:rowId xmlns:a16="http://schemas.microsoft.com/office/drawing/2014/main" val="10007"/>
                  </a:ext>
                </a:extLst>
              </a:tr>
              <a:tr h="334829">
                <a:tc>
                  <a:txBody>
                    <a:bodyPr/>
                    <a:lstStyle/>
                    <a:p>
                      <a:pPr>
                        <a:lnSpc>
                          <a:spcPct val="115000"/>
                        </a:lnSpc>
                        <a:spcAft>
                          <a:spcPts val="0"/>
                        </a:spcAft>
                      </a:pPr>
                      <a:r>
                        <a:rPr lang="tr-TR" sz="1200" dirty="0" err="1">
                          <a:solidFill>
                            <a:schemeClr val="bg1"/>
                          </a:solidFill>
                          <a:effectLst/>
                        </a:rPr>
                        <a:t>Rekombinant</a:t>
                      </a:r>
                      <a:r>
                        <a:rPr lang="tr-TR" sz="1200" dirty="0">
                          <a:solidFill>
                            <a:schemeClr val="bg1"/>
                          </a:solidFill>
                          <a:effectLst/>
                        </a:rPr>
                        <a:t> insan </a:t>
                      </a:r>
                      <a:r>
                        <a:rPr lang="tr-TR" sz="1200" dirty="0" err="1">
                          <a:solidFill>
                            <a:schemeClr val="bg1"/>
                          </a:solidFill>
                          <a:effectLst/>
                        </a:rPr>
                        <a:t>antitrombin</a:t>
                      </a:r>
                      <a:endParaRPr lang="tr-TR" sz="1200" dirty="0">
                        <a:solidFill>
                          <a:schemeClr val="bg1"/>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200">
                          <a:effectLst/>
                        </a:rPr>
                        <a:t>Kalıtsal antitrombin bozukluğu</a:t>
                      </a:r>
                      <a:endParaRPr lang="tr-TR" sz="1200">
                        <a:effectLst/>
                        <a:latin typeface="Calibri"/>
                        <a:ea typeface="Calibri"/>
                        <a:cs typeface="Times New Roman"/>
                      </a:endParaRPr>
                    </a:p>
                  </a:txBody>
                  <a:tcPr marL="68580" marR="68580" marT="0" marB="0"/>
                </a:tc>
                <a:tc>
                  <a:txBody>
                    <a:bodyPr/>
                    <a:lstStyle/>
                    <a:p>
                      <a:pPr>
                        <a:lnSpc>
                          <a:spcPct val="115000"/>
                        </a:lnSpc>
                        <a:spcAft>
                          <a:spcPts val="0"/>
                        </a:spcAft>
                      </a:pPr>
                      <a:r>
                        <a:rPr lang="tr-TR" sz="1200" dirty="0" err="1">
                          <a:effectLst/>
                        </a:rPr>
                        <a:t>Transgenik</a:t>
                      </a:r>
                      <a:r>
                        <a:rPr lang="tr-TR" sz="1200" dirty="0">
                          <a:effectLst/>
                        </a:rPr>
                        <a:t> keçi</a:t>
                      </a:r>
                      <a:endParaRPr lang="tr-TR" sz="1200" dirty="0">
                        <a:effectLst/>
                        <a:latin typeface="Calibri"/>
                        <a:ea typeface="Calibri"/>
                        <a:cs typeface="Times New Roman"/>
                      </a:endParaRPr>
                    </a:p>
                  </a:txBody>
                  <a:tcPr marL="68580" marR="68580" marT="0" marB="0"/>
                </a:tc>
                <a:extLst>
                  <a:ext uri="{0D108BD9-81ED-4DB2-BD59-A6C34878D82A}">
                    <a16:rowId xmlns:a16="http://schemas.microsoft.com/office/drawing/2014/main" val="10008"/>
                  </a:ext>
                </a:extLst>
              </a:tr>
              <a:tr h="334829">
                <a:tc>
                  <a:txBody>
                    <a:bodyPr/>
                    <a:lstStyle/>
                    <a:p>
                      <a:pPr>
                        <a:lnSpc>
                          <a:spcPct val="115000"/>
                        </a:lnSpc>
                        <a:spcAft>
                          <a:spcPts val="0"/>
                        </a:spcAft>
                      </a:pPr>
                      <a:r>
                        <a:rPr lang="tr-TR" sz="1200" dirty="0">
                          <a:solidFill>
                            <a:schemeClr val="bg1"/>
                          </a:solidFill>
                          <a:effectLst/>
                        </a:rPr>
                        <a:t>Hepatit B yüzey protein aşısı</a:t>
                      </a:r>
                      <a:endParaRPr lang="tr-TR" sz="1200" dirty="0">
                        <a:solidFill>
                          <a:schemeClr val="bg1"/>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200">
                          <a:effectLst/>
                        </a:rPr>
                        <a:t>Hepatit B enfeksiyonu </a:t>
                      </a:r>
                      <a:endParaRPr lang="tr-TR" sz="1200">
                        <a:effectLst/>
                        <a:latin typeface="Calibri"/>
                        <a:ea typeface="Calibri"/>
                        <a:cs typeface="Times New Roman"/>
                      </a:endParaRPr>
                    </a:p>
                  </a:txBody>
                  <a:tcPr marL="68580" marR="68580" marT="0" marB="0"/>
                </a:tc>
                <a:tc>
                  <a:txBody>
                    <a:bodyPr/>
                    <a:lstStyle/>
                    <a:p>
                      <a:pPr>
                        <a:lnSpc>
                          <a:spcPct val="115000"/>
                        </a:lnSpc>
                        <a:spcAft>
                          <a:spcPts val="0"/>
                        </a:spcAft>
                      </a:pPr>
                      <a:r>
                        <a:rPr lang="tr-TR" sz="1200" dirty="0">
                          <a:effectLst/>
                        </a:rPr>
                        <a:t>Maya kültür hücresi, muz</a:t>
                      </a:r>
                      <a:endParaRPr lang="tr-TR" sz="1200" dirty="0">
                        <a:effectLst/>
                        <a:latin typeface="Calibri"/>
                        <a:ea typeface="Calibri"/>
                        <a:cs typeface="Times New Roman"/>
                      </a:endParaRPr>
                    </a:p>
                  </a:txBody>
                  <a:tcPr marL="68580" marR="68580" marT="0" marB="0"/>
                </a:tc>
                <a:extLst>
                  <a:ext uri="{0D108BD9-81ED-4DB2-BD59-A6C34878D82A}">
                    <a16:rowId xmlns:a16="http://schemas.microsoft.com/office/drawing/2014/main" val="10009"/>
                  </a:ext>
                </a:extLst>
              </a:tr>
              <a:tr h="334829">
                <a:tc>
                  <a:txBody>
                    <a:bodyPr/>
                    <a:lstStyle/>
                    <a:p>
                      <a:pPr>
                        <a:lnSpc>
                          <a:spcPct val="115000"/>
                        </a:lnSpc>
                        <a:spcAft>
                          <a:spcPts val="0"/>
                        </a:spcAft>
                      </a:pPr>
                      <a:r>
                        <a:rPr lang="tr-TR" sz="1200" dirty="0" err="1">
                          <a:solidFill>
                            <a:schemeClr val="bg1"/>
                          </a:solidFill>
                          <a:effectLst/>
                        </a:rPr>
                        <a:t>İmmunoglobulin</a:t>
                      </a:r>
                      <a:r>
                        <a:rPr lang="tr-TR" sz="1200" dirty="0">
                          <a:solidFill>
                            <a:schemeClr val="bg1"/>
                          </a:solidFill>
                          <a:effectLst/>
                        </a:rPr>
                        <a:t> IgG1 – HSV_2</a:t>
                      </a:r>
                      <a:endParaRPr lang="tr-TR" sz="1200" dirty="0">
                        <a:solidFill>
                          <a:schemeClr val="bg1"/>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200">
                          <a:effectLst/>
                        </a:rPr>
                        <a:t>Herpes virüs enfeksiyonu </a:t>
                      </a:r>
                      <a:endParaRPr lang="tr-TR" sz="1200">
                        <a:effectLst/>
                        <a:latin typeface="Calibri"/>
                        <a:ea typeface="Calibri"/>
                        <a:cs typeface="Times New Roman"/>
                      </a:endParaRPr>
                    </a:p>
                  </a:txBody>
                  <a:tcPr marL="68580" marR="68580" marT="0" marB="0"/>
                </a:tc>
                <a:tc>
                  <a:txBody>
                    <a:bodyPr/>
                    <a:lstStyle/>
                    <a:p>
                      <a:pPr>
                        <a:lnSpc>
                          <a:spcPct val="115000"/>
                        </a:lnSpc>
                        <a:spcAft>
                          <a:spcPts val="0"/>
                        </a:spcAft>
                      </a:pPr>
                      <a:r>
                        <a:rPr lang="tr-TR" sz="1200" dirty="0" err="1">
                          <a:effectLst/>
                        </a:rPr>
                        <a:t>Transgenik</a:t>
                      </a:r>
                      <a:r>
                        <a:rPr lang="tr-TR" sz="1200" dirty="0">
                          <a:effectLst/>
                        </a:rPr>
                        <a:t> soya fasulyesi </a:t>
                      </a:r>
                      <a:r>
                        <a:rPr lang="tr-TR" sz="1200" dirty="0" err="1">
                          <a:effectLst/>
                        </a:rPr>
                        <a:t>glikoprotein</a:t>
                      </a:r>
                      <a:r>
                        <a:rPr lang="tr-TR" sz="1200" dirty="0">
                          <a:effectLst/>
                        </a:rPr>
                        <a:t> B</a:t>
                      </a:r>
                      <a:endParaRPr lang="tr-TR" sz="1200" dirty="0">
                        <a:effectLst/>
                        <a:latin typeface="Calibri"/>
                        <a:ea typeface="Calibri"/>
                        <a:cs typeface="Times New Roman"/>
                      </a:endParaRPr>
                    </a:p>
                  </a:txBody>
                  <a:tcPr marL="68580" marR="68580" marT="0" marB="0"/>
                </a:tc>
                <a:extLst>
                  <a:ext uri="{0D108BD9-81ED-4DB2-BD59-A6C34878D82A}">
                    <a16:rowId xmlns:a16="http://schemas.microsoft.com/office/drawing/2014/main" val="10010"/>
                  </a:ext>
                </a:extLst>
              </a:tr>
              <a:tr h="691328">
                <a:tc>
                  <a:txBody>
                    <a:bodyPr/>
                    <a:lstStyle/>
                    <a:p>
                      <a:pPr>
                        <a:lnSpc>
                          <a:spcPct val="115000"/>
                        </a:lnSpc>
                        <a:spcAft>
                          <a:spcPts val="0"/>
                        </a:spcAft>
                      </a:pPr>
                      <a:r>
                        <a:rPr lang="tr-TR" sz="1200" dirty="0" err="1">
                          <a:solidFill>
                            <a:schemeClr val="bg1"/>
                          </a:solidFill>
                          <a:effectLst/>
                        </a:rPr>
                        <a:t>Rekombinant</a:t>
                      </a:r>
                      <a:r>
                        <a:rPr lang="tr-TR" sz="1200" dirty="0">
                          <a:solidFill>
                            <a:schemeClr val="bg1"/>
                          </a:solidFill>
                          <a:effectLst/>
                        </a:rPr>
                        <a:t> </a:t>
                      </a:r>
                      <a:r>
                        <a:rPr lang="tr-TR" sz="1200" dirty="0" err="1">
                          <a:solidFill>
                            <a:schemeClr val="bg1"/>
                          </a:solidFill>
                          <a:effectLst/>
                        </a:rPr>
                        <a:t>monoklonal</a:t>
                      </a:r>
                      <a:r>
                        <a:rPr lang="tr-TR" sz="1200" dirty="0">
                          <a:solidFill>
                            <a:schemeClr val="bg1"/>
                          </a:solidFill>
                          <a:effectLst/>
                        </a:rPr>
                        <a:t> antikor</a:t>
                      </a:r>
                      <a:endParaRPr lang="tr-TR" sz="1200" dirty="0">
                        <a:solidFill>
                          <a:schemeClr val="bg1"/>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200">
                          <a:effectLst/>
                        </a:rPr>
                        <a:t>Kuduz için pasif bağışıklık (ayrıca kuduz teşhisinde de kullanır), kanser, romatoid artrit</a:t>
                      </a:r>
                      <a:endParaRPr lang="tr-TR" sz="1200">
                        <a:effectLst/>
                        <a:latin typeface="Calibri"/>
                        <a:ea typeface="Calibri"/>
                        <a:cs typeface="Times New Roman"/>
                      </a:endParaRPr>
                    </a:p>
                  </a:txBody>
                  <a:tcPr marL="68580" marR="68580" marT="0" marB="0"/>
                </a:tc>
                <a:tc>
                  <a:txBody>
                    <a:bodyPr/>
                    <a:lstStyle/>
                    <a:p>
                      <a:pPr>
                        <a:lnSpc>
                          <a:spcPct val="115000"/>
                        </a:lnSpc>
                        <a:spcAft>
                          <a:spcPts val="0"/>
                        </a:spcAft>
                      </a:pPr>
                      <a:r>
                        <a:rPr lang="tr-TR" sz="1200" dirty="0" err="1">
                          <a:effectLst/>
                        </a:rPr>
                        <a:t>Transgenik</a:t>
                      </a:r>
                      <a:r>
                        <a:rPr lang="tr-TR" sz="1200" dirty="0">
                          <a:effectLst/>
                        </a:rPr>
                        <a:t> tütün, soya fasulyesi, memeli kültür hücresi</a:t>
                      </a:r>
                      <a:endParaRPr lang="tr-TR" sz="1200" dirty="0">
                        <a:effectLst/>
                        <a:latin typeface="Calibri"/>
                        <a:ea typeface="Calibri"/>
                        <a:cs typeface="Times New Roman"/>
                      </a:endParaRPr>
                    </a:p>
                  </a:txBody>
                  <a:tcPr marL="68580" marR="68580" marT="0" marB="0"/>
                </a:tc>
                <a:extLst>
                  <a:ext uri="{0D108BD9-81ED-4DB2-BD59-A6C34878D82A}">
                    <a16:rowId xmlns:a16="http://schemas.microsoft.com/office/drawing/2014/main" val="10011"/>
                  </a:ext>
                </a:extLst>
              </a:tr>
              <a:tr h="334829">
                <a:tc>
                  <a:txBody>
                    <a:bodyPr/>
                    <a:lstStyle/>
                    <a:p>
                      <a:pPr>
                        <a:lnSpc>
                          <a:spcPct val="115000"/>
                        </a:lnSpc>
                        <a:spcAft>
                          <a:spcPts val="0"/>
                        </a:spcAft>
                      </a:pPr>
                      <a:r>
                        <a:rPr lang="tr-TR" sz="1200" dirty="0" err="1">
                          <a:solidFill>
                            <a:schemeClr val="bg1"/>
                          </a:solidFill>
                          <a:effectLst/>
                        </a:rPr>
                        <a:t>Norwalk</a:t>
                      </a:r>
                      <a:r>
                        <a:rPr lang="tr-TR" sz="1200" dirty="0">
                          <a:solidFill>
                            <a:schemeClr val="bg1"/>
                          </a:solidFill>
                          <a:effectLst/>
                        </a:rPr>
                        <a:t> Virüs </a:t>
                      </a:r>
                      <a:r>
                        <a:rPr lang="tr-TR" sz="1200" dirty="0" err="1">
                          <a:solidFill>
                            <a:schemeClr val="bg1"/>
                          </a:solidFill>
                          <a:effectLst/>
                        </a:rPr>
                        <a:t>kapsid</a:t>
                      </a:r>
                      <a:r>
                        <a:rPr lang="tr-TR" sz="1200" dirty="0">
                          <a:solidFill>
                            <a:schemeClr val="bg1"/>
                          </a:solidFill>
                          <a:effectLst/>
                        </a:rPr>
                        <a:t> proteini</a:t>
                      </a:r>
                      <a:endParaRPr lang="tr-TR" sz="1200" dirty="0">
                        <a:solidFill>
                          <a:schemeClr val="bg1"/>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200">
                          <a:effectLst/>
                        </a:rPr>
                        <a:t>Norwalk virüs enfeksiyonu </a:t>
                      </a:r>
                      <a:endParaRPr lang="tr-TR" sz="1200">
                        <a:effectLst/>
                        <a:latin typeface="Calibri"/>
                        <a:ea typeface="Calibri"/>
                        <a:cs typeface="Times New Roman"/>
                      </a:endParaRPr>
                    </a:p>
                  </a:txBody>
                  <a:tcPr marL="68580" marR="68580" marT="0" marB="0"/>
                </a:tc>
                <a:tc>
                  <a:txBody>
                    <a:bodyPr/>
                    <a:lstStyle/>
                    <a:p>
                      <a:pPr>
                        <a:lnSpc>
                          <a:spcPct val="115000"/>
                        </a:lnSpc>
                        <a:spcAft>
                          <a:spcPts val="0"/>
                        </a:spcAft>
                      </a:pPr>
                      <a:r>
                        <a:rPr lang="tr-TR" sz="1200" dirty="0">
                          <a:effectLst/>
                        </a:rPr>
                        <a:t>Patates, (yenilebilir aşı) </a:t>
                      </a:r>
                      <a:endParaRPr lang="tr-TR" sz="1200" dirty="0">
                        <a:effectLst/>
                        <a:latin typeface="Calibri"/>
                        <a:ea typeface="Calibri"/>
                        <a:cs typeface="Times New Roman"/>
                      </a:endParaRPr>
                    </a:p>
                  </a:txBody>
                  <a:tcPr marL="68580" marR="68580" marT="0" marB="0"/>
                </a:tc>
                <a:extLst>
                  <a:ext uri="{0D108BD9-81ED-4DB2-BD59-A6C34878D82A}">
                    <a16:rowId xmlns:a16="http://schemas.microsoft.com/office/drawing/2014/main" val="10012"/>
                  </a:ext>
                </a:extLst>
              </a:tr>
              <a:tr h="334829">
                <a:tc>
                  <a:txBody>
                    <a:bodyPr/>
                    <a:lstStyle/>
                    <a:p>
                      <a:pPr>
                        <a:lnSpc>
                          <a:spcPct val="115000"/>
                        </a:lnSpc>
                        <a:spcAft>
                          <a:spcPts val="0"/>
                        </a:spcAft>
                      </a:pPr>
                      <a:r>
                        <a:rPr lang="tr-TR" sz="1200" dirty="0" err="1">
                          <a:solidFill>
                            <a:schemeClr val="bg1"/>
                          </a:solidFill>
                          <a:effectLst/>
                        </a:rPr>
                        <a:t>E.coli</a:t>
                      </a:r>
                      <a:r>
                        <a:rPr lang="tr-TR" sz="1200" dirty="0">
                          <a:solidFill>
                            <a:schemeClr val="bg1"/>
                          </a:solidFill>
                          <a:effectLst/>
                        </a:rPr>
                        <a:t> ısıya dayanıksız </a:t>
                      </a:r>
                      <a:r>
                        <a:rPr lang="tr-TR" sz="1200" dirty="0" err="1">
                          <a:solidFill>
                            <a:schemeClr val="bg1"/>
                          </a:solidFill>
                          <a:effectLst/>
                        </a:rPr>
                        <a:t>enterotoksin</a:t>
                      </a:r>
                      <a:endParaRPr lang="tr-TR" sz="1200" dirty="0">
                        <a:solidFill>
                          <a:schemeClr val="bg1"/>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200" dirty="0" err="1">
                          <a:effectLst/>
                        </a:rPr>
                        <a:t>E.coli</a:t>
                      </a:r>
                      <a:r>
                        <a:rPr lang="tr-TR" sz="1200" dirty="0">
                          <a:effectLst/>
                        </a:rPr>
                        <a:t> enfeksiyonu </a:t>
                      </a:r>
                      <a:endParaRPr lang="tr-TR" sz="1200" dirty="0">
                        <a:effectLst/>
                        <a:latin typeface="Calibri"/>
                        <a:ea typeface="Calibri"/>
                        <a:cs typeface="Times New Roman"/>
                      </a:endParaRPr>
                    </a:p>
                  </a:txBody>
                  <a:tcPr marL="68580" marR="68580" marT="0" marB="0"/>
                </a:tc>
                <a:tc>
                  <a:txBody>
                    <a:bodyPr/>
                    <a:lstStyle/>
                    <a:p>
                      <a:pPr>
                        <a:lnSpc>
                          <a:spcPct val="115000"/>
                        </a:lnSpc>
                        <a:spcAft>
                          <a:spcPts val="0"/>
                        </a:spcAft>
                      </a:pPr>
                      <a:r>
                        <a:rPr lang="tr-TR" sz="1200" dirty="0">
                          <a:effectLst/>
                        </a:rPr>
                        <a:t>Patates, (yenilebilir aşı)</a:t>
                      </a:r>
                      <a:endParaRPr lang="tr-TR" sz="1200" dirty="0">
                        <a:effectLst/>
                        <a:latin typeface="Calibri"/>
                        <a:ea typeface="Calibri"/>
                        <a:cs typeface="Times New Roman"/>
                      </a:endParaRPr>
                    </a:p>
                  </a:txBody>
                  <a:tcPr marL="68580" marR="68580" marT="0" marB="0"/>
                </a:tc>
                <a:extLst>
                  <a:ext uri="{0D108BD9-81ED-4DB2-BD59-A6C34878D82A}">
                    <a16:rowId xmlns:a16="http://schemas.microsoft.com/office/drawing/2014/main" val="10013"/>
                  </a:ext>
                </a:extLst>
              </a:tr>
            </a:tbl>
          </a:graphicData>
        </a:graphic>
      </p:graphicFrame>
    </p:spTree>
    <p:extLst>
      <p:ext uri="{BB962C8B-B14F-4D97-AF65-F5344CB8AC3E}">
        <p14:creationId xmlns:p14="http://schemas.microsoft.com/office/powerpoint/2010/main" val="18867194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219200" y="14988"/>
            <a:ext cx="7924800" cy="1143000"/>
          </a:xfrm>
        </p:spPr>
        <p:txBody>
          <a:bodyPr/>
          <a:lstStyle/>
          <a:p>
            <a:pPr algn="r"/>
            <a:r>
              <a:rPr lang="tr-TR" i="1" dirty="0"/>
              <a:t>Genetik test ve etik</a:t>
            </a:r>
          </a:p>
        </p:txBody>
      </p:sp>
      <p:sp>
        <p:nvSpPr>
          <p:cNvPr id="3" name="İçerik Yer Tutucusu 2"/>
          <p:cNvSpPr>
            <a:spLocks noGrp="1"/>
          </p:cNvSpPr>
          <p:nvPr>
            <p:ph sz="quarter" idx="13"/>
          </p:nvPr>
        </p:nvSpPr>
        <p:spPr>
          <a:xfrm>
            <a:off x="539552" y="1196752"/>
            <a:ext cx="8280920" cy="4536504"/>
          </a:xfrm>
        </p:spPr>
        <p:txBody>
          <a:bodyPr>
            <a:normAutofit fontScale="92500" lnSpcReduction="10000"/>
          </a:bodyPr>
          <a:lstStyle/>
          <a:p>
            <a:endParaRPr lang="tr-TR" dirty="0"/>
          </a:p>
          <a:p>
            <a:r>
              <a:rPr lang="tr-TR" sz="2000" dirty="0"/>
              <a:t>İnsan Genom Projesi (HGP) ile ortaya çıkan endişeler; </a:t>
            </a:r>
          </a:p>
          <a:p>
            <a:pPr lvl="1"/>
            <a:r>
              <a:rPr lang="tr-TR" sz="2000" dirty="0"/>
              <a:t>bilgi nasıl kullanılacak? </a:t>
            </a:r>
          </a:p>
          <a:p>
            <a:pPr marL="457200" lvl="1" indent="0">
              <a:buNone/>
            </a:pPr>
            <a:r>
              <a:rPr lang="tr-TR" sz="2000" dirty="0"/>
              <a:t>ELSI (Etik, Yasal ve Sosyal Öneriler) Programı</a:t>
            </a:r>
          </a:p>
          <a:p>
            <a:endParaRPr lang="tr-TR" sz="2000" dirty="0"/>
          </a:p>
          <a:p>
            <a:r>
              <a:rPr lang="tr-TR" sz="2000" dirty="0"/>
              <a:t>ELSI programı ; </a:t>
            </a:r>
          </a:p>
          <a:p>
            <a:pPr lvl="1"/>
            <a:r>
              <a:rPr lang="tr-TR" sz="2000" dirty="0"/>
              <a:t> genetik bilginin bireyler üzerindeki etkisi, </a:t>
            </a:r>
          </a:p>
          <a:p>
            <a:pPr lvl="2"/>
            <a:r>
              <a:rPr lang="tr-TR" sz="2000" dirty="0"/>
              <a:t>genetik bilginin özel ve gizli olması gerekliliği </a:t>
            </a:r>
          </a:p>
          <a:p>
            <a:pPr lvl="3"/>
            <a:r>
              <a:rPr lang="tr-TR" sz="2000" dirty="0"/>
              <a:t>tıbbi uygulamalar</a:t>
            </a:r>
          </a:p>
          <a:p>
            <a:pPr lvl="4"/>
            <a:r>
              <a:rPr lang="tr-TR" sz="2000" dirty="0"/>
              <a:t> genetik danışmanlık </a:t>
            </a:r>
          </a:p>
          <a:p>
            <a:pPr lvl="5"/>
            <a:r>
              <a:rPr lang="tr-TR" sz="2000" dirty="0"/>
              <a:t>üreme kararı</a:t>
            </a:r>
          </a:p>
        </p:txBody>
      </p:sp>
    </p:spTree>
    <p:extLst>
      <p:ext uri="{BB962C8B-B14F-4D97-AF65-F5344CB8AC3E}">
        <p14:creationId xmlns:p14="http://schemas.microsoft.com/office/powerpoint/2010/main" val="219361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3"/>
          </p:nvPr>
        </p:nvSpPr>
        <p:spPr>
          <a:xfrm>
            <a:off x="755576" y="1988840"/>
            <a:ext cx="7776864" cy="4032448"/>
          </a:xfrm>
        </p:spPr>
        <p:txBody>
          <a:bodyPr>
            <a:normAutofit/>
          </a:bodyPr>
          <a:lstStyle/>
          <a:p>
            <a:r>
              <a:rPr lang="tr-TR" sz="2400" dirty="0"/>
              <a:t>(</a:t>
            </a:r>
            <a:r>
              <a:rPr lang="tr-TR" sz="2200" dirty="0"/>
              <a:t>1) genetik bilginin yorumlanmasında ve kullanılmasında gizlilik ve hakkaniyet</a:t>
            </a:r>
          </a:p>
          <a:p>
            <a:pPr lvl="2"/>
            <a:r>
              <a:rPr lang="tr-TR" sz="1600" i="1" dirty="0"/>
              <a:t>Zengin ve fakir aynı ölçüde faydalanabilecek mi?</a:t>
            </a:r>
          </a:p>
          <a:p>
            <a:r>
              <a:rPr lang="tr-TR" sz="2200" dirty="0"/>
              <a:t>(2) araştırma laboratuvarından klinik uygulamaya genetik bilginin transfer edilme yolları,</a:t>
            </a:r>
          </a:p>
          <a:p>
            <a:r>
              <a:rPr lang="tr-TR" sz="2200" dirty="0"/>
              <a:t>(3) genetik araştırmaya katılanların bu katılımın muhtemel risk ve faydalarını bilme ve anlama gereklilikleri ve aydınlatılmış onam vermeleri,</a:t>
            </a:r>
          </a:p>
          <a:p>
            <a:r>
              <a:rPr lang="tr-TR" sz="2200" dirty="0"/>
              <a:t>(4) halk ve profesyonellerin eğitimleri</a:t>
            </a:r>
          </a:p>
        </p:txBody>
      </p:sp>
    </p:spTree>
    <p:extLst>
      <p:ext uri="{BB962C8B-B14F-4D97-AF65-F5344CB8AC3E}">
        <p14:creationId xmlns:p14="http://schemas.microsoft.com/office/powerpoint/2010/main" val="28763990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r"/>
            <a:r>
              <a:rPr lang="tr-TR" i="1" dirty="0" err="1">
                <a:solidFill>
                  <a:srgbClr val="FFC000"/>
                </a:solidFill>
              </a:rPr>
              <a:t>HPG’den</a:t>
            </a:r>
            <a:r>
              <a:rPr lang="tr-TR" i="1" dirty="0">
                <a:solidFill>
                  <a:srgbClr val="FFC000"/>
                </a:solidFill>
              </a:rPr>
              <a:t> beklentiler !</a:t>
            </a:r>
          </a:p>
        </p:txBody>
      </p:sp>
      <p:sp>
        <p:nvSpPr>
          <p:cNvPr id="3" name="İçerik Yer Tutucusu 2"/>
          <p:cNvSpPr>
            <a:spLocks noGrp="1"/>
          </p:cNvSpPr>
          <p:nvPr>
            <p:ph sz="quarter" idx="13"/>
          </p:nvPr>
        </p:nvSpPr>
        <p:spPr/>
        <p:txBody>
          <a:bodyPr>
            <a:normAutofit lnSpcReduction="10000"/>
          </a:bodyPr>
          <a:lstStyle/>
          <a:p>
            <a:endParaRPr lang="tr-TR" dirty="0"/>
          </a:p>
          <a:p>
            <a:r>
              <a:rPr lang="tr-TR" dirty="0"/>
              <a:t>Teşhis </a:t>
            </a:r>
          </a:p>
          <a:p>
            <a:pPr lvl="1"/>
            <a:r>
              <a:rPr lang="tr-TR" dirty="0"/>
              <a:t>Sadece tek gen hastalıkları değil, </a:t>
            </a:r>
            <a:r>
              <a:rPr lang="tr-TR" dirty="0" err="1"/>
              <a:t>multifaktöriyel</a:t>
            </a:r>
            <a:r>
              <a:rPr lang="tr-TR" dirty="0"/>
              <a:t> durumlar için</a:t>
            </a:r>
          </a:p>
          <a:p>
            <a:pPr marL="342900" lvl="1" indent="-342900"/>
            <a:r>
              <a:rPr lang="tr-TR" dirty="0"/>
              <a:t>Kişisel Tedavi </a:t>
            </a:r>
          </a:p>
          <a:p>
            <a:pPr marL="742950" lvl="2" indent="-342900"/>
            <a:r>
              <a:rPr lang="tr-TR" dirty="0" err="1"/>
              <a:t>Array</a:t>
            </a:r>
            <a:r>
              <a:rPr lang="tr-TR" dirty="0"/>
              <a:t> çalışmaları, farklı gruplarda farklı profil (aktif, </a:t>
            </a:r>
            <a:r>
              <a:rPr lang="tr-TR" dirty="0" err="1"/>
              <a:t>inaktif</a:t>
            </a:r>
            <a:r>
              <a:rPr lang="tr-TR" dirty="0"/>
              <a:t> genler) Örnek: meme kanseri çalışması </a:t>
            </a:r>
          </a:p>
          <a:p>
            <a:pPr marL="342900" lvl="2" indent="-342900"/>
            <a:r>
              <a:rPr lang="tr-TR" dirty="0"/>
              <a:t>İlaç Hedefleri </a:t>
            </a:r>
          </a:p>
          <a:p>
            <a:pPr marL="800100" lvl="3" indent="-342900"/>
            <a:r>
              <a:rPr lang="tr-TR" dirty="0"/>
              <a:t>Kanser için uygulanan ilaçlardan </a:t>
            </a:r>
            <a:r>
              <a:rPr lang="tr-TR" dirty="0" err="1"/>
              <a:t>faydalanım</a:t>
            </a:r>
            <a:r>
              <a:rPr lang="tr-TR" dirty="0"/>
              <a:t> için BRAF mut analizi</a:t>
            </a:r>
          </a:p>
          <a:p>
            <a:pPr marL="342900" lvl="2" indent="-342900"/>
            <a:r>
              <a:rPr lang="tr-TR" dirty="0"/>
              <a:t>Gen Terapi </a:t>
            </a:r>
          </a:p>
          <a:p>
            <a:pPr marL="457200" lvl="3" indent="0">
              <a:buNone/>
            </a:pPr>
            <a:r>
              <a:rPr lang="tr-TR" dirty="0"/>
              <a:t>	? En zor hedef </a:t>
            </a:r>
          </a:p>
          <a:p>
            <a:pPr marL="457200" lvl="3" indent="0">
              <a:buNone/>
            </a:pPr>
            <a:r>
              <a:rPr lang="tr-TR" dirty="0"/>
              <a:t>	En muhtemel doku kan .. (SCID tedavisi) </a:t>
            </a:r>
          </a:p>
          <a:p>
            <a:pPr marL="800100" lvl="3" indent="-342900"/>
            <a:endParaRPr lang="tr-TR" dirty="0"/>
          </a:p>
          <a:p>
            <a:pPr marL="800100" lvl="3" indent="-342900"/>
            <a:endParaRPr lang="tr-TR" dirty="0"/>
          </a:p>
        </p:txBody>
      </p:sp>
    </p:spTree>
    <p:extLst>
      <p:ext uri="{BB962C8B-B14F-4D97-AF65-F5344CB8AC3E}">
        <p14:creationId xmlns:p14="http://schemas.microsoft.com/office/powerpoint/2010/main" val="13770178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r"/>
            <a:r>
              <a:rPr lang="tr-TR" i="1" dirty="0">
                <a:solidFill>
                  <a:srgbClr val="FFC000"/>
                </a:solidFill>
              </a:rPr>
              <a:t>Neler ters gidebilir?</a:t>
            </a:r>
          </a:p>
        </p:txBody>
      </p:sp>
      <p:sp>
        <p:nvSpPr>
          <p:cNvPr id="3" name="İçerik Yer Tutucusu 2"/>
          <p:cNvSpPr>
            <a:spLocks noGrp="1"/>
          </p:cNvSpPr>
          <p:nvPr>
            <p:ph sz="quarter" idx="13"/>
          </p:nvPr>
        </p:nvSpPr>
        <p:spPr/>
        <p:txBody>
          <a:bodyPr/>
          <a:lstStyle/>
          <a:p>
            <a:endParaRPr lang="tr-TR" dirty="0"/>
          </a:p>
          <a:p>
            <a:endParaRPr lang="tr-TR" dirty="0"/>
          </a:p>
        </p:txBody>
      </p:sp>
      <p:sp>
        <p:nvSpPr>
          <p:cNvPr id="5" name="Dikdörtgen 4"/>
          <p:cNvSpPr/>
          <p:nvPr/>
        </p:nvSpPr>
        <p:spPr>
          <a:xfrm>
            <a:off x="493286" y="2204864"/>
            <a:ext cx="7560840" cy="646331"/>
          </a:xfrm>
          <a:prstGeom prst="rect">
            <a:avLst/>
          </a:prstGeom>
        </p:spPr>
        <p:txBody>
          <a:bodyPr wrap="square">
            <a:spAutoFit/>
          </a:bodyPr>
          <a:lstStyle/>
          <a:p>
            <a:r>
              <a:rPr lang="tr-TR" dirty="0"/>
              <a:t>Etkin bir tedavisi olmayan genetik hastalıkları test edebilecek teknolojiye sahibiz. İnsanları bu hastalıklar için test etmeli miyiz?</a:t>
            </a:r>
          </a:p>
        </p:txBody>
      </p:sp>
      <p:sp>
        <p:nvSpPr>
          <p:cNvPr id="6" name="Dikdörtgen 5"/>
          <p:cNvSpPr/>
          <p:nvPr/>
        </p:nvSpPr>
        <p:spPr>
          <a:xfrm>
            <a:off x="1979712" y="3356992"/>
            <a:ext cx="6480720" cy="1754326"/>
          </a:xfrm>
          <a:prstGeom prst="rect">
            <a:avLst/>
          </a:prstGeom>
        </p:spPr>
        <p:txBody>
          <a:bodyPr wrap="square">
            <a:spAutoFit/>
          </a:bodyPr>
          <a:lstStyle/>
          <a:p>
            <a:r>
              <a:rPr lang="tr-TR" dirty="0"/>
              <a:t>•Günümüzde yapılan genetik testlerde çıkan bir negatif sonuç her zaman hastalığın gelecekte ortaya çıkma olasılığını sıfırlamadığı gibi, pozitif sonuç da her zaman kişinin hastalığa yakalanacağının göstergesi değildir. Bu durumda testi yaptıranlara sonuçları ve gerçek riski etkili bir şekilde anlatmanın yolu nedir?</a:t>
            </a:r>
          </a:p>
        </p:txBody>
      </p:sp>
    </p:spTree>
    <p:extLst>
      <p:ext uri="{BB962C8B-B14F-4D97-AF65-F5344CB8AC3E}">
        <p14:creationId xmlns:p14="http://schemas.microsoft.com/office/powerpoint/2010/main" val="30334268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3"/>
          </p:nvPr>
        </p:nvSpPr>
        <p:spPr/>
        <p:txBody>
          <a:bodyPr/>
          <a:lstStyle/>
          <a:p>
            <a:endParaRPr lang="tr-TR" dirty="0"/>
          </a:p>
          <a:p>
            <a:pPr lvl="0"/>
            <a:r>
              <a:rPr lang="tr-TR" dirty="0"/>
              <a:t>Bir kişinin genom taraması yaptırmak ya da tek gen hastalıkları için genetik teste girmek ya da tüm genomunu </a:t>
            </a:r>
            <a:r>
              <a:rPr lang="tr-TR" dirty="0" err="1"/>
              <a:t>sekanslatmak</a:t>
            </a:r>
            <a:r>
              <a:rPr lang="tr-TR" dirty="0"/>
              <a:t> kararını almadan önce hangi bilgilere sahip olması gerekir?</a:t>
            </a:r>
          </a:p>
          <a:p>
            <a:endParaRPr lang="tr-TR" dirty="0"/>
          </a:p>
          <a:p>
            <a:endParaRPr lang="tr-TR" dirty="0"/>
          </a:p>
          <a:p>
            <a:pPr lvl="0"/>
            <a:r>
              <a:rPr lang="tr-TR" dirty="0"/>
              <a:t>Anne kanından elde edilen örnekler ile fetüs genomu </a:t>
            </a:r>
            <a:r>
              <a:rPr lang="tr-TR" dirty="0" err="1"/>
              <a:t>sekanslanmış</a:t>
            </a:r>
            <a:r>
              <a:rPr lang="tr-TR" dirty="0"/>
              <a:t> ve fetüs genomunda mutasyon tespit edilmiş olsun (örneğin Parkinson hastalığı ile ilgili gende). Aile ve doktor bu bilgiyi nasıl kullanabilir?</a:t>
            </a:r>
          </a:p>
          <a:p>
            <a:pPr lvl="0"/>
            <a:endParaRPr lang="tr-TR" dirty="0"/>
          </a:p>
          <a:p>
            <a:pPr lvl="1"/>
            <a:r>
              <a:rPr lang="tr-TR" dirty="0"/>
              <a:t>Ulusal Sağlık Enstitüsü (NIH) Ulusal Biyoteknoloji Bilgi Merkezi (NCBI) </a:t>
            </a:r>
            <a:r>
              <a:rPr lang="tr-TR" dirty="0" err="1"/>
              <a:t>Clinvar</a:t>
            </a:r>
            <a:r>
              <a:rPr lang="tr-TR" dirty="0"/>
              <a:t> </a:t>
            </a:r>
            <a:r>
              <a:rPr lang="tr-TR" dirty="0" err="1"/>
              <a:t>veritabanı</a:t>
            </a:r>
            <a:r>
              <a:rPr lang="tr-TR" dirty="0"/>
              <a:t> (www.ncbi.nlm.gov/</a:t>
            </a:r>
            <a:r>
              <a:rPr lang="tr-TR" dirty="0" err="1"/>
              <a:t>clinvar</a:t>
            </a:r>
            <a:r>
              <a:rPr lang="tr-TR" dirty="0"/>
              <a:t>)</a:t>
            </a:r>
          </a:p>
          <a:p>
            <a:endParaRPr lang="tr-TR" dirty="0"/>
          </a:p>
        </p:txBody>
      </p:sp>
    </p:spTree>
    <p:extLst>
      <p:ext uri="{BB962C8B-B14F-4D97-AF65-F5344CB8AC3E}">
        <p14:creationId xmlns:p14="http://schemas.microsoft.com/office/powerpoint/2010/main" val="11183052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3"/>
          </p:nvPr>
        </p:nvSpPr>
        <p:spPr/>
        <p:txBody>
          <a:bodyPr/>
          <a:lstStyle/>
          <a:p>
            <a:pPr lvl="0"/>
            <a:endParaRPr lang="tr-TR" dirty="0"/>
          </a:p>
          <a:p>
            <a:pPr lvl="0"/>
            <a:endParaRPr lang="tr-TR" dirty="0"/>
          </a:p>
          <a:p>
            <a:pPr lvl="0"/>
            <a:r>
              <a:rPr lang="tr-TR" dirty="0"/>
              <a:t>Bu gibi testlerle elde edilen bilgiyi nasıl koruruz?</a:t>
            </a:r>
          </a:p>
          <a:p>
            <a:pPr lvl="2"/>
            <a:r>
              <a:rPr lang="tr-TR" sz="1600" dirty="0"/>
              <a:t>Amaçladığımız dışında bir bilgi elde edersek ?</a:t>
            </a:r>
          </a:p>
          <a:p>
            <a:pPr lvl="2"/>
            <a:r>
              <a:rPr lang="tr-TR" sz="1600" dirty="0"/>
              <a:t>Adli olgu….</a:t>
            </a:r>
          </a:p>
          <a:p>
            <a:pPr lvl="0"/>
            <a:endParaRPr lang="tr-TR" dirty="0"/>
          </a:p>
          <a:p>
            <a:r>
              <a:rPr lang="tr-TR" dirty="0"/>
              <a:t>Hastanın verilerinin elektronik tıbbi kayıtlarda paylaşılması belirgin bir endişe konusu olduğuna göre, hangi rıza kriterleri dikkate alınmalıdır?</a:t>
            </a:r>
          </a:p>
          <a:p>
            <a:endParaRPr lang="tr-TR" dirty="0"/>
          </a:p>
          <a:p>
            <a:pPr lvl="0"/>
            <a:r>
              <a:rPr lang="tr-TR" dirty="0"/>
              <a:t>Genetik ayrımcılığı nasıl tanımlar ve nasıl önleriz?</a:t>
            </a:r>
          </a:p>
          <a:p>
            <a:pPr lvl="1"/>
            <a:r>
              <a:rPr lang="tr-TR" sz="1600" dirty="0"/>
              <a:t>2008’de Amerika Birleşik Devletlerinde Genetik Bilgi Taciz Yasası </a:t>
            </a:r>
          </a:p>
          <a:p>
            <a:endParaRPr lang="tr-TR" dirty="0"/>
          </a:p>
          <a:p>
            <a:pPr lvl="0"/>
            <a:endParaRPr lang="tr-TR" dirty="0"/>
          </a:p>
          <a:p>
            <a:endParaRPr lang="tr-TR" dirty="0"/>
          </a:p>
        </p:txBody>
      </p:sp>
    </p:spTree>
    <p:extLst>
      <p:ext uri="{BB962C8B-B14F-4D97-AF65-F5344CB8AC3E}">
        <p14:creationId xmlns:p14="http://schemas.microsoft.com/office/powerpoint/2010/main" val="20804825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09600" y="274638"/>
            <a:ext cx="8210872" cy="1143000"/>
          </a:xfrm>
        </p:spPr>
        <p:txBody>
          <a:bodyPr/>
          <a:lstStyle/>
          <a:p>
            <a:pPr algn="r"/>
            <a:r>
              <a:rPr lang="tr-TR" sz="2400" dirty="0">
                <a:solidFill>
                  <a:srgbClr val="FFC000"/>
                </a:solidFill>
              </a:rPr>
              <a:t>Doğrudan </a:t>
            </a:r>
            <a:r>
              <a:rPr lang="tr-TR" sz="2400" dirty="0" err="1">
                <a:solidFill>
                  <a:srgbClr val="FFC000"/>
                </a:solidFill>
              </a:rPr>
              <a:t>MüŞterİye</a:t>
            </a:r>
            <a:r>
              <a:rPr lang="tr-TR" sz="2400" dirty="0">
                <a:solidFill>
                  <a:srgbClr val="FFC000"/>
                </a:solidFill>
              </a:rPr>
              <a:t> </a:t>
            </a:r>
            <a:r>
              <a:rPr lang="tr-TR" sz="2400" dirty="0" err="1">
                <a:solidFill>
                  <a:srgbClr val="FFC000"/>
                </a:solidFill>
              </a:rPr>
              <a:t>Genetİk</a:t>
            </a:r>
            <a:r>
              <a:rPr lang="tr-TR" sz="2400" dirty="0">
                <a:solidFill>
                  <a:srgbClr val="FFC000"/>
                </a:solidFill>
              </a:rPr>
              <a:t> Test </a:t>
            </a:r>
          </a:p>
        </p:txBody>
      </p:sp>
      <p:sp>
        <p:nvSpPr>
          <p:cNvPr id="3" name="İçerik Yer Tutucusu 2"/>
          <p:cNvSpPr>
            <a:spLocks noGrp="1"/>
          </p:cNvSpPr>
          <p:nvPr>
            <p:ph sz="quarter" idx="13"/>
          </p:nvPr>
        </p:nvSpPr>
        <p:spPr/>
        <p:txBody>
          <a:bodyPr>
            <a:normAutofit/>
          </a:bodyPr>
          <a:lstStyle/>
          <a:p>
            <a:endParaRPr lang="tr-TR" sz="2000" dirty="0"/>
          </a:p>
          <a:p>
            <a:pPr lvl="1"/>
            <a:r>
              <a:rPr lang="tr-TR" sz="2000" dirty="0"/>
              <a:t>1993’de 100 test, 2014‘de 1900 test </a:t>
            </a:r>
          </a:p>
          <a:p>
            <a:pPr lvl="1"/>
            <a:endParaRPr lang="tr-TR" sz="2000" dirty="0"/>
          </a:p>
          <a:p>
            <a:pPr lvl="1"/>
            <a:r>
              <a:rPr lang="tr-TR" sz="2000" dirty="0"/>
              <a:t>Bu endüstriyi düzenleyen kurallar? </a:t>
            </a:r>
          </a:p>
          <a:p>
            <a:pPr lvl="1"/>
            <a:r>
              <a:rPr lang="tr-TR" sz="2000" dirty="0"/>
              <a:t>Sonuçların yorumlanması? (gereksiz güven, gereksiz korku)</a:t>
            </a:r>
          </a:p>
          <a:p>
            <a:pPr lvl="1"/>
            <a:r>
              <a:rPr lang="tr-TR" sz="2000" dirty="0"/>
              <a:t>FDA ?</a:t>
            </a:r>
          </a:p>
          <a:p>
            <a:pPr marL="457200" lvl="1" indent="0">
              <a:buNone/>
            </a:pPr>
            <a:endParaRPr lang="tr-TR" sz="2000" dirty="0"/>
          </a:p>
        </p:txBody>
      </p:sp>
    </p:spTree>
    <p:extLst>
      <p:ext uri="{BB962C8B-B14F-4D97-AF65-F5344CB8AC3E}">
        <p14:creationId xmlns:p14="http://schemas.microsoft.com/office/powerpoint/2010/main" val="13910593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r"/>
            <a:r>
              <a:rPr lang="tr-TR" i="1" dirty="0">
                <a:solidFill>
                  <a:srgbClr val="FFC000"/>
                </a:solidFill>
              </a:rPr>
              <a:t>PATENT </a:t>
            </a:r>
          </a:p>
        </p:txBody>
      </p:sp>
      <p:sp>
        <p:nvSpPr>
          <p:cNvPr id="3" name="İçerik Yer Tutucusu 2"/>
          <p:cNvSpPr>
            <a:spLocks noGrp="1"/>
          </p:cNvSpPr>
          <p:nvPr>
            <p:ph sz="quarter" idx="13"/>
          </p:nvPr>
        </p:nvSpPr>
        <p:spPr/>
        <p:txBody>
          <a:bodyPr/>
          <a:lstStyle/>
          <a:p>
            <a:endParaRPr lang="tr-TR" dirty="0"/>
          </a:p>
          <a:p>
            <a:r>
              <a:rPr lang="tr-TR" dirty="0"/>
              <a:t>Gen patentlenebilir mi? yoksa yeni teknolojiler ve uygulamalar mı patentlenmeli?</a:t>
            </a:r>
          </a:p>
          <a:p>
            <a:r>
              <a:rPr lang="tr-TR" dirty="0" err="1"/>
              <a:t>Bilimadamlarının</a:t>
            </a:r>
            <a:r>
              <a:rPr lang="tr-TR" dirty="0"/>
              <a:t> ve şirketlerin doğal olarak yaşayan organizmaların DNA sekanslarını patent altına almalarına izin verilmeli midir? </a:t>
            </a:r>
          </a:p>
          <a:p>
            <a:pPr lvl="1"/>
            <a:r>
              <a:rPr lang="tr-TR" dirty="0"/>
              <a:t>Ayrıca bu sekansların boyutları ile ilgili bir alt ve üst sınır olmalı mıdır</a:t>
            </a:r>
          </a:p>
          <a:p>
            <a:pPr marL="457200" lvl="1" indent="0">
              <a:buNone/>
            </a:pPr>
            <a:endParaRPr lang="tr-TR" dirty="0"/>
          </a:p>
          <a:p>
            <a:pPr marL="457200" lvl="1" indent="0">
              <a:buNone/>
            </a:pPr>
            <a:endParaRPr lang="tr-TR" dirty="0"/>
          </a:p>
          <a:p>
            <a:pPr marL="457200" lvl="1" indent="0">
              <a:buNone/>
            </a:pPr>
            <a:r>
              <a:rPr lang="tr-TR" dirty="0"/>
              <a:t>2014 itibari ile ABD Patent ve Marka Ofisi içlerinde insan genlerinin de yaklaşık %20’sinin bulunduğu 35.000’den fazla gen ve gen dizisi için patent vermiştir</a:t>
            </a:r>
          </a:p>
        </p:txBody>
      </p:sp>
    </p:spTree>
    <p:extLst>
      <p:ext uri="{BB962C8B-B14F-4D97-AF65-F5344CB8AC3E}">
        <p14:creationId xmlns:p14="http://schemas.microsoft.com/office/powerpoint/2010/main" val="33317245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r"/>
            <a:r>
              <a:rPr lang="tr-TR" i="1" dirty="0"/>
              <a:t>3 </a:t>
            </a:r>
            <a:r>
              <a:rPr lang="tr-TR" i="1" dirty="0" err="1"/>
              <a:t>FarklI</a:t>
            </a:r>
            <a:r>
              <a:rPr lang="tr-TR" i="1" dirty="0"/>
              <a:t> DÜNYA senaryosu !</a:t>
            </a:r>
          </a:p>
        </p:txBody>
      </p:sp>
      <p:sp>
        <p:nvSpPr>
          <p:cNvPr id="3" name="İçerik Yer Tutucusu 2"/>
          <p:cNvSpPr>
            <a:spLocks noGrp="1"/>
          </p:cNvSpPr>
          <p:nvPr>
            <p:ph sz="quarter" idx="13"/>
          </p:nvPr>
        </p:nvSpPr>
        <p:spPr/>
        <p:txBody>
          <a:bodyPr>
            <a:normAutofit/>
          </a:bodyPr>
          <a:lstStyle/>
          <a:p>
            <a:endParaRPr lang="tr-TR" sz="2000" dirty="0"/>
          </a:p>
          <a:p>
            <a:endParaRPr lang="tr-TR" sz="2000" dirty="0"/>
          </a:p>
          <a:p>
            <a:endParaRPr lang="tr-TR" sz="2000" dirty="0"/>
          </a:p>
          <a:p>
            <a:r>
              <a:rPr lang="tr-TR" sz="2000" dirty="0"/>
              <a:t>1. </a:t>
            </a:r>
            <a:r>
              <a:rPr lang="tr-TR" sz="2000" dirty="0" err="1"/>
              <a:t>Biyoteknolojinin</a:t>
            </a:r>
            <a:r>
              <a:rPr lang="tr-TR" sz="2000" dirty="0"/>
              <a:t> gelişmesine ve tam potansiyeline ulaşmasına izin verilmiş, biyoteknoloji ile ilgili kaygılar iyi düşünülmüş ve tartışılmış..</a:t>
            </a:r>
          </a:p>
          <a:p>
            <a:endParaRPr lang="tr-TR" sz="2000" dirty="0"/>
          </a:p>
        </p:txBody>
      </p:sp>
    </p:spTree>
    <p:extLst>
      <p:ext uri="{BB962C8B-B14F-4D97-AF65-F5344CB8AC3E}">
        <p14:creationId xmlns:p14="http://schemas.microsoft.com/office/powerpoint/2010/main" val="20734157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3"/>
          </p:nvPr>
        </p:nvSpPr>
        <p:spPr/>
        <p:txBody>
          <a:bodyPr/>
          <a:lstStyle/>
          <a:p>
            <a:endParaRPr lang="tr-TR" dirty="0"/>
          </a:p>
          <a:p>
            <a:endParaRPr lang="tr-TR" dirty="0"/>
          </a:p>
          <a:p>
            <a:endParaRPr lang="tr-TR" dirty="0"/>
          </a:p>
          <a:p>
            <a:endParaRPr lang="tr-TR" dirty="0"/>
          </a:p>
          <a:p>
            <a:r>
              <a:rPr lang="tr-TR" sz="2400" dirty="0"/>
              <a:t>2010 yılında Amerikan Sivil Özgürlükler Birliği ile </a:t>
            </a:r>
            <a:r>
              <a:rPr lang="tr-TR" sz="2400" dirty="0" err="1"/>
              <a:t>Myriad</a:t>
            </a:r>
            <a:r>
              <a:rPr lang="tr-TR" sz="2400" dirty="0"/>
              <a:t> Genetics şirketi arasındaki bir dava</a:t>
            </a:r>
          </a:p>
          <a:p>
            <a:pPr lvl="1"/>
            <a:r>
              <a:rPr lang="tr-TR" sz="2400" dirty="0" err="1"/>
              <a:t>BRCAnaliz</a:t>
            </a:r>
            <a:r>
              <a:rPr lang="tr-TR" sz="2400" dirty="0"/>
              <a:t> Kiti </a:t>
            </a:r>
            <a:r>
              <a:rPr lang="tr-TR" dirty="0"/>
              <a:t>….</a:t>
            </a:r>
          </a:p>
        </p:txBody>
      </p:sp>
    </p:spTree>
    <p:extLst>
      <p:ext uri="{BB962C8B-B14F-4D97-AF65-F5344CB8AC3E}">
        <p14:creationId xmlns:p14="http://schemas.microsoft.com/office/powerpoint/2010/main" val="187031409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r"/>
            <a:r>
              <a:rPr lang="tr-TR" i="1" dirty="0">
                <a:solidFill>
                  <a:srgbClr val="FFC000"/>
                </a:solidFill>
              </a:rPr>
              <a:t>Gebelik Öncesi Testler</a:t>
            </a:r>
          </a:p>
        </p:txBody>
      </p:sp>
      <p:sp>
        <p:nvSpPr>
          <p:cNvPr id="3" name="İçerik Yer Tutucusu 2"/>
          <p:cNvSpPr>
            <a:spLocks noGrp="1"/>
          </p:cNvSpPr>
          <p:nvPr>
            <p:ph sz="quarter" idx="13"/>
          </p:nvPr>
        </p:nvSpPr>
        <p:spPr/>
        <p:txBody>
          <a:bodyPr/>
          <a:lstStyle/>
          <a:p>
            <a:endParaRPr lang="tr-TR" dirty="0"/>
          </a:p>
          <a:p>
            <a:endParaRPr lang="tr-TR" dirty="0"/>
          </a:p>
          <a:p>
            <a:r>
              <a:rPr lang="tr-TR" dirty="0"/>
              <a:t>ABD’de 23andMe Şirketi ve benzeri çok sayıda şirket </a:t>
            </a:r>
          </a:p>
          <a:p>
            <a:r>
              <a:rPr lang="tr-TR" dirty="0"/>
              <a:t>bebeğin göz rengi ve bazı hastalıklar için risk durumunu </a:t>
            </a:r>
          </a:p>
          <a:p>
            <a:r>
              <a:rPr lang="tr-TR" dirty="0">
                <a:solidFill>
                  <a:srgbClr val="FFC000"/>
                </a:solidFill>
              </a:rPr>
              <a:t>Aile Kalıtsal Özellik Hesaplama </a:t>
            </a:r>
            <a:r>
              <a:rPr lang="tr-TR" dirty="0"/>
              <a:t>adında bir bilgisayar yönteminin patenti </a:t>
            </a:r>
          </a:p>
          <a:p>
            <a:r>
              <a:rPr lang="tr-TR" dirty="0"/>
              <a:t>IVF ile oluşturulan embriyolarda cinsiyet seçimi oldukça yaygın</a:t>
            </a:r>
          </a:p>
        </p:txBody>
      </p:sp>
    </p:spTree>
    <p:extLst>
      <p:ext uri="{BB962C8B-B14F-4D97-AF65-F5344CB8AC3E}">
        <p14:creationId xmlns:p14="http://schemas.microsoft.com/office/powerpoint/2010/main" val="337154767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3"/>
          </p:nvPr>
        </p:nvSpPr>
        <p:spPr>
          <a:xfrm>
            <a:off x="609600" y="1600200"/>
            <a:ext cx="3530352" cy="4114800"/>
          </a:xfrm>
        </p:spPr>
        <p:txBody>
          <a:bodyPr/>
          <a:lstStyle/>
          <a:p>
            <a:endParaRPr lang="tr-TR" dirty="0"/>
          </a:p>
          <a:p>
            <a:endParaRPr lang="tr-TR" dirty="0"/>
          </a:p>
          <a:p>
            <a:r>
              <a:rPr lang="tr-TR" dirty="0" err="1"/>
              <a:t>Genepeeks</a:t>
            </a:r>
            <a:r>
              <a:rPr lang="tr-TR" dirty="0"/>
              <a:t> </a:t>
            </a:r>
          </a:p>
          <a:p>
            <a:r>
              <a:rPr lang="tr-TR" dirty="0"/>
              <a:t>ebeveyn olacak kişilerin DNA’larını dijital olarak kesiştirerek kalıtsal bozuklukların riskini azaltan bir teknoloji için patent başvurusu</a:t>
            </a:r>
          </a:p>
        </p:txBody>
      </p:sp>
      <p:pic>
        <p:nvPicPr>
          <p:cNvPr id="5" name="Picture 4">
            <a:extLst>
              <a:ext uri="{FF2B5EF4-FFF2-40B4-BE49-F238E27FC236}">
                <a16:creationId xmlns:a16="http://schemas.microsoft.com/office/drawing/2014/main" id="{C67FF346-9800-8B42-90EA-015EE3FE5FB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90791" y="2234245"/>
            <a:ext cx="3776823" cy="2846710"/>
          </a:xfrm>
          <a:prstGeom prst="rect">
            <a:avLst/>
          </a:prstGeom>
        </p:spPr>
      </p:pic>
    </p:spTree>
    <p:extLst>
      <p:ext uri="{BB962C8B-B14F-4D97-AF65-F5344CB8AC3E}">
        <p14:creationId xmlns:p14="http://schemas.microsoft.com/office/powerpoint/2010/main" val="735836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sz="quarter" idx="13"/>
          </p:nvPr>
        </p:nvSpPr>
        <p:spPr/>
        <p:txBody>
          <a:bodyPr/>
          <a:lstStyle/>
          <a:p>
            <a:endParaRPr lang="tr-TR" dirty="0"/>
          </a:p>
          <a:p>
            <a:endParaRPr lang="tr-TR" dirty="0"/>
          </a:p>
          <a:p>
            <a:pPr>
              <a:lnSpc>
                <a:spcPct val="150000"/>
              </a:lnSpc>
            </a:pPr>
            <a:endParaRPr lang="tr-TR" dirty="0"/>
          </a:p>
          <a:p>
            <a:pPr>
              <a:lnSpc>
                <a:spcPct val="150000"/>
              </a:lnSpc>
            </a:pPr>
            <a:r>
              <a:rPr lang="tr-TR" dirty="0"/>
              <a:t>	Belirli kanser türleri ile genetik bağlantının araştırıldığı bir araştırma projesine DNA bağışı yapar mısınız? Cevabınız hayır ise neden? Eğer kabul ederseniz bu bağış konusunda kendinizi rahat hissetmeniz için hangi gizlilik garantilerinin verilmesini istersiniz?</a:t>
            </a:r>
          </a:p>
        </p:txBody>
      </p:sp>
    </p:spTree>
    <p:extLst>
      <p:ext uri="{BB962C8B-B14F-4D97-AF65-F5344CB8AC3E}">
        <p14:creationId xmlns:p14="http://schemas.microsoft.com/office/powerpoint/2010/main" val="12581230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3"/>
          </p:nvPr>
        </p:nvSpPr>
        <p:spPr>
          <a:xfrm>
            <a:off x="827584" y="1600200"/>
            <a:ext cx="7706816" cy="4114800"/>
          </a:xfrm>
        </p:spPr>
        <p:txBody>
          <a:bodyPr/>
          <a:lstStyle/>
          <a:p>
            <a:endParaRPr lang="tr-TR" dirty="0"/>
          </a:p>
          <a:p>
            <a:endParaRPr lang="tr-TR" dirty="0"/>
          </a:p>
          <a:p>
            <a:endParaRPr lang="tr-TR" sz="2000" dirty="0"/>
          </a:p>
          <a:p>
            <a:endParaRPr lang="tr-TR" sz="2000" dirty="0"/>
          </a:p>
          <a:p>
            <a:r>
              <a:rPr lang="tr-TR" sz="2000" dirty="0"/>
              <a:t>2. Etik kaygıların </a:t>
            </a:r>
            <a:r>
              <a:rPr lang="tr-TR" sz="2000" dirty="0" err="1"/>
              <a:t>biyoteknolojinin</a:t>
            </a:r>
            <a:r>
              <a:rPr lang="tr-TR" sz="2000" dirty="0"/>
              <a:t> gelişmesine ve potansiyeline kavuşmasına engel olduğu….</a:t>
            </a:r>
          </a:p>
          <a:p>
            <a:endParaRPr lang="tr-TR" sz="1800" dirty="0"/>
          </a:p>
          <a:p>
            <a:endParaRPr lang="tr-TR" dirty="0"/>
          </a:p>
        </p:txBody>
      </p:sp>
    </p:spTree>
    <p:extLst>
      <p:ext uri="{BB962C8B-B14F-4D97-AF65-F5344CB8AC3E}">
        <p14:creationId xmlns:p14="http://schemas.microsoft.com/office/powerpoint/2010/main" val="32822854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3"/>
          </p:nvPr>
        </p:nvSpPr>
        <p:spPr>
          <a:xfrm>
            <a:off x="899592" y="1600200"/>
            <a:ext cx="7634808" cy="4114800"/>
          </a:xfrm>
        </p:spPr>
        <p:txBody>
          <a:bodyPr/>
          <a:lstStyle/>
          <a:p>
            <a:endParaRPr lang="tr-TR" dirty="0"/>
          </a:p>
          <a:p>
            <a:endParaRPr lang="tr-TR" dirty="0"/>
          </a:p>
          <a:p>
            <a:endParaRPr lang="tr-TR" dirty="0"/>
          </a:p>
          <a:p>
            <a:endParaRPr lang="tr-TR" dirty="0"/>
          </a:p>
          <a:p>
            <a:r>
              <a:rPr lang="tr-TR" sz="2000" dirty="0"/>
              <a:t>3. </a:t>
            </a:r>
            <a:r>
              <a:rPr lang="tr-TR" sz="2000" dirty="0" err="1"/>
              <a:t>Biyoteknolojinin</a:t>
            </a:r>
            <a:r>
              <a:rPr lang="tr-TR" sz="2000" dirty="0"/>
              <a:t> hız kazandığı, serbest piyasa ekonomisi lehine etik kaygıların baskılandığı ve ihmal edildiği…</a:t>
            </a:r>
          </a:p>
          <a:p>
            <a:endParaRPr lang="tr-TR" dirty="0"/>
          </a:p>
        </p:txBody>
      </p:sp>
    </p:spTree>
    <p:extLst>
      <p:ext uri="{BB962C8B-B14F-4D97-AF65-F5344CB8AC3E}">
        <p14:creationId xmlns:p14="http://schemas.microsoft.com/office/powerpoint/2010/main" val="35995390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8C0C3-3A03-C147-9E9F-A4FC8E56CB42}"/>
              </a:ext>
            </a:extLst>
          </p:cNvPr>
          <p:cNvSpPr>
            <a:spLocks noGrp="1"/>
          </p:cNvSpPr>
          <p:nvPr>
            <p:ph type="title"/>
          </p:nvPr>
        </p:nvSpPr>
        <p:spPr/>
        <p:txBody>
          <a:bodyPr/>
          <a:lstStyle/>
          <a:p>
            <a:endParaRPr lang="tr-TR"/>
          </a:p>
        </p:txBody>
      </p:sp>
      <p:sp>
        <p:nvSpPr>
          <p:cNvPr id="3" name="Content Placeholder 2">
            <a:extLst>
              <a:ext uri="{FF2B5EF4-FFF2-40B4-BE49-F238E27FC236}">
                <a16:creationId xmlns:a16="http://schemas.microsoft.com/office/drawing/2014/main" id="{06E2A7BD-13ED-EB49-85AD-BD3023C7A604}"/>
              </a:ext>
            </a:extLst>
          </p:cNvPr>
          <p:cNvSpPr>
            <a:spLocks noGrp="1"/>
          </p:cNvSpPr>
          <p:nvPr>
            <p:ph sz="quarter" idx="13"/>
          </p:nvPr>
        </p:nvSpPr>
        <p:spPr/>
        <p:txBody>
          <a:bodyPr/>
          <a:lstStyle/>
          <a:p>
            <a:endParaRPr lang="tr-TR" dirty="0"/>
          </a:p>
          <a:p>
            <a:r>
              <a:rPr lang="tr-TR" sz="2000" dirty="0"/>
              <a:t>Biyoteknoloji tanımı ; </a:t>
            </a:r>
          </a:p>
          <a:p>
            <a:endParaRPr lang="tr-TR" sz="2000" dirty="0"/>
          </a:p>
          <a:p>
            <a:pPr lvl="2"/>
            <a:r>
              <a:rPr lang="tr-TR" sz="2000" dirty="0"/>
              <a:t>Geleneksel biyoteknoloji </a:t>
            </a:r>
          </a:p>
          <a:p>
            <a:pPr lvl="2"/>
            <a:endParaRPr lang="tr-TR" sz="2000" dirty="0"/>
          </a:p>
          <a:p>
            <a:pPr lvl="2"/>
            <a:r>
              <a:rPr lang="tr-TR" sz="2000" dirty="0"/>
              <a:t>Modern Biyoteknoloji </a:t>
            </a:r>
          </a:p>
          <a:p>
            <a:pPr lvl="4"/>
            <a:r>
              <a:rPr lang="tr-TR" sz="2000" dirty="0" err="1"/>
              <a:t>Rekombinant</a:t>
            </a:r>
            <a:r>
              <a:rPr lang="tr-TR" sz="2000" dirty="0"/>
              <a:t> DNA teknolojisi </a:t>
            </a:r>
          </a:p>
          <a:p>
            <a:pPr lvl="4"/>
            <a:r>
              <a:rPr lang="tr-TR" sz="2000" dirty="0"/>
              <a:t>Genetik Mühendisliği </a:t>
            </a:r>
          </a:p>
          <a:p>
            <a:endParaRPr lang="tr-TR" dirty="0"/>
          </a:p>
        </p:txBody>
      </p:sp>
    </p:spTree>
    <p:extLst>
      <p:ext uri="{BB962C8B-B14F-4D97-AF65-F5344CB8AC3E}">
        <p14:creationId xmlns:p14="http://schemas.microsoft.com/office/powerpoint/2010/main" val="33090932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0070BD6-7F02-924B-9C11-2BFF3369995C}"/>
              </a:ext>
            </a:extLst>
          </p:cNvPr>
          <p:cNvSpPr>
            <a:spLocks noGrp="1"/>
          </p:cNvSpPr>
          <p:nvPr>
            <p:ph sz="quarter" idx="13"/>
          </p:nvPr>
        </p:nvSpPr>
        <p:spPr>
          <a:xfrm>
            <a:off x="588074" y="1052736"/>
            <a:ext cx="7924800" cy="4114800"/>
          </a:xfrm>
        </p:spPr>
        <p:txBody>
          <a:bodyPr>
            <a:normAutofit fontScale="92500" lnSpcReduction="10000"/>
          </a:bodyPr>
          <a:lstStyle/>
          <a:p>
            <a:pPr>
              <a:lnSpc>
                <a:spcPct val="150000"/>
              </a:lnSpc>
            </a:pPr>
            <a:r>
              <a:rPr lang="tr-TR" dirty="0"/>
              <a:t>«</a:t>
            </a:r>
            <a:r>
              <a:rPr lang="tr-TR" sz="2000" dirty="0"/>
              <a:t>Genetik mühendisliği en uçuk umutlarımızı ve özlemlerimizi  ve aynı zamanda en karanlık korkularımızı ve en büyük hatalarımızı temsil ediyor. Bu teknoloji ile ilgili tartışmaların bu denli alevli olmasının nedeni de bu»</a:t>
            </a:r>
          </a:p>
          <a:p>
            <a:pPr algn="r">
              <a:lnSpc>
                <a:spcPct val="150000"/>
              </a:lnSpc>
            </a:pPr>
            <a:r>
              <a:rPr lang="en" i="1" dirty="0"/>
              <a:t>Jeremy Rifkin, The Biotech Century</a:t>
            </a:r>
          </a:p>
          <a:p>
            <a:pPr>
              <a:lnSpc>
                <a:spcPct val="150000"/>
              </a:lnSpc>
            </a:pPr>
            <a:endParaRPr lang="tr-TR" sz="2000" dirty="0"/>
          </a:p>
          <a:p>
            <a:endParaRPr lang="tr-TR" dirty="0"/>
          </a:p>
          <a:p>
            <a:r>
              <a:rPr lang="tr-TR" dirty="0"/>
              <a:t>«Üzerinden yeni bir teknoloji geçtiğinde, unutma ki sen silindirin değil, yolun bir parçasısın» </a:t>
            </a:r>
          </a:p>
          <a:p>
            <a:pPr algn="r"/>
            <a:r>
              <a:rPr lang="en" i="1" dirty="0"/>
              <a:t>Stewart Brand, </a:t>
            </a:r>
            <a:r>
              <a:rPr lang="en" i="1" dirty="0" err="1"/>
              <a:t>Yazar</a:t>
            </a:r>
            <a:r>
              <a:rPr lang="en" i="1" dirty="0"/>
              <a:t> </a:t>
            </a:r>
            <a:r>
              <a:rPr lang="en" i="1" dirty="0" err="1"/>
              <a:t>ve</a:t>
            </a:r>
            <a:r>
              <a:rPr lang="en" i="1" dirty="0"/>
              <a:t> </a:t>
            </a:r>
            <a:r>
              <a:rPr lang="en" i="1" dirty="0" err="1"/>
              <a:t>fütürist</a:t>
            </a:r>
            <a:endParaRPr lang="en" i="1" dirty="0"/>
          </a:p>
          <a:p>
            <a:endParaRPr lang="tr-TR" dirty="0"/>
          </a:p>
          <a:p>
            <a:endParaRPr lang="tr-TR" dirty="0"/>
          </a:p>
          <a:p>
            <a:endParaRPr lang="tr-TR" dirty="0"/>
          </a:p>
        </p:txBody>
      </p:sp>
    </p:spTree>
    <p:extLst>
      <p:ext uri="{BB962C8B-B14F-4D97-AF65-F5344CB8AC3E}">
        <p14:creationId xmlns:p14="http://schemas.microsoft.com/office/powerpoint/2010/main" val="19067339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80CDE9-8B7E-F342-AEAB-FC9AEA40C79E}"/>
              </a:ext>
            </a:extLst>
          </p:cNvPr>
          <p:cNvSpPr>
            <a:spLocks noGrp="1"/>
          </p:cNvSpPr>
          <p:nvPr>
            <p:ph type="title"/>
          </p:nvPr>
        </p:nvSpPr>
        <p:spPr/>
        <p:txBody>
          <a:bodyPr/>
          <a:lstStyle/>
          <a:p>
            <a:endParaRPr lang="tr-TR"/>
          </a:p>
        </p:txBody>
      </p:sp>
      <p:sp>
        <p:nvSpPr>
          <p:cNvPr id="3" name="Content Placeholder 2">
            <a:extLst>
              <a:ext uri="{FF2B5EF4-FFF2-40B4-BE49-F238E27FC236}">
                <a16:creationId xmlns:a16="http://schemas.microsoft.com/office/drawing/2014/main" id="{92C0FD89-D23E-E441-A5D6-9081AEA8BEB8}"/>
              </a:ext>
            </a:extLst>
          </p:cNvPr>
          <p:cNvSpPr>
            <a:spLocks noGrp="1"/>
          </p:cNvSpPr>
          <p:nvPr>
            <p:ph sz="quarter" idx="13"/>
          </p:nvPr>
        </p:nvSpPr>
        <p:spPr>
          <a:xfrm>
            <a:off x="1619672" y="1628800"/>
            <a:ext cx="6914728" cy="4086200"/>
          </a:xfrm>
        </p:spPr>
        <p:txBody>
          <a:bodyPr/>
          <a:lstStyle/>
          <a:p>
            <a:endParaRPr lang="tr-TR" dirty="0"/>
          </a:p>
          <a:p>
            <a:r>
              <a:rPr lang="tr-TR" sz="2400" dirty="0" err="1"/>
              <a:t>Genetic</a:t>
            </a:r>
            <a:r>
              <a:rPr lang="tr-TR" sz="2400" dirty="0"/>
              <a:t> </a:t>
            </a:r>
            <a:r>
              <a:rPr lang="tr-TR" sz="2400" dirty="0" err="1"/>
              <a:t>engeneering</a:t>
            </a:r>
            <a:r>
              <a:rPr lang="tr-TR" sz="2400" dirty="0"/>
              <a:t> </a:t>
            </a:r>
          </a:p>
          <a:p>
            <a:pPr lvl="1"/>
            <a:r>
              <a:rPr lang="tr-TR" sz="2400" dirty="0" err="1"/>
              <a:t>Genetic</a:t>
            </a:r>
            <a:r>
              <a:rPr lang="tr-TR" sz="2400" dirty="0"/>
              <a:t> </a:t>
            </a:r>
            <a:r>
              <a:rPr lang="tr-TR" sz="2400" dirty="0" err="1"/>
              <a:t>modification</a:t>
            </a:r>
            <a:r>
              <a:rPr lang="tr-TR" sz="2400" dirty="0"/>
              <a:t> </a:t>
            </a:r>
          </a:p>
          <a:p>
            <a:pPr lvl="2"/>
            <a:r>
              <a:rPr lang="tr-TR" sz="2400" dirty="0" err="1"/>
              <a:t>Genetic</a:t>
            </a:r>
            <a:r>
              <a:rPr lang="tr-TR" sz="2400" dirty="0"/>
              <a:t> </a:t>
            </a:r>
            <a:r>
              <a:rPr lang="tr-TR" sz="2400" dirty="0" err="1"/>
              <a:t>Alteration</a:t>
            </a:r>
            <a:r>
              <a:rPr lang="tr-TR" sz="2400" dirty="0"/>
              <a:t> </a:t>
            </a:r>
          </a:p>
          <a:p>
            <a:pPr lvl="3"/>
            <a:r>
              <a:rPr lang="tr-TR" sz="2400" dirty="0" err="1"/>
              <a:t>Genetic</a:t>
            </a:r>
            <a:r>
              <a:rPr lang="tr-TR" sz="2400" dirty="0"/>
              <a:t> </a:t>
            </a:r>
            <a:r>
              <a:rPr lang="tr-TR" sz="2400" dirty="0" err="1"/>
              <a:t>manipulation</a:t>
            </a:r>
            <a:r>
              <a:rPr lang="tr-TR" sz="2400" dirty="0"/>
              <a:t> </a:t>
            </a:r>
          </a:p>
          <a:p>
            <a:pPr lvl="4"/>
            <a:r>
              <a:rPr lang="tr-TR" sz="2400" dirty="0" err="1"/>
              <a:t>Genetic</a:t>
            </a:r>
            <a:r>
              <a:rPr lang="tr-TR" sz="2400" dirty="0"/>
              <a:t> </a:t>
            </a:r>
            <a:r>
              <a:rPr lang="tr-TR" sz="2400" dirty="0" err="1"/>
              <a:t>improvement</a:t>
            </a:r>
            <a:r>
              <a:rPr lang="tr-TR" sz="2400" dirty="0"/>
              <a:t> </a:t>
            </a:r>
          </a:p>
        </p:txBody>
      </p:sp>
    </p:spTree>
    <p:extLst>
      <p:ext uri="{BB962C8B-B14F-4D97-AF65-F5344CB8AC3E}">
        <p14:creationId xmlns:p14="http://schemas.microsoft.com/office/powerpoint/2010/main" val="16302992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3"/>
          </p:nvPr>
        </p:nvSpPr>
        <p:spPr/>
        <p:txBody>
          <a:bodyPr/>
          <a:lstStyle/>
          <a:p>
            <a:endParaRPr lang="tr-TR" dirty="0"/>
          </a:p>
          <a:p>
            <a:endParaRPr lang="tr-TR" sz="2000" dirty="0"/>
          </a:p>
          <a:p>
            <a:r>
              <a:rPr lang="tr-TR" sz="2000" dirty="0"/>
              <a:t>Hayatınızda </a:t>
            </a:r>
            <a:r>
              <a:rPr lang="tr-TR" sz="2000" dirty="0" err="1"/>
              <a:t>biyoteknolojinin</a:t>
            </a:r>
            <a:r>
              <a:rPr lang="tr-TR" sz="2000" dirty="0"/>
              <a:t> herhangi bir etkisi var mı? </a:t>
            </a:r>
          </a:p>
          <a:p>
            <a:endParaRPr lang="tr-TR" sz="2000" dirty="0"/>
          </a:p>
          <a:p>
            <a:r>
              <a:rPr lang="tr-TR" sz="2000" dirty="0"/>
              <a:t>Sizi endişelendiren </a:t>
            </a:r>
            <a:r>
              <a:rPr lang="tr-TR" sz="2000" dirty="0" err="1"/>
              <a:t>biyoteknolojik</a:t>
            </a:r>
            <a:r>
              <a:rPr lang="tr-TR" sz="2000" dirty="0"/>
              <a:t> uygulamalar var mı? </a:t>
            </a:r>
          </a:p>
          <a:p>
            <a:endParaRPr lang="tr-TR" sz="2000" dirty="0"/>
          </a:p>
          <a:p>
            <a:r>
              <a:rPr lang="tr-TR" sz="2000" dirty="0"/>
              <a:t>Endişeniz az bilmekle mi – çok bilmekle mi alakalı?</a:t>
            </a:r>
          </a:p>
        </p:txBody>
      </p:sp>
    </p:spTree>
    <p:extLst>
      <p:ext uri="{BB962C8B-B14F-4D97-AF65-F5344CB8AC3E}">
        <p14:creationId xmlns:p14="http://schemas.microsoft.com/office/powerpoint/2010/main" val="1847398603"/>
      </p:ext>
    </p:extLst>
  </p:cSld>
  <p:clrMapOvr>
    <a:masterClrMapping/>
  </p:clrMapOvr>
</p:sld>
</file>

<file path=ppt/theme/theme1.xml><?xml version="1.0" encoding="utf-8"?>
<a:theme xmlns:a="http://schemas.openxmlformats.org/drawingml/2006/main" name="Ufuk">
  <a:themeElements>
    <a:clrScheme name="Ufuk">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yeşim">
      <a:majorFont>
        <a:latin typeface="Comic Sans MS"/>
        <a:ea typeface=""/>
        <a:cs typeface=""/>
      </a:majorFont>
      <a:minorFont>
        <a:latin typeface="Comic Sans MS"/>
        <a:ea typeface=""/>
        <a:cs typeface=""/>
      </a:minorFont>
    </a:fontScheme>
    <a:fmtScheme name="Ufuk">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1816</TotalTime>
  <Words>1377</Words>
  <Application>Microsoft Macintosh PowerPoint</Application>
  <PresentationFormat>On-screen Show (4:3)</PresentationFormat>
  <Paragraphs>256</Paragraphs>
  <Slides>33</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33</vt:i4>
      </vt:variant>
    </vt:vector>
  </HeadingPairs>
  <TitlesOfParts>
    <vt:vector size="37" baseType="lpstr">
      <vt:lpstr>Arial</vt:lpstr>
      <vt:lpstr>Calibri</vt:lpstr>
      <vt:lpstr>Comic Sans MS</vt:lpstr>
      <vt:lpstr>Ufuk</vt:lpstr>
      <vt:lpstr>ETİK       Genetik mühendisliği ve ETİK</vt:lpstr>
      <vt:lpstr>Ne kadar eskiye dayanır?  </vt:lpstr>
      <vt:lpstr>3 FarklI DÜNYA senaryosu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Genetik determinizm ?</vt:lpstr>
      <vt:lpstr>PowerPoint Presentation</vt:lpstr>
      <vt:lpstr>PowerPoint Presentation</vt:lpstr>
      <vt:lpstr>Genetik mühendisliği ile üretilen ve geliştirilmesi devam eden biyofarmasötik ürünlere örnekler </vt:lpstr>
      <vt:lpstr>Genetik test ve etik</vt:lpstr>
      <vt:lpstr>PowerPoint Presentation</vt:lpstr>
      <vt:lpstr>HPG’den beklentiler !</vt:lpstr>
      <vt:lpstr>Neler ters gidebilir?</vt:lpstr>
      <vt:lpstr>PowerPoint Presentation</vt:lpstr>
      <vt:lpstr>PowerPoint Presentation</vt:lpstr>
      <vt:lpstr>Doğrudan MüŞterİye Genetİk Test </vt:lpstr>
      <vt:lpstr>PATENT </vt:lpstr>
      <vt:lpstr>PowerPoint Presentation</vt:lpstr>
      <vt:lpstr>Gebelik Öncesi Testler</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ETİK  1. Ders :</dc:title>
  <dc:creator>Yeşim Doğan</dc:creator>
  <cp:lastModifiedBy>Microsoft Office User</cp:lastModifiedBy>
  <cp:revision>54</cp:revision>
  <dcterms:created xsi:type="dcterms:W3CDTF">2017-02-19T17:41:21Z</dcterms:created>
  <dcterms:modified xsi:type="dcterms:W3CDTF">2019-03-30T15:33:05Z</dcterms:modified>
</cp:coreProperties>
</file>