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8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6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17335" y="2583195"/>
            <a:ext cx="101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Katılar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29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KATIDAKİ ATOMLAR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7559" y="1995686"/>
            <a:ext cx="8434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Madde katı durumda iken atomları veya molekülleri belirli, sabit yapıda dizilmişlerdir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Atomlar konumlarını, her bir atom ve komşularının arasındaki elektriksel </a:t>
            </a:r>
            <a:r>
              <a:rPr lang="tr-TR" sz="1400" dirty="0" smtClean="0"/>
              <a:t>kuvvetler </a:t>
            </a:r>
            <a:r>
              <a:rPr lang="tr-TR" sz="1400" dirty="0"/>
              <a:t>ile korurlar.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kuvvetler katıya sertlik verir. Moleküllerin düzenli dizilimi, altı </a:t>
            </a:r>
            <a:r>
              <a:rPr lang="tr-TR" sz="1400" dirty="0" smtClean="0"/>
              <a:t>kenarı simetrik </a:t>
            </a:r>
            <a:r>
              <a:rPr lang="tr-TR" sz="1400" dirty="0"/>
              <a:t>kar tanelerinin </a:t>
            </a:r>
            <a:r>
              <a:rPr lang="tr-TR" sz="1400" dirty="0" smtClean="0"/>
              <a:t>şekillerinde detaylıca </a:t>
            </a:r>
            <a:r>
              <a:rPr lang="tr-TR" sz="1400" dirty="0"/>
              <a:t>çok farklı olmalarına </a:t>
            </a:r>
            <a:r>
              <a:rPr lang="tr-TR" sz="1400" dirty="0" smtClean="0"/>
              <a:t>rağmen belirgin olarak </a:t>
            </a:r>
            <a:r>
              <a:rPr lang="tr-TR" sz="1400" dirty="0"/>
              <a:t>görülür.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Moleküllerin </a:t>
            </a:r>
            <a:r>
              <a:rPr lang="tr-TR" sz="1400" dirty="0"/>
              <a:t>farklı dizilişleri diğer kristal yapılara ayırt edici şekiller verir.</a:t>
            </a:r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390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YOĞUNLUK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7559" y="1995686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Katılar; renk, öz yapı ve esneklik dahil birçok yönden </a:t>
            </a:r>
            <a:r>
              <a:rPr lang="tr-TR" sz="1400" dirty="0" smtClean="0"/>
              <a:t>birbirlerinden farklıdır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Katıların </a:t>
            </a:r>
            <a:r>
              <a:rPr lang="tr-TR" sz="1400" dirty="0"/>
              <a:t>bir başka önemli ayırt edici niteliği yoğunluktur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Yoğunluk iki farklı şekilde tanımlanır ve kafa karışıklığını </a:t>
            </a:r>
            <a:r>
              <a:rPr lang="tr-TR" sz="1400" dirty="0" smtClean="0"/>
              <a:t>önlemek için birine daha </a:t>
            </a:r>
            <a:r>
              <a:rPr lang="tr-TR" sz="1400" dirty="0"/>
              <a:t>temel </a:t>
            </a:r>
            <a:r>
              <a:rPr lang="tr-TR" sz="1400" dirty="0" smtClean="0"/>
              <a:t>olana </a:t>
            </a:r>
            <a:r>
              <a:rPr lang="tr-TR" sz="1400" b="1" dirty="0" smtClean="0"/>
              <a:t>‘kütle </a:t>
            </a:r>
            <a:r>
              <a:rPr lang="tr-TR" sz="1400" b="1" dirty="0"/>
              <a:t>yoğunluğu’ </a:t>
            </a:r>
            <a:r>
              <a:rPr lang="tr-TR" sz="1400" dirty="0"/>
              <a:t>ve </a:t>
            </a:r>
            <a:r>
              <a:rPr lang="tr-TR" sz="1400" dirty="0" smtClean="0"/>
              <a:t>diğerine de </a:t>
            </a:r>
            <a:r>
              <a:rPr lang="tr-TR" sz="1400" b="1" dirty="0" smtClean="0"/>
              <a:t>’özgül </a:t>
            </a:r>
            <a:r>
              <a:rPr lang="tr-TR" sz="1400" b="1" dirty="0"/>
              <a:t>ağırlık’ </a:t>
            </a:r>
            <a:r>
              <a:rPr lang="tr-TR" sz="14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21230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509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BAĞIL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ÖZGÜL AĞIRLIK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923678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Cisimlerin </a:t>
            </a:r>
            <a:r>
              <a:rPr lang="tr-TR" sz="1400" b="1" dirty="0"/>
              <a:t>bağıl özgül ağırlığı </a:t>
            </a:r>
            <a:r>
              <a:rPr lang="tr-TR" sz="1400" dirty="0"/>
              <a:t>veya bağıl yoğunluk genellikle kütle ağırlığı veya </a:t>
            </a:r>
            <a:r>
              <a:rPr lang="tr-TR" sz="1400" dirty="0" smtClean="0"/>
              <a:t>özgül </a:t>
            </a:r>
            <a:r>
              <a:rPr lang="tr-TR" sz="1400" dirty="0"/>
              <a:t>ağırlığından birisi </a:t>
            </a:r>
            <a:r>
              <a:rPr lang="tr-TR" sz="1400" dirty="0" smtClean="0"/>
              <a:t>yerine tablolarda </a:t>
            </a:r>
            <a:r>
              <a:rPr lang="tr-TR" sz="1400" dirty="0"/>
              <a:t>listelenir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Bağıl </a:t>
            </a:r>
            <a:r>
              <a:rPr lang="tr-TR" sz="1400" dirty="0"/>
              <a:t>özgül ağırlık, özgül ağırlığı </a:t>
            </a:r>
            <a:r>
              <a:rPr lang="tr-TR" sz="1400" dirty="0" smtClean="0"/>
              <a:t>bulunmak istenen </a:t>
            </a:r>
            <a:r>
              <a:rPr lang="tr-TR" sz="1400" dirty="0"/>
              <a:t>cismin yoğunluğunun suyun yoğunluğuna oranı olarak tanımlanır.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Suyun yoğunluğu</a:t>
            </a:r>
            <a:r>
              <a:rPr lang="tr-TR" sz="1400" dirty="0"/>
              <a:t>* 1.00 g/cm3 dür. Bu nedenle, kurşunun bağıl özgül ağırlığı (yoğunluğu 11.3 </a:t>
            </a:r>
            <a:r>
              <a:rPr lang="tr-TR" sz="1400" dirty="0" smtClean="0"/>
              <a:t>g/ cm3</a:t>
            </a:r>
            <a:r>
              <a:rPr lang="tr-TR" sz="1400" dirty="0"/>
              <a:t>) 11.3’tür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Bağıl </a:t>
            </a:r>
            <a:r>
              <a:rPr lang="tr-TR" sz="1400" dirty="0"/>
              <a:t>özgül ağırlık sayısal olarak yoğunluğa eşittir ancak </a:t>
            </a:r>
            <a:r>
              <a:rPr lang="tr-TR" sz="1400" dirty="0" err="1"/>
              <a:t>birimsizdir</a:t>
            </a:r>
            <a:r>
              <a:rPr lang="tr-T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0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977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BASINÇ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9506" y="2067694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Cisimlere uygulanan kuvvet her zaman kritik bir büyüklük değildir.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Örneğin</a:t>
            </a:r>
            <a:r>
              <a:rPr lang="tr-TR" sz="1400" dirty="0"/>
              <a:t>, </a:t>
            </a:r>
            <a:r>
              <a:rPr lang="tr-TR" sz="1400" dirty="0" smtClean="0"/>
              <a:t>başınızın üzerine </a:t>
            </a:r>
            <a:r>
              <a:rPr lang="tr-TR" sz="1400" dirty="0"/>
              <a:t>iki veya üç tane kitabı acı çekmeden koyabilirsiniz ama eğer kafanızla </a:t>
            </a:r>
            <a:r>
              <a:rPr lang="tr-TR" sz="1400" dirty="0" smtClean="0"/>
              <a:t>kitapların arasına </a:t>
            </a:r>
            <a:r>
              <a:rPr lang="tr-TR" sz="1400" dirty="0"/>
              <a:t>küçük bir çakıl yerleştirirseniz kötü </a:t>
            </a:r>
            <a:r>
              <a:rPr lang="tr-TR" sz="1400" dirty="0" smtClean="0"/>
              <a:t>hissedebilirsiniz.</a:t>
            </a:r>
          </a:p>
          <a:p>
            <a:endParaRPr lang="tr-TR" sz="1400" dirty="0"/>
          </a:p>
          <a:p>
            <a:r>
              <a:rPr lang="tr-TR" sz="1400" dirty="0" smtClean="0"/>
              <a:t>Burada </a:t>
            </a:r>
            <a:r>
              <a:rPr lang="tr-TR" sz="1400" dirty="0"/>
              <a:t>önemli olan </a:t>
            </a:r>
            <a:r>
              <a:rPr lang="tr-TR" sz="1400" dirty="0" smtClean="0"/>
              <a:t>nokta uygulanan </a:t>
            </a:r>
            <a:r>
              <a:rPr lang="tr-TR" sz="1400" dirty="0"/>
              <a:t>kuvvetin alana bölünmesidir yani </a:t>
            </a:r>
            <a:r>
              <a:rPr lang="tr-TR" sz="1400" b="1" dirty="0"/>
              <a:t>basınçtır</a:t>
            </a:r>
            <a:r>
              <a:rPr lang="tr-T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9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01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ESNEKLİK </a:t>
            </a:r>
            <a:r>
              <a:rPr lang="es-E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HOOK YASASI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9505" y="2077988"/>
            <a:ext cx="843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çok katı şekil değiştirebilir ama şekil değiştirici neden ortadan kalktığında </a:t>
            </a:r>
            <a:r>
              <a:rPr lang="tr-TR" sz="1400" dirty="0" smtClean="0"/>
              <a:t>eski hallerine </a:t>
            </a:r>
            <a:r>
              <a:rPr lang="tr-TR" sz="1400" dirty="0"/>
              <a:t>geri dönerler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Cisimlerin </a:t>
            </a:r>
            <a:r>
              <a:rPr lang="tr-TR" sz="1400" dirty="0"/>
              <a:t>esnekliği eski şekline ne kadar geri dönebildiği </a:t>
            </a:r>
            <a:r>
              <a:rPr lang="tr-TR" sz="1400" dirty="0" smtClean="0"/>
              <a:t>ile ölçülür.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açıklamaya göre, çeliğin lastikten daha esnek olarak sınıflandırılmış </a:t>
            </a:r>
            <a:r>
              <a:rPr lang="tr-TR" sz="1400" dirty="0" smtClean="0"/>
              <a:t>olması gerektiğine </a:t>
            </a:r>
            <a:r>
              <a:rPr lang="tr-TR" sz="1400" dirty="0"/>
              <a:t>karar veririz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Çelik </a:t>
            </a:r>
            <a:r>
              <a:rPr lang="tr-TR" sz="1400" dirty="0"/>
              <a:t>kolayca şekil değiştirememesine rağmen orijinal </a:t>
            </a:r>
            <a:r>
              <a:rPr lang="tr-TR" sz="1400" dirty="0" smtClean="0"/>
              <a:t>şeklini lastiğe </a:t>
            </a:r>
            <a:r>
              <a:rPr lang="tr-TR" sz="1400" dirty="0"/>
              <a:t>göre daha hızlı alır.</a:t>
            </a:r>
          </a:p>
        </p:txBody>
      </p:sp>
    </p:spTree>
    <p:extLst>
      <p:ext uri="{BB962C8B-B14F-4D97-AF65-F5344CB8AC3E}">
        <p14:creationId xmlns:p14="http://schemas.microsoft.com/office/powerpoint/2010/main" val="28599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5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BÖLÜM5</Template>
  <TotalTime>8</TotalTime>
  <Words>293</Words>
  <Application>Microsoft Office PowerPoint</Application>
  <PresentationFormat>Ekran Gösterisi (16:9)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BÖLÜM5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2</cp:revision>
  <dcterms:created xsi:type="dcterms:W3CDTF">2017-01-30T08:26:37Z</dcterms:created>
  <dcterms:modified xsi:type="dcterms:W3CDTF">2017-01-31T08:01:38Z</dcterms:modified>
</cp:coreProperties>
</file>