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64" r:id="rId3"/>
    <p:sldId id="290" r:id="rId4"/>
    <p:sldId id="261" r:id="rId5"/>
    <p:sldId id="280" r:id="rId6"/>
    <p:sldId id="281" r:id="rId7"/>
    <p:sldId id="282" r:id="rId8"/>
    <p:sldId id="283" r:id="rId9"/>
    <p:sldId id="287" r:id="rId10"/>
    <p:sldId id="288" r:id="rId11"/>
    <p:sldId id="289" r:id="rId12"/>
    <p:sldId id="29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gan.atilgan" initials="d" lastIdx="1" clrIdx="0">
    <p:extLst>
      <p:ext uri="{19B8F6BF-5375-455C-9EA6-DF929625EA0E}">
        <p15:presenceInfo xmlns:p15="http://schemas.microsoft.com/office/powerpoint/2012/main" userId="dogan.atilg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94660"/>
  </p:normalViewPr>
  <p:slideViewPr>
    <p:cSldViewPr snapToGrid="0">
      <p:cViewPr varScale="1">
        <p:scale>
          <a:sx n="65" d="100"/>
          <a:sy n="65" d="100"/>
        </p:scale>
        <p:origin x="532"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7FDD23-1B23-4C84-B840-993F214D5A92}" type="datetimeFigureOut">
              <a:rPr lang="tr-TR" smtClean="0"/>
              <a:pPr/>
              <a:t>29.05.2020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B410AE-C90A-44D6-B550-BC4D7B000F20}" type="slidenum">
              <a:rPr lang="tr-TR" smtClean="0"/>
              <a:pPr/>
              <a:t>‹#›</a:t>
            </a:fld>
            <a:endParaRPr lang="tr-TR"/>
          </a:p>
        </p:txBody>
      </p:sp>
    </p:spTree>
    <p:extLst>
      <p:ext uri="{BB962C8B-B14F-4D97-AF65-F5344CB8AC3E}">
        <p14:creationId xmlns:p14="http://schemas.microsoft.com/office/powerpoint/2010/main" val="329550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88486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185658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431784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2708206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1420990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296966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16088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3047281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3793401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7938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BE0CBCC-22D8-405B-B27A-56033C83BA4A}" type="datetimeFigureOut">
              <a:rPr lang="tr-TR" smtClean="0"/>
              <a:pPr/>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799EC6-842B-41B3-907A-A2BD10F42687}" type="slidenum">
              <a:rPr lang="tr-TR" smtClean="0"/>
              <a:pPr/>
              <a:t>‹#›</a:t>
            </a:fld>
            <a:endParaRPr lang="tr-TR"/>
          </a:p>
        </p:txBody>
      </p:sp>
    </p:spTree>
    <p:extLst>
      <p:ext uri="{BB962C8B-B14F-4D97-AF65-F5344CB8AC3E}">
        <p14:creationId xmlns:p14="http://schemas.microsoft.com/office/powerpoint/2010/main" val="24925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0CBCC-22D8-405B-B27A-56033C83BA4A}" type="datetimeFigureOut">
              <a:rPr lang="tr-TR" smtClean="0"/>
              <a:pPr/>
              <a:t>29.05.2020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799EC6-842B-41B3-907A-A2BD10F42687}" type="slidenum">
              <a:rPr lang="tr-TR" smtClean="0"/>
              <a:pPr/>
              <a:t>‹#›</a:t>
            </a:fld>
            <a:endParaRPr lang="tr-TR"/>
          </a:p>
        </p:txBody>
      </p:sp>
    </p:spTree>
    <p:extLst>
      <p:ext uri="{BB962C8B-B14F-4D97-AF65-F5344CB8AC3E}">
        <p14:creationId xmlns:p14="http://schemas.microsoft.com/office/powerpoint/2010/main" val="2361583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a:t>
            </a:r>
            <a:r>
              <a:rPr lang="tr-TR" dirty="0" smtClean="0"/>
              <a:t>iriş</a:t>
            </a:r>
            <a:endParaRPr lang="tr-TR" dirty="0"/>
          </a:p>
        </p:txBody>
      </p:sp>
      <p:sp>
        <p:nvSpPr>
          <p:cNvPr id="3" name="İçerik Yer Tutucusu 2"/>
          <p:cNvSpPr>
            <a:spLocks noGrp="1"/>
          </p:cNvSpPr>
          <p:nvPr>
            <p:ph idx="1"/>
          </p:nvPr>
        </p:nvSpPr>
        <p:spPr/>
        <p:txBody>
          <a:bodyPr/>
          <a:lstStyle/>
          <a:p>
            <a:r>
              <a:rPr lang="tr-TR" i="1" dirty="0"/>
              <a:t>Kataloglama kayıtlı bilginin aktarılması, katalog, indeks ve kavramsal dizin </a:t>
            </a:r>
            <a:r>
              <a:rPr lang="tr-TR" i="1" dirty="0" smtClean="0"/>
              <a:t>gibi araçlarla </a:t>
            </a:r>
            <a:r>
              <a:rPr lang="tr-TR" i="1" dirty="0" err="1" smtClean="0"/>
              <a:t>gilgiye</a:t>
            </a:r>
            <a:r>
              <a:rPr lang="tr-TR" i="1" dirty="0" smtClean="0"/>
              <a:t> </a:t>
            </a:r>
            <a:r>
              <a:rPr lang="tr-TR" i="1" dirty="0"/>
              <a:t>erişimi sağlayan bir düzenlemedir. </a:t>
            </a:r>
            <a:endParaRPr lang="tr-TR" i="1" dirty="0" smtClean="0"/>
          </a:p>
          <a:p>
            <a:r>
              <a:rPr lang="tr-TR" i="1" dirty="0" smtClean="0"/>
              <a:t>«Biz </a:t>
            </a:r>
            <a:r>
              <a:rPr lang="tr-TR" i="1" dirty="0" err="1" smtClean="0"/>
              <a:t>katalogcular</a:t>
            </a:r>
            <a:r>
              <a:rPr lang="tr-TR" i="1" dirty="0" smtClean="0"/>
              <a:t>, kayıtlı </a:t>
            </a:r>
            <a:r>
              <a:rPr lang="tr-TR" i="1" dirty="0"/>
              <a:t>bilgiyi </a:t>
            </a:r>
            <a:r>
              <a:rPr lang="tr-TR" i="1" dirty="0" smtClean="0"/>
              <a:t>düzenleriz, kayıtlı </a:t>
            </a:r>
            <a:r>
              <a:rPr lang="tr-TR" i="1" dirty="0"/>
              <a:t>bilgi ve enformasyon içinde somutlaşan fikirlerle ilişkilendiririz. </a:t>
            </a:r>
            <a:r>
              <a:rPr lang="tr-TR" i="1" dirty="0" smtClean="0"/>
              <a:t>Kayıtlı olmayan </a:t>
            </a:r>
            <a:r>
              <a:rPr lang="tr-TR" i="1" dirty="0"/>
              <a:t>fikirler ile bağlantı </a:t>
            </a:r>
            <a:r>
              <a:rPr lang="tr-TR" i="1" dirty="0" smtClean="0"/>
              <a:t>sağlamayız» </a:t>
            </a:r>
            <a:r>
              <a:rPr lang="tr-TR" i="1" dirty="0"/>
              <a:t>(Michael GORMAN)</a:t>
            </a:r>
            <a:endParaRPr lang="tr-TR" dirty="0"/>
          </a:p>
        </p:txBody>
      </p:sp>
    </p:spTree>
    <p:extLst>
      <p:ext uri="{BB962C8B-B14F-4D97-AF65-F5344CB8AC3E}">
        <p14:creationId xmlns:p14="http://schemas.microsoft.com/office/powerpoint/2010/main" val="3684128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Kataloglama sorunları</a:t>
            </a:r>
            <a:endParaRPr lang="en-US" dirty="0"/>
          </a:p>
        </p:txBody>
      </p:sp>
      <p:sp>
        <p:nvSpPr>
          <p:cNvPr id="3" name="İçerik Yer Tutucusu 2"/>
          <p:cNvSpPr>
            <a:spLocks noGrp="1"/>
          </p:cNvSpPr>
          <p:nvPr>
            <p:ph idx="1"/>
          </p:nvPr>
        </p:nvSpPr>
        <p:spPr/>
        <p:txBody>
          <a:bodyPr>
            <a:normAutofit lnSpcReduction="10000"/>
          </a:bodyPr>
          <a:lstStyle/>
          <a:p>
            <a:r>
              <a:rPr lang="tr-TR" dirty="0" smtClean="0"/>
              <a:t>Uygulamadan kaynaklanan sorunlar.</a:t>
            </a:r>
          </a:p>
          <a:p>
            <a:pPr lvl="1"/>
            <a:r>
              <a:rPr lang="tr-TR" dirty="0" smtClean="0"/>
              <a:t>Çalışan uzmanın niteliği</a:t>
            </a:r>
          </a:p>
          <a:p>
            <a:pPr lvl="1"/>
            <a:r>
              <a:rPr lang="tr-TR" dirty="0" smtClean="0"/>
              <a:t>Konu uzmanlık bilgisi</a:t>
            </a:r>
          </a:p>
          <a:p>
            <a:pPr lvl="1"/>
            <a:r>
              <a:rPr lang="tr-TR" dirty="0" smtClean="0"/>
              <a:t>Kurumsal uygulamalar-yorumlar</a:t>
            </a:r>
          </a:p>
          <a:p>
            <a:pPr lvl="1"/>
            <a:r>
              <a:rPr lang="tr-TR" dirty="0" smtClean="0"/>
              <a:t>Kişisel yorumlar</a:t>
            </a:r>
          </a:p>
          <a:p>
            <a:pPr lvl="1"/>
            <a:r>
              <a:rPr lang="tr-TR" dirty="0" smtClean="0"/>
              <a:t>Mesleki bilgi eksikliği</a:t>
            </a:r>
          </a:p>
          <a:p>
            <a:pPr lvl="1"/>
            <a:r>
              <a:rPr lang="tr-TR" dirty="0" smtClean="0"/>
              <a:t>Otorite dizini sorunu</a:t>
            </a:r>
          </a:p>
          <a:p>
            <a:pPr lvl="1"/>
            <a:r>
              <a:rPr lang="tr-TR" dirty="0" smtClean="0"/>
              <a:t>Kopya kataloglama</a:t>
            </a:r>
          </a:p>
          <a:p>
            <a:pPr lvl="1"/>
            <a:r>
              <a:rPr lang="tr-TR" dirty="0" smtClean="0"/>
              <a:t>İşbirliği eksikliği</a:t>
            </a:r>
          </a:p>
          <a:p>
            <a:pPr lvl="1"/>
            <a:r>
              <a:rPr lang="tr-TR" dirty="0" smtClean="0"/>
              <a:t>Merkezi Kataloglama biriminin olmayışı</a:t>
            </a:r>
          </a:p>
          <a:p>
            <a:pPr lvl="1"/>
            <a:r>
              <a:rPr lang="tr-TR" dirty="0" smtClean="0"/>
              <a:t>Ulusal Politika eksikliği</a:t>
            </a:r>
          </a:p>
          <a:p>
            <a:pPr lvl="1"/>
            <a:endParaRPr lang="en-US" dirty="0"/>
          </a:p>
        </p:txBody>
      </p:sp>
    </p:spTree>
    <p:extLst>
      <p:ext uri="{BB962C8B-B14F-4D97-AF65-F5344CB8AC3E}">
        <p14:creationId xmlns:p14="http://schemas.microsoft.com/office/powerpoint/2010/main" val="131115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Kataloglama sorunları</a:t>
            </a:r>
            <a:endParaRPr lang="en-US" dirty="0"/>
          </a:p>
        </p:txBody>
      </p:sp>
      <p:sp>
        <p:nvSpPr>
          <p:cNvPr id="3" name="İçerik Yer Tutucusu 2"/>
          <p:cNvSpPr>
            <a:spLocks noGrp="1"/>
          </p:cNvSpPr>
          <p:nvPr>
            <p:ph idx="1"/>
          </p:nvPr>
        </p:nvSpPr>
        <p:spPr/>
        <p:txBody>
          <a:bodyPr>
            <a:normAutofit/>
          </a:bodyPr>
          <a:lstStyle/>
          <a:p>
            <a:r>
              <a:rPr lang="tr-TR" dirty="0" smtClean="0"/>
              <a:t>Eğitimden kaynaklanan sorunlar,</a:t>
            </a:r>
          </a:p>
          <a:p>
            <a:pPr lvl="1"/>
            <a:r>
              <a:rPr lang="tr-TR" dirty="0" smtClean="0"/>
              <a:t>Kataloglamanın önemi algısı,</a:t>
            </a:r>
          </a:p>
          <a:p>
            <a:pPr lvl="1"/>
            <a:r>
              <a:rPr lang="tr-TR" dirty="0" smtClean="0"/>
              <a:t>Terminolojide tek biçimlilik olmayışı,</a:t>
            </a:r>
          </a:p>
          <a:p>
            <a:pPr lvl="1"/>
            <a:r>
              <a:rPr lang="tr-TR" dirty="0" smtClean="0"/>
              <a:t>Eğiticilerin bireysel hareket etmesi,</a:t>
            </a:r>
          </a:p>
          <a:p>
            <a:pPr lvl="1"/>
            <a:r>
              <a:rPr lang="tr-TR" dirty="0" smtClean="0"/>
              <a:t>Öncelikli konuların değişmesi</a:t>
            </a:r>
          </a:p>
          <a:p>
            <a:pPr lvl="1"/>
            <a:endParaRPr lang="en-US" dirty="0"/>
          </a:p>
        </p:txBody>
      </p:sp>
    </p:spTree>
    <p:extLst>
      <p:ext uri="{BB962C8B-B14F-4D97-AF65-F5344CB8AC3E}">
        <p14:creationId xmlns:p14="http://schemas.microsoft.com/office/powerpoint/2010/main" val="1978195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747395"/>
          </a:xfrm>
        </p:spPr>
        <p:txBody>
          <a:bodyPr/>
          <a:lstStyle/>
          <a:p>
            <a:r>
              <a:rPr lang="tr-TR" dirty="0" smtClean="0"/>
              <a:t>sonuç</a:t>
            </a:r>
            <a:endParaRPr lang="tr-TR" dirty="0"/>
          </a:p>
        </p:txBody>
      </p:sp>
      <p:sp>
        <p:nvSpPr>
          <p:cNvPr id="3" name="2 İçerik Yer Tutucusu"/>
          <p:cNvSpPr>
            <a:spLocks noGrp="1"/>
          </p:cNvSpPr>
          <p:nvPr>
            <p:ph idx="1"/>
          </p:nvPr>
        </p:nvSpPr>
        <p:spPr>
          <a:xfrm>
            <a:off x="838200" y="1089660"/>
            <a:ext cx="10515600" cy="5087303"/>
          </a:xfrm>
        </p:spPr>
        <p:txBody>
          <a:bodyPr>
            <a:normAutofit lnSpcReduction="10000"/>
          </a:bodyPr>
          <a:lstStyle/>
          <a:p>
            <a:pPr hangingPunct="0"/>
            <a:r>
              <a:rPr lang="tr-TR" dirty="0" smtClean="0"/>
              <a:t>Değişen dünyamıza ve gelişen teknolojilere uyum sağlamaya çalışan kütüphanelerimiz bu çalışmaları yaparken çözülmesi gereken kimi sorunlar da kendini göstermiştir. Bu aşamada çözülmesi gereken sorunların başında, kataloglama işlemlerinde çok başlılığın ortadan kaldırılması ve standardizasyonun sağlanması gelmektedir. Bunun için merkezi bir kataloglama bürosunun kurulması bence ön koşuldur. Bu büro Milli Kütüphane bünyesinde ya da önderliğinde oluşturulabilir. Merkezi kataloglama bürosu ulusal kataloglama politikasını oluşturacak, bilgisayarla kataloglamaya karar veren kütüphanelere danışmanlık yapacak ve karşılaşılan sorunlara çözüm önerileri üretecektir. </a:t>
            </a:r>
          </a:p>
          <a:p>
            <a:pPr hangingPunct="0"/>
            <a:r>
              <a:rPr lang="tr-TR" dirty="0" smtClean="0"/>
              <a:t>Ayrıca yetişmiş insan gücü ve kütüphanecilerin eğitimde birlikteliği sağlamak amacı ile merkezi otoritenin kütüphanecilik eğitimi veren kurumlarla işbirliğine gitmeleri zorunludur. </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p:txBody>
          <a:bodyPr>
            <a:normAutofit lnSpcReduction="10000"/>
          </a:bodyPr>
          <a:lstStyle/>
          <a:p>
            <a:r>
              <a:rPr lang="tr-TR" dirty="0" smtClean="0"/>
              <a:t>“</a:t>
            </a:r>
            <a:r>
              <a:rPr lang="tr-TR" i="1" dirty="0"/>
              <a:t>Kataloglama kütüphaneciliğin temelidir. Sanıyorum ki bütün alanlardaki </a:t>
            </a:r>
            <a:r>
              <a:rPr lang="tr-TR" i="1" dirty="0" smtClean="0"/>
              <a:t>iyi kütüphaneciler </a:t>
            </a:r>
            <a:r>
              <a:rPr lang="tr-TR" i="1" dirty="0"/>
              <a:t>kataloglama konusunda bilgi sahibidir. Danışma kütüphanecisi </a:t>
            </a:r>
            <a:r>
              <a:rPr lang="tr-TR" i="1" dirty="0" smtClean="0"/>
              <a:t>sadece bilginin </a:t>
            </a:r>
            <a:r>
              <a:rPr lang="tr-TR" i="1" dirty="0"/>
              <a:t>nasıl düzenlendiği konusunda değil aynı zamanda </a:t>
            </a:r>
            <a:r>
              <a:rPr lang="tr-TR" i="1" dirty="0" smtClean="0"/>
              <a:t> kataloglama </a:t>
            </a:r>
            <a:r>
              <a:rPr lang="tr-TR" i="1" dirty="0"/>
              <a:t>ve </a:t>
            </a:r>
            <a:r>
              <a:rPr lang="tr-TR" i="1" dirty="0" smtClean="0"/>
              <a:t>sınıflamanın temel </a:t>
            </a:r>
            <a:r>
              <a:rPr lang="tr-TR" i="1" dirty="0"/>
              <a:t>yapısını ve bilginin genelden özele doğru düzenini de takip eder. </a:t>
            </a:r>
            <a:r>
              <a:rPr lang="tr-TR" i="1" dirty="0" smtClean="0"/>
              <a:t>Derme geliştirme </a:t>
            </a:r>
            <a:r>
              <a:rPr lang="tr-TR" i="1" dirty="0"/>
              <a:t>ve yönetme ile ilgili kütüphaneciler sorumluluklarını sınıflamanın </a:t>
            </a:r>
            <a:r>
              <a:rPr lang="tr-TR" i="1" dirty="0" smtClean="0"/>
              <a:t>konu guruplarına </a:t>
            </a:r>
            <a:r>
              <a:rPr lang="tr-TR" i="1" dirty="0"/>
              <a:t>ve konu başlıklarına göre yerine </a:t>
            </a:r>
            <a:r>
              <a:rPr lang="tr-TR" i="1" dirty="0" smtClean="0"/>
              <a:t>getirirler. Bir çocuk </a:t>
            </a:r>
            <a:r>
              <a:rPr lang="tr-TR" i="1" dirty="0"/>
              <a:t>kütüphanecisi </a:t>
            </a:r>
            <a:r>
              <a:rPr lang="tr-TR" i="1" dirty="0" smtClean="0"/>
              <a:t>çocuğa iyi </a:t>
            </a:r>
            <a:r>
              <a:rPr lang="tr-TR" i="1" dirty="0"/>
              <a:t>bir kitap önerebilmek için kataloglama tecrübesinden yararlanarak konuya ya </a:t>
            </a:r>
            <a:r>
              <a:rPr lang="tr-TR" i="1" dirty="0" smtClean="0"/>
              <a:t>da yaşa </a:t>
            </a:r>
            <a:r>
              <a:rPr lang="tr-TR" i="1" dirty="0"/>
              <a:t>göre </a:t>
            </a:r>
            <a:r>
              <a:rPr lang="tr-TR" i="1" dirty="0" smtClean="0"/>
              <a:t>gruplandırmalardan yararlanır. </a:t>
            </a:r>
            <a:r>
              <a:rPr lang="tr-TR" dirty="0" smtClean="0"/>
              <a:t>(Michael </a:t>
            </a:r>
            <a:r>
              <a:rPr lang="tr-TR" dirty="0" err="1" smtClean="0"/>
              <a:t>Gorman</a:t>
            </a:r>
            <a:r>
              <a:rPr lang="tr-TR" dirty="0" smtClean="0"/>
              <a:t>) </a:t>
            </a:r>
          </a:p>
          <a:p>
            <a:r>
              <a:rPr lang="tr-TR" dirty="0" smtClean="0"/>
              <a:t>Kataloglama </a:t>
            </a:r>
            <a:r>
              <a:rPr lang="tr-TR" dirty="0"/>
              <a:t>kuralları </a:t>
            </a:r>
            <a:r>
              <a:rPr lang="tr-TR" dirty="0" smtClean="0"/>
              <a:t>için gerekli standartlar, </a:t>
            </a:r>
            <a:r>
              <a:rPr lang="tr-TR" dirty="0"/>
              <a:t>her kütüphanecinin bilmesi gereken kavramlardır. </a:t>
            </a:r>
          </a:p>
          <a:p>
            <a:endParaRPr lang="tr-TR" dirty="0"/>
          </a:p>
        </p:txBody>
      </p:sp>
    </p:spTree>
    <p:extLst>
      <p:ext uri="{BB962C8B-B14F-4D97-AF65-F5344CB8AC3E}">
        <p14:creationId xmlns:p14="http://schemas.microsoft.com/office/powerpoint/2010/main" val="40334565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a:t>
            </a:r>
            <a:r>
              <a:rPr lang="tr-TR" dirty="0" smtClean="0"/>
              <a:t>iriş</a:t>
            </a:r>
            <a:endParaRPr lang="tr-TR" dirty="0"/>
          </a:p>
        </p:txBody>
      </p:sp>
      <p:sp>
        <p:nvSpPr>
          <p:cNvPr id="3" name="İçerik Yer Tutucusu 2"/>
          <p:cNvSpPr>
            <a:spLocks noGrp="1"/>
          </p:cNvSpPr>
          <p:nvPr>
            <p:ph idx="1"/>
          </p:nvPr>
        </p:nvSpPr>
        <p:spPr/>
        <p:txBody>
          <a:bodyPr>
            <a:normAutofit fontScale="77500" lnSpcReduction="20000"/>
          </a:bodyPr>
          <a:lstStyle/>
          <a:p>
            <a:r>
              <a:rPr lang="tr-TR" dirty="0"/>
              <a:t>Bilgisayarların kataloglamada kullanılmaya başlaması ve bibliyografik bilgi </a:t>
            </a:r>
            <a:r>
              <a:rPr lang="tr-TR" dirty="0" smtClean="0"/>
              <a:t>ağlarının kurulması </a:t>
            </a:r>
            <a:r>
              <a:rPr lang="tr-TR" dirty="0"/>
              <a:t>ile katalog kayıtlarının paylaşılması dikkat çeken bir gelişmeyi ortaya koydu.</a:t>
            </a:r>
          </a:p>
          <a:p>
            <a:r>
              <a:rPr lang="tr-TR" dirty="0"/>
              <a:t>Bilgisayarlar aracılığı ile üretkenlik artarken katalog bilgilerine erişim kolaylaştı. Bu gelişmeler kütüphanecilik okullarındaki kataloglama dersleriyle ilgili müfredatta da değişikliklere neden oldu. Kataloglama dersleri önemli değil gibi göründü. Okulların programlarında bu dersler daha az yer almaya başladı. Kataloglama öğretimi ile ilgili derslerin yerine Genel Bibliyografik Denetim dersleri konuldu. Çoğu zaman bibliyografik kontrol ile ilgili dersler de temel ders olmaktan çıktı. Kütüphane otomasyonu ve bibliyografik ağlar </a:t>
            </a:r>
            <a:r>
              <a:rPr lang="tr-TR" dirty="0" err="1"/>
              <a:t>katalogcular</a:t>
            </a:r>
            <a:r>
              <a:rPr lang="tr-TR" dirty="0"/>
              <a:t> için radikal değişikliklere neden oldu. Bu değişikliklerin pek çoğu önceden tahmin edilebilen değişikliklerdi. Kopya kataloglama ve otomasyon, kataloglamada verimliliği artırdı. Yetişmiş </a:t>
            </a:r>
            <a:r>
              <a:rPr lang="tr-TR" dirty="0" err="1"/>
              <a:t>katalogcuya</a:t>
            </a:r>
            <a:r>
              <a:rPr lang="tr-TR" dirty="0"/>
              <a:t> duyulan gereksinimi azalttı. Ancak bu eğilim beklenen sonucu vermedi. Özellikle kitap dışı materyallerin </a:t>
            </a:r>
            <a:r>
              <a:rPr lang="tr-TR" dirty="0" err="1"/>
              <a:t>kataloglanması</a:t>
            </a:r>
            <a:r>
              <a:rPr lang="tr-TR" dirty="0"/>
              <a:t> ve bilgiye erişimi amacıyla kullanılan bilgisayarlar bütün beklentileri yerine getiremedi. Bunun sonucunda </a:t>
            </a:r>
            <a:r>
              <a:rPr lang="tr-TR" dirty="0" err="1"/>
              <a:t>katalogcular</a:t>
            </a:r>
            <a:r>
              <a:rPr lang="tr-TR" dirty="0"/>
              <a:t> için bibliyografik denetimin ayrıntısından çok kütüphanelerin temel gereksinimleri ve kullanıcı tatmini ön plana çıktı. (</a:t>
            </a:r>
            <a:r>
              <a:rPr lang="tr-TR" dirty="0" err="1"/>
              <a:t>Pitfall</a:t>
            </a:r>
            <a:r>
              <a:rPr lang="tr-TR" dirty="0"/>
              <a:t>: 2002 xx )</a:t>
            </a:r>
          </a:p>
          <a:p>
            <a:endParaRPr lang="tr-TR" dirty="0"/>
          </a:p>
        </p:txBody>
      </p:sp>
    </p:spTree>
    <p:extLst>
      <p:ext uri="{BB962C8B-B14F-4D97-AF65-F5344CB8AC3E}">
        <p14:creationId xmlns:p14="http://schemas.microsoft.com/office/powerpoint/2010/main" val="1402078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Tarihçe</a:t>
            </a:r>
            <a:endParaRPr lang="tr-TR" dirty="0"/>
          </a:p>
        </p:txBody>
      </p:sp>
      <p:sp>
        <p:nvSpPr>
          <p:cNvPr id="3" name="İçerik Yer Tutucusu 2"/>
          <p:cNvSpPr>
            <a:spLocks noGrp="1"/>
          </p:cNvSpPr>
          <p:nvPr>
            <p:ph idx="1"/>
          </p:nvPr>
        </p:nvSpPr>
        <p:spPr>
          <a:xfrm>
            <a:off x="838200" y="1814608"/>
            <a:ext cx="10515600" cy="4351338"/>
          </a:xfrm>
        </p:spPr>
        <p:txBody>
          <a:bodyPr>
            <a:normAutofit/>
          </a:bodyPr>
          <a:lstStyle/>
          <a:p>
            <a:r>
              <a:rPr lang="tr-TR" dirty="0" smtClean="0"/>
              <a:t>İlk katalog çalışmaları</a:t>
            </a:r>
          </a:p>
          <a:p>
            <a:pPr lvl="1"/>
            <a:r>
              <a:rPr lang="tr-TR" dirty="0" err="1" smtClean="0"/>
              <a:t>Kallimakhos</a:t>
            </a:r>
            <a:r>
              <a:rPr lang="tr-TR" dirty="0" smtClean="0"/>
              <a:t> kataloğu</a:t>
            </a:r>
          </a:p>
          <a:p>
            <a:pPr lvl="2"/>
            <a:r>
              <a:rPr lang="tr-TR" dirty="0" smtClean="0"/>
              <a:t>( 120 kitaptan oluşan açıklamalı bibliyografyada 532800 yazma eseri ve analizi)</a:t>
            </a:r>
          </a:p>
          <a:p>
            <a:r>
              <a:rPr lang="tr-TR" dirty="0" smtClean="0"/>
              <a:t>Osmanlı İmparatorluğu dönemi</a:t>
            </a:r>
          </a:p>
          <a:p>
            <a:pPr lvl="1"/>
            <a:r>
              <a:rPr lang="tr-TR" dirty="0" smtClean="0"/>
              <a:t>Fatih dönemi katalogları</a:t>
            </a:r>
          </a:p>
          <a:p>
            <a:pPr lvl="2"/>
            <a:r>
              <a:rPr lang="tr-TR" dirty="0" smtClean="0"/>
              <a:t>Fatih camii kitaplığı(Kitaplar defteri)</a:t>
            </a:r>
          </a:p>
          <a:p>
            <a:pPr lvl="1"/>
            <a:r>
              <a:rPr lang="tr-TR" dirty="0" smtClean="0"/>
              <a:t>Tanzimat dönemi</a:t>
            </a:r>
          </a:p>
          <a:p>
            <a:pPr lvl="2"/>
            <a:r>
              <a:rPr lang="tr-TR" dirty="0" smtClean="0"/>
              <a:t>Toplu kataloglar</a:t>
            </a:r>
          </a:p>
          <a:p>
            <a:pPr lvl="2"/>
            <a:r>
              <a:rPr lang="tr-TR" dirty="0" smtClean="0"/>
              <a:t>Defter kataloglar</a:t>
            </a:r>
          </a:p>
          <a:p>
            <a:pPr lvl="1"/>
            <a:r>
              <a:rPr lang="tr-TR" dirty="0" smtClean="0"/>
              <a:t>Meşrutiyet dönemi</a:t>
            </a:r>
          </a:p>
          <a:p>
            <a:pPr lvl="2"/>
            <a:r>
              <a:rPr lang="tr-TR" dirty="0" smtClean="0"/>
              <a:t>Kütüphane fihrist çalışmaları</a:t>
            </a:r>
          </a:p>
        </p:txBody>
      </p:sp>
    </p:spTree>
    <p:extLst>
      <p:ext uri="{BB962C8B-B14F-4D97-AF65-F5344CB8AC3E}">
        <p14:creationId xmlns:p14="http://schemas.microsoft.com/office/powerpoint/2010/main" val="2681946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Tarihçe</a:t>
            </a:r>
            <a:endParaRPr lang="tr-TR" dirty="0"/>
          </a:p>
        </p:txBody>
      </p:sp>
      <p:sp>
        <p:nvSpPr>
          <p:cNvPr id="3" name="İçerik Yer Tutucusu 2"/>
          <p:cNvSpPr>
            <a:spLocks noGrp="1"/>
          </p:cNvSpPr>
          <p:nvPr>
            <p:ph idx="1"/>
          </p:nvPr>
        </p:nvSpPr>
        <p:spPr>
          <a:xfrm>
            <a:off x="838200" y="1814608"/>
            <a:ext cx="10515600" cy="4351338"/>
          </a:xfrm>
        </p:spPr>
        <p:txBody>
          <a:bodyPr>
            <a:normAutofit/>
          </a:bodyPr>
          <a:lstStyle/>
          <a:p>
            <a:r>
              <a:rPr lang="tr-TR" dirty="0" smtClean="0"/>
              <a:t>Cumhuriyet dönemi</a:t>
            </a:r>
          </a:p>
          <a:p>
            <a:pPr lvl="1"/>
            <a:r>
              <a:rPr lang="tr-TR" dirty="0" smtClean="0"/>
              <a:t>1924 Celal Esat Arseven «Notlar ve Kütüphanelere Dair Usul-i Tasnif»</a:t>
            </a:r>
          </a:p>
          <a:p>
            <a:pPr lvl="1"/>
            <a:r>
              <a:rPr lang="tr-TR" dirty="0" smtClean="0"/>
              <a:t>1925 Fehmi </a:t>
            </a:r>
            <a:r>
              <a:rPr lang="tr-TR" dirty="0"/>
              <a:t>E</a:t>
            </a:r>
            <a:r>
              <a:rPr lang="tr-TR" dirty="0" smtClean="0"/>
              <a:t>them Karatay «kütüphanecilik Kursu - </a:t>
            </a:r>
            <a:r>
              <a:rPr lang="tr-TR" dirty="0" err="1" smtClean="0"/>
              <a:t>Kütüphenecilik</a:t>
            </a:r>
            <a:r>
              <a:rPr lang="tr-TR" dirty="0" smtClean="0"/>
              <a:t> adlı eser»</a:t>
            </a:r>
          </a:p>
          <a:p>
            <a:pPr lvl="1"/>
            <a:r>
              <a:rPr lang="tr-TR" dirty="0" smtClean="0"/>
              <a:t>1941 FEK «Alfabetik </a:t>
            </a:r>
            <a:r>
              <a:rPr lang="tr-TR" dirty="0"/>
              <a:t>katalog </a:t>
            </a:r>
            <a:r>
              <a:rPr lang="tr-TR" dirty="0" smtClean="0"/>
              <a:t>kaideleri»</a:t>
            </a:r>
            <a:endParaRPr lang="tr-TR" dirty="0"/>
          </a:p>
          <a:p>
            <a:pPr lvl="1"/>
            <a:r>
              <a:rPr lang="tr-TR" dirty="0" smtClean="0"/>
              <a:t>1947-48 Adnan </a:t>
            </a:r>
            <a:r>
              <a:rPr lang="tr-TR" dirty="0" err="1" smtClean="0"/>
              <a:t>Ötüken</a:t>
            </a:r>
            <a:r>
              <a:rPr lang="tr-TR" dirty="0" smtClean="0"/>
              <a:t> «</a:t>
            </a:r>
            <a:r>
              <a:rPr lang="tr-TR" dirty="0" err="1" smtClean="0"/>
              <a:t>Enstrüksiyon</a:t>
            </a:r>
            <a:r>
              <a:rPr lang="tr-TR" dirty="0" smtClean="0"/>
              <a:t> Denemesi»</a:t>
            </a:r>
            <a:endParaRPr lang="tr-TR" dirty="0"/>
          </a:p>
          <a:p>
            <a:pPr lvl="1"/>
            <a:r>
              <a:rPr lang="tr-TR" dirty="0" smtClean="0"/>
              <a:t>1957 Basma Eserler Alfabetik Katalog Kaideleri</a:t>
            </a:r>
            <a:endParaRPr lang="tr-TR" dirty="0"/>
          </a:p>
          <a:p>
            <a:pPr lvl="1"/>
            <a:r>
              <a:rPr lang="tr-TR" dirty="0" smtClean="0"/>
              <a:t>1961 Kataloglama </a:t>
            </a:r>
            <a:r>
              <a:rPr lang="tr-TR" dirty="0"/>
              <a:t>Kuralları</a:t>
            </a:r>
          </a:p>
          <a:p>
            <a:pPr lvl="1"/>
            <a:endParaRPr lang="tr-TR" dirty="0"/>
          </a:p>
        </p:txBody>
      </p:sp>
    </p:spTree>
    <p:extLst>
      <p:ext uri="{BB962C8B-B14F-4D97-AF65-F5344CB8AC3E}">
        <p14:creationId xmlns:p14="http://schemas.microsoft.com/office/powerpoint/2010/main" val="1847906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Tarihçe</a:t>
            </a:r>
            <a:endParaRPr lang="tr-TR" dirty="0"/>
          </a:p>
        </p:txBody>
      </p:sp>
      <p:sp>
        <p:nvSpPr>
          <p:cNvPr id="3" name="İçerik Yer Tutucusu 2"/>
          <p:cNvSpPr>
            <a:spLocks noGrp="1"/>
          </p:cNvSpPr>
          <p:nvPr>
            <p:ph idx="1"/>
          </p:nvPr>
        </p:nvSpPr>
        <p:spPr>
          <a:xfrm>
            <a:off x="838200" y="1814608"/>
            <a:ext cx="10515600" cy="4351338"/>
          </a:xfrm>
        </p:spPr>
        <p:txBody>
          <a:bodyPr>
            <a:normAutofit/>
          </a:bodyPr>
          <a:lstStyle/>
          <a:p>
            <a:pPr lvl="1"/>
            <a:r>
              <a:rPr lang="tr-TR" dirty="0" smtClean="0"/>
              <a:t>1967 </a:t>
            </a:r>
            <a:r>
              <a:rPr lang="tr-TR" dirty="0" err="1" smtClean="0"/>
              <a:t>Anglo</a:t>
            </a:r>
            <a:r>
              <a:rPr lang="tr-TR" dirty="0" smtClean="0"/>
              <a:t> Amerikan Kataloglama Kuralları </a:t>
            </a:r>
          </a:p>
          <a:p>
            <a:pPr lvl="2"/>
            <a:r>
              <a:rPr lang="tr-TR" dirty="0" smtClean="0"/>
              <a:t>1908 ALA «</a:t>
            </a:r>
            <a:r>
              <a:rPr lang="tr-TR" dirty="0" err="1" smtClean="0"/>
              <a:t>catalog</a:t>
            </a:r>
            <a:r>
              <a:rPr lang="tr-TR" dirty="0" smtClean="0"/>
              <a:t> </a:t>
            </a:r>
            <a:r>
              <a:rPr lang="tr-TR" dirty="0" err="1" smtClean="0"/>
              <a:t>rules</a:t>
            </a:r>
            <a:r>
              <a:rPr lang="tr-TR" dirty="0" smtClean="0"/>
              <a:t>»</a:t>
            </a:r>
          </a:p>
          <a:p>
            <a:pPr lvl="2"/>
            <a:r>
              <a:rPr lang="tr-TR" dirty="0" smtClean="0"/>
              <a:t>1949 LC «</a:t>
            </a:r>
            <a:r>
              <a:rPr lang="tr-TR" dirty="0" err="1" smtClean="0"/>
              <a:t>Studies</a:t>
            </a:r>
            <a:r>
              <a:rPr lang="tr-TR" dirty="0" smtClean="0"/>
              <a:t> of </a:t>
            </a:r>
            <a:r>
              <a:rPr lang="tr-TR" dirty="0" err="1" smtClean="0"/>
              <a:t>Descriptive</a:t>
            </a:r>
            <a:r>
              <a:rPr lang="tr-TR" dirty="0" smtClean="0"/>
              <a:t> </a:t>
            </a:r>
            <a:r>
              <a:rPr lang="tr-TR" dirty="0" err="1" smtClean="0"/>
              <a:t>cataloging</a:t>
            </a:r>
            <a:r>
              <a:rPr lang="tr-TR" dirty="0" smtClean="0"/>
              <a:t>»</a:t>
            </a:r>
          </a:p>
          <a:p>
            <a:pPr lvl="2"/>
            <a:r>
              <a:rPr lang="tr-TR" dirty="0" smtClean="0"/>
              <a:t>1961 Paris İlkeleri</a:t>
            </a:r>
          </a:p>
          <a:p>
            <a:pPr lvl="2"/>
            <a:r>
              <a:rPr lang="tr-TR" dirty="0" smtClean="0"/>
              <a:t>1969 Kopenhag Kataloglama Uzmanları toplantısı</a:t>
            </a:r>
          </a:p>
          <a:p>
            <a:pPr lvl="2"/>
            <a:r>
              <a:rPr lang="tr-TR" dirty="0" smtClean="0"/>
              <a:t>1974 International </a:t>
            </a:r>
            <a:r>
              <a:rPr lang="tr-TR" dirty="0" err="1" smtClean="0"/>
              <a:t>Standarts</a:t>
            </a:r>
            <a:r>
              <a:rPr lang="tr-TR" dirty="0" smtClean="0"/>
              <a:t> </a:t>
            </a:r>
            <a:r>
              <a:rPr lang="tr-TR" dirty="0" err="1" smtClean="0"/>
              <a:t>Bibliographic</a:t>
            </a:r>
            <a:r>
              <a:rPr lang="tr-TR" dirty="0" smtClean="0"/>
              <a:t> </a:t>
            </a:r>
            <a:r>
              <a:rPr lang="tr-TR" dirty="0" err="1" smtClean="0"/>
              <a:t>Description</a:t>
            </a:r>
            <a:endParaRPr lang="tr-TR" dirty="0" smtClean="0"/>
          </a:p>
          <a:p>
            <a:pPr lvl="4"/>
            <a:r>
              <a:rPr lang="tr-TR" dirty="0" smtClean="0"/>
              <a:t>(1980 TÜBİTAK  Kataloglama Kuralları)</a:t>
            </a:r>
          </a:p>
          <a:p>
            <a:pPr marL="914400" lvl="2" indent="0">
              <a:buNone/>
            </a:pPr>
            <a:endParaRPr lang="tr-TR" dirty="0"/>
          </a:p>
          <a:p>
            <a:pPr lvl="1"/>
            <a:r>
              <a:rPr lang="tr-TR" dirty="0" smtClean="0"/>
              <a:t>1978 </a:t>
            </a:r>
            <a:r>
              <a:rPr lang="tr-TR" dirty="0" err="1" smtClean="0"/>
              <a:t>Anglo</a:t>
            </a:r>
            <a:r>
              <a:rPr lang="tr-TR" dirty="0" smtClean="0"/>
              <a:t> Amerikan Kataloglama Kuralları 2</a:t>
            </a:r>
          </a:p>
          <a:p>
            <a:pPr marL="457200" lvl="1" indent="0">
              <a:buNone/>
            </a:pPr>
            <a:r>
              <a:rPr lang="tr-TR" dirty="0" smtClean="0"/>
              <a:t>		1985 (Milli Kütüphane Uygulaması)</a:t>
            </a:r>
          </a:p>
          <a:p>
            <a:pPr lvl="1"/>
            <a:endParaRPr lang="tr-TR" dirty="0"/>
          </a:p>
        </p:txBody>
      </p:sp>
    </p:spTree>
    <p:extLst>
      <p:ext uri="{BB962C8B-B14F-4D97-AF65-F5344CB8AC3E}">
        <p14:creationId xmlns:p14="http://schemas.microsoft.com/office/powerpoint/2010/main" val="3951914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Günümüzdeki Çalışmalar</a:t>
            </a:r>
            <a:endParaRPr lang="tr-TR" dirty="0"/>
          </a:p>
        </p:txBody>
      </p:sp>
      <p:sp>
        <p:nvSpPr>
          <p:cNvPr id="3" name="İçerik Yer Tutucusu 2"/>
          <p:cNvSpPr>
            <a:spLocks noGrp="1"/>
          </p:cNvSpPr>
          <p:nvPr>
            <p:ph idx="1"/>
          </p:nvPr>
        </p:nvSpPr>
        <p:spPr>
          <a:xfrm>
            <a:off x="838200" y="1814608"/>
            <a:ext cx="10515600" cy="4351338"/>
          </a:xfrm>
        </p:spPr>
        <p:txBody>
          <a:bodyPr>
            <a:normAutofit/>
          </a:bodyPr>
          <a:lstStyle/>
          <a:p>
            <a:pPr lvl="1"/>
            <a:r>
              <a:rPr lang="tr-TR" dirty="0" smtClean="0"/>
              <a:t>Otomasyon Çalışmaları</a:t>
            </a:r>
          </a:p>
          <a:p>
            <a:pPr lvl="2"/>
            <a:r>
              <a:rPr lang="tr-TR" dirty="0" smtClean="0"/>
              <a:t>Yurt dışı </a:t>
            </a:r>
            <a:r>
              <a:rPr lang="tr-TR" dirty="0"/>
              <a:t>Paket </a:t>
            </a:r>
            <a:r>
              <a:rPr lang="tr-TR" dirty="0" smtClean="0"/>
              <a:t>programlar</a:t>
            </a:r>
          </a:p>
          <a:p>
            <a:pPr lvl="3"/>
            <a:r>
              <a:rPr lang="tr-TR" dirty="0"/>
              <a:t>Millennium</a:t>
            </a:r>
          </a:p>
          <a:p>
            <a:pPr lvl="3"/>
            <a:r>
              <a:rPr lang="tr-TR" dirty="0" err="1" smtClean="0"/>
              <a:t>Sirsidynix</a:t>
            </a:r>
            <a:r>
              <a:rPr lang="tr-TR" dirty="0" smtClean="0"/>
              <a:t> Symphony</a:t>
            </a:r>
          </a:p>
          <a:p>
            <a:pPr lvl="3"/>
            <a:r>
              <a:rPr lang="tr-TR" dirty="0" smtClean="0"/>
              <a:t>VTLS</a:t>
            </a:r>
            <a:endParaRPr lang="tr-TR" dirty="0"/>
          </a:p>
          <a:p>
            <a:pPr lvl="2"/>
            <a:r>
              <a:rPr lang="tr-TR" dirty="0" smtClean="0"/>
              <a:t>Yerel </a:t>
            </a:r>
            <a:r>
              <a:rPr lang="tr-TR" dirty="0"/>
              <a:t>Paket programlar</a:t>
            </a:r>
          </a:p>
          <a:p>
            <a:pPr lvl="3"/>
            <a:r>
              <a:rPr lang="tr-TR" dirty="0" err="1" smtClean="0"/>
              <a:t>Libra</a:t>
            </a:r>
            <a:endParaRPr lang="tr-TR" dirty="0" smtClean="0"/>
          </a:p>
          <a:p>
            <a:pPr lvl="3"/>
            <a:r>
              <a:rPr lang="tr-TR" dirty="0" err="1" smtClean="0"/>
              <a:t>Librid</a:t>
            </a:r>
            <a:endParaRPr lang="tr-TR" dirty="0"/>
          </a:p>
          <a:p>
            <a:pPr lvl="3"/>
            <a:r>
              <a:rPr lang="tr-TR" dirty="0" smtClean="0"/>
              <a:t>Milas</a:t>
            </a:r>
          </a:p>
          <a:p>
            <a:pPr lvl="3"/>
            <a:r>
              <a:rPr lang="tr-TR" dirty="0" smtClean="0"/>
              <a:t>Yordam BT</a:t>
            </a:r>
          </a:p>
          <a:p>
            <a:pPr lvl="2"/>
            <a:r>
              <a:rPr lang="tr-TR" dirty="0" smtClean="0"/>
              <a:t>Kurumsal uygulamalar</a:t>
            </a:r>
          </a:p>
          <a:p>
            <a:pPr lvl="2"/>
            <a:r>
              <a:rPr lang="tr-TR" dirty="0" smtClean="0"/>
              <a:t>Açık Kaynak Kodlu Yazılım</a:t>
            </a:r>
          </a:p>
          <a:p>
            <a:pPr lvl="3"/>
            <a:r>
              <a:rPr lang="tr-TR" dirty="0" err="1" smtClean="0"/>
              <a:t>Koha</a:t>
            </a:r>
            <a:endParaRPr lang="tr-TR" dirty="0"/>
          </a:p>
        </p:txBody>
      </p:sp>
    </p:spTree>
    <p:extLst>
      <p:ext uri="{BB962C8B-B14F-4D97-AF65-F5344CB8AC3E}">
        <p14:creationId xmlns:p14="http://schemas.microsoft.com/office/powerpoint/2010/main" val="724961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Günümüzdeki Çalışmalar</a:t>
            </a:r>
            <a:endParaRPr lang="tr-TR" dirty="0"/>
          </a:p>
        </p:txBody>
      </p:sp>
      <p:sp>
        <p:nvSpPr>
          <p:cNvPr id="3" name="İçerik Yer Tutucusu 2"/>
          <p:cNvSpPr>
            <a:spLocks noGrp="1"/>
          </p:cNvSpPr>
          <p:nvPr>
            <p:ph idx="1"/>
          </p:nvPr>
        </p:nvSpPr>
        <p:spPr>
          <a:xfrm>
            <a:off x="838200" y="1814608"/>
            <a:ext cx="10515600" cy="4351338"/>
          </a:xfrm>
        </p:spPr>
        <p:txBody>
          <a:bodyPr>
            <a:normAutofit fontScale="92500" lnSpcReduction="20000"/>
          </a:bodyPr>
          <a:lstStyle/>
          <a:p>
            <a:pPr lvl="1"/>
            <a:endParaRPr lang="tr-TR" dirty="0" smtClean="0"/>
          </a:p>
          <a:p>
            <a:pPr lvl="1"/>
            <a:endParaRPr lang="tr-TR" dirty="0" smtClean="0"/>
          </a:p>
          <a:p>
            <a:pPr lvl="1"/>
            <a:r>
              <a:rPr lang="tr-TR" dirty="0" err="1" smtClean="0"/>
              <a:t>Anglo</a:t>
            </a:r>
            <a:r>
              <a:rPr lang="tr-TR" dirty="0" smtClean="0"/>
              <a:t> Amerikan Kataloglama Çalışmaları</a:t>
            </a:r>
          </a:p>
          <a:p>
            <a:pPr lvl="1"/>
            <a:r>
              <a:rPr lang="tr-TR" dirty="0" smtClean="0"/>
              <a:t>Kataloglama Kuralları (1980)</a:t>
            </a:r>
          </a:p>
          <a:p>
            <a:pPr lvl="1"/>
            <a:r>
              <a:rPr lang="tr-TR" dirty="0" smtClean="0"/>
              <a:t>Milli Kütüphane AACR2 ye geçiş (1985)</a:t>
            </a:r>
          </a:p>
          <a:p>
            <a:pPr lvl="1"/>
            <a:r>
              <a:rPr lang="tr-TR" dirty="0" smtClean="0"/>
              <a:t>RDA çalışmaları</a:t>
            </a:r>
          </a:p>
          <a:p>
            <a:pPr lvl="2"/>
            <a:r>
              <a:rPr lang="tr-TR" dirty="0" smtClean="0"/>
              <a:t>2012 </a:t>
            </a:r>
            <a:r>
              <a:rPr lang="tr-TR" dirty="0"/>
              <a:t>Nevşehir Sempozyumu</a:t>
            </a:r>
          </a:p>
          <a:p>
            <a:pPr lvl="2"/>
            <a:r>
              <a:rPr lang="tr-TR" dirty="0"/>
              <a:t>RDA Türkiye Grubu</a:t>
            </a:r>
          </a:p>
          <a:p>
            <a:pPr lvl="2"/>
            <a:r>
              <a:rPr lang="tr-TR" dirty="0"/>
              <a:t>Milli Kütüphane</a:t>
            </a:r>
          </a:p>
          <a:p>
            <a:pPr lvl="2"/>
            <a:r>
              <a:rPr lang="tr-TR" dirty="0"/>
              <a:t>ÜNAK-TKD</a:t>
            </a:r>
          </a:p>
          <a:p>
            <a:pPr lvl="1"/>
            <a:endParaRPr lang="tr-TR" dirty="0" smtClean="0"/>
          </a:p>
          <a:p>
            <a:pPr lvl="1"/>
            <a:r>
              <a:rPr lang="tr-TR" dirty="0" smtClean="0"/>
              <a:t>Teori-Uygulama İlişkisi</a:t>
            </a:r>
          </a:p>
          <a:p>
            <a:pPr lvl="2"/>
            <a:r>
              <a:rPr lang="tr-TR" dirty="0" smtClean="0"/>
              <a:t>Kataloglama Eğitimi</a:t>
            </a:r>
          </a:p>
          <a:p>
            <a:pPr lvl="3"/>
            <a:endParaRPr lang="tr-TR" dirty="0" smtClean="0"/>
          </a:p>
          <a:p>
            <a:pPr lvl="2"/>
            <a:r>
              <a:rPr lang="tr-TR" dirty="0" smtClean="0"/>
              <a:t>Uygulamadaki çalışmalar</a:t>
            </a:r>
          </a:p>
        </p:txBody>
      </p:sp>
    </p:spTree>
    <p:extLst>
      <p:ext uri="{BB962C8B-B14F-4D97-AF65-F5344CB8AC3E}">
        <p14:creationId xmlns:p14="http://schemas.microsoft.com/office/powerpoint/2010/main" val="4239834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Günümüzdeki Çalışmalar</a:t>
            </a:r>
            <a:endParaRPr lang="tr-TR" dirty="0"/>
          </a:p>
        </p:txBody>
      </p:sp>
      <p:sp>
        <p:nvSpPr>
          <p:cNvPr id="3" name="İçerik Yer Tutucusu 2"/>
          <p:cNvSpPr>
            <a:spLocks noGrp="1"/>
          </p:cNvSpPr>
          <p:nvPr>
            <p:ph idx="1"/>
          </p:nvPr>
        </p:nvSpPr>
        <p:spPr>
          <a:xfrm>
            <a:off x="838200" y="1814608"/>
            <a:ext cx="10515600" cy="4351338"/>
          </a:xfrm>
        </p:spPr>
        <p:txBody>
          <a:bodyPr>
            <a:normAutofit fontScale="62500" lnSpcReduction="20000"/>
          </a:bodyPr>
          <a:lstStyle/>
          <a:p>
            <a:pPr marL="457200" lvl="1" indent="0">
              <a:buNone/>
            </a:pPr>
            <a:endParaRPr lang="tr-TR" dirty="0" smtClean="0"/>
          </a:p>
          <a:p>
            <a:r>
              <a:rPr lang="tr-TR" dirty="0" smtClean="0"/>
              <a:t>1990’lı </a:t>
            </a:r>
            <a:r>
              <a:rPr lang="tr-TR" dirty="0"/>
              <a:t>yıllara gelindiğinde kütüphanecilik bölümlerinin yapısında köklü </a:t>
            </a:r>
            <a:r>
              <a:rPr lang="tr-TR" dirty="0" smtClean="0"/>
              <a:t>değişikliklere gidilmiş</a:t>
            </a:r>
            <a:r>
              <a:rPr lang="tr-TR" dirty="0"/>
              <a:t>, uygulamanın ihtiyacını daha profesyonelce karşılamak amacıyla ana bilim </a:t>
            </a:r>
            <a:r>
              <a:rPr lang="tr-TR" dirty="0" smtClean="0"/>
              <a:t>dalı uygulamasına </a:t>
            </a:r>
            <a:r>
              <a:rPr lang="tr-TR" dirty="0"/>
              <a:t>geçilmiştir. Ana bilim dalları programlarında kataloglama eğitimine </a:t>
            </a:r>
            <a:r>
              <a:rPr lang="tr-TR" dirty="0" err="1" smtClean="0"/>
              <a:t>ilişkinolarak</a:t>
            </a:r>
            <a:r>
              <a:rPr lang="tr-TR" dirty="0"/>
              <a:t>: Bilginin düzenlemesine giriş, bilginin organizasyonu, sınıflama sistemleri , </a:t>
            </a:r>
            <a:r>
              <a:rPr lang="tr-TR" dirty="0" smtClean="0"/>
              <a:t>konu başlıkları</a:t>
            </a:r>
            <a:r>
              <a:rPr lang="tr-TR" dirty="0"/>
              <a:t>, katalog uygulamaları ve bilgisayarla kataloglama gibi adlarla yer almıştır</a:t>
            </a:r>
            <a:r>
              <a:rPr lang="tr-TR" dirty="0" smtClean="0"/>
              <a:t>. Bilgi </a:t>
            </a:r>
            <a:r>
              <a:rPr lang="tr-TR" dirty="0"/>
              <a:t>kaynaklarındaki hızlı değişim, elektronik bilgi kaynaklarının bilgi </a:t>
            </a:r>
            <a:r>
              <a:rPr lang="tr-TR" dirty="0" smtClean="0"/>
              <a:t>merkezlerinde yaygınlıkla </a:t>
            </a:r>
            <a:r>
              <a:rPr lang="tr-TR" dirty="0"/>
              <a:t>kullanılmaya başlanması ve kütüphanecilik kavramının yapılan işi tam </a:t>
            </a:r>
            <a:r>
              <a:rPr lang="tr-TR" dirty="0" smtClean="0"/>
              <a:t>olarak karşılamadığı </a:t>
            </a:r>
            <a:r>
              <a:rPr lang="tr-TR" dirty="0"/>
              <a:t>yolundaki görüşler kütüphanecilik bölümlerinin adlarının da </a:t>
            </a:r>
            <a:r>
              <a:rPr lang="tr-TR" dirty="0" smtClean="0"/>
              <a:t>değiştirilmesine zemin </a:t>
            </a:r>
            <a:r>
              <a:rPr lang="tr-TR" dirty="0"/>
              <a:t>hazırlamıştır. Bu değişiklik, eğitim müfredatında da olumlu gelişmelere yol açmıştır</a:t>
            </a:r>
            <a:r>
              <a:rPr lang="tr-TR" dirty="0" smtClean="0"/>
              <a:t>. Önceki </a:t>
            </a:r>
            <a:r>
              <a:rPr lang="tr-TR" dirty="0"/>
              <a:t>yıllarda birinci sınıftan son sınıfa kadar okutulan kataloglama derslerinin içeriği </a:t>
            </a:r>
            <a:r>
              <a:rPr lang="tr-TR" dirty="0" smtClean="0"/>
              <a:t>ve kapsamı </a:t>
            </a:r>
            <a:r>
              <a:rPr lang="tr-TR" dirty="0"/>
              <a:t>değiştirilmiştir</a:t>
            </a:r>
            <a:r>
              <a:rPr lang="tr-TR" dirty="0" smtClean="0"/>
              <a:t>. Kütüphanecilik </a:t>
            </a:r>
            <a:r>
              <a:rPr lang="tr-TR" dirty="0"/>
              <a:t>eğitimi veren ve adları Bilgi ve Belge Yönetimi Bölümü </a:t>
            </a:r>
            <a:r>
              <a:rPr lang="tr-TR" dirty="0" smtClean="0"/>
              <a:t>olarak değiştirilen </a:t>
            </a:r>
            <a:r>
              <a:rPr lang="tr-TR" dirty="0"/>
              <a:t>Bölümlerimizde kataloglama eğitimi Bölüm yada Anabilim Dalı dersleri olarak </a:t>
            </a:r>
            <a:r>
              <a:rPr lang="tr-TR" dirty="0" smtClean="0"/>
              <a:t>ayrı ayrı </a:t>
            </a:r>
            <a:r>
              <a:rPr lang="tr-TR" dirty="0"/>
              <a:t>yer almıştır. 2002-2003 öğretim yılında Bölümlerin adları değiştirildikten sonra </a:t>
            </a:r>
            <a:r>
              <a:rPr lang="tr-TR" dirty="0" smtClean="0"/>
              <a:t>Bölüm programları </a:t>
            </a:r>
            <a:r>
              <a:rPr lang="tr-TR" dirty="0"/>
              <a:t>fakültelerimizin uygulamasında farklılıklar yaşanmaktadır. İstanbul Üniversitesi </a:t>
            </a:r>
            <a:r>
              <a:rPr lang="tr-TR" dirty="0" smtClean="0"/>
              <a:t>ve Hacettepe </a:t>
            </a:r>
            <a:r>
              <a:rPr lang="tr-TR" dirty="0"/>
              <a:t>Üniversitesi Bilgi ve Belge Yönetimi Bölümlerinde 1. yıl Bölüm ders </a:t>
            </a:r>
            <a:r>
              <a:rPr lang="tr-TR" dirty="0" smtClean="0"/>
              <a:t>programı olarak </a:t>
            </a:r>
            <a:r>
              <a:rPr lang="tr-TR" dirty="0"/>
              <a:t>uygulanırken 2. yıldan itibaren Anabilim Dallarına göre programlar devam ettirilmiştir</a:t>
            </a:r>
            <a:r>
              <a:rPr lang="tr-TR" dirty="0" smtClean="0"/>
              <a:t>. Yıllık </a:t>
            </a:r>
            <a:r>
              <a:rPr lang="tr-TR" dirty="0"/>
              <a:t>programa geçiş yıllar itibariyle uygulanmaya başlanmıştır</a:t>
            </a:r>
            <a:r>
              <a:rPr lang="tr-TR" dirty="0" smtClean="0"/>
              <a:t>. Hacettepe </a:t>
            </a:r>
            <a:r>
              <a:rPr lang="tr-TR" dirty="0"/>
              <a:t>Üniversitesi Bilgi ve Belge Yönetimi Bölümünün programlarında birinci </a:t>
            </a:r>
            <a:r>
              <a:rPr lang="tr-TR" dirty="0" smtClean="0"/>
              <a:t>yıl kataloglama </a:t>
            </a:r>
            <a:r>
              <a:rPr lang="tr-TR" dirty="0"/>
              <a:t>dersi Bilginin Organizasyonu adı ile yer almıştır. 2. sınıfta da devam eden </a:t>
            </a:r>
            <a:r>
              <a:rPr lang="tr-TR" dirty="0" smtClean="0"/>
              <a:t>Bilginin Organizasyonu </a:t>
            </a:r>
            <a:r>
              <a:rPr lang="tr-TR" dirty="0"/>
              <a:t>adı üçüncü sınıfta Kataloglama ve sınıflama adı ile yer almıştır</a:t>
            </a:r>
            <a:r>
              <a:rPr lang="tr-TR" dirty="0" smtClean="0"/>
              <a:t>. (</a:t>
            </a:r>
            <a:r>
              <a:rPr lang="tr-TR" dirty="0"/>
              <a:t>http://www.kut.hacettepe.edu.tr/bddp.html</a:t>
            </a:r>
            <a:r>
              <a:rPr lang="tr-TR" dirty="0" smtClean="0"/>
              <a:t>)</a:t>
            </a:r>
            <a:endParaRPr lang="tr-TR" dirty="0"/>
          </a:p>
        </p:txBody>
      </p:sp>
    </p:spTree>
    <p:extLst>
      <p:ext uri="{BB962C8B-B14F-4D97-AF65-F5344CB8AC3E}">
        <p14:creationId xmlns:p14="http://schemas.microsoft.com/office/powerpoint/2010/main" val="723133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1187</TotalTime>
  <Words>910</Words>
  <Application>Microsoft Office PowerPoint</Application>
  <PresentationFormat>Geniş ekran</PresentationFormat>
  <Paragraphs>94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Giriş</vt:lpstr>
      <vt:lpstr>Giriş</vt:lpstr>
      <vt:lpstr>Giriş</vt:lpstr>
      <vt:lpstr>Tarihçe</vt:lpstr>
      <vt:lpstr>Tarihçe</vt:lpstr>
      <vt:lpstr>Tarihçe</vt:lpstr>
      <vt:lpstr>Günümüzdeki Çalışmalar</vt:lpstr>
      <vt:lpstr>Günümüzdeki Çalışmalar</vt:lpstr>
      <vt:lpstr>Günümüzdeki Çalışmalar</vt:lpstr>
      <vt:lpstr>Kataloglama sorunları</vt:lpstr>
      <vt:lpstr>Kataloglama sorunları</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Kataloglama Çalışmaları</dc:title>
  <dc:creator>dogan.atilgan</dc:creator>
  <cp:lastModifiedBy>Doğan ATILGAN</cp:lastModifiedBy>
  <cp:revision>42</cp:revision>
  <dcterms:created xsi:type="dcterms:W3CDTF">2017-08-15T08:06:30Z</dcterms:created>
  <dcterms:modified xsi:type="dcterms:W3CDTF">2020-05-29T13:55:51Z</dcterms:modified>
</cp:coreProperties>
</file>