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2" r:id="rId10"/>
    <p:sldId id="265" r:id="rId11"/>
    <p:sldId id="266" r:id="rId12"/>
    <p:sldId id="267" r:id="rId13"/>
    <p:sldId id="268" r:id="rId14"/>
    <p:sldId id="271" r:id="rId15"/>
    <p:sldId id="269" r:id="rId16"/>
    <p:sldId id="270"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22EC55-F217-436E-9852-C72EB1F16BB3}"/>
              </a:ext>
            </a:extLst>
          </p:cNvPr>
          <p:cNvSpPr>
            <a:spLocks noGrp="1"/>
          </p:cNvSpPr>
          <p:nvPr>
            <p:ph type="ctrTitle"/>
          </p:nvPr>
        </p:nvSpPr>
        <p:spPr>
          <a:xfrm>
            <a:off x="685800" y="2130425"/>
            <a:ext cx="7772400" cy="3242791"/>
          </a:xfrm>
        </p:spPr>
        <p:txBody>
          <a:bodyPr>
            <a:normAutofit/>
          </a:bodyPr>
          <a:lstStyle/>
          <a:p>
            <a:r>
              <a:rPr lang="tr-TR"/>
              <a:t>KONU </a:t>
            </a:r>
            <a:r>
              <a:rPr lang="tr-TR" dirty="0"/>
              <a:t>3</a:t>
            </a:r>
            <a:br>
              <a:rPr lang="tr-TR" dirty="0"/>
            </a:br>
            <a:r>
              <a:rPr lang="tr-TR" dirty="0"/>
              <a:t>Mezopotamya’da Neolitik Dönem</a:t>
            </a:r>
            <a:br>
              <a:rPr lang="tr-TR" dirty="0"/>
            </a:br>
            <a:r>
              <a:rPr lang="tr-TR" dirty="0"/>
              <a:t>(M.Ö. 8000-5500)</a:t>
            </a:r>
            <a:br>
              <a:rPr lang="en-GB" dirty="0"/>
            </a:br>
            <a:endParaRPr lang="tr-TR" dirty="0"/>
          </a:p>
        </p:txBody>
      </p:sp>
    </p:spTree>
    <p:extLst>
      <p:ext uri="{BB962C8B-B14F-4D97-AF65-F5344CB8AC3E}">
        <p14:creationId xmlns:p14="http://schemas.microsoft.com/office/powerpoint/2010/main" val="457436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normAutofit fontScale="92500"/>
          </a:bodyPr>
          <a:lstStyle/>
          <a:p>
            <a:pPr marL="0" indent="0">
              <a:buNone/>
            </a:pPr>
            <a:r>
              <a:rPr lang="tr-TR" b="1" u="sng" dirty="0"/>
              <a:t>Neden “Neolitik” adı verilir?</a:t>
            </a:r>
            <a:endParaRPr lang="en-GB" dirty="0"/>
          </a:p>
          <a:p>
            <a:pPr marL="0" indent="0">
              <a:buNone/>
            </a:pPr>
            <a:r>
              <a:rPr lang="tr-TR" dirty="0"/>
              <a:t>Tarım için üç yeni araca gerek duyulur: Ağaçları kesmek için balta, tohum ekmek üzere toprağı kazmak için çapa ve ekini biçmek için orak. Çapa ve orak, ağaçtan ve eski aletler gibi yumuşak çakmaktaşından yapılabilir. Ama baltanın ucundaki taşın, çakmaktaşından daha sert bir taş ile yapılması gerekir; granit, bazalt gibi yontulması güç taşlardan… Bu taşlara şekil vermek için farklı bir yöntem gerekmektedir: cilalama (taşları bileyerek pürüzsüz hale getirme). Aslında </a:t>
            </a:r>
            <a:r>
              <a:rPr lang="tr-TR" dirty="0" err="1"/>
              <a:t>Mezolitik</a:t>
            </a:r>
            <a:r>
              <a:rPr lang="tr-TR" dirty="0"/>
              <a:t> Çağda da cilalama işlemleri başlamıştır; ama </a:t>
            </a:r>
            <a:r>
              <a:rPr lang="tr-TR" dirty="0" err="1"/>
              <a:t>Neolitik’teki</a:t>
            </a:r>
            <a:r>
              <a:rPr lang="tr-TR" dirty="0"/>
              <a:t> kadar yaygın değildir. İşte bu yüzden çağın da adı değişir.</a:t>
            </a:r>
            <a:endParaRPr lang="en-GB" dirty="0"/>
          </a:p>
          <a:p>
            <a:pPr marL="0" indent="0">
              <a:buNone/>
            </a:pPr>
            <a:endParaRPr lang="tr-TR" dirty="0"/>
          </a:p>
        </p:txBody>
      </p:sp>
    </p:spTree>
    <p:extLst>
      <p:ext uri="{BB962C8B-B14F-4D97-AF65-F5344CB8AC3E}">
        <p14:creationId xmlns:p14="http://schemas.microsoft.com/office/powerpoint/2010/main" val="4205818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lstStyle/>
          <a:p>
            <a:pPr marL="0" indent="0">
              <a:buNone/>
            </a:pPr>
            <a:r>
              <a:rPr lang="tr-TR" b="1" u="sng" dirty="0"/>
              <a:t>Yerleşik yaşam:</a:t>
            </a:r>
            <a:endParaRPr lang="en-GB" dirty="0"/>
          </a:p>
          <a:p>
            <a:pPr marL="0" indent="0">
              <a:buNone/>
            </a:pPr>
            <a:r>
              <a:rPr lang="tr-TR" dirty="0"/>
              <a:t>Yerleşik yaşam </a:t>
            </a:r>
            <a:r>
              <a:rPr lang="tr-TR" b="1" dirty="0"/>
              <a:t>tarıma geçişin doğal bir sonucu</a:t>
            </a:r>
            <a:r>
              <a:rPr lang="tr-TR" dirty="0"/>
              <a:t>dur. Ekini ektikten sonra toplayana kadar oradan ayrılamazsınız. </a:t>
            </a:r>
          </a:p>
          <a:p>
            <a:pPr marL="0" indent="0">
              <a:buNone/>
            </a:pPr>
            <a:r>
              <a:rPr lang="tr-TR" u="sng" dirty="0"/>
              <a:t>Yerleşik Yaşamın Sonuçları: </a:t>
            </a:r>
            <a:endParaRPr lang="en-GB" dirty="0"/>
          </a:p>
          <a:p>
            <a:pPr marL="0" indent="0">
              <a:buNone/>
            </a:pPr>
            <a:r>
              <a:rPr lang="tr-TR" dirty="0"/>
              <a:t>-Özel mülkiyet</a:t>
            </a:r>
          </a:p>
          <a:p>
            <a:pPr marL="0" indent="0">
              <a:buNone/>
            </a:pPr>
            <a:r>
              <a:rPr lang="tr-TR" dirty="0"/>
              <a:t>-Miras</a:t>
            </a:r>
          </a:p>
          <a:p>
            <a:pPr marL="0" indent="0">
              <a:buNone/>
            </a:pPr>
            <a:r>
              <a:rPr lang="tr-TR" dirty="0"/>
              <a:t>-Savaş</a:t>
            </a:r>
          </a:p>
          <a:p>
            <a:pPr marL="0" indent="0">
              <a:buNone/>
            </a:pPr>
            <a:r>
              <a:rPr lang="tr-TR" dirty="0"/>
              <a:t>-Artı ürün</a:t>
            </a:r>
          </a:p>
          <a:p>
            <a:pPr marL="0" indent="0">
              <a:buNone/>
            </a:pPr>
            <a:r>
              <a:rPr lang="tr-TR" dirty="0"/>
              <a:t>-Kölelik</a:t>
            </a:r>
          </a:p>
          <a:p>
            <a:pPr marL="0" indent="0">
              <a:buNone/>
            </a:pPr>
            <a:r>
              <a:rPr lang="tr-TR" dirty="0"/>
              <a:t>-Nüfus artışı</a:t>
            </a:r>
          </a:p>
        </p:txBody>
      </p:sp>
      <p:sp>
        <p:nvSpPr>
          <p:cNvPr id="4" name="İçerik Yer Tutucusu 2">
            <a:extLst>
              <a:ext uri="{FF2B5EF4-FFF2-40B4-BE49-F238E27FC236}">
                <a16:creationId xmlns:a16="http://schemas.microsoft.com/office/drawing/2014/main" id="{E2B33265-546C-4656-BD60-DF7885A80E8E}"/>
              </a:ext>
            </a:extLst>
          </p:cNvPr>
          <p:cNvSpPr txBox="1">
            <a:spLocks/>
          </p:cNvSpPr>
          <p:nvPr/>
        </p:nvSpPr>
        <p:spPr>
          <a:xfrm>
            <a:off x="251520" y="296652"/>
            <a:ext cx="8435280" cy="62646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tr-TR" dirty="0"/>
          </a:p>
        </p:txBody>
      </p:sp>
    </p:spTree>
    <p:extLst>
      <p:ext uri="{BB962C8B-B14F-4D97-AF65-F5344CB8AC3E}">
        <p14:creationId xmlns:p14="http://schemas.microsoft.com/office/powerpoint/2010/main" val="2268615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lstStyle/>
          <a:p>
            <a:pPr marL="0" indent="0">
              <a:buNone/>
            </a:pPr>
            <a:r>
              <a:rPr lang="tr-TR" dirty="0"/>
              <a:t>-Yer bağı</a:t>
            </a:r>
          </a:p>
          <a:p>
            <a:pPr marL="0" indent="0">
              <a:buNone/>
            </a:pPr>
            <a:r>
              <a:rPr lang="tr-TR" dirty="0"/>
              <a:t>-Uzun süre dayanabilecek evler</a:t>
            </a:r>
          </a:p>
          <a:p>
            <a:pPr marL="0" indent="0">
              <a:buNone/>
            </a:pPr>
            <a:r>
              <a:rPr lang="tr-TR" dirty="0"/>
              <a:t>-Yiyecek depolamak için yeni araçlar</a:t>
            </a:r>
          </a:p>
          <a:p>
            <a:pPr marL="0" indent="0">
              <a:buNone/>
            </a:pPr>
            <a:r>
              <a:rPr lang="tr-TR" dirty="0"/>
              <a:t>-Yeni pişirme yöntemleri</a:t>
            </a:r>
          </a:p>
          <a:p>
            <a:pPr marL="0" indent="0">
              <a:buNone/>
            </a:pPr>
            <a:r>
              <a:rPr lang="tr-TR" dirty="0"/>
              <a:t>-Zamanı hesaplama</a:t>
            </a:r>
          </a:p>
          <a:p>
            <a:pPr marL="0" indent="0">
              <a:buNone/>
            </a:pPr>
            <a:r>
              <a:rPr lang="tr-TR" dirty="0"/>
              <a:t>-Yeni değerler</a:t>
            </a:r>
          </a:p>
        </p:txBody>
      </p:sp>
    </p:spTree>
    <p:extLst>
      <p:ext uri="{BB962C8B-B14F-4D97-AF65-F5344CB8AC3E}">
        <p14:creationId xmlns:p14="http://schemas.microsoft.com/office/powerpoint/2010/main" val="101226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a16="http://schemas.microsoft.com/office/drawing/2014/main" id="{2557ABFC-A43F-4543-B937-7C25A5C88DC8}"/>
              </a:ext>
            </a:extLst>
          </p:cNvPr>
          <p:cNvSpPr>
            <a:spLocks noGrp="1"/>
          </p:cNvSpPr>
          <p:nvPr>
            <p:ph idx="1"/>
          </p:nvPr>
        </p:nvSpPr>
        <p:spPr>
          <a:xfrm>
            <a:off x="107504" y="2996952"/>
            <a:ext cx="9036496" cy="3743574"/>
          </a:xfrm>
        </p:spPr>
        <p:txBody>
          <a:bodyPr/>
          <a:lstStyle/>
          <a:p>
            <a:pPr marL="0" indent="0">
              <a:buNone/>
            </a:pPr>
            <a:r>
              <a:rPr lang="tr-TR" b="1" u="sng" dirty="0"/>
              <a:t>Sabanın getirdikleri:</a:t>
            </a:r>
            <a:endParaRPr lang="en-GB" dirty="0"/>
          </a:p>
          <a:p>
            <a:pPr marL="0" indent="0">
              <a:buNone/>
            </a:pPr>
            <a:r>
              <a:rPr lang="tr-TR" dirty="0"/>
              <a:t>-Tohumların kuraklık ve dondan kurtulması</a:t>
            </a:r>
          </a:p>
          <a:p>
            <a:pPr marL="0" indent="0">
              <a:buNone/>
            </a:pPr>
            <a:r>
              <a:rPr lang="tr-TR" dirty="0"/>
              <a:t>-Erkeğin tarımda (üretimde) ön plana çıkması</a:t>
            </a:r>
          </a:p>
          <a:p>
            <a:pPr marL="0" indent="0">
              <a:buNone/>
            </a:pPr>
            <a:r>
              <a:rPr lang="tr-TR" dirty="0"/>
              <a:t>-Daha fazla toplumsal artı ürün ve toplumsal katmanlaşma</a:t>
            </a:r>
          </a:p>
        </p:txBody>
      </p:sp>
      <p:pic>
        <p:nvPicPr>
          <p:cNvPr id="7" name="11 Resim">
            <a:extLst>
              <a:ext uri="{FF2B5EF4-FFF2-40B4-BE49-F238E27FC236}">
                <a16:creationId xmlns:a16="http://schemas.microsoft.com/office/drawing/2014/main" id="{B58678A5-E5F0-40FF-8311-33759398F4F5}"/>
              </a:ext>
            </a:extLst>
          </p:cNvPr>
          <p:cNvPicPr/>
          <p:nvPr/>
        </p:nvPicPr>
        <p:blipFill>
          <a:blip r:embed="rId2" cstate="print"/>
          <a:stretch>
            <a:fillRect/>
          </a:stretch>
        </p:blipFill>
        <p:spPr>
          <a:xfrm>
            <a:off x="107504" y="117474"/>
            <a:ext cx="3744416" cy="2663454"/>
          </a:xfrm>
          <a:prstGeom prst="rect">
            <a:avLst/>
          </a:prstGeom>
        </p:spPr>
      </p:pic>
      <p:pic>
        <p:nvPicPr>
          <p:cNvPr id="8" name="13 Resim">
            <a:extLst>
              <a:ext uri="{FF2B5EF4-FFF2-40B4-BE49-F238E27FC236}">
                <a16:creationId xmlns:a16="http://schemas.microsoft.com/office/drawing/2014/main" id="{2561F475-06A0-4905-9DA7-C302CEF48DF0}"/>
              </a:ext>
            </a:extLst>
          </p:cNvPr>
          <p:cNvPicPr/>
          <p:nvPr/>
        </p:nvPicPr>
        <p:blipFill>
          <a:blip r:embed="rId3" cstate="print"/>
          <a:stretch>
            <a:fillRect/>
          </a:stretch>
        </p:blipFill>
        <p:spPr>
          <a:xfrm>
            <a:off x="3851920" y="142832"/>
            <a:ext cx="5073749" cy="2663453"/>
          </a:xfrm>
          <a:prstGeom prst="rect">
            <a:avLst/>
          </a:prstGeom>
        </p:spPr>
      </p:pic>
    </p:spTree>
    <p:extLst>
      <p:ext uri="{BB962C8B-B14F-4D97-AF65-F5344CB8AC3E}">
        <p14:creationId xmlns:p14="http://schemas.microsoft.com/office/powerpoint/2010/main" val="77796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lstStyle/>
          <a:p>
            <a:pPr marL="0" indent="0">
              <a:buNone/>
            </a:pPr>
            <a:r>
              <a:rPr lang="tr-TR" b="1" u="sng" dirty="0"/>
              <a:t>Hayvancılık</a:t>
            </a:r>
            <a:endParaRPr lang="en-GB" dirty="0"/>
          </a:p>
          <a:p>
            <a:pPr marL="0" indent="0">
              <a:buNone/>
            </a:pPr>
            <a:r>
              <a:rPr lang="tr-TR" b="1" dirty="0"/>
              <a:t>Neolitik Çağda asıl besin kaynağı tahıllardır, bitkilerdir</a:t>
            </a:r>
            <a:r>
              <a:rPr lang="tr-TR" dirty="0"/>
              <a:t>. Hayvanların evcilleştirilmesiyle et tüketimi artmamıştır. Hayvanlar süt ve yün beklentisiyle beslenir ve bu durumda belki de et tüketiminin düşme olasılığı bile bulunmaktadır. Hayvansal besinlerin ağır bastığı topluluklar sadece göçebelerdir. </a:t>
            </a:r>
          </a:p>
        </p:txBody>
      </p:sp>
    </p:spTree>
    <p:extLst>
      <p:ext uri="{BB962C8B-B14F-4D97-AF65-F5344CB8AC3E}">
        <p14:creationId xmlns:p14="http://schemas.microsoft.com/office/powerpoint/2010/main" val="230984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107504" y="116632"/>
            <a:ext cx="8579296" cy="6741368"/>
          </a:xfrm>
        </p:spPr>
        <p:txBody>
          <a:bodyPr>
            <a:normAutofit lnSpcReduction="10000"/>
          </a:bodyPr>
          <a:lstStyle/>
          <a:p>
            <a:pPr marL="0" indent="0">
              <a:buNone/>
            </a:pPr>
            <a:r>
              <a:rPr lang="tr-TR" b="1" dirty="0"/>
              <a:t>Hayvanlar neden evcilleştirilir?</a:t>
            </a:r>
            <a:r>
              <a:rPr lang="tr-TR" dirty="0"/>
              <a:t> </a:t>
            </a:r>
          </a:p>
          <a:p>
            <a:pPr marL="514350" indent="-514350">
              <a:buAutoNum type="arabicPeriod"/>
            </a:pPr>
            <a:r>
              <a:rPr lang="tr-TR" dirty="0"/>
              <a:t>O dönemde hayvanların sayısının azaldığı görülüyor; sayılarını arttırmak olabilir. </a:t>
            </a:r>
          </a:p>
          <a:p>
            <a:pPr marL="514350" indent="-514350">
              <a:buAutoNum type="arabicPeriod"/>
            </a:pPr>
            <a:r>
              <a:rPr lang="tr-TR" dirty="0"/>
              <a:t>Avcılığın </a:t>
            </a:r>
            <a:r>
              <a:rPr lang="tr-TR" dirty="0" err="1"/>
              <a:t>rastlantısallığından</a:t>
            </a:r>
            <a:r>
              <a:rPr lang="tr-TR" dirty="0"/>
              <a:t> kurtulmak için.</a:t>
            </a:r>
          </a:p>
          <a:p>
            <a:pPr marL="514350" indent="-514350">
              <a:buAutoNum type="arabicPeriod"/>
            </a:pPr>
            <a:r>
              <a:rPr lang="tr-TR" dirty="0"/>
              <a:t>Kimi yazarlara göre üçüncü bir neden daha vardır: kurban edilecek hayvan stoku sağlamak.</a:t>
            </a:r>
          </a:p>
          <a:p>
            <a:pPr marL="0" indent="0">
              <a:buNone/>
            </a:pPr>
            <a:endParaRPr lang="tr-TR" dirty="0"/>
          </a:p>
          <a:p>
            <a:pPr marL="0" indent="0">
              <a:buNone/>
            </a:pPr>
            <a:r>
              <a:rPr lang="tr-TR" dirty="0"/>
              <a:t>İlk evcilleştirilen hayvanlar </a:t>
            </a:r>
            <a:r>
              <a:rPr lang="tr-TR" b="1" dirty="0"/>
              <a:t>keçi, koyun ve domuzdur</a:t>
            </a:r>
            <a:r>
              <a:rPr lang="tr-TR" dirty="0"/>
              <a:t>. Küçükbaş hayvanları daha sonra büyükbaş hayvanlar izler. Sığır Mısır’da ve Anadolu’da; yaban eşeği yine Mısır’da; at </a:t>
            </a:r>
            <a:r>
              <a:rPr lang="tr-TR" dirty="0" err="1"/>
              <a:t>Dinyeper</a:t>
            </a:r>
            <a:r>
              <a:rPr lang="tr-TR" dirty="0"/>
              <a:t> bölgesinde; deve Arabistan’da; Ördek, tavuk gibi kuşlar Çin’de ilk olarak evcilleştirilmiştir. </a:t>
            </a:r>
          </a:p>
        </p:txBody>
      </p:sp>
    </p:spTree>
    <p:extLst>
      <p:ext uri="{BB962C8B-B14F-4D97-AF65-F5344CB8AC3E}">
        <p14:creationId xmlns:p14="http://schemas.microsoft.com/office/powerpoint/2010/main" val="902905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lstStyle/>
          <a:p>
            <a:pPr marL="0" indent="0">
              <a:buNone/>
            </a:pPr>
            <a:r>
              <a:rPr lang="tr-TR" b="1" dirty="0"/>
              <a:t>Hayvanların evcilleştirilmesinin sonuçları: </a:t>
            </a:r>
            <a:endParaRPr lang="en-GB" dirty="0"/>
          </a:p>
          <a:p>
            <a:pPr marL="0" lvl="0" indent="0">
              <a:buNone/>
            </a:pPr>
            <a:r>
              <a:rPr lang="tr-TR" b="1" dirty="0"/>
              <a:t>1. Göçebelik</a:t>
            </a:r>
            <a:r>
              <a:rPr lang="tr-TR" dirty="0"/>
              <a:t> ortaya çıkar. “Göçebe çobanlık” avcılık-toplayıcılıktan da, yerleşik çiftçilikten de farklı bir kültürün oluşmasına yol açar. </a:t>
            </a:r>
            <a:r>
              <a:rPr lang="tr-TR" b="1" dirty="0"/>
              <a:t>Erkek egemen, savaşçı, ekonomik bakımdan kendine yetersiz, güvencesiz bir yaşam biçimidir bu</a:t>
            </a:r>
            <a:r>
              <a:rPr lang="tr-TR" dirty="0"/>
              <a:t>. </a:t>
            </a:r>
            <a:endParaRPr lang="en-GB" dirty="0"/>
          </a:p>
          <a:p>
            <a:pPr marL="0" lvl="0" indent="0">
              <a:buNone/>
            </a:pPr>
            <a:r>
              <a:rPr lang="tr-TR" dirty="0"/>
              <a:t>2. Tarım, ulaştırma ve taşıma alanında gelişme görülür. Evcil hayvanlar saban çeker, yük taşır ve insanları bir yerden bir yere ulaştırır. </a:t>
            </a:r>
            <a:endParaRPr lang="en-GB" dirty="0"/>
          </a:p>
          <a:p>
            <a:pPr marL="0" lvl="0" indent="0">
              <a:buNone/>
            </a:pPr>
            <a:r>
              <a:rPr lang="tr-TR" dirty="0"/>
              <a:t>3. Bitkisel liflerin yanı sıra hayvansal lifler de giysilerde kullanılmaya başlar. Giyimde örgüler ve dokumalar öne çıkar. </a:t>
            </a:r>
            <a:endParaRPr lang="en-GB" dirty="0"/>
          </a:p>
          <a:p>
            <a:pPr marL="0" indent="0">
              <a:buNone/>
            </a:pPr>
            <a:endParaRPr lang="tr-TR" dirty="0"/>
          </a:p>
        </p:txBody>
      </p:sp>
    </p:spTree>
    <p:extLst>
      <p:ext uri="{BB962C8B-B14F-4D97-AF65-F5344CB8AC3E}">
        <p14:creationId xmlns:p14="http://schemas.microsoft.com/office/powerpoint/2010/main" val="1361890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6EAD59-95A9-43ED-80AE-682CE6CCF18B}"/>
              </a:ext>
            </a:extLst>
          </p:cNvPr>
          <p:cNvSpPr>
            <a:spLocks noGrp="1"/>
          </p:cNvSpPr>
          <p:nvPr>
            <p:ph idx="1"/>
          </p:nvPr>
        </p:nvSpPr>
        <p:spPr>
          <a:xfrm>
            <a:off x="179512" y="332656"/>
            <a:ext cx="8784976" cy="6336704"/>
          </a:xfrm>
        </p:spPr>
        <p:txBody>
          <a:bodyPr/>
          <a:lstStyle/>
          <a:p>
            <a:pPr marL="0" indent="0">
              <a:buNone/>
            </a:pPr>
            <a:r>
              <a:rPr lang="tr-TR" b="1" u="sng" dirty="0"/>
              <a:t>İki farklı üretim biçimi topluluklar arasında işbölümüne yol açar:</a:t>
            </a:r>
            <a:endParaRPr lang="en-GB" dirty="0"/>
          </a:p>
          <a:p>
            <a:pPr marL="0" indent="0">
              <a:buNone/>
            </a:pPr>
            <a:r>
              <a:rPr lang="tr-TR" dirty="0"/>
              <a:t>Bu çağdan önce aynı klan içinde cinsiyet ve yaş ayrımına bağlı olarak bir işbölümü oluşmuş olsa da bütün insan toplulukları hemen hemen aynı biçimde (avcı-toplayıcı) yaşardı.</a:t>
            </a:r>
          </a:p>
          <a:p>
            <a:pPr marL="0" indent="0">
              <a:buNone/>
            </a:pPr>
            <a:r>
              <a:rPr lang="tr-TR" dirty="0"/>
              <a:t>Bu çağda;</a:t>
            </a:r>
          </a:p>
          <a:p>
            <a:pPr marL="0" indent="0">
              <a:buNone/>
            </a:pPr>
            <a:r>
              <a:rPr lang="tr-TR" dirty="0"/>
              <a:t>-Ağırlıkla tarımla uğraşan yerleşik çiftçilik</a:t>
            </a:r>
          </a:p>
          <a:p>
            <a:pPr marL="0" indent="0">
              <a:buNone/>
            </a:pPr>
            <a:r>
              <a:rPr lang="tr-TR" dirty="0"/>
              <a:t>-Hayvancılıkla uğraşan göçebe çobanlık</a:t>
            </a:r>
          </a:p>
          <a:p>
            <a:pPr marL="0" indent="0">
              <a:buNone/>
            </a:pPr>
            <a:endParaRPr lang="tr-TR" dirty="0"/>
          </a:p>
        </p:txBody>
      </p:sp>
    </p:spTree>
    <p:extLst>
      <p:ext uri="{BB962C8B-B14F-4D97-AF65-F5344CB8AC3E}">
        <p14:creationId xmlns:p14="http://schemas.microsoft.com/office/powerpoint/2010/main" val="1454199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6EAD59-95A9-43ED-80AE-682CE6CCF18B}"/>
              </a:ext>
            </a:extLst>
          </p:cNvPr>
          <p:cNvSpPr>
            <a:spLocks noGrp="1"/>
          </p:cNvSpPr>
          <p:nvPr>
            <p:ph idx="1"/>
          </p:nvPr>
        </p:nvSpPr>
        <p:spPr>
          <a:xfrm>
            <a:off x="179512" y="332656"/>
            <a:ext cx="8784976" cy="6336704"/>
          </a:xfrm>
        </p:spPr>
        <p:txBody>
          <a:bodyPr/>
          <a:lstStyle/>
          <a:p>
            <a:pPr marL="0" indent="0">
              <a:buNone/>
            </a:pPr>
            <a:r>
              <a:rPr lang="tr-TR" dirty="0"/>
              <a:t>Yerleşik çiftçi ve göçebe çoban arasındaki gerek alışverişe dayalı barışçı gerekse yağma ve haraca dayalı savaşçı ilişki </a:t>
            </a:r>
            <a:r>
              <a:rPr lang="tr-TR" b="1" dirty="0"/>
              <a:t>uygarlığa (katmanlı topluma</a:t>
            </a:r>
            <a:r>
              <a:rPr lang="tr-TR" dirty="0"/>
              <a:t>) giden yolu açacaktır.  (ilk örnek Sümerler)</a:t>
            </a:r>
          </a:p>
          <a:p>
            <a:pPr marL="0" indent="0">
              <a:buNone/>
            </a:pPr>
            <a:endParaRPr lang="tr-TR" dirty="0"/>
          </a:p>
          <a:p>
            <a:pPr marL="0" indent="0">
              <a:buNone/>
            </a:pPr>
            <a:r>
              <a:rPr lang="tr-TR" dirty="0"/>
              <a:t>Bu dönemde üç faklı topluluk biçiminden söz edilebilir. </a:t>
            </a:r>
          </a:p>
          <a:p>
            <a:pPr marL="514350" indent="-514350">
              <a:buAutoNum type="arabicPeriod"/>
            </a:pPr>
            <a:r>
              <a:rPr lang="tr-TR" dirty="0"/>
              <a:t>Yerleşik çiftçiler</a:t>
            </a:r>
          </a:p>
          <a:p>
            <a:pPr marL="514350" indent="-514350">
              <a:buAutoNum type="arabicPeriod"/>
            </a:pPr>
            <a:r>
              <a:rPr lang="tr-TR" dirty="0"/>
              <a:t>Yarı yerleşik çiftçiler</a:t>
            </a:r>
          </a:p>
          <a:p>
            <a:pPr marL="514350" indent="-514350">
              <a:buAutoNum type="arabicPeriod"/>
            </a:pPr>
            <a:r>
              <a:rPr lang="tr-TR" dirty="0"/>
              <a:t>Göçebe çobanlar</a:t>
            </a:r>
          </a:p>
        </p:txBody>
      </p:sp>
    </p:spTree>
    <p:extLst>
      <p:ext uri="{BB962C8B-B14F-4D97-AF65-F5344CB8AC3E}">
        <p14:creationId xmlns:p14="http://schemas.microsoft.com/office/powerpoint/2010/main" val="2467622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6EAD59-95A9-43ED-80AE-682CE6CCF18B}"/>
              </a:ext>
            </a:extLst>
          </p:cNvPr>
          <p:cNvSpPr>
            <a:spLocks noGrp="1"/>
          </p:cNvSpPr>
          <p:nvPr>
            <p:ph idx="1"/>
          </p:nvPr>
        </p:nvSpPr>
        <p:spPr>
          <a:xfrm>
            <a:off x="179512" y="332656"/>
            <a:ext cx="8784976" cy="6336704"/>
          </a:xfrm>
        </p:spPr>
        <p:txBody>
          <a:bodyPr>
            <a:normAutofit fontScale="92500"/>
          </a:bodyPr>
          <a:lstStyle/>
          <a:p>
            <a:pPr marL="0" indent="0">
              <a:buNone/>
            </a:pPr>
            <a:r>
              <a:rPr lang="tr-TR" b="1" u="sng" dirty="0"/>
              <a:t>Topluluklar arasındaki işbölümünün (toplumsal farklılaşmanın) toplumsal eşitsizliği ortaya çıkarması:</a:t>
            </a:r>
            <a:endParaRPr lang="en-GB" dirty="0"/>
          </a:p>
          <a:p>
            <a:pPr marL="0" indent="0">
              <a:buNone/>
            </a:pPr>
            <a:r>
              <a:rPr lang="tr-TR" b="1" dirty="0"/>
              <a:t>Toplumsal eşitsizlik yerleşik çiftçi topluluklar ile göçebe çoban toplulukların arasındaki ilişkilerden filizlenir ve gelişir. </a:t>
            </a:r>
            <a:endParaRPr lang="en-GB" dirty="0"/>
          </a:p>
          <a:p>
            <a:pPr marL="0" indent="0">
              <a:buNone/>
            </a:pPr>
            <a:r>
              <a:rPr lang="tr-TR" dirty="0"/>
              <a:t>Savaşçı göçebeler ne kadar güçlü olsalar da ekonomik açıdan kendilerine yeterli değillerdir. Üstelik vahşi hayvanların saldırıları, hayvan hastalıkları sürülerini ortadan kaldırabilmektedir. Bu olduğunda yapılacak tek şey başkalarının hayvanlarını ele geçirmektir. </a:t>
            </a:r>
            <a:r>
              <a:rPr lang="tr-TR" b="1" dirty="0"/>
              <a:t>Yağma</a:t>
            </a:r>
            <a:r>
              <a:rPr lang="tr-TR" dirty="0"/>
              <a:t> bu yaşam tarzında olağandır. Ayrıca barışçı yaşayan yerleşik çiftçileri yağmalamak daha kolaydır. </a:t>
            </a:r>
            <a:r>
              <a:rPr lang="tr-TR" b="1" dirty="0"/>
              <a:t>Sonrasında yağma bir düzen alır ve haraca döner</a:t>
            </a:r>
            <a:r>
              <a:rPr lang="tr-TR" dirty="0"/>
              <a:t>. </a:t>
            </a:r>
          </a:p>
        </p:txBody>
      </p:sp>
    </p:spTree>
    <p:extLst>
      <p:ext uri="{BB962C8B-B14F-4D97-AF65-F5344CB8AC3E}">
        <p14:creationId xmlns:p14="http://schemas.microsoft.com/office/powerpoint/2010/main" val="1784615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0E9FC35-8B54-4F25-8A75-73C828D0BF36}"/>
              </a:ext>
            </a:extLst>
          </p:cNvPr>
          <p:cNvSpPr>
            <a:spLocks noGrp="1"/>
          </p:cNvSpPr>
          <p:nvPr>
            <p:ph idx="1"/>
          </p:nvPr>
        </p:nvSpPr>
        <p:spPr>
          <a:xfrm>
            <a:off x="457200" y="332656"/>
            <a:ext cx="8507288" cy="5793507"/>
          </a:xfrm>
        </p:spPr>
        <p:txBody>
          <a:bodyPr/>
          <a:lstStyle/>
          <a:p>
            <a:pPr marL="0" indent="0">
              <a:buNone/>
            </a:pPr>
            <a:endParaRPr lang="tr-TR" dirty="0"/>
          </a:p>
          <a:p>
            <a:pPr marL="0" indent="0">
              <a:buNone/>
            </a:pPr>
            <a:r>
              <a:rPr lang="tr-TR" dirty="0"/>
              <a:t>Kimi kaynaklarda </a:t>
            </a:r>
            <a:r>
              <a:rPr lang="tr-TR" b="1" dirty="0"/>
              <a:t>Yeni Taş Çağı</a:t>
            </a:r>
            <a:r>
              <a:rPr lang="tr-TR" dirty="0"/>
              <a:t> ya da </a:t>
            </a:r>
            <a:r>
              <a:rPr lang="tr-TR" b="1" dirty="0"/>
              <a:t>Cilalı Taş Çağı </a:t>
            </a:r>
            <a:r>
              <a:rPr lang="tr-TR" dirty="0"/>
              <a:t>olarak da geçer. </a:t>
            </a:r>
          </a:p>
          <a:p>
            <a:pPr marL="0" indent="0">
              <a:buNone/>
            </a:pPr>
            <a:endParaRPr lang="tr-TR" dirty="0"/>
          </a:p>
          <a:p>
            <a:pPr marL="0" indent="0">
              <a:buNone/>
            </a:pPr>
            <a:endParaRPr lang="tr-TR" dirty="0"/>
          </a:p>
          <a:p>
            <a:pPr marL="0" indent="0">
              <a:buNone/>
            </a:pPr>
            <a:r>
              <a:rPr lang="tr-TR" dirty="0"/>
              <a:t>Neolitik Çağda günümüzün yaşam biçimi oluşmaya başlar, </a:t>
            </a:r>
            <a:r>
              <a:rPr lang="tr-TR" b="1" dirty="0"/>
              <a:t>uygarlığın tohumları</a:t>
            </a:r>
            <a:r>
              <a:rPr lang="tr-TR" dirty="0"/>
              <a:t> atılır.</a:t>
            </a:r>
            <a:endParaRPr lang="en-GB" dirty="0"/>
          </a:p>
          <a:p>
            <a:pPr marL="0" indent="0">
              <a:buNone/>
            </a:pPr>
            <a:endParaRPr lang="tr-TR" dirty="0"/>
          </a:p>
        </p:txBody>
      </p:sp>
    </p:spTree>
    <p:extLst>
      <p:ext uri="{BB962C8B-B14F-4D97-AF65-F5344CB8AC3E}">
        <p14:creationId xmlns:p14="http://schemas.microsoft.com/office/powerpoint/2010/main" val="3911233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6EAD59-95A9-43ED-80AE-682CE6CCF18B}"/>
              </a:ext>
            </a:extLst>
          </p:cNvPr>
          <p:cNvSpPr>
            <a:spLocks noGrp="1"/>
          </p:cNvSpPr>
          <p:nvPr>
            <p:ph idx="1"/>
          </p:nvPr>
        </p:nvSpPr>
        <p:spPr>
          <a:xfrm>
            <a:off x="179512" y="332656"/>
            <a:ext cx="8784976" cy="6336704"/>
          </a:xfrm>
        </p:spPr>
        <p:txBody>
          <a:bodyPr/>
          <a:lstStyle/>
          <a:p>
            <a:pPr marL="0" indent="0">
              <a:buNone/>
            </a:pPr>
            <a:r>
              <a:rPr lang="tr-TR" b="1" dirty="0"/>
              <a:t>Haraç ve vergi, toplumsal artının aktarılma yöntemleri</a:t>
            </a:r>
            <a:r>
              <a:rPr lang="tr-TR" dirty="0"/>
              <a:t> olur. Çiftçi tüketeceğinden daha fazla üretmeye yönelir; böylece bir kısmını kendini ve köyünü koruyacak göçebe topluluğa aktarabilecektir. Zamanla toplumsal artının aktarımı, yani belli kesimlerce buna el konulması kurumsallaşma yoluna girer.</a:t>
            </a:r>
          </a:p>
          <a:p>
            <a:pPr marL="0" indent="0">
              <a:buNone/>
            </a:pPr>
            <a:r>
              <a:rPr lang="tr-TR" dirty="0"/>
              <a:t>Ancak bu devirde çiftçilerin oluşturdukları köyler ile göçebe topluluklar arasında bir sömürü ilişkisi olduğundan söz edilemez.</a:t>
            </a:r>
          </a:p>
        </p:txBody>
      </p:sp>
    </p:spTree>
    <p:extLst>
      <p:ext uri="{BB962C8B-B14F-4D97-AF65-F5344CB8AC3E}">
        <p14:creationId xmlns:p14="http://schemas.microsoft.com/office/powerpoint/2010/main" val="3750010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6EAD59-95A9-43ED-80AE-682CE6CCF18B}"/>
              </a:ext>
            </a:extLst>
          </p:cNvPr>
          <p:cNvSpPr>
            <a:spLocks noGrp="1"/>
          </p:cNvSpPr>
          <p:nvPr>
            <p:ph idx="1"/>
          </p:nvPr>
        </p:nvSpPr>
        <p:spPr>
          <a:xfrm>
            <a:off x="179512" y="332656"/>
            <a:ext cx="8784976" cy="6336704"/>
          </a:xfrm>
        </p:spPr>
        <p:txBody>
          <a:bodyPr/>
          <a:lstStyle/>
          <a:p>
            <a:pPr marL="0" indent="0">
              <a:buNone/>
            </a:pPr>
            <a:r>
              <a:rPr lang="tr-TR" dirty="0"/>
              <a:t>Toplumsal katmanlaşma çiftçilerin çok fazla artı ürün üretmesiyle başlar. Böylece kendi yiyeceğini üretmeyen, ama çiftçilerin işine yarayacak ürünler/hizmetler üreten insanlar ortaya çıkar: </a:t>
            </a:r>
            <a:r>
              <a:rPr lang="tr-TR" b="1" dirty="0"/>
              <a:t>İkincil üreticiler</a:t>
            </a:r>
          </a:p>
          <a:p>
            <a:pPr marL="0" indent="0">
              <a:buNone/>
            </a:pPr>
            <a:r>
              <a:rPr lang="tr-TR" b="1" dirty="0"/>
              <a:t>-zanaatçılar</a:t>
            </a:r>
          </a:p>
          <a:p>
            <a:pPr marL="0" indent="0">
              <a:buNone/>
            </a:pPr>
            <a:r>
              <a:rPr lang="tr-TR" b="1" dirty="0"/>
              <a:t>-yöneticiler </a:t>
            </a:r>
            <a:r>
              <a:rPr lang="tr-TR" dirty="0"/>
              <a:t>(köylerdeki kavgaları ve sorunları hakemlik yaparak çözerler )</a:t>
            </a:r>
          </a:p>
          <a:p>
            <a:pPr marL="0" indent="0">
              <a:buNone/>
            </a:pPr>
            <a:r>
              <a:rPr lang="tr-TR" b="1" dirty="0"/>
              <a:t>-tacirler</a:t>
            </a:r>
          </a:p>
          <a:p>
            <a:pPr marL="0" indent="0">
              <a:buNone/>
            </a:pPr>
            <a:r>
              <a:rPr lang="tr-TR" b="1" dirty="0"/>
              <a:t>-kolluk kuvvetleri</a:t>
            </a:r>
          </a:p>
        </p:txBody>
      </p:sp>
    </p:spTree>
    <p:extLst>
      <p:ext uri="{BB962C8B-B14F-4D97-AF65-F5344CB8AC3E}">
        <p14:creationId xmlns:p14="http://schemas.microsoft.com/office/powerpoint/2010/main" val="3411309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6EAD59-95A9-43ED-80AE-682CE6CCF18B}"/>
              </a:ext>
            </a:extLst>
          </p:cNvPr>
          <p:cNvSpPr>
            <a:spLocks noGrp="1"/>
          </p:cNvSpPr>
          <p:nvPr>
            <p:ph idx="1"/>
          </p:nvPr>
        </p:nvSpPr>
        <p:spPr>
          <a:xfrm>
            <a:off x="179512" y="332656"/>
            <a:ext cx="8784976" cy="6336704"/>
          </a:xfrm>
        </p:spPr>
        <p:txBody>
          <a:bodyPr/>
          <a:lstStyle/>
          <a:p>
            <a:pPr marL="0" indent="0">
              <a:buNone/>
            </a:pPr>
            <a:r>
              <a:rPr lang="tr-TR" b="1" u="sng" dirty="0"/>
              <a:t>Neolitik kültürün yayılması</a:t>
            </a:r>
            <a:endParaRPr lang="en-GB" dirty="0"/>
          </a:p>
          <a:p>
            <a:pPr marL="0" indent="0">
              <a:buNone/>
            </a:pPr>
            <a:r>
              <a:rPr lang="tr-TR" dirty="0"/>
              <a:t>Tek bir Neolitik kültürden söz edilemez.</a:t>
            </a:r>
          </a:p>
          <a:p>
            <a:pPr marL="0" indent="0">
              <a:buNone/>
            </a:pPr>
            <a:r>
              <a:rPr lang="tr-TR" dirty="0"/>
              <a:t>Çanak-çömleklerin yapılış biçimi ve üzerlerindeki desenler; kumaşların çeşidi, işleniş biçimi ve kıyafetlerin şekilleri; ekimi yapılan tarımsal ürünün yetiştiriliş biçimi; evlerin yapılış biçimi vb. konularda her köy kendi kültürünü geliştirmiştir.</a:t>
            </a:r>
          </a:p>
          <a:p>
            <a:pPr marL="0" indent="0">
              <a:buNone/>
            </a:pPr>
            <a:r>
              <a:rPr lang="tr-TR" dirty="0"/>
              <a:t>Klanlar arasındaki bilgi alışverişi, </a:t>
            </a:r>
            <a:r>
              <a:rPr lang="tr-TR" dirty="0" err="1"/>
              <a:t>nüfüs</a:t>
            </a:r>
            <a:r>
              <a:rPr lang="tr-TR" dirty="0"/>
              <a:t> artışı sonrasında ayrılanların yeni köyleri kurması, ticaret vb. nedenlerle birbirlerinden etkilenmişlerdir.</a:t>
            </a:r>
          </a:p>
        </p:txBody>
      </p:sp>
    </p:spTree>
    <p:extLst>
      <p:ext uri="{BB962C8B-B14F-4D97-AF65-F5344CB8AC3E}">
        <p14:creationId xmlns:p14="http://schemas.microsoft.com/office/powerpoint/2010/main" val="3234904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6EAD59-95A9-43ED-80AE-682CE6CCF18B}"/>
              </a:ext>
            </a:extLst>
          </p:cNvPr>
          <p:cNvSpPr>
            <a:spLocks noGrp="1"/>
          </p:cNvSpPr>
          <p:nvPr>
            <p:ph idx="1"/>
          </p:nvPr>
        </p:nvSpPr>
        <p:spPr>
          <a:xfrm>
            <a:off x="179512" y="332656"/>
            <a:ext cx="8784976" cy="6336704"/>
          </a:xfrm>
        </p:spPr>
        <p:txBody>
          <a:bodyPr>
            <a:normAutofit fontScale="92500" lnSpcReduction="20000"/>
          </a:bodyPr>
          <a:lstStyle/>
          <a:p>
            <a:pPr marL="0" indent="0">
              <a:buNone/>
            </a:pPr>
            <a:r>
              <a:rPr lang="tr-TR" b="1" u="sng" dirty="0"/>
              <a:t>İlk kentler:</a:t>
            </a:r>
            <a:endParaRPr lang="en-GB" dirty="0"/>
          </a:p>
          <a:p>
            <a:r>
              <a:rPr lang="tr-TR" dirty="0"/>
              <a:t>İlk uygarlıktan önce tek tük de olsa kent diyebileceğimiz yerleşim yerleri ortaya çıkar. Bunlar, genellikle o dönem için oldukça önemli, ancak az bulunur bir doğal kaynağın yanında bulunmaktadır. </a:t>
            </a:r>
            <a:endParaRPr lang="en-GB" dirty="0"/>
          </a:p>
          <a:p>
            <a:r>
              <a:rPr lang="tr-TR" dirty="0"/>
              <a:t>Sözgelimi, tahıl ağırlıklı beslenmeye başlayan insanların vücutlarındaki sıvı dengelerini sürdürebilmek için tuza gerek duymaya başlamalarıyla birlikte; </a:t>
            </a:r>
            <a:r>
              <a:rPr lang="tr-TR" dirty="0" err="1"/>
              <a:t>Lut</a:t>
            </a:r>
            <a:r>
              <a:rPr lang="tr-TR" dirty="0"/>
              <a:t> Gölü tuz yataklarının yakınında </a:t>
            </a:r>
            <a:r>
              <a:rPr lang="tr-TR" dirty="0" err="1"/>
              <a:t>Jeriko</a:t>
            </a:r>
            <a:r>
              <a:rPr lang="tr-TR" dirty="0"/>
              <a:t> kenti ortaya çıkar. M.Ö.7000’lerde yapılan </a:t>
            </a:r>
            <a:r>
              <a:rPr lang="tr-TR" b="1" dirty="0" err="1"/>
              <a:t>Jeriko</a:t>
            </a:r>
            <a:r>
              <a:rPr lang="tr-TR" b="1" dirty="0"/>
              <a:t> (Eriha)</a:t>
            </a:r>
            <a:r>
              <a:rPr lang="tr-TR" dirty="0"/>
              <a:t> kenti, surlarla çevrilidir.</a:t>
            </a:r>
            <a:endParaRPr lang="en-GB" dirty="0"/>
          </a:p>
          <a:p>
            <a:r>
              <a:rPr lang="tr-TR" dirty="0"/>
              <a:t>Sağlam ve keskin araçlar yapmaya yarayan </a:t>
            </a:r>
            <a:r>
              <a:rPr lang="tr-TR" dirty="0" err="1"/>
              <a:t>obsidyen</a:t>
            </a:r>
            <a:r>
              <a:rPr lang="tr-TR" dirty="0"/>
              <a:t> taşının yaygın olarak bulunduğu </a:t>
            </a:r>
            <a:r>
              <a:rPr lang="tr-TR" b="1" dirty="0"/>
              <a:t>Çatalhöyük</a:t>
            </a:r>
            <a:r>
              <a:rPr lang="tr-TR" dirty="0"/>
              <a:t> de, M.Ö. 7400’e tarihlenmesiyle ilk büyük yerleşim yerlerinden biridir.</a:t>
            </a:r>
            <a:endParaRPr lang="en-GB" dirty="0"/>
          </a:p>
          <a:p>
            <a:pPr marL="0" indent="0">
              <a:buNone/>
            </a:pPr>
            <a:endParaRPr lang="tr-TR" dirty="0"/>
          </a:p>
        </p:txBody>
      </p:sp>
    </p:spTree>
    <p:extLst>
      <p:ext uri="{BB962C8B-B14F-4D97-AF65-F5344CB8AC3E}">
        <p14:creationId xmlns:p14="http://schemas.microsoft.com/office/powerpoint/2010/main" val="3638353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6EAD59-95A9-43ED-80AE-682CE6CCF18B}"/>
              </a:ext>
            </a:extLst>
          </p:cNvPr>
          <p:cNvSpPr>
            <a:spLocks noGrp="1"/>
          </p:cNvSpPr>
          <p:nvPr>
            <p:ph idx="1"/>
          </p:nvPr>
        </p:nvSpPr>
        <p:spPr>
          <a:xfrm>
            <a:off x="179512" y="332656"/>
            <a:ext cx="8784976" cy="6336704"/>
          </a:xfrm>
        </p:spPr>
        <p:txBody>
          <a:bodyPr/>
          <a:lstStyle/>
          <a:p>
            <a:r>
              <a:rPr lang="tr-TR" dirty="0"/>
              <a:t>Ancak bu tarz yerleşim yerleri, bir uygarlık oluşturabilecek kadar karmaşık bir toplumsal yapıya kavuşmazlar.</a:t>
            </a:r>
            <a:endParaRPr lang="en-GB" dirty="0"/>
          </a:p>
          <a:p>
            <a:pPr marL="0" indent="0">
              <a:buNone/>
            </a:pPr>
            <a:endParaRPr lang="en-GB" dirty="0"/>
          </a:p>
          <a:p>
            <a:r>
              <a:rPr lang="tr-TR" dirty="0"/>
              <a:t>Bütün bu etmenlerin tamamlanması için Neolitik Çağın ektiği tohumların üzerine geniş topraklara düzenlenen büyük bir fetih hareketi gerekir. Bu yöndeki ilk fetih hareketini </a:t>
            </a:r>
            <a:r>
              <a:rPr lang="tr-TR" dirty="0" err="1"/>
              <a:t>Sumerler</a:t>
            </a:r>
            <a:r>
              <a:rPr lang="tr-TR" dirty="0"/>
              <a:t> yapmışlardır. M.Ö. 4000 dolaylarında </a:t>
            </a:r>
            <a:r>
              <a:rPr lang="tr-TR" dirty="0" err="1"/>
              <a:t>Sumerler</a:t>
            </a:r>
            <a:r>
              <a:rPr lang="tr-TR" dirty="0"/>
              <a:t>, Mezopotamya vadilerine gelip orayı fethetmişlerdir.</a:t>
            </a:r>
            <a:endParaRPr lang="en-GB" dirty="0"/>
          </a:p>
          <a:p>
            <a:endParaRPr lang="tr-TR" dirty="0"/>
          </a:p>
        </p:txBody>
      </p:sp>
    </p:spTree>
    <p:extLst>
      <p:ext uri="{BB962C8B-B14F-4D97-AF65-F5344CB8AC3E}">
        <p14:creationId xmlns:p14="http://schemas.microsoft.com/office/powerpoint/2010/main" val="362302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lstStyle/>
          <a:p>
            <a:pPr marL="0" indent="0">
              <a:buNone/>
            </a:pPr>
            <a:endParaRPr lang="tr-TR" dirty="0"/>
          </a:p>
          <a:p>
            <a:pPr marL="0" indent="0">
              <a:buNone/>
            </a:pPr>
            <a:endParaRPr lang="tr-TR" dirty="0"/>
          </a:p>
          <a:p>
            <a:pPr marL="0" indent="0">
              <a:buNone/>
            </a:pPr>
            <a:r>
              <a:rPr lang="tr-TR" dirty="0"/>
              <a:t>Kimi yazarlar doğurduğu sonuçlar itibarıyla </a:t>
            </a:r>
            <a:r>
              <a:rPr lang="tr-TR" b="1" dirty="0"/>
              <a:t>Neolitik Devrim</a:t>
            </a:r>
            <a:r>
              <a:rPr lang="tr-TR" dirty="0"/>
              <a:t>’in </a:t>
            </a:r>
            <a:r>
              <a:rPr lang="tr-TR" b="1" dirty="0"/>
              <a:t>Sanayi Devrim’inden daha önemli</a:t>
            </a:r>
            <a:r>
              <a:rPr lang="tr-TR" dirty="0"/>
              <a:t> olduğunu vurgularlar. Bu dönemde insan </a:t>
            </a:r>
            <a:r>
              <a:rPr lang="tr-TR" b="1" dirty="0"/>
              <a:t>bitkiler ve hayvanlar üzerinde egemen</a:t>
            </a:r>
            <a:r>
              <a:rPr lang="tr-TR" dirty="0"/>
              <a:t> olmuştur. İnsan doğanın asalağı olmaktan kurtulur, </a:t>
            </a:r>
            <a:r>
              <a:rPr lang="tr-TR" b="1" dirty="0"/>
              <a:t>üreticiliğe geçer</a:t>
            </a:r>
            <a:r>
              <a:rPr lang="tr-TR" dirty="0"/>
              <a:t>. Bitkisel ve hayvansal besin üretimi başlar. </a:t>
            </a:r>
            <a:r>
              <a:rPr lang="tr-TR" b="1" dirty="0"/>
              <a:t>İki bin yıl süren bir devrim</a:t>
            </a:r>
            <a:r>
              <a:rPr lang="tr-TR" dirty="0"/>
              <a:t>dir bu. </a:t>
            </a:r>
            <a:endParaRPr lang="en-GB" dirty="0"/>
          </a:p>
          <a:p>
            <a:pPr marL="0" indent="0">
              <a:buNone/>
            </a:pPr>
            <a:endParaRPr lang="tr-TR" dirty="0"/>
          </a:p>
        </p:txBody>
      </p:sp>
    </p:spTree>
    <p:extLst>
      <p:ext uri="{BB962C8B-B14F-4D97-AF65-F5344CB8AC3E}">
        <p14:creationId xmlns:p14="http://schemas.microsoft.com/office/powerpoint/2010/main" val="2240888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lstStyle/>
          <a:p>
            <a:pPr marL="0" indent="0">
              <a:buNone/>
            </a:pPr>
            <a:endParaRPr lang="tr-TR" dirty="0"/>
          </a:p>
          <a:p>
            <a:pPr marL="0" indent="0">
              <a:buNone/>
            </a:pPr>
            <a:endParaRPr lang="tr-TR" dirty="0"/>
          </a:p>
          <a:p>
            <a:pPr marL="0" indent="0">
              <a:buNone/>
            </a:pPr>
            <a:endParaRPr lang="tr-TR" dirty="0"/>
          </a:p>
          <a:p>
            <a:pPr marL="0" indent="0">
              <a:buNone/>
            </a:pPr>
            <a:r>
              <a:rPr lang="tr-TR" dirty="0"/>
              <a:t>Bitkisel ve hayvansal besin üretimiyle kalmaz değişim. Tüm yaşayış değişir. </a:t>
            </a:r>
            <a:r>
              <a:rPr lang="tr-TR" b="1" dirty="0"/>
              <a:t>Toprağa yerleşme, mülkiyet, toplumsal artı üretimi, nüfus artışı, insanlar arasında tabakalaşma </a:t>
            </a:r>
            <a:r>
              <a:rPr lang="tr-TR" dirty="0"/>
              <a:t>başlar</a:t>
            </a:r>
            <a:r>
              <a:rPr lang="tr-TR" b="1" dirty="0"/>
              <a:t>, savaş</a:t>
            </a:r>
            <a:r>
              <a:rPr lang="tr-TR" dirty="0"/>
              <a:t> ortaya çıkar.</a:t>
            </a:r>
            <a:endParaRPr lang="en-GB" dirty="0"/>
          </a:p>
          <a:p>
            <a:pPr marL="0" indent="0">
              <a:buNone/>
            </a:pPr>
            <a:endParaRPr lang="tr-TR" dirty="0"/>
          </a:p>
        </p:txBody>
      </p:sp>
    </p:spTree>
    <p:extLst>
      <p:ext uri="{BB962C8B-B14F-4D97-AF65-F5344CB8AC3E}">
        <p14:creationId xmlns:p14="http://schemas.microsoft.com/office/powerpoint/2010/main" val="55012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lstStyle/>
          <a:p>
            <a:pPr marL="0" indent="0">
              <a:buNone/>
            </a:pPr>
            <a:endParaRPr lang="tr-TR" dirty="0"/>
          </a:p>
          <a:p>
            <a:pPr marL="0" indent="0">
              <a:buNone/>
            </a:pPr>
            <a:endParaRPr lang="tr-TR" dirty="0"/>
          </a:p>
          <a:p>
            <a:pPr marL="0" indent="0">
              <a:buNone/>
            </a:pPr>
            <a:r>
              <a:rPr lang="tr-TR" dirty="0"/>
              <a:t>Bilindiği kadarıyla Neolitik Çağın ilk başladığı yer Mezopotamya’dır. Biz de burada </a:t>
            </a:r>
            <a:r>
              <a:rPr lang="tr-TR" b="1" dirty="0"/>
              <a:t>Mezopotamya’daki Neolitik Çağı</a:t>
            </a:r>
            <a:r>
              <a:rPr lang="tr-TR" dirty="0"/>
              <a:t> ele alacağız. Başka coğrafyalarda neolitik dönem farklı yıllar arasında yer alabilmektedir. Oralarda ortaya çıkmış uygarlıkları incelerken o coğrafyada Neolitik Çağın hangi yıllara tekabül ettiğinden de söz edeceğiz.</a:t>
            </a:r>
            <a:endParaRPr lang="en-GB" dirty="0"/>
          </a:p>
          <a:p>
            <a:pPr marL="0" indent="0">
              <a:buNone/>
            </a:pPr>
            <a:endParaRPr lang="tr-TR" dirty="0"/>
          </a:p>
        </p:txBody>
      </p:sp>
    </p:spTree>
    <p:extLst>
      <p:ext uri="{BB962C8B-B14F-4D97-AF65-F5344CB8AC3E}">
        <p14:creationId xmlns:p14="http://schemas.microsoft.com/office/powerpoint/2010/main" val="1044791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normAutofit lnSpcReduction="10000"/>
          </a:bodyPr>
          <a:lstStyle/>
          <a:p>
            <a:pPr marL="0" indent="0">
              <a:buNone/>
            </a:pPr>
            <a:r>
              <a:rPr lang="tr-TR" b="1" u="sng" dirty="0"/>
              <a:t>Neolitik Çağın dönemleri</a:t>
            </a:r>
            <a:endParaRPr lang="en-GB" dirty="0"/>
          </a:p>
          <a:p>
            <a:pPr marL="0" indent="0">
              <a:buNone/>
            </a:pPr>
            <a:r>
              <a:rPr lang="tr-TR" dirty="0"/>
              <a:t>Neolitik Çağ ikiye ayrılır:</a:t>
            </a:r>
          </a:p>
          <a:p>
            <a:pPr marL="0" indent="0">
              <a:buNone/>
            </a:pPr>
            <a:endParaRPr lang="en-GB" dirty="0"/>
          </a:p>
          <a:p>
            <a:pPr lvl="0">
              <a:buFont typeface="Wingdings" panose="05000000000000000000" pitchFamily="2" charset="2"/>
              <a:buChar char="à"/>
            </a:pPr>
            <a:r>
              <a:rPr lang="tr-TR" b="1" dirty="0"/>
              <a:t>Çanak </a:t>
            </a:r>
            <a:r>
              <a:rPr lang="tr-TR" b="1" dirty="0" err="1"/>
              <a:t>Çömleksiz</a:t>
            </a:r>
            <a:r>
              <a:rPr lang="tr-TR" b="1" dirty="0"/>
              <a:t> Neolitik</a:t>
            </a:r>
          </a:p>
          <a:p>
            <a:pPr marL="0" indent="0">
              <a:buNone/>
            </a:pPr>
            <a:r>
              <a:rPr lang="tr-TR" b="1" dirty="0"/>
              <a:t>Tarım</a:t>
            </a:r>
            <a:r>
              <a:rPr lang="tr-TR" dirty="0"/>
              <a:t> keşfedilmiş, </a:t>
            </a:r>
            <a:r>
              <a:rPr lang="tr-TR" b="1" dirty="0"/>
              <a:t>üretici</a:t>
            </a:r>
            <a:r>
              <a:rPr lang="tr-TR" dirty="0"/>
              <a:t> ekonomiye geçilmiştir. Hayvanlar </a:t>
            </a:r>
            <a:r>
              <a:rPr lang="tr-TR" b="1" dirty="0"/>
              <a:t>evcilleştirilmeye</a:t>
            </a:r>
            <a:r>
              <a:rPr lang="tr-TR" dirty="0"/>
              <a:t> başlanmıştır. Ancak insanların temel besin kaynağı halen avcılık-toplayıcılıktır. </a:t>
            </a:r>
            <a:r>
              <a:rPr lang="tr-TR" b="1" dirty="0"/>
              <a:t>Evler</a:t>
            </a:r>
            <a:r>
              <a:rPr lang="tr-TR" dirty="0"/>
              <a:t> inşa edilmeye başlanmış, </a:t>
            </a:r>
            <a:r>
              <a:rPr lang="tr-TR" b="1" dirty="0"/>
              <a:t>köyler</a:t>
            </a:r>
            <a:r>
              <a:rPr lang="tr-TR" dirty="0"/>
              <a:t> ortaya çıkmıştır. </a:t>
            </a:r>
            <a:r>
              <a:rPr lang="tr-TR" b="1" dirty="0"/>
              <a:t>Uzun mesafeli ticaret </a:t>
            </a:r>
            <a:r>
              <a:rPr lang="tr-TR" dirty="0"/>
              <a:t>başlamıştır (uzun mesafeli ticarete konu olan ilk mal, </a:t>
            </a:r>
            <a:r>
              <a:rPr lang="tr-TR" dirty="0" err="1"/>
              <a:t>obsidyen</a:t>
            </a:r>
            <a:r>
              <a:rPr lang="tr-TR" dirty="0"/>
              <a:t>=volkanik cam taşıdır). </a:t>
            </a:r>
            <a:r>
              <a:rPr lang="tr-TR" b="1" dirty="0"/>
              <a:t>Bakır</a:t>
            </a:r>
            <a:r>
              <a:rPr lang="tr-TR" dirty="0"/>
              <a:t> kullanımı başlamıştır.</a:t>
            </a:r>
            <a:endParaRPr lang="en-GB" dirty="0"/>
          </a:p>
          <a:p>
            <a:pPr marL="0" lvl="0" indent="0">
              <a:buNone/>
            </a:pPr>
            <a:endParaRPr lang="en-GB" dirty="0"/>
          </a:p>
          <a:p>
            <a:pPr marL="0" indent="0">
              <a:buNone/>
            </a:pPr>
            <a:endParaRPr lang="tr-TR" dirty="0"/>
          </a:p>
        </p:txBody>
      </p:sp>
    </p:spTree>
    <p:extLst>
      <p:ext uri="{BB962C8B-B14F-4D97-AF65-F5344CB8AC3E}">
        <p14:creationId xmlns:p14="http://schemas.microsoft.com/office/powerpoint/2010/main" val="2324678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lstStyle/>
          <a:p>
            <a:pPr marL="0" indent="0">
              <a:buNone/>
            </a:pPr>
            <a:r>
              <a:rPr lang="tr-TR" dirty="0">
                <a:sym typeface="Wingdings" panose="05000000000000000000" pitchFamily="2" charset="2"/>
              </a:rPr>
              <a:t> </a:t>
            </a:r>
            <a:r>
              <a:rPr lang="tr-TR" b="1" dirty="0"/>
              <a:t>Çanak </a:t>
            </a:r>
            <a:r>
              <a:rPr lang="tr-TR" b="1" dirty="0" err="1"/>
              <a:t>Çömlekli</a:t>
            </a:r>
            <a:r>
              <a:rPr lang="tr-TR" b="1" dirty="0"/>
              <a:t> Neolitik</a:t>
            </a:r>
            <a:endParaRPr lang="en-GB" dirty="0"/>
          </a:p>
          <a:p>
            <a:pPr marL="0" indent="0">
              <a:buNone/>
            </a:pPr>
            <a:r>
              <a:rPr lang="tr-TR" dirty="0"/>
              <a:t>İnsanların temel besin kaynağı </a:t>
            </a:r>
            <a:r>
              <a:rPr lang="tr-TR" b="1" dirty="0"/>
              <a:t>tarım ve hayvancılıktan</a:t>
            </a:r>
            <a:r>
              <a:rPr lang="tr-TR" dirty="0"/>
              <a:t> elde ettikleri ürünler olmuştur. Kilden kap kacak yapımı başlamıştır. </a:t>
            </a:r>
          </a:p>
          <a:p>
            <a:pPr marL="0" indent="0">
              <a:buNone/>
            </a:pPr>
            <a:r>
              <a:rPr lang="tr-TR" dirty="0"/>
              <a:t>Avcılık bırakılmıştır.</a:t>
            </a:r>
          </a:p>
          <a:p>
            <a:pPr marL="0" indent="0">
              <a:buNone/>
            </a:pPr>
            <a:r>
              <a:rPr lang="tr-TR" dirty="0"/>
              <a:t>Evlerde birden çok oda yapılır olmuş, köylerin etrafı surlar ve hendeklerle çevrilmeye başlanmıştır.</a:t>
            </a:r>
          </a:p>
          <a:p>
            <a:pPr marL="0" indent="0">
              <a:buNone/>
            </a:pPr>
            <a:r>
              <a:rPr lang="tr-TR" dirty="0"/>
              <a:t>Bu dönemin sonuna doğru ölüler evlerin tabanlarına değil, yerleşim yerlerinin dışına gömülmeye başlanmıştır.</a:t>
            </a:r>
          </a:p>
        </p:txBody>
      </p:sp>
    </p:spTree>
    <p:extLst>
      <p:ext uri="{BB962C8B-B14F-4D97-AF65-F5344CB8AC3E}">
        <p14:creationId xmlns:p14="http://schemas.microsoft.com/office/powerpoint/2010/main" val="382010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264696"/>
          </a:xfrm>
        </p:spPr>
        <p:txBody>
          <a:bodyPr/>
          <a:lstStyle/>
          <a:p>
            <a:pPr marL="0" indent="0">
              <a:buNone/>
            </a:pPr>
            <a:r>
              <a:rPr lang="tr-TR" b="1" u="sng" dirty="0"/>
              <a:t>Neolitik Çağ’da insan yaşamındaki değişiklikleri ayrıntılı olarak incelersek:</a:t>
            </a:r>
            <a:endParaRPr lang="en-GB" dirty="0"/>
          </a:p>
          <a:p>
            <a:pPr marL="0" indent="0">
              <a:buNone/>
            </a:pPr>
            <a:r>
              <a:rPr lang="tr-TR" b="1" u="sng" dirty="0"/>
              <a:t>Tarım:</a:t>
            </a:r>
          </a:p>
          <a:p>
            <a:pPr marL="0" indent="0">
              <a:buNone/>
            </a:pPr>
            <a:r>
              <a:rPr lang="tr-TR" dirty="0"/>
              <a:t>-Yabanıl tahılların yakınında yaşayanlar ağırlıkla tahıla dayanarak yaşamaya başlarlar. </a:t>
            </a:r>
            <a:endParaRPr lang="en-GB" dirty="0"/>
          </a:p>
          <a:p>
            <a:pPr marL="0" indent="0">
              <a:buNone/>
            </a:pPr>
            <a:r>
              <a:rPr lang="tr-TR" dirty="0"/>
              <a:t>-Su kıyılarına yakın yerlerdeki tahılları toplamak ve oraya yerleşmek tercih edilmeye başlanır.</a:t>
            </a:r>
          </a:p>
          <a:p>
            <a:pPr marL="0" indent="0">
              <a:buNone/>
            </a:pPr>
            <a:r>
              <a:rPr lang="tr-TR" dirty="0"/>
              <a:t>-Derelerin akışı değiştirerek yapılan sulama biçimi bulunur. Kesin çözümse daha sonra, toplanan tahılın sulak yerlere serpilmesiyle ortaya çıkar. </a:t>
            </a:r>
          </a:p>
        </p:txBody>
      </p:sp>
    </p:spTree>
    <p:extLst>
      <p:ext uri="{BB962C8B-B14F-4D97-AF65-F5344CB8AC3E}">
        <p14:creationId xmlns:p14="http://schemas.microsoft.com/office/powerpoint/2010/main" val="398505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DE73F1-A80E-477B-89D6-49B0A5FEB042}"/>
              </a:ext>
            </a:extLst>
          </p:cNvPr>
          <p:cNvSpPr>
            <a:spLocks noGrp="1"/>
          </p:cNvSpPr>
          <p:nvPr>
            <p:ph idx="1"/>
          </p:nvPr>
        </p:nvSpPr>
        <p:spPr>
          <a:xfrm>
            <a:off x="251520" y="332656"/>
            <a:ext cx="8435280" cy="6525344"/>
          </a:xfrm>
        </p:spPr>
        <p:txBody>
          <a:bodyPr>
            <a:normAutofit fontScale="92500"/>
          </a:bodyPr>
          <a:lstStyle/>
          <a:p>
            <a:pPr marL="0" indent="0">
              <a:buNone/>
            </a:pPr>
            <a:r>
              <a:rPr lang="tr-TR" dirty="0"/>
              <a:t>-İnsan tahılı kendi ekmeye başlayınca </a:t>
            </a:r>
            <a:r>
              <a:rPr lang="tr-TR" b="1" dirty="0"/>
              <a:t>tarım başlamış olur</a:t>
            </a:r>
            <a:r>
              <a:rPr lang="tr-TR" dirty="0"/>
              <a:t>. </a:t>
            </a:r>
          </a:p>
          <a:p>
            <a:pPr marL="0" indent="0">
              <a:buNone/>
            </a:pPr>
            <a:r>
              <a:rPr lang="tr-TR" dirty="0"/>
              <a:t>-Tahılların iri taneleri tohumluk olarak ayrılır. Böylelikle </a:t>
            </a:r>
            <a:r>
              <a:rPr lang="tr-TR" b="1" dirty="0"/>
              <a:t>seçici üretme</a:t>
            </a:r>
            <a:r>
              <a:rPr lang="tr-TR" dirty="0"/>
              <a:t> başlar. </a:t>
            </a:r>
          </a:p>
          <a:p>
            <a:pPr marL="0" indent="0">
              <a:buNone/>
            </a:pPr>
            <a:r>
              <a:rPr lang="tr-TR" dirty="0"/>
              <a:t>-Sulamanın ve kendiliklerinden yetiştikleri yerlerin uzaklarında da ekilmelerinin katkısıyla </a:t>
            </a:r>
            <a:r>
              <a:rPr lang="tr-TR" b="1" dirty="0"/>
              <a:t>bitkinin genetik yapısı</a:t>
            </a:r>
            <a:r>
              <a:rPr lang="tr-TR" dirty="0"/>
              <a:t> zamanla değişir. </a:t>
            </a:r>
          </a:p>
          <a:p>
            <a:pPr marL="0" indent="0">
              <a:buNone/>
            </a:pPr>
            <a:r>
              <a:rPr lang="tr-TR" dirty="0"/>
              <a:t>-</a:t>
            </a:r>
            <a:r>
              <a:rPr lang="tr-TR" b="1" dirty="0"/>
              <a:t>İlk evcilleştirilen tahıllar buğday ve arpa</a:t>
            </a:r>
            <a:r>
              <a:rPr lang="tr-TR" dirty="0"/>
              <a:t>dır.</a:t>
            </a:r>
          </a:p>
          <a:p>
            <a:pPr marL="0" indent="0">
              <a:buNone/>
            </a:pPr>
            <a:r>
              <a:rPr lang="tr-TR" dirty="0"/>
              <a:t>-Sonrasında evcilleştirme fikri insanda yer edecek ve tahılları </a:t>
            </a:r>
            <a:r>
              <a:rPr lang="tr-TR" b="1" dirty="0"/>
              <a:t>baklagiller, mercimek, susam ve keten</a:t>
            </a:r>
            <a:r>
              <a:rPr lang="tr-TR" dirty="0"/>
              <a:t> gibi bitkiler izleyecektir. Afrika’da patates benzeri bir bitki olan </a:t>
            </a:r>
            <a:r>
              <a:rPr lang="tr-TR" dirty="0" err="1"/>
              <a:t>yam</a:t>
            </a:r>
            <a:r>
              <a:rPr lang="tr-TR" dirty="0"/>
              <a:t> ve Afrika pirinci de evcilleştirilir. Amerika kıtasında mısır, fasulye ve kabak evcilleştirilir.</a:t>
            </a:r>
            <a:endParaRPr lang="en-GB" dirty="0"/>
          </a:p>
          <a:p>
            <a:pPr marL="0" indent="0">
              <a:buNone/>
            </a:pPr>
            <a:endParaRPr lang="tr-TR" dirty="0"/>
          </a:p>
        </p:txBody>
      </p:sp>
    </p:spTree>
    <p:extLst>
      <p:ext uri="{BB962C8B-B14F-4D97-AF65-F5344CB8AC3E}">
        <p14:creationId xmlns:p14="http://schemas.microsoft.com/office/powerpoint/2010/main" val="4418293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1343</Words>
  <Application>Microsoft Office PowerPoint</Application>
  <PresentationFormat>Ekran Gösterisi (4:3)</PresentationFormat>
  <Paragraphs>101</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Calibri</vt:lpstr>
      <vt:lpstr>Wingdings</vt:lpstr>
      <vt:lpstr>Ofis Teması</vt:lpstr>
      <vt:lpstr>KONU 3 Mezopotamya’da Neolitik Dönem (M.Ö. 8000-5500)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3 Mezopotamya’da Neolitik Dönem (M.Ö. 8000-5500) </dc:title>
  <dc:creator>Nilüfer Pınar KILIÇ</dc:creator>
  <cp:lastModifiedBy>Author</cp:lastModifiedBy>
  <cp:revision>8</cp:revision>
  <dcterms:created xsi:type="dcterms:W3CDTF">2019-09-16T12:25:37Z</dcterms:created>
  <dcterms:modified xsi:type="dcterms:W3CDTF">2019-09-24T09:15:10Z</dcterms:modified>
</cp:coreProperties>
</file>