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E039C-0D30-43E1-9F6E-0B35A04D1024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3A8F-2ECB-4A2B-A3E4-EDA5846DA7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5076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E039C-0D30-43E1-9F6E-0B35A04D1024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3A8F-2ECB-4A2B-A3E4-EDA5846DA7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8994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E039C-0D30-43E1-9F6E-0B35A04D1024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3A8F-2ECB-4A2B-A3E4-EDA5846DA7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3540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8232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370013"/>
            <a:ext cx="9287933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18233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02934" y="3886200"/>
            <a:ext cx="7520517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D8E6E-6E52-43EB-95E3-87B9E5F68C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4609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5B60-8368-43D9-A094-BF1458D469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4613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B9B98-C649-4C61-8D33-2A48FD21E3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098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51367" y="1598613"/>
            <a:ext cx="4821767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376334" y="1598613"/>
            <a:ext cx="4823884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10C8E-AA47-4993-901D-C14E5A2E82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0459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0AD6D-24D1-4093-B9FC-A8FE61B098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05757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DD01F-7D1C-4BD6-97CF-BB668A44D0A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72914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F2C3A-20F8-4F8A-BE71-BC362A6668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38082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24F44-2E01-4497-B60A-C3ABF635F39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7324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E039C-0D30-43E1-9F6E-0B35A04D1024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3A8F-2ECB-4A2B-A3E4-EDA5846DA7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52539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7300-974A-496D-BBD9-21A6F5398F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07286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57BD3-78AB-429C-A03D-F8C65556E0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73309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770285" y="227014"/>
            <a:ext cx="2491316" cy="58689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92100" y="227014"/>
            <a:ext cx="7274984" cy="58689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55B9-33DF-4392-B4F1-2C798AB192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0173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E039C-0D30-43E1-9F6E-0B35A04D1024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3A8F-2ECB-4A2B-A3E4-EDA5846DA7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9710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E039C-0D30-43E1-9F6E-0B35A04D1024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3A8F-2ECB-4A2B-A3E4-EDA5846DA7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1251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E039C-0D30-43E1-9F6E-0B35A04D1024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3A8F-2ECB-4A2B-A3E4-EDA5846DA7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2081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E039C-0D30-43E1-9F6E-0B35A04D1024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3A8F-2ECB-4A2B-A3E4-EDA5846DA7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9035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E039C-0D30-43E1-9F6E-0B35A04D1024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3A8F-2ECB-4A2B-A3E4-EDA5846DA7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0591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E039C-0D30-43E1-9F6E-0B35A04D1024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3A8F-2ECB-4A2B-A3E4-EDA5846DA7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9600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E039C-0D30-43E1-9F6E-0B35A04D1024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C3A8F-2ECB-4A2B-A3E4-EDA5846DA7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1391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E039C-0D30-43E1-9F6E-0B35A04D1024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C3A8F-2ECB-4A2B-A3E4-EDA5846DA7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193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25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29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129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30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30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92101" y="227013"/>
            <a:ext cx="99695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1367" y="1598613"/>
            <a:ext cx="9848851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8130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2168" y="6242051"/>
            <a:ext cx="2377017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09900" y="6248401"/>
            <a:ext cx="4607984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23201" y="6248401"/>
            <a:ext cx="234103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41ADDA27-02A7-4EF6-B2F3-90716DA9AB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8178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800">
                <a:solidFill>
                  <a:srgbClr val="FF0000"/>
                </a:solidFill>
              </a:rPr>
              <a:t>POPÜLASYONDA HASTALIK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tr-TR" altLang="tr-TR" sz="2400">
                <a:solidFill>
                  <a:srgbClr val="FFFF00"/>
                </a:solidFill>
              </a:rPr>
              <a:t>Hayvan popülasyonlarının yapısı, belirli bir alandaki yerleşim özellikleri (kontagiyöz ve separe) ve popülasyondaki hareketler yönünden (açık ve kapalı) incelenir</a:t>
            </a:r>
          </a:p>
          <a:p>
            <a:pPr lvl="1" eaLnBrk="1" hangingPunct="1"/>
            <a:r>
              <a:rPr lang="tr-TR" altLang="tr-TR" sz="2000" b="1" u="sng">
                <a:solidFill>
                  <a:srgbClr val="FF0000"/>
                </a:solidFill>
              </a:rPr>
              <a:t>Açık popülasyonlar</a:t>
            </a:r>
          </a:p>
          <a:p>
            <a:pPr lvl="1" eaLnBrk="1" hangingPunct="1">
              <a:buFontTx/>
              <a:buNone/>
            </a:pPr>
            <a:r>
              <a:rPr lang="tr-TR" altLang="tr-TR" sz="2000">
                <a:solidFill>
                  <a:srgbClr val="FFFF00"/>
                </a:solidFill>
              </a:rPr>
              <a:t>     </a:t>
            </a:r>
            <a:r>
              <a:rPr lang="tr-TR" altLang="tr-TR" sz="2000" b="1">
                <a:solidFill>
                  <a:srgbClr val="FFFF00"/>
                </a:solidFill>
              </a:rPr>
              <a:t>Zaman zaman giriş ve çıkış olan separe popülasyonlardır</a:t>
            </a:r>
          </a:p>
          <a:p>
            <a:pPr lvl="1" eaLnBrk="1" hangingPunct="1">
              <a:buFontTx/>
              <a:buNone/>
            </a:pPr>
            <a:r>
              <a:rPr lang="tr-TR" altLang="tr-TR" sz="2000" b="1">
                <a:solidFill>
                  <a:srgbClr val="FFFF00"/>
                </a:solidFill>
              </a:rPr>
              <a:t> 	 	Bir işletmedeki sığır popülasyonuna dışarıdan boğa katılması</a:t>
            </a:r>
          </a:p>
          <a:p>
            <a:pPr lvl="1" eaLnBrk="1" hangingPunct="1">
              <a:buFontTx/>
              <a:buNone/>
            </a:pPr>
            <a:r>
              <a:rPr lang="tr-TR" altLang="tr-TR" sz="2000" b="1">
                <a:solidFill>
                  <a:srgbClr val="FFFF00"/>
                </a:solidFill>
              </a:rPr>
              <a:t>	 	Etçi bir sığır sürüsünün yaylaya besiye çıkarılması</a:t>
            </a:r>
          </a:p>
          <a:p>
            <a:pPr lvl="1" eaLnBrk="1" hangingPunct="1">
              <a:buFontTx/>
              <a:buNone/>
            </a:pPr>
            <a:r>
              <a:rPr lang="tr-TR" altLang="tr-TR" sz="2000" b="1">
                <a:solidFill>
                  <a:srgbClr val="FFFF00"/>
                </a:solidFill>
              </a:rPr>
              <a:t>	 	Dışarıda hazırlanan yemlerin popülasyona sokulması</a:t>
            </a:r>
          </a:p>
          <a:p>
            <a:pPr lvl="1" eaLnBrk="1" hangingPunct="1"/>
            <a:r>
              <a:rPr lang="tr-TR" altLang="tr-TR" sz="2000" b="1" u="sng">
                <a:solidFill>
                  <a:srgbClr val="FF0000"/>
                </a:solidFill>
              </a:rPr>
              <a:t>Kapalı popülasyonlar</a:t>
            </a:r>
          </a:p>
          <a:p>
            <a:pPr lvl="1" eaLnBrk="1" hangingPunct="1">
              <a:buFontTx/>
              <a:buNone/>
            </a:pPr>
            <a:r>
              <a:rPr lang="tr-TR" altLang="tr-TR" sz="2000">
                <a:solidFill>
                  <a:srgbClr val="FFFF00"/>
                </a:solidFill>
              </a:rPr>
              <a:t>     </a:t>
            </a:r>
            <a:r>
              <a:rPr lang="tr-TR" altLang="tr-TR" sz="2000" b="1">
                <a:solidFill>
                  <a:srgbClr val="FFFF00"/>
                </a:solidFill>
              </a:rPr>
              <a:t>Hareketleri tamamen kısıtlanmış ve dışarıyla hiç ilişkisi olmayan popülasyonlardır</a:t>
            </a:r>
          </a:p>
          <a:p>
            <a:pPr lvl="1" eaLnBrk="1" hangingPunct="1">
              <a:buFontTx/>
              <a:buNone/>
            </a:pPr>
            <a:r>
              <a:rPr lang="tr-TR" altLang="tr-TR" sz="2000" b="1">
                <a:solidFill>
                  <a:srgbClr val="FFFF00"/>
                </a:solidFill>
              </a:rPr>
              <a:t> 	 	SPF ve Gnotobiotik laboratuvar hayvanı popülasyonları</a:t>
            </a:r>
          </a:p>
          <a:p>
            <a:pPr lvl="1" eaLnBrk="1" hangingPunct="1">
              <a:buFontTx/>
              <a:buNone/>
            </a:pPr>
            <a:endParaRPr lang="tr-TR" altLang="tr-TR" b="1" smtClean="0">
              <a:solidFill>
                <a:srgbClr val="FFFF00"/>
              </a:solidFill>
            </a:endParaRPr>
          </a:p>
          <a:p>
            <a:pPr lvl="3" eaLnBrk="1" hangingPunct="1">
              <a:buFontTx/>
              <a:buNone/>
            </a:pPr>
            <a:endParaRPr lang="tr-TR" altLang="tr-TR" b="1" smtClean="0">
              <a:solidFill>
                <a:srgbClr val="FFFF00"/>
              </a:solidFill>
            </a:endParaRP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53605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24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FF0000"/>
                </a:solidFill>
              </a:rPr>
              <a:t>POPÜLASYONDA HASTALIK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tr-TR" altLang="tr-TR" sz="2400">
                <a:solidFill>
                  <a:srgbClr val="FF0000"/>
                </a:solidFill>
              </a:rPr>
              <a:t>Popülasyon hacmi ve yoğunluğu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Popülasyon hacmi: bir popülasyondaki hayvan sayısı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Popülasyon yoğunluğu: bir popülasyonda birim alana düşen hayvan sayısı</a:t>
            </a:r>
          </a:p>
          <a:p>
            <a:pPr eaLnBrk="1" hangingPunct="1"/>
            <a:r>
              <a:rPr lang="tr-TR" altLang="tr-TR" sz="2400">
                <a:solidFill>
                  <a:srgbClr val="FF0000"/>
                </a:solidFill>
              </a:rPr>
              <a:t>Riskteki popülasyon</a:t>
            </a:r>
            <a:r>
              <a:rPr lang="tr-TR" altLang="tr-TR" sz="2400">
                <a:solidFill>
                  <a:srgbClr val="FFFF00"/>
                </a:solidFill>
              </a:rPr>
              <a:t> </a:t>
            </a:r>
          </a:p>
          <a:p>
            <a:pPr eaLnBrk="1" hangingPunct="1">
              <a:buFontTx/>
              <a:buNone/>
            </a:pPr>
            <a:r>
              <a:rPr lang="tr-TR" altLang="tr-TR" sz="2400">
                <a:solidFill>
                  <a:srgbClr val="FFFF00"/>
                </a:solidFill>
              </a:rPr>
              <a:t>     Bir hastalık veya olaya konu olan popülasyondur </a:t>
            </a:r>
          </a:p>
          <a:p>
            <a:pPr eaLnBrk="1" hangingPunct="1">
              <a:buFontTx/>
              <a:buNone/>
            </a:pPr>
            <a:r>
              <a:rPr lang="tr-TR" altLang="tr-TR" sz="2400">
                <a:solidFill>
                  <a:srgbClr val="FFFF00"/>
                </a:solidFill>
              </a:rPr>
              <a:t>	</a:t>
            </a:r>
          </a:p>
          <a:p>
            <a:pPr eaLnBrk="1" hangingPunct="1">
              <a:buFontTx/>
              <a:buNone/>
            </a:pPr>
            <a:r>
              <a:rPr lang="tr-TR" altLang="tr-TR" sz="2400">
                <a:solidFill>
                  <a:srgbClr val="FFFF00"/>
                </a:solidFill>
              </a:rPr>
              <a:t>	Abortus probleminde dişi, hatta gebe hayvanlar</a:t>
            </a:r>
          </a:p>
          <a:p>
            <a:pPr eaLnBrk="1" hangingPunct="1">
              <a:buFontTx/>
              <a:buNone/>
            </a:pPr>
            <a:r>
              <a:rPr lang="tr-TR" altLang="tr-TR" sz="2400">
                <a:solidFill>
                  <a:srgbClr val="FFFF00"/>
                </a:solidFill>
              </a:rPr>
              <a:t>	Tüberküloz probleminde yaşlı hayvanlar</a:t>
            </a:r>
          </a:p>
          <a:p>
            <a:pPr eaLnBrk="1" hangingPunct="1">
              <a:buFontTx/>
              <a:buNone/>
            </a:pPr>
            <a:r>
              <a:rPr lang="tr-TR" altLang="tr-TR" sz="2400">
                <a:solidFill>
                  <a:srgbClr val="FFFF00"/>
                </a:solidFill>
              </a:rPr>
              <a:t>	Pullorum hastalığında civcivler</a:t>
            </a:r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54629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75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405064" y="479425"/>
            <a:ext cx="7477125" cy="80645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b="1" dirty="0">
                <a:solidFill>
                  <a:schemeClr val="tx2">
                    <a:lumMod val="75000"/>
                  </a:schemeClr>
                </a:solidFill>
              </a:rPr>
              <a:t>POPÜLASYONDA HASTALIK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tr-TR" altLang="tr-TR" sz="2400" b="1">
                <a:solidFill>
                  <a:srgbClr val="C00000"/>
                </a:solidFill>
              </a:rPr>
              <a:t>Popülasyondaki hastalık seyri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Epidemik eğri</a:t>
            </a:r>
          </a:p>
          <a:p>
            <a:pPr lvl="2" eaLnBrk="1" hangingPunct="1"/>
            <a:r>
              <a:rPr lang="tr-TR" altLang="tr-TR" sz="2000">
                <a:solidFill>
                  <a:srgbClr val="FFFF00"/>
                </a:solidFill>
              </a:rPr>
              <a:t>Etkenin infektivitesi</a:t>
            </a:r>
          </a:p>
          <a:p>
            <a:pPr lvl="2" eaLnBrk="1" hangingPunct="1"/>
            <a:r>
              <a:rPr lang="tr-TR" altLang="tr-TR" sz="2000">
                <a:solidFill>
                  <a:srgbClr val="FFFF00"/>
                </a:solidFill>
              </a:rPr>
              <a:t>Hastalığın inkübasyon periyodu</a:t>
            </a:r>
          </a:p>
          <a:p>
            <a:pPr lvl="2" eaLnBrk="1" hangingPunct="1"/>
            <a:r>
              <a:rPr lang="tr-TR" altLang="tr-TR" sz="2000">
                <a:solidFill>
                  <a:srgbClr val="FFFF00"/>
                </a:solidFill>
              </a:rPr>
              <a:t>Popülasyondaki duyarlı hayvanların oranı</a:t>
            </a:r>
          </a:p>
          <a:p>
            <a:pPr lvl="2" eaLnBrk="1" hangingPunct="1"/>
            <a:r>
              <a:rPr lang="tr-TR" altLang="tr-TR" sz="2000">
                <a:solidFill>
                  <a:srgbClr val="FFFF00"/>
                </a:solidFill>
              </a:rPr>
              <a:t>Hayvanlar arasındaki mesafe </a:t>
            </a:r>
          </a:p>
          <a:p>
            <a:pPr lvl="2" eaLnBrk="1" hangingPunct="1">
              <a:buFontTx/>
              <a:buNone/>
            </a:pPr>
            <a:r>
              <a:rPr lang="tr-TR" altLang="tr-TR" sz="2000">
                <a:solidFill>
                  <a:srgbClr val="FFFF00"/>
                </a:solidFill>
              </a:rPr>
              <a:t>    (hayvan yoğunluğu, popülasyon yapısı)</a:t>
            </a:r>
          </a:p>
          <a:p>
            <a:pPr lvl="2" eaLnBrk="1" hangingPunct="1">
              <a:buFontTx/>
              <a:buNone/>
            </a:pPr>
            <a:endParaRPr lang="tr-TR" altLang="tr-TR" sz="2000">
              <a:solidFill>
                <a:srgbClr val="FFFF00"/>
              </a:solidFill>
            </a:endParaRP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Sporadik seyir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Endemik seyir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Epidemik seyir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Pandemik seyir</a:t>
            </a:r>
          </a:p>
        </p:txBody>
      </p:sp>
      <p:sp>
        <p:nvSpPr>
          <p:cNvPr id="155653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53253" name="Picture 6" descr="http://www.onemedicine.tuskegee.edu/Epidemiology/images/Fig4_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6" y="1357314"/>
            <a:ext cx="2411413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4" name="Picture 8" descr="http://www.cdc.gov/salmonella/images/maps/typhimurium/typhimurium_epi_0429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3529013"/>
            <a:ext cx="2679700" cy="20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5" name="Picture 10" descr="http://anthro.palomar.edu/medical/images/graph_of_epidemic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5094289"/>
            <a:ext cx="2590800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805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800">
                <a:solidFill>
                  <a:srgbClr val="FF0000"/>
                </a:solidFill>
              </a:rPr>
              <a:t>POPÜLASYONDA HASTALIK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tr-TR" altLang="tr-TR" sz="2400" b="1">
                <a:solidFill>
                  <a:srgbClr val="FF0000"/>
                </a:solidFill>
              </a:rPr>
              <a:t>Popülasyondaki hastalık seyri</a:t>
            </a:r>
          </a:p>
          <a:p>
            <a:pPr lvl="1" eaLnBrk="1" hangingPunct="1"/>
            <a:r>
              <a:rPr lang="tr-TR" altLang="tr-TR" sz="2400">
                <a:solidFill>
                  <a:srgbClr val="FF0000"/>
                </a:solidFill>
              </a:rPr>
              <a:t>Epidemik eğri</a:t>
            </a:r>
          </a:p>
          <a:p>
            <a:pPr lvl="2" eaLnBrk="1" hangingPunct="1"/>
            <a:r>
              <a:rPr lang="tr-TR" altLang="tr-TR" sz="2000" b="1">
                <a:solidFill>
                  <a:srgbClr val="FFFF00"/>
                </a:solidFill>
              </a:rPr>
              <a:t>Etkenin infektivitesi</a:t>
            </a:r>
          </a:p>
          <a:p>
            <a:pPr lvl="2" eaLnBrk="1" hangingPunct="1"/>
            <a:r>
              <a:rPr lang="tr-TR" altLang="tr-TR" sz="2000" b="1">
                <a:solidFill>
                  <a:srgbClr val="FFFF00"/>
                </a:solidFill>
              </a:rPr>
              <a:t>Hastalığın inkübasyon periyodu</a:t>
            </a:r>
          </a:p>
          <a:p>
            <a:pPr lvl="2" eaLnBrk="1" hangingPunct="1"/>
            <a:r>
              <a:rPr lang="tr-TR" altLang="tr-TR" sz="2000" b="1">
                <a:solidFill>
                  <a:srgbClr val="FFFF00"/>
                </a:solidFill>
              </a:rPr>
              <a:t>Popülasyondaki duyarlı hayvanların oranı</a:t>
            </a:r>
          </a:p>
          <a:p>
            <a:pPr lvl="2" eaLnBrk="1" hangingPunct="1"/>
            <a:r>
              <a:rPr lang="tr-TR" altLang="tr-TR" sz="2000" b="1">
                <a:solidFill>
                  <a:srgbClr val="FFFF00"/>
                </a:solidFill>
              </a:rPr>
              <a:t>Hayvanlar arasındaki mesafe </a:t>
            </a:r>
          </a:p>
          <a:p>
            <a:pPr lvl="2" eaLnBrk="1" hangingPunct="1">
              <a:buFontTx/>
              <a:buNone/>
            </a:pPr>
            <a:r>
              <a:rPr lang="tr-TR" altLang="tr-TR" sz="2000" b="1">
                <a:solidFill>
                  <a:srgbClr val="FFFF00"/>
                </a:solidFill>
              </a:rPr>
              <a:t>    (hayvan yoğunluğu, popülasyon yapısı</a:t>
            </a:r>
            <a:r>
              <a:rPr lang="tr-TR" altLang="tr-TR" sz="2000">
                <a:solidFill>
                  <a:srgbClr val="FFFF00"/>
                </a:solidFill>
              </a:rPr>
              <a:t>)</a:t>
            </a:r>
          </a:p>
          <a:p>
            <a:pPr lvl="2" eaLnBrk="1" hangingPunct="1">
              <a:buFontTx/>
              <a:buNone/>
            </a:pPr>
            <a:endParaRPr lang="tr-TR" altLang="tr-TR" sz="2000">
              <a:solidFill>
                <a:srgbClr val="FFFF00"/>
              </a:solidFill>
            </a:endParaRPr>
          </a:p>
          <a:p>
            <a:pPr lvl="1" eaLnBrk="1" hangingPunct="1"/>
            <a:r>
              <a:rPr lang="tr-TR" altLang="tr-TR" sz="2400">
                <a:solidFill>
                  <a:srgbClr val="FF0000"/>
                </a:solidFill>
              </a:rPr>
              <a:t>Sporadik seyir</a:t>
            </a:r>
          </a:p>
          <a:p>
            <a:pPr lvl="1" eaLnBrk="1" hangingPunct="1"/>
            <a:r>
              <a:rPr lang="tr-TR" altLang="tr-TR" sz="2400">
                <a:solidFill>
                  <a:srgbClr val="FF0000"/>
                </a:solidFill>
              </a:rPr>
              <a:t>Endemik seyir</a:t>
            </a:r>
          </a:p>
          <a:p>
            <a:pPr lvl="1" eaLnBrk="1" hangingPunct="1"/>
            <a:r>
              <a:rPr lang="tr-TR" altLang="tr-TR" sz="2400">
                <a:solidFill>
                  <a:srgbClr val="FF0000"/>
                </a:solidFill>
              </a:rPr>
              <a:t>Epidemik seyir</a:t>
            </a:r>
          </a:p>
          <a:p>
            <a:pPr lvl="1" eaLnBrk="1" hangingPunct="1"/>
            <a:r>
              <a:rPr lang="tr-TR" altLang="tr-TR" sz="2400">
                <a:solidFill>
                  <a:srgbClr val="FF0000"/>
                </a:solidFill>
              </a:rPr>
              <a:t>Pandemik seyir</a:t>
            </a:r>
          </a:p>
        </p:txBody>
      </p:sp>
      <p:sp>
        <p:nvSpPr>
          <p:cNvPr id="54276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55653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5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141</Words>
  <Application>Microsoft Office PowerPoint</Application>
  <PresentationFormat>Widescreen</PresentationFormat>
  <Paragraphs>46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Kimono</vt:lpstr>
      <vt:lpstr>POPÜLASYONDA HASTALIK</vt:lpstr>
      <vt:lpstr>POPÜLASYONDA HASTALIK</vt:lpstr>
      <vt:lpstr>POPÜLASYONDA HASTALIK</vt:lpstr>
      <vt:lpstr>POPÜLASYONDA HASTALIK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POPÜLASYONDA HASTALIK</dc:title>
  <dc:creator>Windows Kullanıcısı</dc:creator>
  <cp:lastModifiedBy>Windows Kullanıcısı</cp:lastModifiedBy>
  <cp:revision>1</cp:revision>
  <dcterms:created xsi:type="dcterms:W3CDTF">2018-02-14T10:03:57Z</dcterms:created>
  <dcterms:modified xsi:type="dcterms:W3CDTF">2018-02-14T10:10:00Z</dcterms:modified>
</cp:coreProperties>
</file>