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9"/>
  </p:notesMasterIdLst>
  <p:sldIdLst>
    <p:sldId id="274"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74B3EA-D0E0-41C7-BFE2-A26F8D1CC7C8}" type="datetimeFigureOut">
              <a:rPr lang="tr-TR" smtClean="0"/>
              <a:t>4.4.2018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91F1CB-5C2A-4061-8554-152B4213C256}"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F4289C4-543E-47B5-96F2-6231B7D92B78}" type="slidenum">
              <a:rPr lang="tr-TR" smtClean="0"/>
              <a:pPr/>
              <a:t>2</a:t>
            </a:fld>
            <a:endParaRPr lang="tr-TR"/>
          </a:p>
        </p:txBody>
      </p:sp>
    </p:spTree>
    <p:extLst>
      <p:ext uri="{BB962C8B-B14F-4D97-AF65-F5344CB8AC3E}">
        <p14:creationId xmlns="" xmlns:p14="http://schemas.microsoft.com/office/powerpoint/2010/main" val="7709710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F4289C4-543E-47B5-96F2-6231B7D92B78}" type="slidenum">
              <a:rPr lang="tr-TR" smtClean="0"/>
              <a:pPr/>
              <a:t>11</a:t>
            </a:fld>
            <a:endParaRPr lang="tr-TR"/>
          </a:p>
        </p:txBody>
      </p:sp>
    </p:spTree>
    <p:extLst>
      <p:ext uri="{BB962C8B-B14F-4D97-AF65-F5344CB8AC3E}">
        <p14:creationId xmlns="" xmlns:p14="http://schemas.microsoft.com/office/powerpoint/2010/main" val="2135763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F4289C4-543E-47B5-96F2-6231B7D92B78}" type="slidenum">
              <a:rPr lang="tr-TR" smtClean="0"/>
              <a:pPr/>
              <a:t>12</a:t>
            </a:fld>
            <a:endParaRPr lang="tr-TR"/>
          </a:p>
        </p:txBody>
      </p:sp>
    </p:spTree>
    <p:extLst>
      <p:ext uri="{BB962C8B-B14F-4D97-AF65-F5344CB8AC3E}">
        <p14:creationId xmlns="" xmlns:p14="http://schemas.microsoft.com/office/powerpoint/2010/main" val="37167107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F4289C4-543E-47B5-96F2-6231B7D92B78}" type="slidenum">
              <a:rPr lang="tr-TR" smtClean="0"/>
              <a:pPr/>
              <a:t>13</a:t>
            </a:fld>
            <a:endParaRPr lang="tr-TR"/>
          </a:p>
        </p:txBody>
      </p:sp>
    </p:spTree>
    <p:extLst>
      <p:ext uri="{BB962C8B-B14F-4D97-AF65-F5344CB8AC3E}">
        <p14:creationId xmlns="" xmlns:p14="http://schemas.microsoft.com/office/powerpoint/2010/main" val="14087667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F4289C4-543E-47B5-96F2-6231B7D92B78}" type="slidenum">
              <a:rPr lang="tr-TR" smtClean="0"/>
              <a:pPr/>
              <a:t>14</a:t>
            </a:fld>
            <a:endParaRPr lang="tr-TR"/>
          </a:p>
        </p:txBody>
      </p:sp>
    </p:spTree>
    <p:extLst>
      <p:ext uri="{BB962C8B-B14F-4D97-AF65-F5344CB8AC3E}">
        <p14:creationId xmlns="" xmlns:p14="http://schemas.microsoft.com/office/powerpoint/2010/main" val="9638233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F4289C4-543E-47B5-96F2-6231B7D92B78}" type="slidenum">
              <a:rPr lang="tr-TR" smtClean="0"/>
              <a:pPr/>
              <a:t>15</a:t>
            </a:fld>
            <a:endParaRPr lang="tr-TR"/>
          </a:p>
        </p:txBody>
      </p:sp>
    </p:spTree>
    <p:extLst>
      <p:ext uri="{BB962C8B-B14F-4D97-AF65-F5344CB8AC3E}">
        <p14:creationId xmlns="" xmlns:p14="http://schemas.microsoft.com/office/powerpoint/2010/main" val="60342307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F4289C4-543E-47B5-96F2-6231B7D92B78}" type="slidenum">
              <a:rPr lang="tr-TR" smtClean="0"/>
              <a:pPr/>
              <a:t>16</a:t>
            </a:fld>
            <a:endParaRPr lang="tr-TR"/>
          </a:p>
        </p:txBody>
      </p:sp>
    </p:spTree>
    <p:extLst>
      <p:ext uri="{BB962C8B-B14F-4D97-AF65-F5344CB8AC3E}">
        <p14:creationId xmlns="" xmlns:p14="http://schemas.microsoft.com/office/powerpoint/2010/main" val="13282154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F4289C4-543E-47B5-96F2-6231B7D92B78}" type="slidenum">
              <a:rPr lang="tr-TR" smtClean="0"/>
              <a:pPr/>
              <a:t>17</a:t>
            </a:fld>
            <a:endParaRPr lang="tr-TR"/>
          </a:p>
        </p:txBody>
      </p:sp>
    </p:spTree>
    <p:extLst>
      <p:ext uri="{BB962C8B-B14F-4D97-AF65-F5344CB8AC3E}">
        <p14:creationId xmlns="" xmlns:p14="http://schemas.microsoft.com/office/powerpoint/2010/main" val="8911660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0F4289C4-543E-47B5-96F2-6231B7D92B78}" type="slidenum">
              <a:rPr lang="tr-TR" smtClean="0"/>
              <a:pPr/>
              <a:t>3</a:t>
            </a:fld>
            <a:endParaRPr lang="tr-TR"/>
          </a:p>
        </p:txBody>
      </p:sp>
    </p:spTree>
    <p:extLst>
      <p:ext uri="{BB962C8B-B14F-4D97-AF65-F5344CB8AC3E}">
        <p14:creationId xmlns="" xmlns:p14="http://schemas.microsoft.com/office/powerpoint/2010/main" val="25326615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F4289C4-543E-47B5-96F2-6231B7D92B78}" type="slidenum">
              <a:rPr lang="tr-TR" smtClean="0"/>
              <a:pPr/>
              <a:t>4</a:t>
            </a:fld>
            <a:endParaRPr lang="tr-TR"/>
          </a:p>
        </p:txBody>
      </p:sp>
    </p:spTree>
    <p:extLst>
      <p:ext uri="{BB962C8B-B14F-4D97-AF65-F5344CB8AC3E}">
        <p14:creationId xmlns="" xmlns:p14="http://schemas.microsoft.com/office/powerpoint/2010/main" val="11897960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F4289C4-543E-47B5-96F2-6231B7D92B78}" type="slidenum">
              <a:rPr lang="tr-TR" smtClean="0"/>
              <a:pPr/>
              <a:t>5</a:t>
            </a:fld>
            <a:endParaRPr lang="tr-TR"/>
          </a:p>
        </p:txBody>
      </p:sp>
    </p:spTree>
    <p:extLst>
      <p:ext uri="{BB962C8B-B14F-4D97-AF65-F5344CB8AC3E}">
        <p14:creationId xmlns="" xmlns:p14="http://schemas.microsoft.com/office/powerpoint/2010/main" val="14942376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F4289C4-543E-47B5-96F2-6231B7D92B78}" type="slidenum">
              <a:rPr lang="tr-TR" smtClean="0"/>
              <a:pPr/>
              <a:t>6</a:t>
            </a:fld>
            <a:endParaRPr lang="tr-TR"/>
          </a:p>
        </p:txBody>
      </p:sp>
    </p:spTree>
    <p:extLst>
      <p:ext uri="{BB962C8B-B14F-4D97-AF65-F5344CB8AC3E}">
        <p14:creationId xmlns="" xmlns:p14="http://schemas.microsoft.com/office/powerpoint/2010/main" val="17369431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F4289C4-543E-47B5-96F2-6231B7D92B78}" type="slidenum">
              <a:rPr lang="tr-TR" smtClean="0"/>
              <a:pPr/>
              <a:t>7</a:t>
            </a:fld>
            <a:endParaRPr lang="tr-TR"/>
          </a:p>
        </p:txBody>
      </p:sp>
    </p:spTree>
    <p:extLst>
      <p:ext uri="{BB962C8B-B14F-4D97-AF65-F5344CB8AC3E}">
        <p14:creationId xmlns="" xmlns:p14="http://schemas.microsoft.com/office/powerpoint/2010/main" val="31393201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F4289C4-543E-47B5-96F2-6231B7D92B78}" type="slidenum">
              <a:rPr lang="tr-TR" smtClean="0"/>
              <a:pPr/>
              <a:t>8</a:t>
            </a:fld>
            <a:endParaRPr lang="tr-TR"/>
          </a:p>
        </p:txBody>
      </p:sp>
    </p:spTree>
    <p:extLst>
      <p:ext uri="{BB962C8B-B14F-4D97-AF65-F5344CB8AC3E}">
        <p14:creationId xmlns="" xmlns:p14="http://schemas.microsoft.com/office/powerpoint/2010/main" val="41518404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F4289C4-543E-47B5-96F2-6231B7D92B78}" type="slidenum">
              <a:rPr lang="tr-TR" smtClean="0"/>
              <a:pPr/>
              <a:t>9</a:t>
            </a:fld>
            <a:endParaRPr lang="tr-TR"/>
          </a:p>
        </p:txBody>
      </p:sp>
    </p:spTree>
    <p:extLst>
      <p:ext uri="{BB962C8B-B14F-4D97-AF65-F5344CB8AC3E}">
        <p14:creationId xmlns="" xmlns:p14="http://schemas.microsoft.com/office/powerpoint/2010/main" val="20855124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0F4289C4-543E-47B5-96F2-6231B7D92B78}" type="slidenum">
              <a:rPr lang="tr-TR" smtClean="0"/>
              <a:pPr/>
              <a:t>10</a:t>
            </a:fld>
            <a:endParaRPr lang="tr-TR"/>
          </a:p>
        </p:txBody>
      </p:sp>
    </p:spTree>
    <p:extLst>
      <p:ext uri="{BB962C8B-B14F-4D97-AF65-F5344CB8AC3E}">
        <p14:creationId xmlns="" xmlns:p14="http://schemas.microsoft.com/office/powerpoint/2010/main" val="1053440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4.4.2018</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4.4.2018</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4.4.2018</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4.4.2018</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4.4.2018</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4.4.2018</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3068960"/>
            <a:ext cx="7467600" cy="1143000"/>
          </a:xfrm>
        </p:spPr>
        <p:txBody>
          <a:bodyPr/>
          <a:lstStyle/>
          <a:p>
            <a:r>
              <a:rPr lang="tr-TR" dirty="0" smtClean="0"/>
              <a:t>Örgüt ve Pozitivist Bakış</a:t>
            </a:r>
            <a:endParaRPr lang="tr-TR" dirty="0"/>
          </a:p>
        </p:txBody>
      </p:sp>
      <p:sp>
        <p:nvSpPr>
          <p:cNvPr id="3" name="2 İçerik Yer Tutucusu"/>
          <p:cNvSpPr>
            <a:spLocks noGrp="1"/>
          </p:cNvSpPr>
          <p:nvPr>
            <p:ph sz="quarter" idx="1"/>
          </p:nvPr>
        </p:nvSpPr>
        <p:spPr/>
        <p:txBody>
          <a:bodyPr/>
          <a:lstStyle/>
          <a:p>
            <a:pPr>
              <a:buNone/>
            </a:pP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63688" y="4869160"/>
            <a:ext cx="6512511" cy="1143000"/>
          </a:xfrm>
        </p:spPr>
        <p:txBody>
          <a:bodyPr/>
          <a:lstStyle/>
          <a:p>
            <a:pPr marL="685800" indent="-685800">
              <a:buFont typeface="Wingdings" panose="05000000000000000000" pitchFamily="2" charset="2"/>
              <a:buChar char="v"/>
            </a:pPr>
            <a:r>
              <a:rPr lang="tr-TR" dirty="0" err="1" smtClean="0"/>
              <a:t>Nominalist</a:t>
            </a:r>
            <a:r>
              <a:rPr lang="tr-TR" dirty="0" smtClean="0"/>
              <a:t> konum</a:t>
            </a:r>
            <a:endParaRPr lang="tr-TR" dirty="0"/>
          </a:p>
        </p:txBody>
      </p:sp>
      <p:sp>
        <p:nvSpPr>
          <p:cNvPr id="3" name="İçerik Yer Tutucusu 2"/>
          <p:cNvSpPr>
            <a:spLocks noGrp="1"/>
          </p:cNvSpPr>
          <p:nvPr>
            <p:ph sz="quarter" idx="1"/>
          </p:nvPr>
        </p:nvSpPr>
        <p:spPr>
          <a:xfrm>
            <a:off x="1143000" y="731520"/>
            <a:ext cx="6400800" cy="3993624"/>
          </a:xfrm>
        </p:spPr>
        <p:txBody>
          <a:bodyPr>
            <a:normAutofit/>
          </a:bodyPr>
          <a:lstStyle/>
          <a:p>
            <a:pPr algn="just"/>
            <a:r>
              <a:rPr lang="tr-TR" dirty="0" err="1"/>
              <a:t>Nominalist</a:t>
            </a:r>
            <a:r>
              <a:rPr lang="tr-TR" dirty="0"/>
              <a:t> konuma göre, sosyal dünya, bireyin bilinci dışında yer alan sosyal yapı için kullanılan etiketler, kavramlar ve isimlerden başka bir şey değildir, bu kavramlarla tanımlanmış dünyanın gerçek bir yapısı yoktur. Kullanılan isimler suni yaratımlar olarak görülür. Bunlar dışsal dünyaya anlam verme, tanımlama araçlarıdır.</a:t>
            </a:r>
          </a:p>
        </p:txBody>
      </p:sp>
    </p:spTree>
    <p:extLst>
      <p:ext uri="{BB962C8B-B14F-4D97-AF65-F5344CB8AC3E}">
        <p14:creationId xmlns="" xmlns:p14="http://schemas.microsoft.com/office/powerpoint/2010/main" val="3151845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347864" y="5229200"/>
            <a:ext cx="4784319" cy="998984"/>
          </a:xfrm>
        </p:spPr>
        <p:txBody>
          <a:bodyPr/>
          <a:lstStyle/>
          <a:p>
            <a:pPr marL="685800" indent="-685800">
              <a:buFont typeface="Wingdings" panose="05000000000000000000" pitchFamily="2" charset="2"/>
              <a:buChar char="v"/>
            </a:pPr>
            <a:r>
              <a:rPr lang="tr-TR" dirty="0" smtClean="0"/>
              <a:t>Realist konum</a:t>
            </a:r>
            <a:endParaRPr lang="tr-TR" dirty="0"/>
          </a:p>
        </p:txBody>
      </p:sp>
      <p:sp>
        <p:nvSpPr>
          <p:cNvPr id="3" name="İçerik Yer Tutucusu 2"/>
          <p:cNvSpPr>
            <a:spLocks noGrp="1"/>
          </p:cNvSpPr>
          <p:nvPr>
            <p:ph sz="quarter" idx="1"/>
          </p:nvPr>
        </p:nvSpPr>
        <p:spPr>
          <a:xfrm>
            <a:off x="1143000" y="731520"/>
            <a:ext cx="6400800" cy="4353664"/>
          </a:xfrm>
        </p:spPr>
        <p:txBody>
          <a:bodyPr>
            <a:normAutofit fontScale="92500" lnSpcReduction="10000"/>
          </a:bodyPr>
          <a:lstStyle/>
          <a:p>
            <a:pPr algn="just"/>
            <a:r>
              <a:rPr lang="tr-TR" dirty="0"/>
              <a:t>Diğer tarafta realist konum ise, bireyin bilinci dışındaki sosyal dünyanın göreli olarak değişmez, somut yapılar olduğunu kabul eder. </a:t>
            </a:r>
            <a:endParaRPr lang="tr-TR" dirty="0" smtClean="0"/>
          </a:p>
          <a:p>
            <a:pPr lvl="1" algn="just"/>
            <a:r>
              <a:rPr lang="tr-TR" dirty="0" smtClean="0"/>
              <a:t>Bu </a:t>
            </a:r>
            <a:r>
              <a:rPr lang="tr-TR" dirty="0"/>
              <a:t>yapılar biz algılasak da algılamasak da deneysel bütünlükler olarak varlıklarını sürdürür. </a:t>
            </a:r>
            <a:endParaRPr lang="tr-TR" dirty="0" smtClean="0"/>
          </a:p>
          <a:p>
            <a:pPr lvl="1" algn="just"/>
            <a:r>
              <a:rPr lang="tr-TR" dirty="0" smtClean="0"/>
              <a:t>Yani </a:t>
            </a:r>
            <a:r>
              <a:rPr lang="tr-TR" dirty="0"/>
              <a:t>sosyal dünya bireyin anlamasına bağlı olmaksızın vardır. Birey kendi gerçekliği olan, yani ontolojik olarak insan bilinci ve varlığından önce var olan bir sosyal dünyada doğar ve yaşamını sürdürür. </a:t>
            </a:r>
            <a:endParaRPr lang="tr-TR" dirty="0" smtClean="0"/>
          </a:p>
          <a:p>
            <a:pPr lvl="1" algn="just"/>
            <a:r>
              <a:rPr lang="tr-TR" dirty="0" smtClean="0"/>
              <a:t>Sosyal </a:t>
            </a:r>
            <a:r>
              <a:rPr lang="tr-TR" dirty="0"/>
              <a:t>dünya tıpkı doğa dünyası gibi somut niteliktedir</a:t>
            </a:r>
          </a:p>
        </p:txBody>
      </p:sp>
    </p:spTree>
    <p:extLst>
      <p:ext uri="{BB962C8B-B14F-4D97-AF65-F5344CB8AC3E}">
        <p14:creationId xmlns="" xmlns:p14="http://schemas.microsoft.com/office/powerpoint/2010/main" val="582972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267744" y="5229200"/>
            <a:ext cx="6008455" cy="854968"/>
          </a:xfrm>
        </p:spPr>
        <p:txBody>
          <a:bodyPr/>
          <a:lstStyle/>
          <a:p>
            <a:pPr marL="685800" indent="-685800">
              <a:buFont typeface="Wingdings" panose="05000000000000000000" pitchFamily="2" charset="2"/>
              <a:buChar char="v"/>
            </a:pPr>
            <a:r>
              <a:rPr lang="tr-TR" dirty="0" smtClean="0"/>
              <a:t>Epistemolojik boyut</a:t>
            </a:r>
            <a:endParaRPr lang="tr-TR" dirty="0"/>
          </a:p>
        </p:txBody>
      </p:sp>
      <p:sp>
        <p:nvSpPr>
          <p:cNvPr id="3" name="İçerik Yer Tutucusu 2"/>
          <p:cNvSpPr>
            <a:spLocks noGrp="1"/>
          </p:cNvSpPr>
          <p:nvPr>
            <p:ph sz="quarter" idx="1"/>
          </p:nvPr>
        </p:nvSpPr>
        <p:spPr>
          <a:xfrm>
            <a:off x="899592" y="731520"/>
            <a:ext cx="6644208" cy="4641696"/>
          </a:xfrm>
        </p:spPr>
        <p:txBody>
          <a:bodyPr>
            <a:normAutofit fontScale="92500" lnSpcReduction="20000"/>
          </a:bodyPr>
          <a:lstStyle/>
          <a:p>
            <a:pPr algn="just"/>
            <a:r>
              <a:rPr lang="tr-TR" dirty="0"/>
              <a:t>Epistemolojik boyutta pozitivizm, sosyal dünyada bütünü oluşturan parçalar arasındaki </a:t>
            </a:r>
            <a:r>
              <a:rPr lang="tr-TR" dirty="0" err="1"/>
              <a:t>nedensel</a:t>
            </a:r>
            <a:r>
              <a:rPr lang="tr-TR" dirty="0"/>
              <a:t> ilişkileri ve düzenlilikleri arayarak, ne olduğunu tahmin etmeyi açıklama amacındadır. </a:t>
            </a:r>
            <a:endParaRPr lang="tr-TR" dirty="0" smtClean="0"/>
          </a:p>
          <a:p>
            <a:pPr algn="just"/>
            <a:r>
              <a:rPr lang="tr-TR" dirty="0" smtClean="0"/>
              <a:t>Pozitivist </a:t>
            </a:r>
            <a:r>
              <a:rPr lang="tr-TR" dirty="0"/>
              <a:t>epistemoloji, özünde doğa bilimlerine hâkim olan geleneksel yaklaşım üzerine temellenmiştir. </a:t>
            </a:r>
            <a:endParaRPr lang="tr-TR" dirty="0" smtClean="0"/>
          </a:p>
          <a:p>
            <a:pPr lvl="1" algn="just"/>
            <a:r>
              <a:rPr lang="tr-TR" dirty="0" smtClean="0"/>
              <a:t>Örneğin </a:t>
            </a:r>
            <a:r>
              <a:rPr lang="tr-TR" dirty="0"/>
              <a:t>var olan düzenliliklere ilişkin oluşturulmuş hipotezler, bunlara uygun deneysel araştırma programları ile ya doğrulanır ya da bu hipotezlerin hiçbir zaman doğrulanamayacağı </a:t>
            </a:r>
            <a:r>
              <a:rPr lang="tr-TR" dirty="0" err="1"/>
              <a:t>sayıltısı</a:t>
            </a:r>
            <a:r>
              <a:rPr lang="tr-TR" dirty="0"/>
              <a:t> ile </a:t>
            </a:r>
            <a:r>
              <a:rPr lang="tr-TR" dirty="0" err="1"/>
              <a:t>yanlışlanabilir</a:t>
            </a:r>
            <a:r>
              <a:rPr lang="tr-TR" dirty="0"/>
              <a:t>. </a:t>
            </a:r>
            <a:endParaRPr lang="tr-TR" dirty="0" smtClean="0"/>
          </a:p>
          <a:p>
            <a:pPr lvl="1" algn="just"/>
            <a:r>
              <a:rPr lang="tr-TR" dirty="0" smtClean="0"/>
              <a:t>Ancak </a:t>
            </a:r>
            <a:r>
              <a:rPr lang="tr-TR" dirty="0"/>
              <a:t>hem doğrulama hem de </a:t>
            </a:r>
            <a:r>
              <a:rPr lang="tr-TR" dirty="0" err="1"/>
              <a:t>yanlışlama</a:t>
            </a:r>
            <a:r>
              <a:rPr lang="tr-TR" dirty="0"/>
              <a:t> taraftarlarınca, var olan bilgiye yenilerinin eklenmesi ile, mevcut bilgide artış elde edileceği de kabul edilir.</a:t>
            </a:r>
          </a:p>
        </p:txBody>
      </p:sp>
    </p:spTree>
    <p:extLst>
      <p:ext uri="{BB962C8B-B14F-4D97-AF65-F5344CB8AC3E}">
        <p14:creationId xmlns="" xmlns:p14="http://schemas.microsoft.com/office/powerpoint/2010/main" val="325091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additive="base">
                                        <p:cTn id="31" dur="500" fill="hold"/>
                                        <p:tgtEl>
                                          <p:spTgt spid="2"/>
                                        </p:tgtEl>
                                        <p:attrNameLst>
                                          <p:attrName>ppt_x</p:attrName>
                                        </p:attrNameLst>
                                      </p:cBhvr>
                                      <p:tavLst>
                                        <p:tav tm="0">
                                          <p:val>
                                            <p:strVal val="#ppt_x"/>
                                          </p:val>
                                        </p:tav>
                                        <p:tav tm="100000">
                                          <p:val>
                                            <p:strVal val="#ppt_x"/>
                                          </p:val>
                                        </p:tav>
                                      </p:tavLst>
                                    </p:anim>
                                    <p:anim calcmode="lin" valueType="num">
                                      <p:cBhvr additive="base">
                                        <p:cTn id="3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131840" y="5157192"/>
            <a:ext cx="5216367" cy="854968"/>
          </a:xfrm>
        </p:spPr>
        <p:txBody>
          <a:bodyPr/>
          <a:lstStyle/>
          <a:p>
            <a:pPr marL="685800" indent="-685800">
              <a:buFont typeface="Wingdings" panose="05000000000000000000" pitchFamily="2" charset="2"/>
              <a:buChar char="v"/>
            </a:pPr>
            <a:r>
              <a:rPr lang="tr-TR" dirty="0" smtClean="0"/>
              <a:t>Anti-pozitivizm </a:t>
            </a:r>
            <a:endParaRPr lang="tr-TR" dirty="0"/>
          </a:p>
        </p:txBody>
      </p:sp>
      <p:sp>
        <p:nvSpPr>
          <p:cNvPr id="3" name="İçerik Yer Tutucusu 2"/>
          <p:cNvSpPr>
            <a:spLocks noGrp="1"/>
          </p:cNvSpPr>
          <p:nvPr>
            <p:ph sz="quarter" idx="1"/>
          </p:nvPr>
        </p:nvSpPr>
        <p:spPr>
          <a:xfrm>
            <a:off x="899592" y="731520"/>
            <a:ext cx="6644208" cy="4713704"/>
          </a:xfrm>
        </p:spPr>
        <p:txBody>
          <a:bodyPr>
            <a:normAutofit fontScale="92500" lnSpcReduction="20000"/>
          </a:bodyPr>
          <a:lstStyle/>
          <a:p>
            <a:pPr algn="just"/>
            <a:r>
              <a:rPr lang="tr-TR" dirty="0"/>
              <a:t>Anti-pozitivizm ise </a:t>
            </a:r>
            <a:r>
              <a:rPr lang="tr-TR" dirty="0" smtClean="0"/>
              <a:t>sosyal </a:t>
            </a:r>
            <a:r>
              <a:rPr lang="tr-TR" dirty="0"/>
              <a:t>dünyadaki düzenliliklerin altında yatan unsurları ya da yasaları aramanın </a:t>
            </a:r>
            <a:r>
              <a:rPr lang="tr-TR" dirty="0" smtClean="0"/>
              <a:t>yararına </a:t>
            </a:r>
            <a:r>
              <a:rPr lang="tr-TR" dirty="0"/>
              <a:t>karşı çıkar. </a:t>
            </a:r>
            <a:endParaRPr lang="tr-TR" dirty="0" smtClean="0"/>
          </a:p>
          <a:p>
            <a:pPr algn="just"/>
            <a:r>
              <a:rPr lang="tr-TR" dirty="0" smtClean="0"/>
              <a:t>Anti-pozitivizme </a:t>
            </a:r>
            <a:r>
              <a:rPr lang="tr-TR" dirty="0"/>
              <a:t>göre sosyal dünya aslında görelidir ve ancak incelenen eylemlere doğrudan katılan bireylerin bakış açıları yoluyla bilgiye ulaşılabilir. Bu nedenle, pozitivist epistemolojinin insan eylemlerini anlamak için gerekli gördüğü nesnel, objektif gözlemci duruşunu kabul etmez</a:t>
            </a:r>
            <a:r>
              <a:rPr lang="tr-TR" dirty="0" smtClean="0"/>
              <a:t>.</a:t>
            </a:r>
          </a:p>
          <a:p>
            <a:pPr lvl="1" algn="just"/>
            <a:r>
              <a:rPr lang="tr-TR" dirty="0" smtClean="0"/>
              <a:t> </a:t>
            </a:r>
            <a:r>
              <a:rPr lang="tr-TR" dirty="0"/>
              <a:t>Yani, anlama dışarıdan değil içeriden, eyleme katılanın referans çerçevesinden anlaşılabilir. </a:t>
            </a:r>
            <a:endParaRPr lang="tr-TR" dirty="0" smtClean="0"/>
          </a:p>
          <a:p>
            <a:pPr algn="just"/>
            <a:r>
              <a:rPr lang="tr-TR" dirty="0" smtClean="0"/>
              <a:t>Bu </a:t>
            </a:r>
            <a:r>
              <a:rPr lang="tr-TR" dirty="0"/>
              <a:t>bağlamda, anti-pozitivist epistemoloji, öznel/sübjektif bir girişimi gerekli görür. Genel olarak bilimin nesnel/objektif bilgi oluşturabileceği düşüncesini de reddeder</a:t>
            </a:r>
          </a:p>
        </p:txBody>
      </p:sp>
    </p:spTree>
    <p:extLst>
      <p:ext uri="{BB962C8B-B14F-4D97-AF65-F5344CB8AC3E}">
        <p14:creationId xmlns="" xmlns:p14="http://schemas.microsoft.com/office/powerpoint/2010/main" val="3203499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additive="base">
                                        <p:cTn id="31" dur="500" fill="hold"/>
                                        <p:tgtEl>
                                          <p:spTgt spid="2"/>
                                        </p:tgtEl>
                                        <p:attrNameLst>
                                          <p:attrName>ppt_x</p:attrName>
                                        </p:attrNameLst>
                                      </p:cBhvr>
                                      <p:tavLst>
                                        <p:tav tm="0">
                                          <p:val>
                                            <p:strVal val="#ppt_x"/>
                                          </p:val>
                                        </p:tav>
                                        <p:tav tm="100000">
                                          <p:val>
                                            <p:strVal val="#ppt_x"/>
                                          </p:val>
                                        </p:tav>
                                      </p:tavLst>
                                    </p:anim>
                                    <p:anim calcmode="lin" valueType="num">
                                      <p:cBhvr additive="base">
                                        <p:cTn id="3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995936" y="5445224"/>
            <a:ext cx="4618856" cy="1008112"/>
          </a:xfrm>
        </p:spPr>
        <p:txBody>
          <a:bodyPr/>
          <a:lstStyle/>
          <a:p>
            <a:pPr marL="685800" indent="-685800">
              <a:buFont typeface="Wingdings" panose="05000000000000000000" pitchFamily="2" charset="2"/>
              <a:buChar char="v"/>
            </a:pPr>
            <a:r>
              <a:rPr lang="tr-TR" dirty="0" smtClean="0"/>
              <a:t>Determinizm</a:t>
            </a:r>
            <a:endParaRPr lang="tr-TR" dirty="0"/>
          </a:p>
        </p:txBody>
      </p:sp>
      <p:sp>
        <p:nvSpPr>
          <p:cNvPr id="3" name="İçerik Yer Tutucusu 2"/>
          <p:cNvSpPr>
            <a:spLocks noGrp="1"/>
          </p:cNvSpPr>
          <p:nvPr>
            <p:ph sz="quarter" idx="1"/>
          </p:nvPr>
        </p:nvSpPr>
        <p:spPr>
          <a:xfrm>
            <a:off x="467544" y="692696"/>
            <a:ext cx="7859216" cy="4104456"/>
          </a:xfrm>
        </p:spPr>
        <p:txBody>
          <a:bodyPr>
            <a:normAutofit lnSpcReduction="10000"/>
          </a:bodyPr>
          <a:lstStyle/>
          <a:p>
            <a:pPr algn="just"/>
            <a:r>
              <a:rPr lang="tr-TR" dirty="0"/>
              <a:t>Determinist bakış açısı, insanın ve eylemlerinin, tamamen içinde bulunulan çevre veya durum tarafından belirlendiği anlayışını savunur. Diğer tarafta iradecilik bakış açısı ise, insanı tamamen otonom ve serbest irade ile tanımlar. </a:t>
            </a:r>
            <a:endParaRPr lang="tr-TR" dirty="0" smtClean="0"/>
          </a:p>
          <a:p>
            <a:pPr algn="just"/>
            <a:r>
              <a:rPr lang="tr-TR" dirty="0"/>
              <a:t>S</a:t>
            </a:r>
            <a:r>
              <a:rPr lang="tr-TR" dirty="0" smtClean="0"/>
              <a:t>osyal </a:t>
            </a:r>
            <a:r>
              <a:rPr lang="tr-TR" dirty="0"/>
              <a:t>bilim teorileri, insan eylemlerini toplumla ilişkileri bağlamında anlamak amacında olduğu için, bu iki uçtan biri ya da diğerini açık ya da </a:t>
            </a:r>
            <a:r>
              <a:rPr lang="tr-TR" dirty="0" smtClean="0"/>
              <a:t>gizli/kapalı </a:t>
            </a:r>
            <a:r>
              <a:rPr lang="tr-TR" dirty="0"/>
              <a:t>olarak seçmek ya da her ikisinin de etkili olduğu bir anlayışla ortada bir duruşu benimsemek durumundadır</a:t>
            </a:r>
          </a:p>
        </p:txBody>
      </p:sp>
    </p:spTree>
    <p:extLst>
      <p:ext uri="{BB962C8B-B14F-4D97-AF65-F5344CB8AC3E}">
        <p14:creationId xmlns="" xmlns:p14="http://schemas.microsoft.com/office/powerpoint/2010/main" val="2312110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347864" y="4797152"/>
            <a:ext cx="5000343" cy="1143000"/>
          </a:xfrm>
        </p:spPr>
        <p:txBody>
          <a:bodyPr>
            <a:normAutofit/>
          </a:bodyPr>
          <a:lstStyle/>
          <a:p>
            <a:pPr marL="685800" indent="-685800">
              <a:buFont typeface="Wingdings" panose="05000000000000000000" pitchFamily="2" charset="2"/>
              <a:buChar char="v"/>
            </a:pPr>
            <a:r>
              <a:rPr lang="tr-TR" dirty="0" smtClean="0"/>
              <a:t>Metodolojik boyut</a:t>
            </a:r>
            <a:endParaRPr lang="tr-TR" dirty="0"/>
          </a:p>
        </p:txBody>
      </p:sp>
      <p:sp>
        <p:nvSpPr>
          <p:cNvPr id="3" name="İçerik Yer Tutucusu 2"/>
          <p:cNvSpPr>
            <a:spLocks noGrp="1"/>
          </p:cNvSpPr>
          <p:nvPr>
            <p:ph sz="quarter" idx="1"/>
          </p:nvPr>
        </p:nvSpPr>
        <p:spPr>
          <a:xfrm>
            <a:off x="971600" y="731520"/>
            <a:ext cx="6572200" cy="4497680"/>
          </a:xfrm>
        </p:spPr>
        <p:txBody>
          <a:bodyPr>
            <a:normAutofit fontScale="92500" lnSpcReduction="20000"/>
          </a:bodyPr>
          <a:lstStyle/>
          <a:p>
            <a:pPr algn="just"/>
            <a:r>
              <a:rPr lang="tr-TR" dirty="0"/>
              <a:t>Metodoloji boyutunda </a:t>
            </a:r>
            <a:r>
              <a:rPr lang="tr-TR" dirty="0" err="1"/>
              <a:t>idiografik</a:t>
            </a:r>
            <a:r>
              <a:rPr lang="tr-TR" dirty="0"/>
              <a:t> yaklaşım ise, sosyal dünya hakkındaki bilginin, ancak inceleme nesnesinin birinci elden bilgisi ile elde edilebileceği düşüncesi üzerine temellenmiştir. </a:t>
            </a:r>
            <a:endParaRPr lang="tr-TR" dirty="0" smtClean="0"/>
          </a:p>
          <a:p>
            <a:pPr lvl="1" algn="just"/>
            <a:r>
              <a:rPr lang="tr-TR" dirty="0" smtClean="0"/>
              <a:t>Bu </a:t>
            </a:r>
            <a:r>
              <a:rPr lang="tr-TR" dirty="0"/>
              <a:t>bağlamda inceleme nesnesi yakından incelemeye alınır, arka planı ve tarihçesi ayrıntıları ile ortaya çıkarılır. </a:t>
            </a:r>
            <a:endParaRPr lang="tr-TR" dirty="0" smtClean="0"/>
          </a:p>
          <a:p>
            <a:pPr algn="just"/>
            <a:r>
              <a:rPr lang="tr-TR" dirty="0" err="1" smtClean="0"/>
              <a:t>İdiografik</a:t>
            </a:r>
            <a:r>
              <a:rPr lang="tr-TR" dirty="0" smtClean="0"/>
              <a:t> </a:t>
            </a:r>
            <a:r>
              <a:rPr lang="tr-TR" dirty="0"/>
              <a:t>yaklaşım, günlük yaşam akışı içine katılan ve durumların içinde yer almakla ortaya çıkan sübjektif açıklamaların analizine odaklanır. </a:t>
            </a:r>
            <a:endParaRPr lang="tr-TR" dirty="0" smtClean="0"/>
          </a:p>
          <a:p>
            <a:pPr lvl="1" algn="just"/>
            <a:r>
              <a:rPr lang="tr-TR" dirty="0" smtClean="0"/>
              <a:t>Bu </a:t>
            </a:r>
            <a:r>
              <a:rPr lang="tr-TR" dirty="0"/>
              <a:t>bağlamda sosyal dünyaya ilişkin görüşler, günlükler, biyografiler ve gazete kayıtlarından elde edilir.</a:t>
            </a:r>
          </a:p>
        </p:txBody>
      </p:sp>
    </p:spTree>
    <p:extLst>
      <p:ext uri="{BB962C8B-B14F-4D97-AF65-F5344CB8AC3E}">
        <p14:creationId xmlns="" xmlns:p14="http://schemas.microsoft.com/office/powerpoint/2010/main" val="2274592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additive="base">
                                        <p:cTn id="31" dur="500" fill="hold"/>
                                        <p:tgtEl>
                                          <p:spTgt spid="2"/>
                                        </p:tgtEl>
                                        <p:attrNameLst>
                                          <p:attrName>ppt_x</p:attrName>
                                        </p:attrNameLst>
                                      </p:cBhvr>
                                      <p:tavLst>
                                        <p:tav tm="0">
                                          <p:val>
                                            <p:strVal val="#ppt_x"/>
                                          </p:val>
                                        </p:tav>
                                        <p:tav tm="100000">
                                          <p:val>
                                            <p:strVal val="#ppt_x"/>
                                          </p:val>
                                        </p:tav>
                                      </p:tavLst>
                                    </p:anim>
                                    <p:anim calcmode="lin" valueType="num">
                                      <p:cBhvr additive="base">
                                        <p:cTn id="3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347864" y="5085184"/>
            <a:ext cx="5338936" cy="1082384"/>
          </a:xfrm>
        </p:spPr>
        <p:txBody>
          <a:bodyPr>
            <a:normAutofit/>
          </a:bodyPr>
          <a:lstStyle/>
          <a:p>
            <a:pPr marL="685800" indent="-685800">
              <a:buFont typeface="Wingdings" panose="05000000000000000000" pitchFamily="2" charset="2"/>
              <a:buChar char="v"/>
            </a:pPr>
            <a:r>
              <a:rPr lang="tr-TR" dirty="0" err="1" smtClean="0"/>
              <a:t>Nomotetik</a:t>
            </a:r>
            <a:r>
              <a:rPr lang="tr-TR" dirty="0" smtClean="0"/>
              <a:t> yaklaşım</a:t>
            </a:r>
            <a:endParaRPr lang="tr-TR" dirty="0"/>
          </a:p>
        </p:txBody>
      </p:sp>
      <p:sp>
        <p:nvSpPr>
          <p:cNvPr id="3" name="İçerik Yer Tutucusu 2"/>
          <p:cNvSpPr>
            <a:spLocks noGrp="1"/>
          </p:cNvSpPr>
          <p:nvPr>
            <p:ph sz="quarter" idx="1"/>
          </p:nvPr>
        </p:nvSpPr>
        <p:spPr>
          <a:xfrm>
            <a:off x="323528" y="1124744"/>
            <a:ext cx="8301608" cy="5181208"/>
          </a:xfrm>
        </p:spPr>
        <p:txBody>
          <a:bodyPr>
            <a:normAutofit/>
          </a:bodyPr>
          <a:lstStyle/>
          <a:p>
            <a:pPr algn="just"/>
            <a:r>
              <a:rPr lang="tr-TR" dirty="0" err="1"/>
              <a:t>Nomotetik</a:t>
            </a:r>
            <a:r>
              <a:rPr lang="tr-TR" dirty="0"/>
              <a:t> yaklaşım ise, doğa bilimlerinde kullanılan, bilimsel ilkelere uygun olarak hazırlanmış hipotezlerin test edilmesi metodunu kullanır. </a:t>
            </a:r>
            <a:endParaRPr lang="tr-TR" dirty="0" smtClean="0"/>
          </a:p>
          <a:p>
            <a:pPr algn="just"/>
            <a:r>
              <a:rPr lang="tr-TR" dirty="0" smtClean="0"/>
              <a:t>Verilerin </a:t>
            </a:r>
            <a:r>
              <a:rPr lang="tr-TR" dirty="0"/>
              <a:t>analizi için niceliksel tekniklerin kullanımı ve bilimsel testlerin oluşturulması önemlidir. </a:t>
            </a:r>
            <a:endParaRPr lang="tr-TR" dirty="0" smtClean="0"/>
          </a:p>
          <a:p>
            <a:pPr lvl="2" algn="just"/>
            <a:r>
              <a:rPr lang="tr-TR" dirty="0" smtClean="0"/>
              <a:t>Anket</a:t>
            </a:r>
            <a:r>
              <a:rPr lang="tr-TR" dirty="0"/>
              <a:t>, </a:t>
            </a:r>
            <a:endParaRPr lang="tr-TR" dirty="0" smtClean="0"/>
          </a:p>
          <a:p>
            <a:pPr lvl="2" algn="just"/>
            <a:r>
              <a:rPr lang="tr-TR" dirty="0" smtClean="0"/>
              <a:t>alan </a:t>
            </a:r>
            <a:r>
              <a:rPr lang="tr-TR" dirty="0"/>
              <a:t>araştırması, </a:t>
            </a:r>
            <a:endParaRPr lang="tr-TR" dirty="0" smtClean="0"/>
          </a:p>
          <a:p>
            <a:pPr lvl="2" algn="just"/>
            <a:r>
              <a:rPr lang="tr-TR" dirty="0" smtClean="0"/>
              <a:t>kişilik </a:t>
            </a:r>
            <a:r>
              <a:rPr lang="tr-TR" dirty="0"/>
              <a:t>testleri ve </a:t>
            </a:r>
            <a:endParaRPr lang="tr-TR" dirty="0" smtClean="0"/>
          </a:p>
          <a:p>
            <a:pPr lvl="2" algn="just"/>
            <a:r>
              <a:rPr lang="tr-TR" dirty="0" smtClean="0"/>
              <a:t>standartlaştırılmış </a:t>
            </a:r>
            <a:r>
              <a:rPr lang="tr-TR" dirty="0"/>
              <a:t>araştırma araçlarını </a:t>
            </a:r>
            <a:r>
              <a:rPr lang="tr-TR" dirty="0" smtClean="0"/>
              <a:t>kullanır.</a:t>
            </a:r>
            <a:endParaRPr lang="tr-TR" dirty="0"/>
          </a:p>
        </p:txBody>
      </p:sp>
    </p:spTree>
    <p:extLst>
      <p:ext uri="{BB962C8B-B14F-4D97-AF65-F5344CB8AC3E}">
        <p14:creationId xmlns="" xmlns:p14="http://schemas.microsoft.com/office/powerpoint/2010/main" val="854566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anim calcmode="lin" valueType="num">
                                      <p:cBhvr additive="base">
                                        <p:cTn id="43" dur="500" fill="hold"/>
                                        <p:tgtEl>
                                          <p:spTgt spid="2"/>
                                        </p:tgtEl>
                                        <p:attrNameLst>
                                          <p:attrName>ppt_x</p:attrName>
                                        </p:attrNameLst>
                                      </p:cBhvr>
                                      <p:tavLst>
                                        <p:tav tm="0">
                                          <p:val>
                                            <p:strVal val="#ppt_x"/>
                                          </p:val>
                                        </p:tav>
                                        <p:tav tm="100000">
                                          <p:val>
                                            <p:strVal val="#ppt_x"/>
                                          </p:val>
                                        </p:tav>
                                      </p:tavLst>
                                    </p:anim>
                                    <p:anim calcmode="lin" valueType="num">
                                      <p:cBhvr additive="base">
                                        <p:cTn id="4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411760" y="5157192"/>
            <a:ext cx="6419056" cy="936104"/>
          </a:xfrm>
        </p:spPr>
        <p:txBody>
          <a:bodyPr>
            <a:normAutofit fontScale="90000"/>
          </a:bodyPr>
          <a:lstStyle/>
          <a:p>
            <a:pPr marL="685800" indent="-685800">
              <a:buFont typeface="Wingdings" panose="05000000000000000000" pitchFamily="2" charset="2"/>
              <a:buChar char="v"/>
            </a:pPr>
            <a:r>
              <a:rPr lang="tr-TR" sz="3600" dirty="0" smtClean="0"/>
              <a:t>Sosyal bilimlerde iki gelenek</a:t>
            </a:r>
            <a:endParaRPr lang="tr-TR" sz="3600" dirty="0"/>
          </a:p>
        </p:txBody>
      </p:sp>
      <p:sp>
        <p:nvSpPr>
          <p:cNvPr id="3" name="İçerik Yer Tutucusu 2"/>
          <p:cNvSpPr>
            <a:spLocks noGrp="1"/>
          </p:cNvSpPr>
          <p:nvPr>
            <p:ph sz="quarter" idx="1"/>
          </p:nvPr>
        </p:nvSpPr>
        <p:spPr>
          <a:xfrm>
            <a:off x="539552" y="1052736"/>
            <a:ext cx="8147248" cy="3744416"/>
          </a:xfrm>
        </p:spPr>
        <p:txBody>
          <a:bodyPr>
            <a:normAutofit fontScale="92500" lnSpcReduction="10000"/>
          </a:bodyPr>
          <a:lstStyle/>
          <a:p>
            <a:r>
              <a:rPr lang="tr-TR" b="1" dirty="0" smtClean="0"/>
              <a:t>Sosyal pozitivizm</a:t>
            </a:r>
            <a:r>
              <a:rPr lang="tr-TR" dirty="0" smtClean="0"/>
              <a:t>: insan ilişkileri alanına doğa bilimlerinde kullanılan metot ve modellerin uygulanması, sosyal dünyanın tıpkı bir doğa gibi ele alınması.</a:t>
            </a:r>
          </a:p>
          <a:p>
            <a:pPr lvl="1"/>
            <a:r>
              <a:rPr lang="tr-TR" dirty="0" smtClean="0"/>
              <a:t>Buna göre ontolojik olarak realist, epistemolojik olarak </a:t>
            </a:r>
            <a:r>
              <a:rPr lang="tr-TR" dirty="0" err="1" smtClean="0"/>
              <a:t>pozitivistik</a:t>
            </a:r>
            <a:r>
              <a:rPr lang="tr-TR" dirty="0" smtClean="0"/>
              <a:t>, insan doğası açısından determinist ve metodolojik olarak </a:t>
            </a:r>
            <a:r>
              <a:rPr lang="tr-TR" dirty="0" err="1" smtClean="0"/>
              <a:t>nomotetiktir</a:t>
            </a:r>
            <a:r>
              <a:rPr lang="tr-TR" dirty="0" smtClean="0"/>
              <a:t>. </a:t>
            </a:r>
          </a:p>
          <a:p>
            <a:r>
              <a:rPr lang="tr-TR" b="1" dirty="0" smtClean="0"/>
              <a:t>Alman idealizmi</a:t>
            </a:r>
            <a:r>
              <a:rPr lang="tr-TR" dirty="0" smtClean="0"/>
              <a:t>: Evrenin nihai gerçekliğinin ruh ve düşüncede temellendiğini kabul eder. </a:t>
            </a:r>
          </a:p>
          <a:p>
            <a:pPr lvl="1"/>
            <a:r>
              <a:rPr lang="tr-TR" dirty="0" smtClean="0"/>
              <a:t>Sosyal gerçekliğe bakışında </a:t>
            </a:r>
            <a:r>
              <a:rPr lang="tr-TR" dirty="0" err="1" smtClean="0"/>
              <a:t>nominalisttir</a:t>
            </a:r>
            <a:r>
              <a:rPr lang="tr-TR" dirty="0" smtClean="0"/>
              <a:t>, insan ilişkilerinin sübjektif doğasına odaklanır, epistemolojik olarak anti pozitivist, insan doğasına bakışta iradeci ve metodolojik olarak </a:t>
            </a:r>
            <a:r>
              <a:rPr lang="tr-TR" dirty="0" err="1" smtClean="0"/>
              <a:t>idiografiktir</a:t>
            </a:r>
            <a:r>
              <a:rPr lang="tr-TR" dirty="0" smtClean="0"/>
              <a:t>. </a:t>
            </a:r>
            <a:endParaRPr lang="tr-TR" dirty="0"/>
          </a:p>
        </p:txBody>
      </p:sp>
    </p:spTree>
    <p:extLst>
      <p:ext uri="{BB962C8B-B14F-4D97-AF65-F5344CB8AC3E}">
        <p14:creationId xmlns="" xmlns:p14="http://schemas.microsoft.com/office/powerpoint/2010/main" val="1335292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Örgüt araştırmaları</a:t>
            </a:r>
            <a:endParaRPr lang="tr-TR" dirty="0"/>
          </a:p>
        </p:txBody>
      </p:sp>
      <p:sp>
        <p:nvSpPr>
          <p:cNvPr id="3" name="İçerik Yer Tutucusu 2"/>
          <p:cNvSpPr>
            <a:spLocks noGrp="1"/>
          </p:cNvSpPr>
          <p:nvPr>
            <p:ph sz="quarter" idx="1"/>
          </p:nvPr>
        </p:nvSpPr>
        <p:spPr/>
        <p:txBody>
          <a:bodyPr>
            <a:normAutofit/>
          </a:bodyPr>
          <a:lstStyle/>
          <a:p>
            <a:r>
              <a:rPr lang="tr-TR" dirty="0"/>
              <a:t>Örgüt araştırmaları alanında genel olarak </a:t>
            </a:r>
            <a:r>
              <a:rPr lang="tr-TR" b="1" dirty="0"/>
              <a:t>iki disiplin </a:t>
            </a:r>
            <a:r>
              <a:rPr lang="tr-TR" dirty="0"/>
              <a:t>görülmektedir: </a:t>
            </a:r>
            <a:endParaRPr lang="tr-TR" dirty="0" smtClean="0"/>
          </a:p>
          <a:p>
            <a:pPr lvl="1"/>
            <a:r>
              <a:rPr lang="tr-TR" b="1" dirty="0" smtClean="0"/>
              <a:t>Örgüt </a:t>
            </a:r>
            <a:r>
              <a:rPr lang="tr-TR" b="1" dirty="0"/>
              <a:t>teorileri </a:t>
            </a:r>
            <a:r>
              <a:rPr lang="tr-TR" dirty="0"/>
              <a:t>ve </a:t>
            </a:r>
            <a:r>
              <a:rPr lang="tr-TR" b="1" dirty="0"/>
              <a:t>örgütsel davranı</a:t>
            </a:r>
            <a:r>
              <a:rPr lang="tr-TR" dirty="0"/>
              <a:t>ş. </a:t>
            </a:r>
            <a:endParaRPr lang="tr-TR" dirty="0" smtClean="0"/>
          </a:p>
          <a:p>
            <a:pPr marL="393192" lvl="1" indent="0">
              <a:buNone/>
            </a:pPr>
            <a:r>
              <a:rPr lang="tr-TR" dirty="0" smtClean="0"/>
              <a:t>Her </a:t>
            </a:r>
            <a:r>
              <a:rPr lang="tr-TR" dirty="0"/>
              <a:t>birinin örgütsel sorunlarla ilişkili olarak kendine özgü bakış açısı, farklı değişken ve kavramsal şemaları vardır. Bu iki disiplin arasındaki en önemli farklılık, odaklandıkları </a:t>
            </a:r>
            <a:r>
              <a:rPr lang="tr-TR" b="1" dirty="0"/>
              <a:t>analiz birimleridir</a:t>
            </a:r>
            <a:r>
              <a:rPr lang="tr-TR" dirty="0"/>
              <a:t>. </a:t>
            </a:r>
          </a:p>
        </p:txBody>
      </p:sp>
    </p:spTree>
    <p:extLst>
      <p:ext uri="{BB962C8B-B14F-4D97-AF65-F5344CB8AC3E}">
        <p14:creationId xmlns="" xmlns:p14="http://schemas.microsoft.com/office/powerpoint/2010/main" val="499119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79712" y="4797152"/>
            <a:ext cx="6326088" cy="1224136"/>
          </a:xfrm>
        </p:spPr>
        <p:txBody>
          <a:bodyPr>
            <a:normAutofit/>
          </a:bodyPr>
          <a:lstStyle/>
          <a:p>
            <a:pPr marL="685800" indent="-685800">
              <a:buFont typeface="Wingdings" panose="05000000000000000000" pitchFamily="2" charset="2"/>
              <a:buChar char="v"/>
            </a:pPr>
            <a:r>
              <a:rPr lang="tr-TR" dirty="0" smtClean="0"/>
              <a:t>Örgütsel davranış alanı</a:t>
            </a:r>
            <a:endParaRPr lang="tr-TR" dirty="0"/>
          </a:p>
        </p:txBody>
      </p:sp>
      <p:sp>
        <p:nvSpPr>
          <p:cNvPr id="3" name="İçerik Yer Tutucusu 2"/>
          <p:cNvSpPr>
            <a:spLocks noGrp="1"/>
          </p:cNvSpPr>
          <p:nvPr>
            <p:ph sz="quarter" idx="1"/>
          </p:nvPr>
        </p:nvSpPr>
        <p:spPr>
          <a:xfrm>
            <a:off x="323528" y="1340768"/>
            <a:ext cx="8363272" cy="3528392"/>
          </a:xfrm>
        </p:spPr>
        <p:txBody>
          <a:bodyPr>
            <a:normAutofit lnSpcReduction="10000"/>
          </a:bodyPr>
          <a:lstStyle/>
          <a:p>
            <a:r>
              <a:rPr lang="tr-TR" b="1" dirty="0"/>
              <a:t>Örgütsel davranış </a:t>
            </a:r>
            <a:r>
              <a:rPr lang="tr-TR" dirty="0"/>
              <a:t>örgüt içindeki birey ve grup davranışlarına </a:t>
            </a:r>
            <a:r>
              <a:rPr lang="tr-TR" dirty="0" smtClean="0"/>
              <a:t>odaklanır ve genellikle;</a:t>
            </a:r>
          </a:p>
          <a:p>
            <a:pPr lvl="1"/>
            <a:r>
              <a:rPr lang="tr-TR" dirty="0" smtClean="0"/>
              <a:t> </a:t>
            </a:r>
            <a:r>
              <a:rPr lang="tr-TR" dirty="0"/>
              <a:t>psikolojik açıdan tutumlar, </a:t>
            </a:r>
            <a:endParaRPr lang="tr-TR" dirty="0" smtClean="0"/>
          </a:p>
          <a:p>
            <a:pPr lvl="1"/>
            <a:r>
              <a:rPr lang="tr-TR" dirty="0" smtClean="0"/>
              <a:t>kişilik</a:t>
            </a:r>
            <a:r>
              <a:rPr lang="tr-TR" dirty="0"/>
              <a:t>, </a:t>
            </a:r>
            <a:endParaRPr lang="tr-TR" dirty="0" smtClean="0"/>
          </a:p>
          <a:p>
            <a:pPr lvl="1"/>
            <a:r>
              <a:rPr lang="tr-TR" dirty="0" smtClean="0"/>
              <a:t>motivasyon</a:t>
            </a:r>
            <a:r>
              <a:rPr lang="tr-TR" dirty="0"/>
              <a:t>, </a:t>
            </a:r>
            <a:endParaRPr lang="tr-TR" dirty="0" smtClean="0"/>
          </a:p>
          <a:p>
            <a:pPr lvl="1"/>
            <a:r>
              <a:rPr lang="tr-TR" dirty="0" smtClean="0"/>
              <a:t>karar </a:t>
            </a:r>
            <a:r>
              <a:rPr lang="tr-TR" dirty="0"/>
              <a:t>verme gibi hususları inceler. </a:t>
            </a:r>
            <a:endParaRPr lang="tr-TR" dirty="0" smtClean="0"/>
          </a:p>
          <a:p>
            <a:r>
              <a:rPr lang="tr-TR" dirty="0" smtClean="0"/>
              <a:t>Burada </a:t>
            </a:r>
            <a:r>
              <a:rPr lang="tr-TR" dirty="0"/>
              <a:t>örgüt, bağımlı değişken olarak ele alınan birey ve grupların davranışlarını etkileyen bağımsız bir değişkendir.</a:t>
            </a:r>
          </a:p>
          <a:p>
            <a:pPr>
              <a:buFont typeface="Wingdings" panose="05000000000000000000" pitchFamily="2" charset="2"/>
              <a:buChar char="v"/>
            </a:pPr>
            <a:endParaRPr lang="tr-TR" b="1" dirty="0"/>
          </a:p>
        </p:txBody>
      </p:sp>
    </p:spTree>
    <p:extLst>
      <p:ext uri="{BB962C8B-B14F-4D97-AF65-F5344CB8AC3E}">
        <p14:creationId xmlns="" xmlns:p14="http://schemas.microsoft.com/office/powerpoint/2010/main" val="150244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anim calcmode="lin" valueType="num">
                                      <p:cBhvr additive="base">
                                        <p:cTn id="43" dur="500" fill="hold"/>
                                        <p:tgtEl>
                                          <p:spTgt spid="2"/>
                                        </p:tgtEl>
                                        <p:attrNameLst>
                                          <p:attrName>ppt_x</p:attrName>
                                        </p:attrNameLst>
                                      </p:cBhvr>
                                      <p:tavLst>
                                        <p:tav tm="0">
                                          <p:val>
                                            <p:strVal val="#ppt_x"/>
                                          </p:val>
                                        </p:tav>
                                        <p:tav tm="100000">
                                          <p:val>
                                            <p:strVal val="#ppt_x"/>
                                          </p:val>
                                        </p:tav>
                                      </p:tavLst>
                                    </p:anim>
                                    <p:anim calcmode="lin" valueType="num">
                                      <p:cBhvr additive="base">
                                        <p:cTn id="4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79712" y="4941168"/>
            <a:ext cx="6296487" cy="782960"/>
          </a:xfrm>
        </p:spPr>
        <p:txBody>
          <a:bodyPr>
            <a:normAutofit/>
          </a:bodyPr>
          <a:lstStyle/>
          <a:p>
            <a:pPr marL="685800" indent="-685800">
              <a:buFont typeface="Wingdings" panose="05000000000000000000" pitchFamily="2" charset="2"/>
              <a:buChar char="v"/>
            </a:pPr>
            <a:r>
              <a:rPr lang="tr-TR" dirty="0" smtClean="0"/>
              <a:t>Örgüt teorileri alanı</a:t>
            </a:r>
            <a:endParaRPr lang="tr-TR" dirty="0"/>
          </a:p>
        </p:txBody>
      </p:sp>
      <p:sp>
        <p:nvSpPr>
          <p:cNvPr id="3" name="İçerik Yer Tutucusu 2"/>
          <p:cNvSpPr>
            <a:spLocks noGrp="1"/>
          </p:cNvSpPr>
          <p:nvPr>
            <p:ph sz="quarter" idx="1"/>
          </p:nvPr>
        </p:nvSpPr>
        <p:spPr>
          <a:xfrm>
            <a:off x="467544" y="764704"/>
            <a:ext cx="7272808" cy="4104456"/>
          </a:xfrm>
        </p:spPr>
        <p:txBody>
          <a:bodyPr>
            <a:normAutofit lnSpcReduction="10000"/>
          </a:bodyPr>
          <a:lstStyle/>
          <a:p>
            <a:pPr algn="just"/>
            <a:r>
              <a:rPr lang="tr-TR" dirty="0"/>
              <a:t>Örgüt teorilerinde ise, birey ve gruplar, tek analiz birimi olarak ele </a:t>
            </a:r>
            <a:r>
              <a:rPr lang="tr-TR" dirty="0" smtClean="0"/>
              <a:t>alınmaz.</a:t>
            </a:r>
          </a:p>
          <a:p>
            <a:pPr algn="just"/>
            <a:r>
              <a:rPr lang="tr-TR" dirty="0" smtClean="0"/>
              <a:t>Daha </a:t>
            </a:r>
            <a:r>
              <a:rPr lang="tr-TR" dirty="0"/>
              <a:t>geniş </a:t>
            </a:r>
            <a:r>
              <a:rPr lang="tr-TR" dirty="0" smtClean="0"/>
              <a:t>perspektiften sosyoloji</a:t>
            </a:r>
            <a:r>
              <a:rPr lang="tr-TR" dirty="0"/>
              <a:t>, ekonomi, klasik bürokrasi teorisi ve post modern yaklaşım gibi çeşitli disiplinlerden hareketle örgüt yapısı, örgütsel çevre, biçimlendirme </a:t>
            </a:r>
            <a:r>
              <a:rPr lang="tr-TR" dirty="0" smtClean="0"/>
              <a:t>, </a:t>
            </a:r>
            <a:r>
              <a:rPr lang="tr-TR" dirty="0"/>
              <a:t>teknoloji, otorite, gruplar ve örgüt bölümleri </a:t>
            </a:r>
            <a:r>
              <a:rPr lang="tr-TR" dirty="0" smtClean="0"/>
              <a:t>gibi </a:t>
            </a:r>
            <a:r>
              <a:rPr lang="tr-TR" dirty="0"/>
              <a:t>konular üzerine odaklanır </a:t>
            </a:r>
            <a:r>
              <a:rPr lang="tr-TR" dirty="0" smtClean="0"/>
              <a:t>(</a:t>
            </a:r>
            <a:r>
              <a:rPr lang="en-US" sz="1900" dirty="0"/>
              <a:t>TOSİ, </a:t>
            </a:r>
            <a:r>
              <a:rPr lang="en-US" sz="1900" dirty="0" err="1"/>
              <a:t>L.Henri</a:t>
            </a:r>
            <a:r>
              <a:rPr lang="en-US" sz="1900" dirty="0"/>
              <a:t> Theories of Organization</a:t>
            </a:r>
            <a:r>
              <a:rPr lang="tr-TR" dirty="0" smtClean="0"/>
              <a:t>). </a:t>
            </a:r>
          </a:p>
          <a:p>
            <a:pPr algn="just"/>
            <a:r>
              <a:rPr lang="tr-TR" dirty="0" smtClean="0"/>
              <a:t>Örgüt </a:t>
            </a:r>
            <a:r>
              <a:rPr lang="tr-TR" dirty="0"/>
              <a:t>teorileri alanı, farklı disiplinleri içermesi nedeniyle çok çeşitlilik göstermektedir. </a:t>
            </a:r>
          </a:p>
        </p:txBody>
      </p:sp>
    </p:spTree>
    <p:extLst>
      <p:ext uri="{BB962C8B-B14F-4D97-AF65-F5344CB8AC3E}">
        <p14:creationId xmlns="" xmlns:p14="http://schemas.microsoft.com/office/powerpoint/2010/main" val="40623960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1143000" y="731520"/>
            <a:ext cx="6669360" cy="4281656"/>
          </a:xfrm>
        </p:spPr>
        <p:txBody>
          <a:bodyPr>
            <a:normAutofit/>
          </a:bodyPr>
          <a:lstStyle/>
          <a:p>
            <a:pPr algn="just"/>
            <a:r>
              <a:rPr lang="tr-TR" dirty="0"/>
              <a:t>Sosyolojik Paradigmalar ve Örgütsel Analizler (</a:t>
            </a:r>
            <a:r>
              <a:rPr lang="tr-TR" dirty="0" err="1"/>
              <a:t>Sociological</a:t>
            </a:r>
            <a:r>
              <a:rPr lang="tr-TR" dirty="0"/>
              <a:t> </a:t>
            </a:r>
            <a:r>
              <a:rPr lang="tr-TR" dirty="0" err="1"/>
              <a:t>Paradigms</a:t>
            </a:r>
            <a:r>
              <a:rPr lang="tr-TR" dirty="0"/>
              <a:t> </a:t>
            </a:r>
            <a:r>
              <a:rPr lang="tr-TR" dirty="0" err="1"/>
              <a:t>and</a:t>
            </a:r>
            <a:r>
              <a:rPr lang="tr-TR" dirty="0"/>
              <a:t> </a:t>
            </a:r>
            <a:r>
              <a:rPr lang="tr-TR" dirty="0" err="1"/>
              <a:t>Organizational</a:t>
            </a:r>
            <a:r>
              <a:rPr lang="tr-TR" dirty="0"/>
              <a:t> </a:t>
            </a:r>
            <a:r>
              <a:rPr lang="tr-TR" dirty="0" smtClean="0"/>
              <a:t>Analysis)başlıklı kitapta </a:t>
            </a:r>
            <a:r>
              <a:rPr lang="tr-TR" b="1" dirty="0" err="1" smtClean="0"/>
              <a:t>Burrell</a:t>
            </a:r>
            <a:r>
              <a:rPr lang="tr-TR" b="1" dirty="0" smtClean="0"/>
              <a:t> </a:t>
            </a:r>
            <a:r>
              <a:rPr lang="tr-TR" b="1" dirty="0"/>
              <a:t>ve Morgan</a:t>
            </a:r>
            <a:r>
              <a:rPr lang="tr-TR" dirty="0"/>
              <a:t>, </a:t>
            </a:r>
            <a:r>
              <a:rPr lang="tr-TR" dirty="0" smtClean="0"/>
              <a:t>tüm </a:t>
            </a:r>
            <a:r>
              <a:rPr lang="tr-TR" dirty="0"/>
              <a:t>örgüt teorilerinin bir toplum teorisi ve bilim felsefesi üzerine temellendiği düşüncesinden hareketle, </a:t>
            </a:r>
            <a:endParaRPr lang="tr-TR" dirty="0" smtClean="0"/>
          </a:p>
          <a:p>
            <a:pPr lvl="1" algn="just"/>
            <a:r>
              <a:rPr lang="tr-TR" dirty="0" smtClean="0"/>
              <a:t>Sosyal </a:t>
            </a:r>
            <a:r>
              <a:rPr lang="tr-TR" dirty="0"/>
              <a:t>bilimlerdeki farklı yaklaşımları- var olan felsefi </a:t>
            </a:r>
            <a:r>
              <a:rPr lang="tr-TR" dirty="0" err="1"/>
              <a:t>sayıltılarına</a:t>
            </a:r>
            <a:r>
              <a:rPr lang="tr-TR" dirty="0"/>
              <a:t> göre- </a:t>
            </a:r>
            <a:r>
              <a:rPr lang="tr-TR" b="1" dirty="0"/>
              <a:t>ontoloji</a:t>
            </a:r>
            <a:r>
              <a:rPr lang="tr-TR" dirty="0"/>
              <a:t>, </a:t>
            </a:r>
            <a:r>
              <a:rPr lang="tr-TR" b="1" dirty="0"/>
              <a:t>epistemoloji</a:t>
            </a:r>
            <a:r>
              <a:rPr lang="tr-TR" dirty="0"/>
              <a:t>, </a:t>
            </a:r>
            <a:r>
              <a:rPr lang="tr-TR" b="1" dirty="0" smtClean="0"/>
              <a:t>insan doğası </a:t>
            </a:r>
            <a:r>
              <a:rPr lang="tr-TR" dirty="0" smtClean="0"/>
              <a:t>ve </a:t>
            </a:r>
            <a:r>
              <a:rPr lang="tr-TR" b="1" dirty="0" smtClean="0"/>
              <a:t>metodoloj</a:t>
            </a:r>
            <a:r>
              <a:rPr lang="tr-TR" dirty="0" smtClean="0"/>
              <a:t>i açısından analiz etmişlerdir.</a:t>
            </a:r>
            <a:endParaRPr lang="tr-TR" dirty="0"/>
          </a:p>
        </p:txBody>
      </p:sp>
    </p:spTree>
    <p:extLst>
      <p:ext uri="{BB962C8B-B14F-4D97-AF65-F5344CB8AC3E}">
        <p14:creationId xmlns="" xmlns:p14="http://schemas.microsoft.com/office/powerpoint/2010/main" val="36055246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Unvan 1"/>
          <p:cNvSpPr>
            <a:spLocks noGrp="1"/>
          </p:cNvSpPr>
          <p:nvPr>
            <p:ph type="title"/>
          </p:nvPr>
        </p:nvSpPr>
        <p:spPr>
          <a:xfrm>
            <a:off x="4572000" y="5517232"/>
            <a:ext cx="3632191" cy="782960"/>
          </a:xfrm>
        </p:spPr>
        <p:txBody>
          <a:bodyPr>
            <a:normAutofit/>
          </a:bodyPr>
          <a:lstStyle/>
          <a:p>
            <a:pPr marL="685800" indent="-685800">
              <a:buFont typeface="Wingdings" panose="05000000000000000000" pitchFamily="2" charset="2"/>
              <a:buChar char="v"/>
            </a:pPr>
            <a:r>
              <a:rPr lang="tr-TR" dirty="0" smtClean="0"/>
              <a:t>Ontoloji</a:t>
            </a:r>
            <a:endParaRPr lang="tr-TR" dirty="0"/>
          </a:p>
        </p:txBody>
      </p:sp>
      <p:sp>
        <p:nvSpPr>
          <p:cNvPr id="3" name="İçerik Yer Tutucusu 2"/>
          <p:cNvSpPr>
            <a:spLocks noGrp="1"/>
          </p:cNvSpPr>
          <p:nvPr>
            <p:ph sz="quarter" idx="1"/>
          </p:nvPr>
        </p:nvSpPr>
        <p:spPr>
          <a:xfrm>
            <a:off x="683568" y="620688"/>
            <a:ext cx="6860232" cy="4896544"/>
          </a:xfrm>
        </p:spPr>
        <p:txBody>
          <a:bodyPr>
            <a:normAutofit/>
          </a:bodyPr>
          <a:lstStyle/>
          <a:p>
            <a:pPr algn="just"/>
            <a:r>
              <a:rPr lang="tr-TR" dirty="0"/>
              <a:t>Yazarlara göre, tüm sosyal bilimciler sosyal dünyanın doğası ve araştırma tarzına ilişkin, açık veya </a:t>
            </a:r>
            <a:r>
              <a:rPr lang="tr-TR" dirty="0" smtClean="0"/>
              <a:t>kapalı </a:t>
            </a:r>
            <a:r>
              <a:rPr lang="tr-TR" dirty="0" err="1" smtClean="0"/>
              <a:t>sayıltılar</a:t>
            </a:r>
            <a:r>
              <a:rPr lang="tr-TR" dirty="0" smtClean="0"/>
              <a:t> </a:t>
            </a:r>
            <a:r>
              <a:rPr lang="tr-TR" dirty="0"/>
              <a:t>ile inceleme konularına yaklaşırlar. </a:t>
            </a:r>
            <a:endParaRPr lang="tr-TR" dirty="0" smtClean="0"/>
          </a:p>
          <a:p>
            <a:pPr algn="just"/>
            <a:r>
              <a:rPr lang="tr-TR" dirty="0" smtClean="0"/>
              <a:t>Bunlardan </a:t>
            </a:r>
            <a:r>
              <a:rPr lang="tr-TR" dirty="0"/>
              <a:t>birincisi, incelenecek olgunun özü ile ilgili </a:t>
            </a:r>
            <a:r>
              <a:rPr lang="tr-TR" b="1" dirty="0"/>
              <a:t>(ontolojik) </a:t>
            </a:r>
            <a:r>
              <a:rPr lang="tr-TR" dirty="0" err="1"/>
              <a:t>sayıltıdır</a:t>
            </a:r>
            <a:r>
              <a:rPr lang="tr-TR" dirty="0"/>
              <a:t>. </a:t>
            </a:r>
            <a:endParaRPr lang="tr-TR" dirty="0" smtClean="0"/>
          </a:p>
          <a:p>
            <a:pPr lvl="1" algn="just"/>
            <a:r>
              <a:rPr lang="tr-TR" dirty="0" smtClean="0"/>
              <a:t>Yani </a:t>
            </a:r>
            <a:r>
              <a:rPr lang="tr-TR" dirty="0"/>
              <a:t>incelenecek olan gerçeklik bireyin dışında mı-bireyin bilinci dışında etkileyen olarak- yoksa birey bilincinin bir ürünü müdür? </a:t>
            </a:r>
            <a:endParaRPr lang="tr-TR" dirty="0" smtClean="0"/>
          </a:p>
          <a:p>
            <a:pPr lvl="1" algn="just"/>
            <a:r>
              <a:rPr lang="tr-TR" dirty="0" smtClean="0"/>
              <a:t>Gerçekliğin </a:t>
            </a:r>
            <a:r>
              <a:rPr lang="tr-TR" dirty="0"/>
              <a:t>objektif bir doğası mı vardır yoksa bireysel idrakin mi ürünüdür? Gerçeklik dışarıda verili/belirlenmiş olarak var mıdır yoksa bireyin aklının bir ürünü müdür?</a:t>
            </a:r>
          </a:p>
        </p:txBody>
      </p:sp>
    </p:spTree>
    <p:extLst>
      <p:ext uri="{BB962C8B-B14F-4D97-AF65-F5344CB8AC3E}">
        <p14:creationId xmlns="" xmlns:p14="http://schemas.microsoft.com/office/powerpoint/2010/main" val="34533538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211960" y="5301208"/>
            <a:ext cx="3992231" cy="998984"/>
          </a:xfrm>
        </p:spPr>
        <p:txBody>
          <a:bodyPr/>
          <a:lstStyle/>
          <a:p>
            <a:pPr marL="685800" indent="-685800">
              <a:buFont typeface="Wingdings" panose="05000000000000000000" pitchFamily="2" charset="2"/>
              <a:buChar char="v"/>
            </a:pPr>
            <a:r>
              <a:rPr lang="tr-TR" dirty="0" smtClean="0"/>
              <a:t>Epistemoloji</a:t>
            </a:r>
            <a:endParaRPr lang="tr-TR" dirty="0"/>
          </a:p>
        </p:txBody>
      </p:sp>
      <p:sp>
        <p:nvSpPr>
          <p:cNvPr id="3" name="İçerik Yer Tutucusu 2"/>
          <p:cNvSpPr>
            <a:spLocks noGrp="1"/>
          </p:cNvSpPr>
          <p:nvPr>
            <p:ph sz="quarter" idx="1"/>
          </p:nvPr>
        </p:nvSpPr>
        <p:spPr>
          <a:xfrm>
            <a:off x="467544" y="764704"/>
            <a:ext cx="8219256" cy="4824536"/>
          </a:xfrm>
        </p:spPr>
        <p:txBody>
          <a:bodyPr>
            <a:normAutofit fontScale="92500"/>
          </a:bodyPr>
          <a:lstStyle/>
          <a:p>
            <a:pPr algn="just"/>
            <a:r>
              <a:rPr lang="tr-TR" dirty="0"/>
              <a:t>Bu ontolojik soruna eşlik eden diğer bir </a:t>
            </a:r>
            <a:r>
              <a:rPr lang="tr-TR" dirty="0" err="1"/>
              <a:t>sayıltı</a:t>
            </a:r>
            <a:r>
              <a:rPr lang="tr-TR" dirty="0"/>
              <a:t> ise </a:t>
            </a:r>
            <a:r>
              <a:rPr lang="tr-TR" b="1" dirty="0"/>
              <a:t>epistemolojik</a:t>
            </a:r>
            <a:r>
              <a:rPr lang="tr-TR" dirty="0"/>
              <a:t> doğa, diğer bir deyişle, bilginin temeli ile ilgilidir. </a:t>
            </a:r>
            <a:endParaRPr lang="tr-TR" dirty="0" smtClean="0"/>
          </a:p>
          <a:p>
            <a:pPr lvl="1" algn="just"/>
            <a:r>
              <a:rPr lang="tr-TR" dirty="0" smtClean="0"/>
              <a:t>Yani</a:t>
            </a:r>
            <a:r>
              <a:rPr lang="tr-TR" dirty="0"/>
              <a:t>, birey dünyayı nasıl anlayabilmekte ve iletişim kurabilmektedir? Hangi bilgi biçimleri edinilebilir olandır ve bu bilgiler doğru veya yanlış olarak nasıl sınıflandırılmaktadır? </a:t>
            </a:r>
            <a:endParaRPr lang="tr-TR" dirty="0" smtClean="0"/>
          </a:p>
          <a:p>
            <a:pPr algn="just"/>
            <a:r>
              <a:rPr lang="tr-TR" dirty="0" smtClean="0"/>
              <a:t>Doğru </a:t>
            </a:r>
            <a:r>
              <a:rPr lang="tr-TR" dirty="0"/>
              <a:t>ve yanlış sınıflaması aslında epistemolojik bir duruşu gerektirmektedir</a:t>
            </a:r>
            <a:r>
              <a:rPr lang="tr-TR" dirty="0" smtClean="0"/>
              <a:t>.</a:t>
            </a:r>
          </a:p>
          <a:p>
            <a:pPr lvl="1" algn="just"/>
            <a:r>
              <a:rPr lang="tr-TR" dirty="0" smtClean="0"/>
              <a:t> </a:t>
            </a:r>
            <a:r>
              <a:rPr lang="tr-TR" dirty="0"/>
              <a:t>Bilgi, doğası gereği gerçek, somut, tanımlanabilir midir yoksa daha sübjektif, ruhsal, hatta doğaüstü ve her bir bireye göre farklılık mı göstermektedir</a:t>
            </a:r>
            <a:r>
              <a:rPr lang="tr-TR" dirty="0" smtClean="0"/>
              <a:t>?</a:t>
            </a:r>
            <a:r>
              <a:rPr lang="tr-TR" dirty="0"/>
              <a:t> </a:t>
            </a:r>
            <a:endParaRPr lang="tr-TR" dirty="0" smtClean="0"/>
          </a:p>
          <a:p>
            <a:pPr lvl="1" algn="just"/>
            <a:r>
              <a:rPr lang="tr-TR" dirty="0" smtClean="0"/>
              <a:t>Buradan </a:t>
            </a:r>
            <a:r>
              <a:rPr lang="tr-TR" dirty="0"/>
              <a:t>bilginin ya herkes için elde edilebilir nitelikte olduğu ya da kişisel deneyim ile elde edilebildiği sonucu ortaya çıkmaktadır.</a:t>
            </a:r>
          </a:p>
        </p:txBody>
      </p:sp>
    </p:spTree>
    <p:extLst>
      <p:ext uri="{BB962C8B-B14F-4D97-AF65-F5344CB8AC3E}">
        <p14:creationId xmlns="" xmlns:p14="http://schemas.microsoft.com/office/powerpoint/2010/main" val="3538901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427984" y="5229200"/>
            <a:ext cx="3848215" cy="926976"/>
          </a:xfrm>
        </p:spPr>
        <p:txBody>
          <a:bodyPr>
            <a:normAutofit/>
          </a:bodyPr>
          <a:lstStyle/>
          <a:p>
            <a:pPr marL="685800" indent="-685800">
              <a:buFont typeface="Wingdings" panose="05000000000000000000" pitchFamily="2" charset="2"/>
              <a:buChar char="v"/>
            </a:pPr>
            <a:r>
              <a:rPr lang="tr-TR" dirty="0" err="1" smtClean="0"/>
              <a:t>Deterministik</a:t>
            </a:r>
            <a:endParaRPr lang="tr-TR" dirty="0"/>
          </a:p>
        </p:txBody>
      </p:sp>
      <p:sp>
        <p:nvSpPr>
          <p:cNvPr id="3" name="İçerik Yer Tutucusu 2"/>
          <p:cNvSpPr>
            <a:spLocks noGrp="1"/>
          </p:cNvSpPr>
          <p:nvPr>
            <p:ph sz="quarter" idx="1"/>
          </p:nvPr>
        </p:nvSpPr>
        <p:spPr>
          <a:xfrm>
            <a:off x="755576" y="731520"/>
            <a:ext cx="6788224" cy="4713704"/>
          </a:xfrm>
        </p:spPr>
        <p:txBody>
          <a:bodyPr>
            <a:normAutofit fontScale="85000" lnSpcReduction="10000"/>
          </a:bodyPr>
          <a:lstStyle/>
          <a:p>
            <a:pPr algn="just"/>
            <a:r>
              <a:rPr lang="tr-TR" dirty="0"/>
              <a:t>Ontolojik ve epistemolojik doğa ile ilgili ama onlardan kavramsal olarak ayrılan üçüncü bir </a:t>
            </a:r>
            <a:r>
              <a:rPr lang="tr-TR" dirty="0" err="1"/>
              <a:t>sayıltı</a:t>
            </a:r>
            <a:r>
              <a:rPr lang="tr-TR" dirty="0"/>
              <a:t> ikilemi de, insan doğasına ilişkin, özellikle de </a:t>
            </a:r>
            <a:r>
              <a:rPr lang="tr-TR" b="1" dirty="0"/>
              <a:t>insanın çevresiyle </a:t>
            </a:r>
            <a:r>
              <a:rPr lang="tr-TR" dirty="0"/>
              <a:t>ilişkisi üzerinedir. </a:t>
            </a:r>
            <a:endParaRPr lang="tr-TR" dirty="0" smtClean="0"/>
          </a:p>
          <a:p>
            <a:pPr algn="just"/>
            <a:r>
              <a:rPr lang="tr-TR" dirty="0" smtClean="0"/>
              <a:t>İnsan</a:t>
            </a:r>
            <a:r>
              <a:rPr lang="tr-TR" dirty="0"/>
              <a:t>, karşılaştığı dışsal dünya durumlarına </a:t>
            </a:r>
            <a:r>
              <a:rPr lang="tr-TR" b="1" dirty="0" err="1"/>
              <a:t>mekanistik</a:t>
            </a:r>
            <a:r>
              <a:rPr lang="tr-TR" dirty="0"/>
              <a:t> hatta </a:t>
            </a:r>
            <a:r>
              <a:rPr lang="tr-TR" b="1" dirty="0" err="1"/>
              <a:t>deterministik</a:t>
            </a:r>
            <a:r>
              <a:rPr lang="tr-TR" dirty="0"/>
              <a:t> bir tarzda mı tepki/karşılık vermektedir? </a:t>
            </a:r>
            <a:endParaRPr lang="tr-TR" dirty="0" smtClean="0"/>
          </a:p>
          <a:p>
            <a:pPr lvl="1" algn="just"/>
            <a:r>
              <a:rPr lang="tr-TR" dirty="0" smtClean="0"/>
              <a:t>Yani</a:t>
            </a:r>
            <a:r>
              <a:rPr lang="tr-TR" dirty="0"/>
              <a:t>, insan ve deneyimleri dışsal çevrenin bir ürünü müdür ya da dışsal şartlarla mı koşullanmıştır? Yoksa insan daha yaratıcı bir rolle serbest iradesini kullanarak çevresini yaratan, kontrol eden midir? Buradan, insanın ya çevresi tarafından belirlendiği ya da iradi davranışlar gösterdiği sonuçları çıkmaktadır. </a:t>
            </a:r>
            <a:endParaRPr lang="tr-TR" dirty="0" smtClean="0"/>
          </a:p>
          <a:p>
            <a:pPr marL="0" indent="0" algn="just">
              <a:buNone/>
            </a:pPr>
            <a:r>
              <a:rPr lang="tr-TR" dirty="0" smtClean="0"/>
              <a:t>Yazarlar</a:t>
            </a:r>
            <a:r>
              <a:rPr lang="tr-TR" dirty="0"/>
              <a:t>, birçok sosyal bilimcinin bu iki kutbun arasında bir yerde duruş sergilediğini ileri </a:t>
            </a:r>
            <a:r>
              <a:rPr lang="tr-TR" dirty="0" smtClean="0"/>
              <a:t>sürmektedir.</a:t>
            </a:r>
            <a:endParaRPr lang="tr-TR" dirty="0"/>
          </a:p>
        </p:txBody>
      </p:sp>
    </p:spTree>
    <p:extLst>
      <p:ext uri="{BB962C8B-B14F-4D97-AF65-F5344CB8AC3E}">
        <p14:creationId xmlns="" xmlns:p14="http://schemas.microsoft.com/office/powerpoint/2010/main" val="2276794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483768" y="4653136"/>
            <a:ext cx="5822033" cy="1152128"/>
          </a:xfrm>
        </p:spPr>
        <p:txBody>
          <a:bodyPr>
            <a:normAutofit fontScale="90000"/>
          </a:bodyPr>
          <a:lstStyle/>
          <a:p>
            <a:pPr marL="685800" indent="-685800">
              <a:buFont typeface="Wingdings" panose="05000000000000000000" pitchFamily="2" charset="2"/>
              <a:buChar char="v"/>
            </a:pPr>
            <a:r>
              <a:rPr lang="tr-TR" sz="4000" dirty="0" smtClean="0"/>
              <a:t>Sosyal bilimlere yaklaşımlar</a:t>
            </a:r>
            <a:endParaRPr lang="tr-TR" sz="4000" dirty="0"/>
          </a:p>
        </p:txBody>
      </p:sp>
      <p:graphicFrame>
        <p:nvGraphicFramePr>
          <p:cNvPr id="4" name="İçerik Yer Tutucusu 3"/>
          <p:cNvGraphicFramePr>
            <a:graphicFrameLocks noGrp="1"/>
          </p:cNvGraphicFramePr>
          <p:nvPr>
            <p:ph sz="quarter" idx="1"/>
            <p:extLst>
              <p:ext uri="{D42A27DB-BD31-4B8C-83A1-F6EECF244321}">
                <p14:modId xmlns="" xmlns:p14="http://schemas.microsoft.com/office/powerpoint/2010/main" val="1618692780"/>
              </p:ext>
            </p:extLst>
          </p:nvPr>
        </p:nvGraphicFramePr>
        <p:xfrm>
          <a:off x="1043608" y="1268760"/>
          <a:ext cx="7118175" cy="3293652"/>
        </p:xfrm>
        <a:graphic>
          <a:graphicData uri="http://schemas.openxmlformats.org/drawingml/2006/table">
            <a:tbl>
              <a:tblPr>
                <a:tableStyleId>{E929F9F4-4A8F-4326-A1B4-22849713DDAB}</a:tableStyleId>
              </a:tblPr>
              <a:tblGrid>
                <a:gridCol w="2363676"/>
                <a:gridCol w="2368357"/>
                <a:gridCol w="2386142"/>
              </a:tblGrid>
              <a:tr h="1069056">
                <a:tc>
                  <a:txBody>
                    <a:bodyPr/>
                    <a:lstStyle/>
                    <a:p>
                      <a:pPr marL="304800">
                        <a:lnSpc>
                          <a:spcPts val="1895"/>
                        </a:lnSpc>
                        <a:spcAft>
                          <a:spcPts val="0"/>
                        </a:spcAft>
                      </a:pPr>
                      <a:endParaRPr lang="tr-TR" sz="1800" u="none" strike="noStrike" spc="5" dirty="0" smtClean="0">
                        <a:solidFill>
                          <a:srgbClr val="C00000"/>
                        </a:solidFill>
                        <a:effectLst/>
                      </a:endParaRPr>
                    </a:p>
                    <a:p>
                      <a:pPr marL="304800">
                        <a:lnSpc>
                          <a:spcPts val="1895"/>
                        </a:lnSpc>
                        <a:spcAft>
                          <a:spcPts val="0"/>
                        </a:spcAft>
                      </a:pPr>
                      <a:r>
                        <a:rPr lang="tr-TR" sz="1800" u="none" strike="noStrike" spc="5" dirty="0" smtClean="0">
                          <a:solidFill>
                            <a:schemeClr val="tx1">
                              <a:lumMod val="85000"/>
                              <a:lumOff val="15000"/>
                            </a:schemeClr>
                          </a:solidFill>
                          <a:effectLst/>
                        </a:rPr>
                        <a:t>Sosyal </a:t>
                      </a:r>
                      <a:r>
                        <a:rPr lang="tr-TR" sz="1800" u="none" strike="noStrike" spc="5" dirty="0">
                          <a:solidFill>
                            <a:schemeClr val="tx1">
                              <a:lumMod val="85000"/>
                              <a:lumOff val="15000"/>
                            </a:schemeClr>
                          </a:solidFill>
                          <a:effectLst/>
                        </a:rPr>
                        <a:t>Bilimlere Sübjektif Yaklaşım</a:t>
                      </a:r>
                      <a:endParaRPr lang="tr-TR" sz="1800" dirty="0">
                        <a:solidFill>
                          <a:schemeClr val="tx1">
                            <a:lumMod val="85000"/>
                            <a:lumOff val="15000"/>
                          </a:schemeClr>
                        </a:solidFill>
                        <a:effectLst/>
                        <a:latin typeface="Courier New" panose="02070309020205020404" pitchFamily="49" charset="0"/>
                        <a:ea typeface="Courier New" panose="02070309020205020404" pitchFamily="49" charset="0"/>
                      </a:endParaRPr>
                    </a:p>
                  </a:txBody>
                  <a:tcPr marL="6350" marR="6350" marT="0" marB="0"/>
                </a:tc>
                <a:tc>
                  <a:txBody>
                    <a:bodyPr/>
                    <a:lstStyle/>
                    <a:p>
                      <a:pPr>
                        <a:spcAft>
                          <a:spcPts val="0"/>
                        </a:spcAft>
                      </a:pPr>
                      <a:r>
                        <a:rPr lang="tr-TR" sz="1800" dirty="0">
                          <a:solidFill>
                            <a:schemeClr val="tx1">
                              <a:lumMod val="95000"/>
                              <a:lumOff val="5000"/>
                            </a:schemeClr>
                          </a:solidFill>
                          <a:effectLst/>
                        </a:rPr>
                        <a:t> </a:t>
                      </a:r>
                      <a:endParaRPr lang="tr-TR" sz="1800" dirty="0" smtClean="0">
                        <a:solidFill>
                          <a:schemeClr val="tx1">
                            <a:lumMod val="95000"/>
                            <a:lumOff val="5000"/>
                          </a:schemeClr>
                        </a:solidFill>
                        <a:effectLst/>
                      </a:endParaRPr>
                    </a:p>
                    <a:p>
                      <a:pPr>
                        <a:spcAft>
                          <a:spcPts val="0"/>
                        </a:spcAft>
                      </a:pPr>
                      <a:endParaRPr lang="tr-TR" sz="1800" dirty="0">
                        <a:solidFill>
                          <a:schemeClr val="tx1">
                            <a:lumMod val="95000"/>
                            <a:lumOff val="5000"/>
                          </a:schemeClr>
                        </a:solidFill>
                        <a:effectLst/>
                        <a:latin typeface="Courier New" panose="02070309020205020404" pitchFamily="49" charset="0"/>
                        <a:ea typeface="Courier New" panose="02070309020205020404" pitchFamily="49" charset="0"/>
                      </a:endParaRPr>
                    </a:p>
                  </a:txBody>
                  <a:tcPr marL="6350" marR="6350" marT="0" marB="0"/>
                </a:tc>
                <a:tc>
                  <a:txBody>
                    <a:bodyPr/>
                    <a:lstStyle/>
                    <a:p>
                      <a:pPr marL="342900">
                        <a:lnSpc>
                          <a:spcPts val="1895"/>
                        </a:lnSpc>
                        <a:spcAft>
                          <a:spcPts val="0"/>
                        </a:spcAft>
                      </a:pPr>
                      <a:endParaRPr lang="tr-TR" sz="1800" u="none" strike="noStrike" spc="5" dirty="0" smtClean="0">
                        <a:solidFill>
                          <a:srgbClr val="FFFF00"/>
                        </a:solidFill>
                        <a:effectLst/>
                      </a:endParaRPr>
                    </a:p>
                    <a:p>
                      <a:pPr marL="342900">
                        <a:lnSpc>
                          <a:spcPts val="1895"/>
                        </a:lnSpc>
                        <a:spcAft>
                          <a:spcPts val="0"/>
                        </a:spcAft>
                      </a:pPr>
                      <a:r>
                        <a:rPr lang="tr-TR" sz="1800" u="none" strike="noStrike" spc="5" dirty="0" smtClean="0">
                          <a:solidFill>
                            <a:schemeClr val="tx1">
                              <a:lumMod val="75000"/>
                              <a:lumOff val="25000"/>
                            </a:schemeClr>
                          </a:solidFill>
                          <a:effectLst/>
                        </a:rPr>
                        <a:t>Sosyal </a:t>
                      </a:r>
                      <a:r>
                        <a:rPr lang="tr-TR" sz="1800" u="none" strike="noStrike" spc="5" dirty="0">
                          <a:solidFill>
                            <a:schemeClr val="tx1">
                              <a:lumMod val="75000"/>
                              <a:lumOff val="25000"/>
                            </a:schemeClr>
                          </a:solidFill>
                          <a:effectLst/>
                        </a:rPr>
                        <a:t>Bilimlere Objektif Y </a:t>
                      </a:r>
                      <a:r>
                        <a:rPr lang="tr-TR" sz="1800" u="none" strike="noStrike" spc="5" dirty="0" err="1">
                          <a:solidFill>
                            <a:schemeClr val="tx1">
                              <a:lumMod val="75000"/>
                              <a:lumOff val="25000"/>
                            </a:schemeClr>
                          </a:solidFill>
                          <a:effectLst/>
                        </a:rPr>
                        <a:t>aklaşım</a:t>
                      </a:r>
                      <a:endParaRPr lang="tr-TR" sz="1800" dirty="0">
                        <a:solidFill>
                          <a:schemeClr val="tx1">
                            <a:lumMod val="75000"/>
                            <a:lumOff val="25000"/>
                          </a:schemeClr>
                        </a:solidFill>
                        <a:effectLst/>
                        <a:latin typeface="Courier New" panose="02070309020205020404" pitchFamily="49" charset="0"/>
                        <a:ea typeface="Courier New" panose="02070309020205020404" pitchFamily="49" charset="0"/>
                      </a:endParaRPr>
                    </a:p>
                  </a:txBody>
                  <a:tcPr marL="6350" marR="6350" marT="0" marB="0"/>
                </a:tc>
              </a:tr>
              <a:tr h="537985">
                <a:tc>
                  <a:txBody>
                    <a:bodyPr/>
                    <a:lstStyle/>
                    <a:p>
                      <a:pPr algn="ctr">
                        <a:lnSpc>
                          <a:spcPts val="1000"/>
                        </a:lnSpc>
                        <a:spcAft>
                          <a:spcPts val="0"/>
                        </a:spcAft>
                      </a:pPr>
                      <a:r>
                        <a:rPr lang="tr-TR" sz="1800" u="none" strike="noStrike" spc="5" dirty="0">
                          <a:solidFill>
                            <a:srgbClr val="C00000"/>
                          </a:solidFill>
                          <a:effectLst/>
                        </a:rPr>
                        <a:t>Nominalizm</a:t>
                      </a:r>
                      <a:endParaRPr lang="tr-TR" sz="1800" dirty="0">
                        <a:solidFill>
                          <a:srgbClr val="C00000"/>
                        </a:solidFill>
                        <a:effectLst/>
                        <a:latin typeface="Courier New" panose="02070309020205020404" pitchFamily="49" charset="0"/>
                        <a:ea typeface="Courier New" panose="02070309020205020404" pitchFamily="49" charset="0"/>
                      </a:endParaRPr>
                    </a:p>
                  </a:txBody>
                  <a:tcPr marL="6350" marR="6350" marT="0" marB="0"/>
                </a:tc>
                <a:tc>
                  <a:txBody>
                    <a:bodyPr/>
                    <a:lstStyle/>
                    <a:p>
                      <a:pPr algn="ctr">
                        <a:lnSpc>
                          <a:spcPts val="1000"/>
                        </a:lnSpc>
                        <a:spcAft>
                          <a:spcPts val="0"/>
                        </a:spcAft>
                      </a:pPr>
                      <a:r>
                        <a:rPr lang="tr-TR" sz="1800" u="none" strike="noStrike" spc="5" dirty="0">
                          <a:effectLst/>
                        </a:rPr>
                        <a:t>Ontoloji</a:t>
                      </a:r>
                      <a:endParaRPr lang="tr-TR" sz="1800" dirty="0">
                        <a:solidFill>
                          <a:srgbClr val="000000"/>
                        </a:solidFill>
                        <a:effectLst/>
                        <a:latin typeface="Courier New" panose="02070309020205020404" pitchFamily="49" charset="0"/>
                        <a:ea typeface="Courier New" panose="02070309020205020404" pitchFamily="49" charset="0"/>
                      </a:endParaRPr>
                    </a:p>
                  </a:txBody>
                  <a:tcPr marL="6350" marR="6350" marT="0" marB="0"/>
                </a:tc>
                <a:tc>
                  <a:txBody>
                    <a:bodyPr/>
                    <a:lstStyle/>
                    <a:p>
                      <a:pPr algn="ctr">
                        <a:lnSpc>
                          <a:spcPts val="1000"/>
                        </a:lnSpc>
                        <a:spcAft>
                          <a:spcPts val="0"/>
                        </a:spcAft>
                      </a:pPr>
                      <a:r>
                        <a:rPr lang="tr-TR" sz="1800" u="none" strike="noStrike" spc="5" dirty="0">
                          <a:solidFill>
                            <a:srgbClr val="FFFF00"/>
                          </a:solidFill>
                          <a:effectLst/>
                        </a:rPr>
                        <a:t>Realizm</a:t>
                      </a:r>
                      <a:endParaRPr lang="tr-TR" sz="1800" dirty="0">
                        <a:solidFill>
                          <a:srgbClr val="FFFF00"/>
                        </a:solidFill>
                        <a:effectLst/>
                        <a:latin typeface="Courier New" panose="02070309020205020404" pitchFamily="49" charset="0"/>
                        <a:ea typeface="Courier New" panose="02070309020205020404" pitchFamily="49" charset="0"/>
                      </a:endParaRPr>
                    </a:p>
                  </a:txBody>
                  <a:tcPr marL="6350" marR="6350" marT="0" marB="0"/>
                </a:tc>
              </a:tr>
              <a:tr h="537985">
                <a:tc>
                  <a:txBody>
                    <a:bodyPr/>
                    <a:lstStyle/>
                    <a:p>
                      <a:pPr algn="ctr">
                        <a:lnSpc>
                          <a:spcPts val="1000"/>
                        </a:lnSpc>
                        <a:spcAft>
                          <a:spcPts val="0"/>
                        </a:spcAft>
                      </a:pPr>
                      <a:r>
                        <a:rPr lang="tr-TR" sz="1800" u="none" strike="noStrike" spc="5" dirty="0">
                          <a:solidFill>
                            <a:srgbClr val="C00000"/>
                          </a:solidFill>
                          <a:effectLst/>
                        </a:rPr>
                        <a:t>Anti-Pozitivizm</a:t>
                      </a:r>
                      <a:endParaRPr lang="tr-TR" sz="1800" dirty="0">
                        <a:solidFill>
                          <a:srgbClr val="C00000"/>
                        </a:solidFill>
                        <a:effectLst/>
                        <a:latin typeface="Courier New" panose="02070309020205020404" pitchFamily="49" charset="0"/>
                        <a:ea typeface="Courier New" panose="02070309020205020404" pitchFamily="49" charset="0"/>
                      </a:endParaRPr>
                    </a:p>
                  </a:txBody>
                  <a:tcPr marL="6350" marR="6350" marT="0" marB="0"/>
                </a:tc>
                <a:tc>
                  <a:txBody>
                    <a:bodyPr/>
                    <a:lstStyle/>
                    <a:p>
                      <a:pPr algn="ctr">
                        <a:lnSpc>
                          <a:spcPts val="1000"/>
                        </a:lnSpc>
                        <a:spcAft>
                          <a:spcPts val="0"/>
                        </a:spcAft>
                      </a:pPr>
                      <a:r>
                        <a:rPr lang="tr-TR" sz="1800" u="none" strike="noStrike" spc="5" dirty="0">
                          <a:effectLst/>
                        </a:rPr>
                        <a:t>Epistemoloji</a:t>
                      </a:r>
                      <a:endParaRPr lang="tr-TR" sz="1800" dirty="0">
                        <a:solidFill>
                          <a:srgbClr val="000000"/>
                        </a:solidFill>
                        <a:effectLst/>
                        <a:latin typeface="Courier New" panose="02070309020205020404" pitchFamily="49" charset="0"/>
                        <a:ea typeface="Courier New" panose="02070309020205020404" pitchFamily="49" charset="0"/>
                      </a:endParaRPr>
                    </a:p>
                  </a:txBody>
                  <a:tcPr marL="6350" marR="6350" marT="0" marB="0"/>
                </a:tc>
                <a:tc>
                  <a:txBody>
                    <a:bodyPr/>
                    <a:lstStyle/>
                    <a:p>
                      <a:pPr algn="ctr">
                        <a:lnSpc>
                          <a:spcPts val="1000"/>
                        </a:lnSpc>
                        <a:spcAft>
                          <a:spcPts val="0"/>
                        </a:spcAft>
                      </a:pPr>
                      <a:r>
                        <a:rPr lang="tr-TR" sz="1800" u="none" strike="noStrike" spc="5" dirty="0">
                          <a:solidFill>
                            <a:srgbClr val="FFFF00"/>
                          </a:solidFill>
                          <a:effectLst/>
                        </a:rPr>
                        <a:t>Pozitivizm</a:t>
                      </a:r>
                      <a:endParaRPr lang="tr-TR" sz="1800" dirty="0">
                        <a:solidFill>
                          <a:srgbClr val="FFFF00"/>
                        </a:solidFill>
                        <a:effectLst/>
                        <a:latin typeface="Courier New" panose="02070309020205020404" pitchFamily="49" charset="0"/>
                        <a:ea typeface="Courier New" panose="02070309020205020404" pitchFamily="49" charset="0"/>
                      </a:endParaRPr>
                    </a:p>
                  </a:txBody>
                  <a:tcPr marL="6350" marR="6350" marT="0" marB="0"/>
                </a:tc>
              </a:tr>
              <a:tr h="591278">
                <a:tc>
                  <a:txBody>
                    <a:bodyPr/>
                    <a:lstStyle/>
                    <a:p>
                      <a:pPr algn="ctr">
                        <a:lnSpc>
                          <a:spcPts val="1000"/>
                        </a:lnSpc>
                        <a:spcAft>
                          <a:spcPts val="0"/>
                        </a:spcAft>
                      </a:pPr>
                      <a:r>
                        <a:rPr lang="tr-TR" sz="1800" u="none" strike="noStrike" spc="5" dirty="0">
                          <a:solidFill>
                            <a:srgbClr val="C00000"/>
                          </a:solidFill>
                          <a:effectLst/>
                        </a:rPr>
                        <a:t>İradecilik</a:t>
                      </a:r>
                      <a:endParaRPr lang="tr-TR" sz="1800" dirty="0">
                        <a:solidFill>
                          <a:srgbClr val="C00000"/>
                        </a:solidFill>
                        <a:effectLst/>
                        <a:latin typeface="Courier New" panose="02070309020205020404" pitchFamily="49" charset="0"/>
                        <a:ea typeface="Courier New" panose="02070309020205020404" pitchFamily="49" charset="0"/>
                      </a:endParaRPr>
                    </a:p>
                  </a:txBody>
                  <a:tcPr marL="6350" marR="6350" marT="0" marB="0"/>
                </a:tc>
                <a:tc>
                  <a:txBody>
                    <a:bodyPr/>
                    <a:lstStyle/>
                    <a:p>
                      <a:pPr algn="ctr">
                        <a:lnSpc>
                          <a:spcPts val="1000"/>
                        </a:lnSpc>
                        <a:spcAft>
                          <a:spcPts val="0"/>
                        </a:spcAft>
                      </a:pPr>
                      <a:r>
                        <a:rPr lang="tr-TR" sz="1800" u="none" strike="noStrike" spc="5" dirty="0">
                          <a:effectLst/>
                        </a:rPr>
                        <a:t>İnsan Doğası</a:t>
                      </a:r>
                      <a:endParaRPr lang="tr-TR" sz="1800" dirty="0">
                        <a:solidFill>
                          <a:srgbClr val="000000"/>
                        </a:solidFill>
                        <a:effectLst/>
                        <a:latin typeface="Courier New" panose="02070309020205020404" pitchFamily="49" charset="0"/>
                        <a:ea typeface="Courier New" panose="02070309020205020404" pitchFamily="49" charset="0"/>
                      </a:endParaRPr>
                    </a:p>
                  </a:txBody>
                  <a:tcPr marL="6350" marR="6350" marT="0" marB="0"/>
                </a:tc>
                <a:tc>
                  <a:txBody>
                    <a:bodyPr/>
                    <a:lstStyle/>
                    <a:p>
                      <a:pPr algn="ctr">
                        <a:lnSpc>
                          <a:spcPts val="1000"/>
                        </a:lnSpc>
                        <a:spcAft>
                          <a:spcPts val="0"/>
                        </a:spcAft>
                      </a:pPr>
                      <a:r>
                        <a:rPr lang="tr-TR" sz="1800" u="none" strike="noStrike" spc="5" dirty="0">
                          <a:solidFill>
                            <a:srgbClr val="FFFF00"/>
                          </a:solidFill>
                          <a:effectLst/>
                        </a:rPr>
                        <a:t>Determinizm</a:t>
                      </a:r>
                      <a:endParaRPr lang="tr-TR" sz="1800" dirty="0">
                        <a:solidFill>
                          <a:srgbClr val="FFFF00"/>
                        </a:solidFill>
                        <a:effectLst/>
                        <a:latin typeface="Courier New" panose="02070309020205020404" pitchFamily="49" charset="0"/>
                        <a:ea typeface="Courier New" panose="02070309020205020404" pitchFamily="49" charset="0"/>
                      </a:endParaRPr>
                    </a:p>
                  </a:txBody>
                  <a:tcPr marL="6350" marR="6350" marT="0" marB="0"/>
                </a:tc>
              </a:tr>
              <a:tr h="557348">
                <a:tc>
                  <a:txBody>
                    <a:bodyPr/>
                    <a:lstStyle/>
                    <a:p>
                      <a:pPr algn="ctr">
                        <a:lnSpc>
                          <a:spcPts val="1000"/>
                        </a:lnSpc>
                        <a:spcAft>
                          <a:spcPts val="0"/>
                        </a:spcAft>
                      </a:pPr>
                      <a:r>
                        <a:rPr lang="tr-TR" sz="1800" u="none" strike="noStrike" spc="5" dirty="0" err="1">
                          <a:solidFill>
                            <a:srgbClr val="C00000"/>
                          </a:solidFill>
                          <a:effectLst/>
                        </a:rPr>
                        <a:t>İdeografik</a:t>
                      </a:r>
                      <a:endParaRPr lang="tr-TR" sz="1800" dirty="0">
                        <a:solidFill>
                          <a:srgbClr val="C00000"/>
                        </a:solidFill>
                        <a:effectLst/>
                        <a:latin typeface="Courier New" panose="02070309020205020404" pitchFamily="49" charset="0"/>
                        <a:ea typeface="Courier New" panose="02070309020205020404" pitchFamily="49" charset="0"/>
                      </a:endParaRPr>
                    </a:p>
                  </a:txBody>
                  <a:tcPr marL="6350" marR="6350" marT="0" marB="0"/>
                </a:tc>
                <a:tc>
                  <a:txBody>
                    <a:bodyPr/>
                    <a:lstStyle/>
                    <a:p>
                      <a:pPr algn="ctr">
                        <a:lnSpc>
                          <a:spcPts val="1000"/>
                        </a:lnSpc>
                        <a:spcAft>
                          <a:spcPts val="0"/>
                        </a:spcAft>
                      </a:pPr>
                      <a:r>
                        <a:rPr lang="tr-TR" sz="1800" u="none" strike="noStrike" spc="5" dirty="0">
                          <a:effectLst/>
                        </a:rPr>
                        <a:t>Metodoloji</a:t>
                      </a:r>
                      <a:endParaRPr lang="tr-TR" sz="1800" dirty="0">
                        <a:solidFill>
                          <a:srgbClr val="000000"/>
                        </a:solidFill>
                        <a:effectLst/>
                        <a:latin typeface="Courier New" panose="02070309020205020404" pitchFamily="49" charset="0"/>
                        <a:ea typeface="Courier New" panose="02070309020205020404" pitchFamily="49" charset="0"/>
                      </a:endParaRPr>
                    </a:p>
                  </a:txBody>
                  <a:tcPr marL="6350" marR="6350" marT="0" marB="0"/>
                </a:tc>
                <a:tc>
                  <a:txBody>
                    <a:bodyPr/>
                    <a:lstStyle/>
                    <a:p>
                      <a:pPr algn="ctr">
                        <a:lnSpc>
                          <a:spcPts val="1000"/>
                        </a:lnSpc>
                        <a:spcAft>
                          <a:spcPts val="0"/>
                        </a:spcAft>
                      </a:pPr>
                      <a:r>
                        <a:rPr lang="tr-TR" sz="1800" u="none" strike="noStrike" spc="5" dirty="0" err="1">
                          <a:solidFill>
                            <a:srgbClr val="FFFF00"/>
                          </a:solidFill>
                          <a:effectLst/>
                        </a:rPr>
                        <a:t>Nomotetik</a:t>
                      </a:r>
                      <a:endParaRPr lang="tr-TR" sz="1800" dirty="0">
                        <a:solidFill>
                          <a:srgbClr val="FFFF00"/>
                        </a:solidFill>
                        <a:effectLst/>
                        <a:latin typeface="Courier New" panose="02070309020205020404" pitchFamily="49" charset="0"/>
                        <a:ea typeface="Courier New" panose="02070309020205020404" pitchFamily="49" charset="0"/>
                      </a:endParaRPr>
                    </a:p>
                  </a:txBody>
                  <a:tcPr marL="6350" marR="6350" marT="0" marB="0"/>
                </a:tc>
              </a:tr>
            </a:tbl>
          </a:graphicData>
        </a:graphic>
      </p:graphicFrame>
    </p:spTree>
    <p:extLst>
      <p:ext uri="{BB962C8B-B14F-4D97-AF65-F5344CB8AC3E}">
        <p14:creationId xmlns="" xmlns:p14="http://schemas.microsoft.com/office/powerpoint/2010/main" val="6297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0</TotalTime>
  <Words>1153</Words>
  <Application>Microsoft Office PowerPoint</Application>
  <PresentationFormat>Ekran Gösterisi (4:3)</PresentationFormat>
  <Paragraphs>105</Paragraphs>
  <Slides>17</Slides>
  <Notes>16</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Cumba</vt:lpstr>
      <vt:lpstr>Örgüt ve Pozitivist Bakış</vt:lpstr>
      <vt:lpstr>Örgüt araştırmaları</vt:lpstr>
      <vt:lpstr>Örgütsel davranış alanı</vt:lpstr>
      <vt:lpstr>Örgüt teorileri alanı</vt:lpstr>
      <vt:lpstr>Slayt 5</vt:lpstr>
      <vt:lpstr>Ontoloji</vt:lpstr>
      <vt:lpstr>Epistemoloji</vt:lpstr>
      <vt:lpstr>Deterministik</vt:lpstr>
      <vt:lpstr>Sosyal bilimlere yaklaşımlar</vt:lpstr>
      <vt:lpstr>Nominalist konum</vt:lpstr>
      <vt:lpstr>Realist konum</vt:lpstr>
      <vt:lpstr>Epistemolojik boyut</vt:lpstr>
      <vt:lpstr>Anti-pozitivizm </vt:lpstr>
      <vt:lpstr>Determinizm</vt:lpstr>
      <vt:lpstr>Metodolojik boyut</vt:lpstr>
      <vt:lpstr>Nomotetik yaklaşım</vt:lpstr>
      <vt:lpstr>Sosyal bilimlerde iki gelenek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Örgüt ve Pozitivist Bakış</dc:title>
  <dc:creator>irem yilmaz</dc:creator>
  <cp:lastModifiedBy>iremyilmaz</cp:lastModifiedBy>
  <cp:revision>1</cp:revision>
  <dcterms:created xsi:type="dcterms:W3CDTF">2018-04-04T18:58:31Z</dcterms:created>
  <dcterms:modified xsi:type="dcterms:W3CDTF">2018-04-04T19:03:24Z</dcterms:modified>
</cp:coreProperties>
</file>