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475F0E-B6A7-45AC-AD76-582757A7751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A35FB6B-873E-4AE8-A432-586D7722E3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E13847D-604F-4B48-8DBF-64A411F759FC}"/>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9E41A714-4471-4A7E-BB98-41B6F3F1E3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22ABBF-F912-43A1-9625-16CA5C2BF8A1}"/>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324441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33ABBB-0334-4A83-A47A-EC25ADED95C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E04C7AC-CFA8-4D33-BB4C-0B3579F79EB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A5C43AC-1D34-4555-BB5D-F46BFBD0D2A2}"/>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99E4734B-0D08-4D68-A14E-662702B5FE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231AE3F-5F85-49BA-B049-A47403DAA727}"/>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39820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F404D75-CEA6-4092-B191-E0887451EEE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25CC3A4-5297-499A-9C8B-5BF05CABF77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9DC6886-F8C6-41E5-A95D-8E2335450A53}"/>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FF2E983A-F8F7-47F4-808E-5724278C386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13481E0-8D21-48C0-86F9-FA5423B57097}"/>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395020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148C45-D5E9-4D6D-A2FC-A67E73F4575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F39D663-A438-4FC2-8DE8-2B3C241A243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12BA882-2AF0-4728-8902-8C213FDFAC74}"/>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55FED311-CFA6-49F7-A7AC-7B9A7278A17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EA7D1E-34BB-4099-B205-D32B6291997A}"/>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2155456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DC1145-D1BD-4813-BB4E-30B729F8D35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1DE093C4-ADFB-4748-B636-6F13870462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5D653AB-AD2D-4806-BF58-2BAD164764B5}"/>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0EF779B7-B470-4A08-B81C-E11488418D5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F2D2720-4DAA-430D-88AA-05A46BCEE349}"/>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248548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0937D1-8508-4357-A799-693F2FE45B6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A0E2FDB-37AE-4FDC-965B-EB812104993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F22B145-EEDD-4B29-BD34-2F35D681183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63F474-CC78-43CE-B94E-C24050822CB6}"/>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6" name="Alt Bilgi Yer Tutucusu 5">
            <a:extLst>
              <a:ext uri="{FF2B5EF4-FFF2-40B4-BE49-F238E27FC236}">
                <a16:creationId xmlns:a16="http://schemas.microsoft.com/office/drawing/2014/main" id="{72AB0A99-C365-4357-B47C-17B4255EC97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456F9B-1A90-4981-8EF4-96E35B6DB369}"/>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349668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696FD6-618B-4719-BDD6-51EAC81B1E1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179C430-C447-4865-AB6A-8B0CD41D6F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6912B2A-6283-4158-B764-854D00DAB40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D4B8638-7968-49B9-AFA8-E1BAC21089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8CDFC45-BC89-4DB7-9B6E-D65DF94460E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A69FAAB-23EC-46E1-B42E-1243C2344143}"/>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8" name="Alt Bilgi Yer Tutucusu 7">
            <a:extLst>
              <a:ext uri="{FF2B5EF4-FFF2-40B4-BE49-F238E27FC236}">
                <a16:creationId xmlns:a16="http://schemas.microsoft.com/office/drawing/2014/main" id="{DFECAB3F-ED96-4C55-AA6D-9C4FE910537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A70954A-43A2-4803-B0DD-37F779B7FAEF}"/>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3611597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4D6025-585E-4D56-9CBB-6032AF5EA4D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737C60A-A2F8-41C8-AFE0-3B401A8CE8DD}"/>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4" name="Alt Bilgi Yer Tutucusu 3">
            <a:extLst>
              <a:ext uri="{FF2B5EF4-FFF2-40B4-BE49-F238E27FC236}">
                <a16:creationId xmlns:a16="http://schemas.microsoft.com/office/drawing/2014/main" id="{E7CC51D9-9C9E-4865-80BF-EC3F0ED434D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80A50AB-9934-46D8-A864-6957D7512B68}"/>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123855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AF2187A-BF19-43EB-8CB1-6E5CCD1EFBE5}"/>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3" name="Alt Bilgi Yer Tutucusu 2">
            <a:extLst>
              <a:ext uri="{FF2B5EF4-FFF2-40B4-BE49-F238E27FC236}">
                <a16:creationId xmlns:a16="http://schemas.microsoft.com/office/drawing/2014/main" id="{CA41FCB6-7306-4955-A95E-730CAF39290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A0FB061-1BB3-4243-BB85-125988B9BA2E}"/>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1001309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B243E3-23B1-4209-87A8-4AAC8034FAC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ADEF2A1-7024-467E-B3EE-77F8206870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370DE65-AD72-4B22-94F6-AFC82C8452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8EB5A35-32F7-4229-A180-7BDF741AEA11}"/>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6" name="Alt Bilgi Yer Tutucusu 5">
            <a:extLst>
              <a:ext uri="{FF2B5EF4-FFF2-40B4-BE49-F238E27FC236}">
                <a16:creationId xmlns:a16="http://schemas.microsoft.com/office/drawing/2014/main" id="{2FEF2926-6BA4-4333-B66D-C08BF5E064A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8F4BFF-5EE1-481F-9122-FE4B257EA63A}"/>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2446968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5F0BB8-2A3F-4322-A0D3-107CB0D3EF8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E1F37BA-2A95-4995-B08A-546598F957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016F362-C120-4276-856E-B9C0C5A9AC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8B402B3-F00F-4AD7-98C1-24E86614E29B}"/>
              </a:ext>
            </a:extLst>
          </p:cNvPr>
          <p:cNvSpPr>
            <a:spLocks noGrp="1"/>
          </p:cNvSpPr>
          <p:nvPr>
            <p:ph type="dt" sz="half" idx="10"/>
          </p:nvPr>
        </p:nvSpPr>
        <p:spPr/>
        <p:txBody>
          <a:bodyPr/>
          <a:lstStyle/>
          <a:p>
            <a:fld id="{C92D6035-8BE0-4D4F-8BEC-F8CB5A1CCA22}" type="datetimeFigureOut">
              <a:rPr lang="tr-TR" smtClean="0"/>
              <a:t>17.04.2020</a:t>
            </a:fld>
            <a:endParaRPr lang="tr-TR"/>
          </a:p>
        </p:txBody>
      </p:sp>
      <p:sp>
        <p:nvSpPr>
          <p:cNvPr id="6" name="Alt Bilgi Yer Tutucusu 5">
            <a:extLst>
              <a:ext uri="{FF2B5EF4-FFF2-40B4-BE49-F238E27FC236}">
                <a16:creationId xmlns:a16="http://schemas.microsoft.com/office/drawing/2014/main" id="{27F050C6-2E42-4528-B0A9-80CFFEBF966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90B20A-9777-42AD-A682-B9910EE7B6BE}"/>
              </a:ext>
            </a:extLst>
          </p:cNvPr>
          <p:cNvSpPr>
            <a:spLocks noGrp="1"/>
          </p:cNvSpPr>
          <p:nvPr>
            <p:ph type="sldNum" sz="quarter" idx="12"/>
          </p:nvPr>
        </p:nvSpPr>
        <p:spPr/>
        <p:txBody>
          <a:bodyPr/>
          <a:lstStyle/>
          <a:p>
            <a:fld id="{DD4DAF57-9861-4167-BC77-9872F47BD952}" type="slidenum">
              <a:rPr lang="tr-TR" smtClean="0"/>
              <a:t>‹#›</a:t>
            </a:fld>
            <a:endParaRPr lang="tr-TR"/>
          </a:p>
        </p:txBody>
      </p:sp>
    </p:spTree>
    <p:extLst>
      <p:ext uri="{BB962C8B-B14F-4D97-AF65-F5344CB8AC3E}">
        <p14:creationId xmlns:p14="http://schemas.microsoft.com/office/powerpoint/2010/main" val="90793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5F3ADBE-CF5A-434B-BA61-BBE4FAC371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F87E21A-4E12-4F49-8A3D-7064F85D33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6E0498-06E6-4FF4-99D7-7B1CEF634A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2D6035-8BE0-4D4F-8BEC-F8CB5A1CCA22}" type="datetimeFigureOut">
              <a:rPr lang="tr-TR" smtClean="0"/>
              <a:t>17.04.2020</a:t>
            </a:fld>
            <a:endParaRPr lang="tr-TR"/>
          </a:p>
        </p:txBody>
      </p:sp>
      <p:sp>
        <p:nvSpPr>
          <p:cNvPr id="5" name="Alt Bilgi Yer Tutucusu 4">
            <a:extLst>
              <a:ext uri="{FF2B5EF4-FFF2-40B4-BE49-F238E27FC236}">
                <a16:creationId xmlns:a16="http://schemas.microsoft.com/office/drawing/2014/main" id="{9769195E-12F4-48EC-A7D2-440BEBA718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63E5161-F854-46F8-94E2-AD387FF550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DAF57-9861-4167-BC77-9872F47BD952}" type="slidenum">
              <a:rPr lang="tr-TR" smtClean="0"/>
              <a:t>‹#›</a:t>
            </a:fld>
            <a:endParaRPr lang="tr-TR"/>
          </a:p>
        </p:txBody>
      </p:sp>
    </p:spTree>
    <p:extLst>
      <p:ext uri="{BB962C8B-B14F-4D97-AF65-F5344CB8AC3E}">
        <p14:creationId xmlns:p14="http://schemas.microsoft.com/office/powerpoint/2010/main" val="128047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E062C5-C335-462F-BC06-2DF5A8BE3264}"/>
              </a:ext>
            </a:extLst>
          </p:cNvPr>
          <p:cNvSpPr>
            <a:spLocks noGrp="1"/>
          </p:cNvSpPr>
          <p:nvPr>
            <p:ph type="ctrTitle"/>
          </p:nvPr>
        </p:nvSpPr>
        <p:spPr/>
        <p:txBody>
          <a:bodyPr/>
          <a:lstStyle/>
          <a:p>
            <a:r>
              <a:rPr lang="tr-TR" dirty="0"/>
              <a:t>İslâm Medeniyetinden Örnek Bir Değer: Güven</a:t>
            </a:r>
          </a:p>
        </p:txBody>
      </p:sp>
      <p:sp>
        <p:nvSpPr>
          <p:cNvPr id="3" name="Alt Başlık 2">
            <a:extLst>
              <a:ext uri="{FF2B5EF4-FFF2-40B4-BE49-F238E27FC236}">
                <a16:creationId xmlns:a16="http://schemas.microsoft.com/office/drawing/2014/main" id="{3B5D4BB4-18C1-4D20-8661-AE1FE7C59B9C}"/>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83528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091950-AA12-4707-A555-59B8235B3A4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61FD65E-8EE8-42ED-BBF0-614EE1B0FD11}"/>
              </a:ext>
            </a:extLst>
          </p:cNvPr>
          <p:cNvSpPr>
            <a:spLocks noGrp="1"/>
          </p:cNvSpPr>
          <p:nvPr>
            <p:ph idx="1"/>
          </p:nvPr>
        </p:nvSpPr>
        <p:spPr/>
        <p:txBody>
          <a:bodyPr/>
          <a:lstStyle/>
          <a:p>
            <a:r>
              <a:rPr lang="tr-TR" dirty="0"/>
              <a:t>Hz. Peygamber bir yönetici için çok önemli olan güven duygusunun geliştirilmesi, sürdürülmesi üzerinde durmuştur. Yöneticinin, halkla paylaştığı ortak amaçları ve kendisine sağlanan desteği güven temeli üzerine oturtması gerektiği </a:t>
            </a:r>
            <a:r>
              <a:rPr lang="tr-TR" dirty="0" err="1"/>
              <a:t>âşikârdır</a:t>
            </a:r>
            <a:r>
              <a:rPr lang="tr-TR" dirty="0"/>
              <a:t>. Bu yolda atılacak temel adımlardan birisi güvene layık olmaktır. Yönetici güvene layık olduğunu kendi eylemleri ile kanıtlar; kendi eylemleri ile güven zeminini oluşturur. Bunun için bir yöneticiden “söylediğini yapan, yaptığını söyleyen” bir kişilik sergilemesi beklenir. Güven, bir yönetici olarak Hz. Muhammed’e sağlanan desteğin kaynağıdır. O,  güveni oluşturan, geliştiren, pekiştiren ve sürdüren unsurları hayata geçirmiştir. </a:t>
            </a:r>
          </a:p>
          <a:p>
            <a:endParaRPr lang="tr-TR" dirty="0"/>
          </a:p>
        </p:txBody>
      </p:sp>
    </p:spTree>
    <p:extLst>
      <p:ext uri="{BB962C8B-B14F-4D97-AF65-F5344CB8AC3E}">
        <p14:creationId xmlns:p14="http://schemas.microsoft.com/office/powerpoint/2010/main" val="3045757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A17FC-2E2F-4A61-9550-FFE8C1F5CD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02AD3DF-BC5A-40C1-9A05-27EE4335291A}"/>
              </a:ext>
            </a:extLst>
          </p:cNvPr>
          <p:cNvSpPr>
            <a:spLocks noGrp="1"/>
          </p:cNvSpPr>
          <p:nvPr>
            <p:ph idx="1"/>
          </p:nvPr>
        </p:nvSpPr>
        <p:spPr/>
        <p:txBody>
          <a:bodyPr>
            <a:normAutofit fontScale="92500" lnSpcReduction="10000"/>
          </a:bodyPr>
          <a:lstStyle/>
          <a:p>
            <a:r>
              <a:rPr lang="tr-TR" dirty="0"/>
              <a:t>Bu noktada güvenin; adalet, politik tutarlılık, ehliyet, </a:t>
            </a:r>
            <a:r>
              <a:rPr lang="tr-TR" dirty="0" err="1"/>
              <a:t>istişâre</a:t>
            </a:r>
            <a:r>
              <a:rPr lang="tr-TR" dirty="0"/>
              <a:t>, ahde </a:t>
            </a:r>
            <a:r>
              <a:rPr lang="tr-TR" dirty="0" err="1"/>
              <a:t>vefâ</a:t>
            </a:r>
            <a:r>
              <a:rPr lang="tr-TR" dirty="0"/>
              <a:t>… gibi Hz. Peygamber’in yönetimde izlediği diğer değerlerle yakından alakası </a:t>
            </a:r>
            <a:r>
              <a:rPr lang="tr-TR" dirty="0" err="1"/>
              <a:t>sözkonusudur</a:t>
            </a:r>
            <a:r>
              <a:rPr lang="tr-TR" dirty="0"/>
              <a:t>. Yönetimde uyguladığı temel prensipler kendisine güven duyulmasında önemli faktör olmuştur. Hukuka bağlılığı, yansızlığı, kararlarda tarafsızlığı, işi ehline vermesi, antlaşmalara </a:t>
            </a:r>
            <a:r>
              <a:rPr lang="tr-TR" dirty="0" err="1"/>
              <a:t>sadakatı</a:t>
            </a:r>
            <a:r>
              <a:rPr lang="tr-TR" dirty="0"/>
              <a:t> ve sözünde durması kendisine güven  uyandırmıştır. Bunun halk üzerindeki yansıması en açık bir şekilde </a:t>
            </a:r>
            <a:r>
              <a:rPr lang="tr-TR" dirty="0" err="1"/>
              <a:t>bîat</a:t>
            </a:r>
            <a:r>
              <a:rPr lang="tr-TR" dirty="0"/>
              <a:t> müessesesinde görülür. </a:t>
            </a:r>
            <a:r>
              <a:rPr lang="tr-TR" dirty="0" err="1"/>
              <a:t>Sahâbe</a:t>
            </a:r>
            <a:r>
              <a:rPr lang="tr-TR" dirty="0"/>
              <a:t> Hz. Peygamber’e </a:t>
            </a:r>
            <a:r>
              <a:rPr lang="tr-TR" dirty="0" err="1"/>
              <a:t>bîat</a:t>
            </a:r>
            <a:r>
              <a:rPr lang="tr-TR" dirty="0"/>
              <a:t> ederken bir bakıma kendisine duyduğu güveni açığa vuruyor, eyleme dönüştürüyordu. Esasında devlet de güven duygusunun, güven arzusunun, güven ihtiyacının bir ürünü değil midir? Öte yandan, yönetimde adalet, eşitlik, doğruluk, ahde vefa gibi değerlerin </a:t>
            </a:r>
            <a:r>
              <a:rPr lang="tr-TR" dirty="0" err="1"/>
              <a:t>gözardı</a:t>
            </a:r>
            <a:r>
              <a:rPr lang="tr-TR" dirty="0"/>
              <a:t> edilmesi, güven kaybının temel sebebidir. Hz. Peygamber’in yönetiminde zimmîler de Allah’ın emaneti olarak muamele görüyordu.</a:t>
            </a:r>
          </a:p>
          <a:p>
            <a:endParaRPr lang="tr-TR" dirty="0"/>
          </a:p>
        </p:txBody>
      </p:sp>
    </p:spTree>
    <p:extLst>
      <p:ext uri="{BB962C8B-B14F-4D97-AF65-F5344CB8AC3E}">
        <p14:creationId xmlns:p14="http://schemas.microsoft.com/office/powerpoint/2010/main" val="2259688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5551FD-1DC2-4B93-964F-96AB98EBC6C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013EB35-4F9A-4DBB-A47A-C7DF08B8EDBD}"/>
              </a:ext>
            </a:extLst>
          </p:cNvPr>
          <p:cNvSpPr>
            <a:spLocks noGrp="1"/>
          </p:cNvSpPr>
          <p:nvPr>
            <p:ph idx="1"/>
          </p:nvPr>
        </p:nvSpPr>
        <p:spPr/>
        <p:txBody>
          <a:bodyPr>
            <a:normAutofit fontScale="85000" lnSpcReduction="20000"/>
          </a:bodyPr>
          <a:lstStyle/>
          <a:p>
            <a:r>
              <a:rPr lang="tr-TR" i="1" dirty="0"/>
              <a:t>Güven</a:t>
            </a:r>
            <a:r>
              <a:rPr lang="tr-TR" dirty="0"/>
              <a:t>in, Hz. Peygamber’in en yakın iki arkadaşı olan Hz. </a:t>
            </a:r>
            <a:r>
              <a:rPr lang="tr-TR" dirty="0" err="1"/>
              <a:t>Ebû</a:t>
            </a:r>
            <a:r>
              <a:rPr lang="tr-TR" dirty="0"/>
              <a:t> Bekir ve Hz. Ömer’in değerlendirmelerine ve kültürümüzdeki yansımalarına örnekler verilecek olursa şunlar söylenebilir: Halife seçimi için </a:t>
            </a:r>
            <a:r>
              <a:rPr lang="tr-TR" dirty="0" err="1"/>
              <a:t>Sakîfetü</a:t>
            </a:r>
            <a:r>
              <a:rPr lang="tr-TR" dirty="0"/>
              <a:t> Benî Sâide’de yapılan toplantıda Hz. Ömer, </a:t>
            </a:r>
            <a:r>
              <a:rPr lang="tr-TR" dirty="0" err="1"/>
              <a:t>Ebû</a:t>
            </a:r>
            <a:r>
              <a:rPr lang="tr-TR" dirty="0"/>
              <a:t> </a:t>
            </a:r>
            <a:r>
              <a:rPr lang="tr-TR" dirty="0" err="1"/>
              <a:t>Ubeyde</a:t>
            </a:r>
            <a:r>
              <a:rPr lang="tr-TR" dirty="0"/>
              <a:t> b. Cerrah’a “uzat elini sana </a:t>
            </a:r>
            <a:r>
              <a:rPr lang="tr-TR" dirty="0" err="1"/>
              <a:t>bîat</a:t>
            </a:r>
            <a:r>
              <a:rPr lang="tr-TR" dirty="0"/>
              <a:t> edeyim, ben </a:t>
            </a:r>
            <a:r>
              <a:rPr lang="tr-TR" dirty="0" err="1"/>
              <a:t>Resûlüllah’ın</a:t>
            </a:r>
            <a:r>
              <a:rPr lang="tr-TR" dirty="0"/>
              <a:t> ‘sen bu ümmetin </a:t>
            </a:r>
            <a:r>
              <a:rPr lang="tr-TR" dirty="0" err="1"/>
              <a:t>emînisin</a:t>
            </a:r>
            <a:r>
              <a:rPr lang="tr-TR" dirty="0"/>
              <a:t>’ dediğini işittim” demiştir. </a:t>
            </a:r>
            <a:r>
              <a:rPr lang="tr-TR" dirty="0" err="1"/>
              <a:t>Ebû</a:t>
            </a:r>
            <a:r>
              <a:rPr lang="tr-TR" dirty="0"/>
              <a:t> </a:t>
            </a:r>
            <a:r>
              <a:rPr lang="tr-TR" dirty="0" err="1"/>
              <a:t>Ubeyde’nin</a:t>
            </a:r>
            <a:r>
              <a:rPr lang="tr-TR" dirty="0"/>
              <a:t> güvenilir olması, bu olayda Hz. Ömer’in onu devlet başkanlığına aday göstermesi için bir tercih sebebi olmuştur. Sonuçta Hz. </a:t>
            </a:r>
            <a:r>
              <a:rPr lang="tr-TR" dirty="0" err="1"/>
              <a:t>Ebû</a:t>
            </a:r>
            <a:r>
              <a:rPr lang="tr-TR" dirty="0"/>
              <a:t> Bekir halife seçilmiştir. Bu defa </a:t>
            </a:r>
            <a:r>
              <a:rPr lang="tr-TR" i="1" dirty="0" err="1"/>
              <a:t>emîn</a:t>
            </a:r>
            <a:r>
              <a:rPr lang="tr-TR" dirty="0"/>
              <a:t> </a:t>
            </a:r>
            <a:r>
              <a:rPr lang="tr-TR" dirty="0" err="1"/>
              <a:t>Ebû</a:t>
            </a:r>
            <a:r>
              <a:rPr lang="tr-TR" dirty="0"/>
              <a:t> </a:t>
            </a:r>
            <a:r>
              <a:rPr lang="tr-TR" dirty="0" err="1"/>
              <a:t>Ubeyde</a:t>
            </a:r>
            <a:r>
              <a:rPr lang="tr-TR" dirty="0"/>
              <a:t>, Hz. </a:t>
            </a:r>
            <a:r>
              <a:rPr lang="tr-TR" dirty="0" err="1"/>
              <a:t>Ebû</a:t>
            </a:r>
            <a:r>
              <a:rPr lang="tr-TR" dirty="0"/>
              <a:t> Bekir tarafından maliyenin başına getirilmiştir.</a:t>
            </a:r>
          </a:p>
          <a:p>
            <a:r>
              <a:rPr lang="tr-TR" dirty="0"/>
              <a:t>İslâm’ın ilk dönemlerinden itibaren güvenliği sağlamak üzere çeşitli kurumlar oluşturulmuştur. Hz. Peygamber zamanında nüveleri oluşan, Hz. Ebu Bekir döneminden itibaren İslam dünyasında sürekli görev haline gelen </a:t>
            </a:r>
            <a:r>
              <a:rPr lang="tr-TR" i="1" dirty="0"/>
              <a:t>ases</a:t>
            </a:r>
            <a:r>
              <a:rPr lang="tr-TR" dirty="0"/>
              <a:t> (bekçilik) bunlardan biridir. Teşkilatın başındakine </a:t>
            </a:r>
            <a:r>
              <a:rPr lang="tr-TR" i="1" dirty="0" err="1"/>
              <a:t>Sâhibü’l</a:t>
            </a:r>
            <a:r>
              <a:rPr lang="tr-TR" i="1" dirty="0"/>
              <a:t>-Ases</a:t>
            </a:r>
            <a:r>
              <a:rPr lang="tr-TR" dirty="0"/>
              <a:t>, denirdi. Diğer bazı teşkilatlar da şunlardır: Özel koruma teşkilatı olan </a:t>
            </a:r>
            <a:r>
              <a:rPr lang="tr-TR" i="1" dirty="0" err="1"/>
              <a:t>hares</a:t>
            </a:r>
            <a:r>
              <a:rPr lang="tr-TR" i="1" dirty="0"/>
              <a:t>.</a:t>
            </a:r>
            <a:r>
              <a:rPr lang="tr-TR" dirty="0"/>
              <a:t> Görevliye </a:t>
            </a:r>
            <a:r>
              <a:rPr lang="tr-TR" i="1" dirty="0" err="1"/>
              <a:t>hâris</a:t>
            </a:r>
            <a:r>
              <a:rPr lang="tr-TR" dirty="0"/>
              <a:t>, başkanına da </a:t>
            </a:r>
            <a:r>
              <a:rPr lang="tr-TR" i="1" dirty="0" err="1"/>
              <a:t>Sâhibü’l-Hares</a:t>
            </a:r>
            <a:r>
              <a:rPr lang="tr-TR" dirty="0"/>
              <a:t> denirdi. Dört Halife (Hz. Osman) döneminden itibaren bilinen </a:t>
            </a:r>
            <a:r>
              <a:rPr lang="tr-TR" i="1" dirty="0" err="1"/>
              <a:t>şurta</a:t>
            </a:r>
            <a:r>
              <a:rPr lang="tr-TR" dirty="0"/>
              <a:t> (asayiş ve emniyet teşkilatı). Teşkilatın başındakine </a:t>
            </a:r>
            <a:r>
              <a:rPr lang="tr-TR" i="1" dirty="0" err="1"/>
              <a:t>Sâhibü’ş-Şurta</a:t>
            </a:r>
            <a:r>
              <a:rPr lang="tr-TR" dirty="0"/>
              <a:t> denirdi.</a:t>
            </a:r>
          </a:p>
          <a:p>
            <a:endParaRPr lang="tr-TR" dirty="0"/>
          </a:p>
        </p:txBody>
      </p:sp>
    </p:spTree>
    <p:extLst>
      <p:ext uri="{BB962C8B-B14F-4D97-AF65-F5344CB8AC3E}">
        <p14:creationId xmlns:p14="http://schemas.microsoft.com/office/powerpoint/2010/main" val="327121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5A745A-8E97-4BB5-AA66-62938339A10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D20F81-41C2-4F61-BE5E-2521DB10D599}"/>
              </a:ext>
            </a:extLst>
          </p:cNvPr>
          <p:cNvSpPr>
            <a:spLocks noGrp="1"/>
          </p:cNvSpPr>
          <p:nvPr>
            <p:ph idx="1"/>
          </p:nvPr>
        </p:nvSpPr>
        <p:spPr/>
        <p:txBody>
          <a:bodyPr>
            <a:normAutofit fontScale="70000" lnSpcReduction="20000"/>
          </a:bodyPr>
          <a:lstStyle/>
          <a:p>
            <a:r>
              <a:rPr lang="tr-TR" b="1" dirty="0"/>
              <a:t>Güvenin önemi </a:t>
            </a:r>
          </a:p>
          <a:p>
            <a:r>
              <a:rPr lang="tr-TR" i="1" dirty="0"/>
              <a:t>Güven</a:t>
            </a:r>
            <a:r>
              <a:rPr lang="tr-TR" dirty="0"/>
              <a:t> bir duygu ve aynı zamanda bir değerdir. Çeşitli tanımlarından birkaçı şöyledir: </a:t>
            </a:r>
          </a:p>
          <a:p>
            <a:r>
              <a:rPr lang="tr-TR" dirty="0"/>
              <a:t>“Güven, bir toplumun iş hayatına, siyasî durumuna ve benzerlerine bağlı emniyet duygusudur.” “Güven, korku, çekinme ve kuşku duymadan inanma ve bağlanma duygusudur.” </a:t>
            </a:r>
          </a:p>
          <a:p>
            <a:r>
              <a:rPr lang="tr-TR" i="1" dirty="0"/>
              <a:t>Güvenilir olma </a:t>
            </a:r>
            <a:r>
              <a:rPr lang="tr-TR" dirty="0"/>
              <a:t>bir değer olarak kişi özelliklerindendir. Bu değere sahip kişi kendisi ile ilişki içinde bulunanlarla, bir </a:t>
            </a:r>
            <a:r>
              <a:rPr lang="tr-TR" i="1" dirty="0"/>
              <a:t>ilişki değeri</a:t>
            </a:r>
            <a:r>
              <a:rPr lang="tr-TR" dirty="0"/>
              <a:t> olan güvenin gerçekleşmesini sağlar. Güven, girişilen ilişkilerle sağlanır. Başkasıyla karşılaşabilmek, </a:t>
            </a:r>
            <a:r>
              <a:rPr lang="tr-TR" dirty="0" err="1"/>
              <a:t>yüzyüze</a:t>
            </a:r>
            <a:r>
              <a:rPr lang="tr-TR" dirty="0"/>
              <a:t> gelebilmek, eşyayı ve ideali paylaşabilmek, birlikte var olabilmek güvenle sağlanır. Güven, ahlak alanında değerlerin oluşmasına, emanet ahlakının gelişmesine vesile olur. Sanat eserleri güven ortamında yaratılır. İnsanın estetik yaşantısında da baş köşesinde durur ve hayattan zevk almasına da destek verir. Güven bireyin kişisel davranışlarından aile hayatına, hukuka, siyasal ve ekonomik sisteme kadar geniş bir alana sahiptir. </a:t>
            </a:r>
          </a:p>
          <a:p>
            <a:r>
              <a:rPr lang="tr-TR" dirty="0"/>
              <a:t>Medeniyet güven temeli üzerine kurulur ve ayakta durur. Güven, İslam’ın son derece önem verdiği bilgi alanında anlamın, gözlemin, araştırmanın, kuramların ortaya çıkmasını sağlar. İlim güvenin, güvenle yaşayan insanın önemli başarısıdır. Toplumların gelişmesinin, kalkınmasının temelinde güven duygusu yatar. </a:t>
            </a:r>
          </a:p>
          <a:p>
            <a:endParaRPr lang="tr-TR" dirty="0"/>
          </a:p>
        </p:txBody>
      </p:sp>
    </p:spTree>
    <p:extLst>
      <p:ext uri="{BB962C8B-B14F-4D97-AF65-F5344CB8AC3E}">
        <p14:creationId xmlns:p14="http://schemas.microsoft.com/office/powerpoint/2010/main" val="1262947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F178D2-5A54-4A63-9C0C-20851256E98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44DD2F7-57A6-4018-A72B-0FAF586D8734}"/>
              </a:ext>
            </a:extLst>
          </p:cNvPr>
          <p:cNvSpPr>
            <a:spLocks noGrp="1"/>
          </p:cNvSpPr>
          <p:nvPr>
            <p:ph idx="1"/>
          </p:nvPr>
        </p:nvSpPr>
        <p:spPr/>
        <p:txBody>
          <a:bodyPr/>
          <a:lstStyle/>
          <a:p>
            <a:r>
              <a:rPr lang="tr-TR" dirty="0"/>
              <a:t>Güven bütün sosyal ilişkilerin temelidir. Eşler, kardeşler, çocuklarla ebeveyn, işverenle çalışanlar, yöneticilerle yönetilenler, devlet ile fert ve kurumlar arasında işlerin yolunda gitmesi için güven gerekir. İnsan potansiyelini o zaman kullanabilir, güzel duygularını sergileyebilir, yapabileceklerini yapar, yenilikleri dener. Aksi halde ilişkiler mekanikleşir, hayat robotlaşır, maddî-manevî kazanç yolları kapanır. Güven duygusunun zayıf olduğu ortamda çalışanların enerjisi dedikodu ve komplo senaryoları ile tüketilir. Buna karşılık yüksek güven, çalışanlar arasında yaratıcılık ve işbirliği doğmasına imkan verir. İnsanların çatışmasız, korkusuz ve kaygısız yaşamaları yine güven duygusu sayesinde mümkün olur.</a:t>
            </a:r>
          </a:p>
          <a:p>
            <a:endParaRPr lang="tr-TR" dirty="0"/>
          </a:p>
        </p:txBody>
      </p:sp>
    </p:spTree>
    <p:extLst>
      <p:ext uri="{BB962C8B-B14F-4D97-AF65-F5344CB8AC3E}">
        <p14:creationId xmlns:p14="http://schemas.microsoft.com/office/powerpoint/2010/main" val="316517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D09AAD-7886-4DEE-A74C-D96AD16E00E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0BE34C7-7698-445C-9E3C-9528BB33C80F}"/>
              </a:ext>
            </a:extLst>
          </p:cNvPr>
          <p:cNvSpPr>
            <a:spLocks noGrp="1"/>
          </p:cNvSpPr>
          <p:nvPr>
            <p:ph idx="1"/>
          </p:nvPr>
        </p:nvSpPr>
        <p:spPr/>
        <p:txBody>
          <a:bodyPr>
            <a:normAutofit fontScale="92500" lnSpcReduction="20000"/>
          </a:bodyPr>
          <a:lstStyle/>
          <a:p>
            <a:r>
              <a:rPr lang="tr-TR" dirty="0"/>
              <a:t>Güven insan ilişkilerinde en zor kurulan ve en kolay yıkılan duygudur. Emanet ahlakı güvenin temel zeminidir. Bu zeminin kırılması, parçalanması hayatı çekilmez hale getirir. Toplum güveni tüketir, yozlaştırır, güveni sorumsuzluğa, kolaycılığıyla, tembelliğe, hareketsizliğe dönüştürürse, güvensizlik ortamı oluşur ve bu da hayatta yıkıcı etkiler meydana getirir. Ruhsal bir hastalık haline gelmiş güvensiz, insanların birbirini aldattığı bir ortamda yalnızca kurallarla uğraşılır, onlarla yaşanır. İnsanlar daima birbirinin açığını arar, ihtiyatı elden bırakmazlar; tamamen anlaşmaların, sözleşmelerin, yazılı yazısız yaşama kurallarının ardına saklanırlar. </a:t>
            </a:r>
          </a:p>
          <a:p>
            <a:r>
              <a:rPr lang="tr-TR" dirty="0"/>
              <a:t>Pek çok değer gibi güven de çift kutupludur. Olumlu kutupta güven ahlakı, güven duymak, güven kazanmak, güven sağlamak, güven tazelemek, güven sağlığı… gibi tabirler kullanılır. Olumsuz kutupta ise güven kaybı, güven sorunu, güven sarsılması, güven bunalımı, güven şoku ve nihayet güvensizlik gibi kavramlarla sık sık karşılaşılır.  </a:t>
            </a:r>
          </a:p>
          <a:p>
            <a:endParaRPr lang="tr-TR" dirty="0"/>
          </a:p>
        </p:txBody>
      </p:sp>
    </p:spTree>
    <p:extLst>
      <p:ext uri="{BB962C8B-B14F-4D97-AF65-F5344CB8AC3E}">
        <p14:creationId xmlns:p14="http://schemas.microsoft.com/office/powerpoint/2010/main" val="4039406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648096-53AC-4A59-9CD1-B862B3F589B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FA82996-847C-4CC5-A922-D68FE31A8A8B}"/>
              </a:ext>
            </a:extLst>
          </p:cNvPr>
          <p:cNvSpPr>
            <a:spLocks noGrp="1"/>
          </p:cNvSpPr>
          <p:nvPr>
            <p:ph idx="1"/>
          </p:nvPr>
        </p:nvSpPr>
        <p:spPr/>
        <p:txBody>
          <a:bodyPr>
            <a:normAutofit fontScale="85000" lnSpcReduction="20000"/>
          </a:bodyPr>
          <a:lstStyle/>
          <a:p>
            <a:r>
              <a:rPr lang="tr-TR" b="1" dirty="0"/>
              <a:t>İslam’da ve </a:t>
            </a:r>
            <a:r>
              <a:rPr lang="tr-TR" b="1" dirty="0" err="1"/>
              <a:t>Târihî</a:t>
            </a:r>
            <a:r>
              <a:rPr lang="tr-TR" b="1" dirty="0"/>
              <a:t> Süreçte Güven</a:t>
            </a:r>
          </a:p>
          <a:p>
            <a:r>
              <a:rPr lang="tr-TR" dirty="0"/>
              <a:t>Bilindiği gibi Kur’an-ı Kerim, bilgi kaynağı olması yanında aynı zamanda bir değer kaynağıdır. Bir değer olan güven konusunda Kur’an’da yer alan hususlardan bazıları şunlardır: Allah’ın güvenilir, vahyi ulaştırmakla görevli Cebrail’in güvenilir, vahyin öngördüğü insan modelleri olan peygamberlerin güvenilir, özellikle Hz. Peygamber’in güvenilir, Mekke’nin güvenli bir bölge oluşu, insanların karşılıklı güveni, Allah’ın güven bahşetmesi, cennette güven... Görülüyor ki, temel kaynaklarımızda değerlerin kaynağı, yani Allah güvenilirdir, güven verendir. (el-</a:t>
            </a:r>
            <a:r>
              <a:rPr lang="tr-TR" dirty="0" err="1"/>
              <a:t>Mü’min</a:t>
            </a:r>
            <a:r>
              <a:rPr lang="tr-TR" dirty="0"/>
              <a:t>). Vahiy meleği güvenilirdir (er-</a:t>
            </a:r>
            <a:r>
              <a:rPr lang="tr-TR" dirty="0" err="1"/>
              <a:t>Rûhu’l</a:t>
            </a:r>
            <a:r>
              <a:rPr lang="tr-TR" dirty="0"/>
              <a:t>-</a:t>
            </a:r>
            <a:r>
              <a:rPr lang="tr-TR" dirty="0" err="1"/>
              <a:t>Emîn</a:t>
            </a:r>
            <a:r>
              <a:rPr lang="tr-TR" dirty="0"/>
              <a:t>). Hz. Peygamber güvenilirdir (</a:t>
            </a:r>
            <a:r>
              <a:rPr lang="tr-TR" dirty="0" err="1"/>
              <a:t>Muhammedüni’l-Emîn</a:t>
            </a:r>
            <a:r>
              <a:rPr lang="tr-TR" dirty="0"/>
              <a:t>). Mekke, kutsal mekân Kâbe güvenlidir (el-</a:t>
            </a:r>
            <a:r>
              <a:rPr lang="tr-TR" dirty="0" err="1"/>
              <a:t>Beledü’l</a:t>
            </a:r>
            <a:r>
              <a:rPr lang="tr-TR" dirty="0"/>
              <a:t>-</a:t>
            </a:r>
            <a:r>
              <a:rPr lang="tr-TR" dirty="0" err="1"/>
              <a:t>Emîn</a:t>
            </a:r>
            <a:r>
              <a:rPr lang="tr-TR" dirty="0"/>
              <a:t>). </a:t>
            </a:r>
            <a:r>
              <a:rPr lang="tr-TR" dirty="0" err="1"/>
              <a:t>Mü’min</a:t>
            </a:r>
            <a:r>
              <a:rPr lang="tr-TR" dirty="0"/>
              <a:t>, adı üzere güvenilirdir.</a:t>
            </a:r>
          </a:p>
          <a:p>
            <a:r>
              <a:rPr lang="tr-TR" dirty="0"/>
              <a:t>Kur’an’da ayrıca ehli kitaba mensup kimselerde bir meziyet olarak bulunan güvenilirlik takdir edilir (</a:t>
            </a:r>
            <a:r>
              <a:rPr lang="tr-TR" dirty="0" err="1"/>
              <a:t>Âl</a:t>
            </a:r>
            <a:r>
              <a:rPr lang="tr-TR" dirty="0"/>
              <a:t>-i </a:t>
            </a:r>
            <a:r>
              <a:rPr lang="tr-TR" dirty="0" err="1"/>
              <a:t>İmrân</a:t>
            </a:r>
            <a:r>
              <a:rPr lang="tr-TR" dirty="0"/>
              <a:t> </a:t>
            </a:r>
            <a:r>
              <a:rPr lang="tr-TR" dirty="0" err="1"/>
              <a:t>sûresi</a:t>
            </a:r>
            <a:r>
              <a:rPr lang="tr-TR" dirty="0"/>
              <a:t> 75). Burada güvenin evrensel boyutuna işaret vardır. Dikkati çeken bir husus da güvenin Kur’an’ın 23 yıllık </a:t>
            </a:r>
            <a:r>
              <a:rPr lang="tr-TR" dirty="0" err="1"/>
              <a:t>nüzül</a:t>
            </a:r>
            <a:r>
              <a:rPr lang="tr-TR" dirty="0"/>
              <a:t> sürecine serpilmiş olmasıdır. </a:t>
            </a:r>
          </a:p>
          <a:p>
            <a:endParaRPr lang="tr-TR" dirty="0"/>
          </a:p>
        </p:txBody>
      </p:sp>
    </p:spTree>
    <p:extLst>
      <p:ext uri="{BB962C8B-B14F-4D97-AF65-F5344CB8AC3E}">
        <p14:creationId xmlns:p14="http://schemas.microsoft.com/office/powerpoint/2010/main" val="3897264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3ECC19-6584-4824-AC23-C409C1E73BD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E05B093-D144-41B1-BF35-D28EC2D25986}"/>
              </a:ext>
            </a:extLst>
          </p:cNvPr>
          <p:cNvSpPr>
            <a:spLocks noGrp="1"/>
          </p:cNvSpPr>
          <p:nvPr>
            <p:ph idx="1"/>
          </p:nvPr>
        </p:nvSpPr>
        <p:spPr/>
        <p:txBody>
          <a:bodyPr>
            <a:normAutofit fontScale="70000" lnSpcReduction="20000"/>
          </a:bodyPr>
          <a:lstStyle/>
          <a:p>
            <a:r>
              <a:rPr lang="tr-TR" dirty="0"/>
              <a:t>İslâm’ın ilk ve temel esası olan iman ile güven arasında sıkı bir irtibat mevcuttur. İman, sözlükte “güven içinde bulunmak” anlamındaki </a:t>
            </a:r>
            <a:r>
              <a:rPr lang="tr-TR" i="1" dirty="0" err="1"/>
              <a:t>emn</a:t>
            </a:r>
            <a:r>
              <a:rPr lang="tr-TR" dirty="0"/>
              <a:t> kökünden türemiştir ve “güven duygusu içinde tasdik etmek” demektir. Aynı kökten gelen bazı kavramlar şunlardır:</a:t>
            </a:r>
          </a:p>
          <a:p>
            <a:r>
              <a:rPr lang="tr-TR" dirty="0"/>
              <a:t>“Güven, güvence, güvenlik” manasına gelen </a:t>
            </a:r>
            <a:r>
              <a:rPr lang="tr-TR" i="1" dirty="0" err="1"/>
              <a:t>eman</a:t>
            </a:r>
            <a:r>
              <a:rPr lang="tr-TR" dirty="0"/>
              <a:t>; </a:t>
            </a:r>
          </a:p>
          <a:p>
            <a:r>
              <a:rPr lang="tr-TR" dirty="0"/>
              <a:t>“Güvenmek, korku ve endişeden emin olmak, güvenilir olmak” anlamına gelen </a:t>
            </a:r>
            <a:r>
              <a:rPr lang="tr-TR" i="1" dirty="0"/>
              <a:t>emanet</a:t>
            </a:r>
            <a:r>
              <a:rPr lang="tr-TR" dirty="0"/>
              <a:t>; </a:t>
            </a:r>
          </a:p>
          <a:p>
            <a:r>
              <a:rPr lang="tr-TR" dirty="0"/>
              <a:t>“Kendisine güvenilen” anlamına gelen </a:t>
            </a:r>
            <a:r>
              <a:rPr lang="tr-TR" i="1" dirty="0" err="1"/>
              <a:t>emîn</a:t>
            </a:r>
            <a:r>
              <a:rPr lang="tr-TR" dirty="0"/>
              <a:t>;</a:t>
            </a:r>
            <a:r>
              <a:rPr lang="tr-TR" i="1" dirty="0"/>
              <a:t> </a:t>
            </a:r>
            <a:endParaRPr lang="tr-TR" dirty="0"/>
          </a:p>
          <a:p>
            <a:r>
              <a:rPr lang="tr-TR" dirty="0"/>
              <a:t>“Güven, güvenme, güvenlik” anlamına gelen </a:t>
            </a:r>
            <a:r>
              <a:rPr lang="tr-TR" i="1" dirty="0"/>
              <a:t>emniyet. </a:t>
            </a:r>
            <a:endParaRPr lang="tr-TR" dirty="0"/>
          </a:p>
          <a:p>
            <a:r>
              <a:rPr lang="tr-TR" dirty="0"/>
              <a:t>Ve</a:t>
            </a:r>
            <a:r>
              <a:rPr lang="tr-TR" i="1" dirty="0"/>
              <a:t> </a:t>
            </a:r>
            <a:r>
              <a:rPr lang="tr-TR" i="1" dirty="0" err="1"/>
              <a:t>Mü’min</a:t>
            </a:r>
            <a:r>
              <a:rPr lang="tr-TR" dirty="0"/>
              <a:t>.</a:t>
            </a:r>
          </a:p>
          <a:p>
            <a:r>
              <a:rPr lang="tr-TR" dirty="0"/>
              <a:t>Güvenin tatmin edici ve mükemmel bir şekilde </a:t>
            </a:r>
            <a:r>
              <a:rPr lang="tr-TR" dirty="0" err="1"/>
              <a:t>inşâ</a:t>
            </a:r>
            <a:r>
              <a:rPr lang="tr-TR" dirty="0"/>
              <a:t> ve tatbikatını Hz Peygamber’in uygulamalarında görüyoruz. Çünkü ister kişi ve ister toplum bazında olsun güven, hazır bulunuveren bir duygu ve yaşantı değildir. Onun </a:t>
            </a:r>
            <a:r>
              <a:rPr lang="tr-TR" dirty="0" err="1"/>
              <a:t>inşâ</a:t>
            </a:r>
            <a:r>
              <a:rPr lang="tr-TR" dirty="0"/>
              <a:t> edilmesi, kurulması, yapılandırılması gerekir. Hz. Peygamber’in tebliğinde diğer değerlerin </a:t>
            </a:r>
            <a:r>
              <a:rPr lang="tr-TR" dirty="0" err="1"/>
              <a:t>yanısıra</a:t>
            </a:r>
            <a:r>
              <a:rPr lang="tr-TR" dirty="0"/>
              <a:t> güven de bireysel ve toplumsal açıdan hak ettiği yere konulmuştur. O, hayatta güvenin yerini bilen birisi olarak daima güveni takdir ve teşvik etmiştir. Güvene dayalı bir toplum  kurmanın çabası içinde olmuştur. </a:t>
            </a:r>
            <a:endParaRPr lang="tr-TR" i="1" dirty="0"/>
          </a:p>
          <a:p>
            <a:endParaRPr lang="tr-TR" dirty="0"/>
          </a:p>
        </p:txBody>
      </p:sp>
    </p:spTree>
    <p:extLst>
      <p:ext uri="{BB962C8B-B14F-4D97-AF65-F5344CB8AC3E}">
        <p14:creationId xmlns:p14="http://schemas.microsoft.com/office/powerpoint/2010/main" val="140405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29B5F2-989D-4FD0-B682-E8F4904F691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7B7B308-3A1A-4590-B324-1A1988C1DF4A}"/>
              </a:ext>
            </a:extLst>
          </p:cNvPr>
          <p:cNvSpPr>
            <a:spLocks noGrp="1"/>
          </p:cNvSpPr>
          <p:nvPr>
            <p:ph idx="1"/>
          </p:nvPr>
        </p:nvSpPr>
        <p:spPr/>
        <p:txBody>
          <a:bodyPr>
            <a:normAutofit fontScale="85000" lnSpcReduction="10000"/>
          </a:bodyPr>
          <a:lstStyle/>
          <a:p>
            <a:r>
              <a:rPr lang="tr-TR" dirty="0"/>
              <a:t>Hz. Peygamber güveni </a:t>
            </a:r>
            <a:r>
              <a:rPr lang="tr-TR" dirty="0" err="1"/>
              <a:t>mü’minde</a:t>
            </a:r>
            <a:r>
              <a:rPr lang="tr-TR" dirty="0"/>
              <a:t> zaruri olarak bulunması gereken vasıflar arasında saymıştır. Hz. Peygamber’in güvenle ilgili sözleri, genelde değerlerin ve özelde güvenin içselleştirilmesi açısından önemlidir. Bir kişi değeri olarak </a:t>
            </a:r>
            <a:r>
              <a:rPr lang="tr-TR" i="1" dirty="0"/>
              <a:t>güvenilir olma</a:t>
            </a:r>
            <a:r>
              <a:rPr lang="tr-TR" dirty="0"/>
              <a:t> içselleştirilmelidir. İçselleştirmeyi özellikle vurgulamak gerekir. Çünkü kişi, ruhsal yapısını ahlâkî değerlerle donatamamışsa, iç dünyası başka, dışa yansıyan yönü başka olacaktır. Davranışlarıyla etrafına güven telkin ettiği halde, en yakınlarının bile can, mal ve ırzına göz diken, kendine duyulan güveni ihlal ve istismar edenlerin bulunması güvenin içselleştirilememesinin en açık örneğidir. </a:t>
            </a:r>
          </a:p>
          <a:p>
            <a:r>
              <a:rPr lang="tr-TR" dirty="0"/>
              <a:t>Hz. Peygamber’in örnekliği, vahiy sürecinde bireysel ve toplumsal düzeyde güvenin oluşmasında önemli rol oynamıştır. Onun doğruluk, hoşgörü, cömertlik, faaliyetlerinde kişisel menfaat arzusu gözetmeme… gibi </a:t>
            </a:r>
            <a:r>
              <a:rPr lang="tr-TR" dirty="0" err="1"/>
              <a:t>ahlakî</a:t>
            </a:r>
            <a:r>
              <a:rPr lang="tr-TR" dirty="0"/>
              <a:t> erdemlerde örnek olması ve sözlerini yaşantı haline dönüştürmesi, kendisine duyulan güvenin temel kaynağını oluşturmuştur. Bunun </a:t>
            </a:r>
            <a:r>
              <a:rPr lang="tr-TR" dirty="0" err="1"/>
              <a:t>yanısıra</a:t>
            </a:r>
            <a:r>
              <a:rPr lang="tr-TR" dirty="0"/>
              <a:t> güven, insanları, onun fiiline erişebilir, kendisine ulaşabilir kılmıştır</a:t>
            </a:r>
          </a:p>
        </p:txBody>
      </p:sp>
    </p:spTree>
    <p:extLst>
      <p:ext uri="{BB962C8B-B14F-4D97-AF65-F5344CB8AC3E}">
        <p14:creationId xmlns:p14="http://schemas.microsoft.com/office/powerpoint/2010/main" val="3255426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65358A-3F0A-44EB-8C8E-198D10E6F92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34E4CC3-1BAE-4B88-8406-6922BDB86398}"/>
              </a:ext>
            </a:extLst>
          </p:cNvPr>
          <p:cNvSpPr>
            <a:spLocks noGrp="1"/>
          </p:cNvSpPr>
          <p:nvPr>
            <p:ph idx="1"/>
          </p:nvPr>
        </p:nvSpPr>
        <p:spPr/>
        <p:txBody>
          <a:bodyPr>
            <a:normAutofit lnSpcReduction="10000"/>
          </a:bodyPr>
          <a:lstStyle/>
          <a:p>
            <a:r>
              <a:rPr lang="tr-TR" dirty="0"/>
              <a:t>Güvenin bir başka boyutu olan emanete riayet Hz. Peygamber’in hayat düsturlarından idi. Sorumluluğun en üst noktasını teşkil eden başkalarının emanetine riayet, başkasına ait olanı üstlendiğinde onu koruyup kollamak, Hz. Peygamber’in hayatında ilke haline gelmiştir. Kendisine emanet edilene gözü gibi bakar, üzerine titrerdi. Mekkelilerin kendisine değerli eşyalarını teslim ettikleri, en zor anlarında bile bu emanetlere asla ihanet etmediği bilinmektedir. Kaynaklarda, Medine’ye hicret edeceği gece, müşriklerin, evini kuşattığı esnada, evinden ayrılmadan önce üzerindeki emanetleri Hz. Ali’ye teslim ettiği, bunları ertesi gün sahiplerine iade etmesini istediği kaydedilir. O sırada </a:t>
            </a:r>
            <a:r>
              <a:rPr lang="tr-TR" dirty="0" err="1"/>
              <a:t>müslümanlar</a:t>
            </a:r>
            <a:r>
              <a:rPr lang="tr-TR" dirty="0"/>
              <a:t> Medine’ye hicret etmişlerdi; Mekke’de birkaç </a:t>
            </a:r>
            <a:r>
              <a:rPr lang="tr-TR" dirty="0" err="1"/>
              <a:t>müslüman</a:t>
            </a:r>
            <a:r>
              <a:rPr lang="tr-TR" dirty="0"/>
              <a:t> kalmıştı. </a:t>
            </a:r>
          </a:p>
          <a:p>
            <a:endParaRPr lang="tr-TR" dirty="0"/>
          </a:p>
        </p:txBody>
      </p:sp>
    </p:spTree>
    <p:extLst>
      <p:ext uri="{BB962C8B-B14F-4D97-AF65-F5344CB8AC3E}">
        <p14:creationId xmlns:p14="http://schemas.microsoft.com/office/powerpoint/2010/main" val="482798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80F107-64B4-473D-9547-9A646645358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86CD6A-9605-448D-888E-193E6F26F974}"/>
              </a:ext>
            </a:extLst>
          </p:cNvPr>
          <p:cNvSpPr>
            <a:spLocks noGrp="1"/>
          </p:cNvSpPr>
          <p:nvPr>
            <p:ph idx="1"/>
          </p:nvPr>
        </p:nvSpPr>
        <p:spPr/>
        <p:txBody>
          <a:bodyPr/>
          <a:lstStyle/>
          <a:p>
            <a:r>
              <a:rPr lang="tr-TR" dirty="0"/>
              <a:t>Hz. Peygamber, hiçbir zaman kendisine duyulan güveni sarsmamıştır. O’nun Hz. Ali’ye teslim ettiği emanetlerin muhtemelen müşriklere ait olduğu anlaşılmaktadır. Bu nokta çok anlamlıdır. O, muhaliflerin bile güvenini kazanma, kazandığı güveni kaybetmeme ve güvenden hiçbir şekilde taviz vermeme gayreti içindeydi. Her ortamda mal güvenliğine saygı gösteriyor ve riayet ediyordu. Bu tutum, muhalifleri kazanma ve kazandıktan sonra onlarla kurulacak sağlıklı ilişkiler için de önemlidir. Gerek müşriklerle ve gerekse </a:t>
            </a:r>
            <a:r>
              <a:rPr lang="tr-TR" dirty="0" err="1"/>
              <a:t>ehl</a:t>
            </a:r>
            <a:r>
              <a:rPr lang="tr-TR" dirty="0"/>
              <a:t>-i kitapla ilişkilerde, karşılaştığı tepkilere ve güçlüklere rağmen, antlaşmaları bozan taraf olmamıştır. Birlikte yaşamayı hedefleyen birisi için de bu gereklidir. </a:t>
            </a:r>
          </a:p>
          <a:p>
            <a:endParaRPr lang="tr-TR" dirty="0"/>
          </a:p>
        </p:txBody>
      </p:sp>
    </p:spTree>
    <p:extLst>
      <p:ext uri="{BB962C8B-B14F-4D97-AF65-F5344CB8AC3E}">
        <p14:creationId xmlns:p14="http://schemas.microsoft.com/office/powerpoint/2010/main" val="12216801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1600</Words>
  <Application>Microsoft Office PowerPoint</Application>
  <PresentationFormat>Geniş ekran</PresentationFormat>
  <Paragraphs>27</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İslâm Medeniyetinden Örnek Bir Değer: Güven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İslâm Medeniyetinden Örnek Bir Değer: Güven</dc:title>
  <dc:creator>canan verep</dc:creator>
  <cp:lastModifiedBy>canan verep</cp:lastModifiedBy>
  <cp:revision>1</cp:revision>
  <dcterms:created xsi:type="dcterms:W3CDTF">2020-04-17T17:17:09Z</dcterms:created>
  <dcterms:modified xsi:type="dcterms:W3CDTF">2020-04-17T17:21:31Z</dcterms:modified>
</cp:coreProperties>
</file>