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78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A6E8D-08B4-43BF-988A-792B7E6DB39E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26D13-8CAA-4B5A-AD0E-45CE87055D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0702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A6E8D-08B4-43BF-988A-792B7E6DB39E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26D13-8CAA-4B5A-AD0E-45CE87055D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08630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A6E8D-08B4-43BF-988A-792B7E6DB39E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26D13-8CAA-4B5A-AD0E-45CE87055D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87795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A6E8D-08B4-43BF-988A-792B7E6DB39E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26D13-8CAA-4B5A-AD0E-45CE87055D5F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294976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A6E8D-08B4-43BF-988A-792B7E6DB39E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26D13-8CAA-4B5A-AD0E-45CE87055D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28474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A6E8D-08B4-43BF-988A-792B7E6DB39E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26D13-8CAA-4B5A-AD0E-45CE87055D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04953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A6E8D-08B4-43BF-988A-792B7E6DB39E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26D13-8CAA-4B5A-AD0E-45CE87055D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4077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A6E8D-08B4-43BF-988A-792B7E6DB39E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26D13-8CAA-4B5A-AD0E-45CE87055D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09171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A6E8D-08B4-43BF-988A-792B7E6DB39E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26D13-8CAA-4B5A-AD0E-45CE87055D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1086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A6E8D-08B4-43BF-988A-792B7E6DB39E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26D13-8CAA-4B5A-AD0E-45CE87055D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076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A6E8D-08B4-43BF-988A-792B7E6DB39E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26D13-8CAA-4B5A-AD0E-45CE87055D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6437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A6E8D-08B4-43BF-988A-792B7E6DB39E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26D13-8CAA-4B5A-AD0E-45CE87055D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9535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A6E8D-08B4-43BF-988A-792B7E6DB39E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26D13-8CAA-4B5A-AD0E-45CE87055D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7294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A6E8D-08B4-43BF-988A-792B7E6DB39E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26D13-8CAA-4B5A-AD0E-45CE87055D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67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A6E8D-08B4-43BF-988A-792B7E6DB39E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26D13-8CAA-4B5A-AD0E-45CE87055D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5159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A6E8D-08B4-43BF-988A-792B7E6DB39E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26D13-8CAA-4B5A-AD0E-45CE87055D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0653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A6E8D-08B4-43BF-988A-792B7E6DB39E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26D13-8CAA-4B5A-AD0E-45CE87055D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8487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60CA6E8D-08B4-43BF-988A-792B7E6DB39E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D26D13-8CAA-4B5A-AD0E-45CE87055D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32040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sz="4000" b="1" dirty="0"/>
              <a:t>Verilerin Toplanması II</a:t>
            </a:r>
            <a:endParaRPr lang="tr-TR" sz="40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029518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dirty="0"/>
              <a:t>Görüşmenin Sınıflandırılması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altLang="tr-TR" dirty="0" smtClean="0"/>
          </a:p>
          <a:p>
            <a:r>
              <a:rPr lang="tr-TR" altLang="tr-TR" dirty="0"/>
              <a:t>Yapılandırılmış Görüşme</a:t>
            </a:r>
          </a:p>
          <a:p>
            <a:r>
              <a:rPr lang="tr-TR" altLang="tr-TR" dirty="0"/>
              <a:t>Yapılandırılmamış Görüşme</a:t>
            </a:r>
          </a:p>
          <a:p>
            <a:r>
              <a:rPr lang="tr-TR" altLang="tr-TR" dirty="0"/>
              <a:t>Yarı Yapılandırılmış Görüşme</a:t>
            </a:r>
          </a:p>
          <a:p>
            <a:r>
              <a:rPr lang="tr-TR" altLang="tr-TR" dirty="0"/>
              <a:t>Odak Gruplu </a:t>
            </a:r>
            <a:r>
              <a:rPr lang="tr-TR" altLang="tr-TR" dirty="0" smtClean="0"/>
              <a:t>Görüşme</a:t>
            </a:r>
          </a:p>
          <a:p>
            <a:r>
              <a:rPr lang="tr-TR" altLang="tr-TR" dirty="0" err="1" smtClean="0"/>
              <a:t>Etnografik</a:t>
            </a:r>
            <a:r>
              <a:rPr lang="tr-TR" altLang="tr-TR" dirty="0" smtClean="0"/>
              <a:t> Görüşme</a:t>
            </a:r>
          </a:p>
          <a:p>
            <a:endParaRPr lang="tr-TR" altLang="tr-TR" dirty="0"/>
          </a:p>
          <a:p>
            <a:endParaRPr lang="tr-TR" altLang="tr-TR" dirty="0" smtClean="0"/>
          </a:p>
          <a:p>
            <a:endParaRPr lang="tr-TR" alt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005902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Görüşme </a:t>
            </a:r>
            <a:r>
              <a:rPr lang="tr-TR" b="1" dirty="0"/>
              <a:t>Öncesi Hazırlık Aşamaları</a:t>
            </a:r>
            <a:br>
              <a:rPr lang="tr-TR" b="1" dirty="0"/>
            </a:b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28600" lvl="2">
              <a:spcBef>
                <a:spcPts val="1000"/>
              </a:spcBef>
            </a:pPr>
            <a:r>
              <a:rPr lang="tr-TR" altLang="tr-TR" dirty="0"/>
              <a:t>Görüşmedeki soru biçimlerini uygulama;</a:t>
            </a:r>
          </a:p>
          <a:p>
            <a:r>
              <a:rPr lang="tr-TR" altLang="tr-TR" dirty="0"/>
              <a:t>Genel ve Özel Amaçlı Araştırma Sorularına Karar Vermek</a:t>
            </a:r>
          </a:p>
          <a:p>
            <a:r>
              <a:rPr lang="tr-TR" altLang="tr-TR" dirty="0"/>
              <a:t>Görüşme Sorularını Tasarlamak</a:t>
            </a:r>
          </a:p>
          <a:p>
            <a:r>
              <a:rPr lang="tr-TR" altLang="tr-TR" dirty="0"/>
              <a:t>Soruları sıralamak;</a:t>
            </a:r>
          </a:p>
          <a:p>
            <a:r>
              <a:rPr lang="tr-TR" altLang="tr-TR" dirty="0"/>
              <a:t>Süreç ihtiyaçlarını </a:t>
            </a:r>
            <a:r>
              <a:rPr lang="tr-TR" altLang="tr-TR" dirty="0" smtClean="0"/>
              <a:t>düşünmek</a:t>
            </a:r>
          </a:p>
          <a:p>
            <a:r>
              <a:rPr lang="tr-TR" altLang="tr-TR" dirty="0"/>
              <a:t>Giriş ve kapanışları hazırlamak;</a:t>
            </a:r>
          </a:p>
          <a:p>
            <a:r>
              <a:rPr lang="tr-TR" altLang="tr-TR" dirty="0"/>
              <a:t>Görüşülen kişilerin kayıtlarına hazırlanmak;</a:t>
            </a:r>
          </a:p>
          <a:p>
            <a:r>
              <a:rPr lang="tr-TR" altLang="tr-TR" dirty="0"/>
              <a:t>Görüşme formu için pilot test </a:t>
            </a:r>
            <a:r>
              <a:rPr lang="tr-TR" altLang="tr-TR" dirty="0" smtClean="0"/>
              <a:t>yapmak </a:t>
            </a:r>
            <a:r>
              <a:rPr lang="tr-TR" dirty="0"/>
              <a:t>(Büyüköztürk vd., 2016).</a:t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869717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KAYNAKLAR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Büyüköztürk, Ş., Kılıç Çakmak, E., Akgün, Ö.E., Karadeniz, Ş. ve Demirel F. (2016). Bilimsel Araştırma Yöntemleri (20. Baskı), </a:t>
            </a:r>
            <a:r>
              <a:rPr lang="tr-TR" dirty="0" err="1"/>
              <a:t>Pegem</a:t>
            </a:r>
            <a:r>
              <a:rPr lang="tr-TR" dirty="0"/>
              <a:t> Akademi, Ankara.</a:t>
            </a:r>
          </a:p>
          <a:p>
            <a:pPr lvl="0"/>
            <a:r>
              <a:rPr lang="tr-TR" smtClean="0"/>
              <a:t>Karasar</a:t>
            </a:r>
            <a:r>
              <a:rPr lang="tr-TR" dirty="0"/>
              <a:t>, N. (2007). Bilimsel Araştırma </a:t>
            </a:r>
            <a:r>
              <a:rPr lang="tr-TR" dirty="0" err="1"/>
              <a:t>Yönetmi</a:t>
            </a:r>
            <a:r>
              <a:rPr lang="tr-TR" dirty="0"/>
              <a:t>. İstanbul: Nobel Yayın Dağıtım.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221617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Anket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Belli bir planı olan, kişi ya da grupların belli bir konu hakkındaki fikirlerini, deneyimlerini öğrenilmesi amacıyla hazırlanan sorulardır. </a:t>
            </a:r>
          </a:p>
          <a:p>
            <a:r>
              <a:rPr lang="tr-TR" dirty="0" smtClean="0"/>
              <a:t>Anket ile veri toplam süreci sitemli olabilir.</a:t>
            </a:r>
          </a:p>
          <a:p>
            <a:r>
              <a:rPr lang="tr-TR" dirty="0" smtClean="0"/>
              <a:t>Kişiler ile veri toplarken kolaylık sağlar.</a:t>
            </a:r>
          </a:p>
          <a:p>
            <a:r>
              <a:rPr lang="tr-TR" dirty="0" smtClean="0"/>
              <a:t>Kişilerin davranışları, tutumları, bilgileri, inançları, algıları, görüşleri gibi çok farklı türden konularda veri toplamamızı sağlar </a:t>
            </a:r>
            <a:r>
              <a:rPr lang="tr-TR" dirty="0"/>
              <a:t>(Büyüköztürk vd., 2016).</a:t>
            </a:r>
            <a:r>
              <a:rPr lang="tr-TR" dirty="0" smtClean="0">
                <a:latin typeface="+mn-lt"/>
              </a:rPr>
              <a:t/>
            </a:r>
            <a:br>
              <a:rPr lang="tr-TR" dirty="0" smtClean="0">
                <a:latin typeface="+mn-lt"/>
              </a:rPr>
            </a:b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464737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Anket </a:t>
            </a:r>
            <a:r>
              <a:rPr lang="tr-TR" b="1" dirty="0"/>
              <a:t>Geliştirme Süreci</a:t>
            </a:r>
            <a:br>
              <a:rPr lang="tr-TR" b="1" dirty="0"/>
            </a:b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Anket sonuçlarının da öncelikle geçerli ve güvenilir olması gerekmektedir.</a:t>
            </a:r>
          </a:p>
          <a:p>
            <a:r>
              <a:rPr lang="tr-TR" dirty="0" smtClean="0"/>
              <a:t>Anket geliştirme sürecinde izlenen aşamalar;</a:t>
            </a:r>
          </a:p>
          <a:p>
            <a:pPr marL="514350" indent="-514350">
              <a:buAutoNum type="arabicPeriod"/>
            </a:pPr>
            <a:r>
              <a:rPr lang="tr-TR" dirty="0" smtClean="0"/>
              <a:t>Problemi tanımlama aşaması</a:t>
            </a:r>
          </a:p>
          <a:p>
            <a:pPr marL="514350" indent="-514350">
              <a:buAutoNum type="arabicPeriod"/>
            </a:pPr>
            <a:r>
              <a:rPr lang="tr-TR" dirty="0" smtClean="0"/>
              <a:t>Madde yazma-Taslak form oluşturma</a:t>
            </a:r>
          </a:p>
          <a:p>
            <a:pPr marL="514350" indent="-514350">
              <a:buAutoNum type="arabicPeriod"/>
            </a:pPr>
            <a:r>
              <a:rPr lang="tr-TR" dirty="0" smtClean="0"/>
              <a:t>Uzman görüşü alma ve ön uygulama formu oluşturma </a:t>
            </a:r>
          </a:p>
          <a:p>
            <a:pPr marL="514350" indent="-514350">
              <a:buAutoNum type="arabicPeriod"/>
            </a:pPr>
            <a:r>
              <a:rPr lang="tr-TR" dirty="0" smtClean="0"/>
              <a:t>Ön uygulama analizleri ve son şekil verme (Büyüköztürk vd., 2016).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048218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Problemi </a:t>
            </a:r>
            <a:r>
              <a:rPr lang="tr-TR" b="1" dirty="0"/>
              <a:t>Tanımlama</a:t>
            </a:r>
            <a:br>
              <a:rPr lang="tr-TR" b="1" dirty="0"/>
            </a:b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Araştırma amaçlarının açık ve net olması gerekir.</a:t>
            </a:r>
          </a:p>
          <a:p>
            <a:r>
              <a:rPr lang="tr-TR" dirty="0" smtClean="0"/>
              <a:t>Anahtar kelimler oluşturularak daha etkili bir literatür taraması yapılabilir. </a:t>
            </a:r>
          </a:p>
          <a:p>
            <a:r>
              <a:rPr lang="tr-TR" dirty="0" smtClean="0"/>
              <a:t>Kuramsal çerçeveye bağlı kalarak temel ve ilgili değişkenler belirlenmelidir</a:t>
            </a:r>
            <a:r>
              <a:rPr lang="tr-TR" dirty="0"/>
              <a:t> </a:t>
            </a:r>
            <a:r>
              <a:rPr lang="tr-TR" dirty="0" smtClean="0"/>
              <a:t>(</a:t>
            </a:r>
            <a:r>
              <a:rPr lang="tr-TR" dirty="0" err="1" smtClean="0"/>
              <a:t>Karasar</a:t>
            </a:r>
            <a:r>
              <a:rPr lang="tr-TR" dirty="0" smtClean="0"/>
              <a:t>, 2007). </a:t>
            </a:r>
            <a:endParaRPr lang="tr-TR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260280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Madde Yazma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Araştırmacı alt problemlerden de faydalanarak ulaşmak istediği verilere yönelik maddeler yazar. </a:t>
            </a:r>
          </a:p>
          <a:p>
            <a:r>
              <a:rPr lang="tr-TR" dirty="0" smtClean="0"/>
              <a:t>Literatür taraması madde yazımı için en önemli koşullardan birisidir. </a:t>
            </a:r>
          </a:p>
          <a:p>
            <a:r>
              <a:rPr lang="tr-TR" dirty="0" smtClean="0"/>
              <a:t>Konu ile ilgili kuramsal çerçeveye tam anlamıyla hakim olmak gerekir (Büyüköztürk vd., 2016).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576581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>Uzman </a:t>
            </a:r>
            <a:r>
              <a:rPr lang="tr-TR" b="1" dirty="0"/>
              <a:t>Görüşü Alma ve Ön Uygulama Formunu Oluşturma</a:t>
            </a:r>
            <a:br>
              <a:rPr lang="tr-TR" b="1" dirty="0"/>
            </a:b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r>
              <a:rPr lang="tr-TR" dirty="0" smtClean="0"/>
              <a:t>Amaçladığımız verilere ulaşmak için hazırlamış olduğumuz maddeleri alanında uzman kişiden ya da kişilerden görüşünü almalıyız. </a:t>
            </a:r>
          </a:p>
          <a:p>
            <a:r>
              <a:rPr lang="tr-TR" dirty="0" smtClean="0"/>
              <a:t>Uzman görüşüne göre anketteki sorular tekrar gözden geçirilmelidir.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320241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Gözlem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Gözlem, toplanacak verilerin insan, doğa, toplum gibi örneklemler üzerinden ya çıplak gözle ya da bir ölçme aracıyla yapılan süreçtir. </a:t>
            </a:r>
          </a:p>
          <a:p>
            <a:r>
              <a:rPr lang="tr-TR" dirty="0" smtClean="0"/>
              <a:t>Gözlem;</a:t>
            </a:r>
          </a:p>
          <a:p>
            <a:pPr marL="514350" indent="-514350">
              <a:buAutoNum type="arabicPeriod"/>
            </a:pPr>
            <a:r>
              <a:rPr lang="tr-TR" dirty="0" smtClean="0"/>
              <a:t>Yapılandırılma derecesi</a:t>
            </a:r>
          </a:p>
          <a:p>
            <a:pPr marL="514350" indent="-514350">
              <a:buAutoNum type="arabicPeriod"/>
            </a:pPr>
            <a:r>
              <a:rPr lang="tr-TR" dirty="0" smtClean="0"/>
              <a:t>Katılımcı rolü olmak üzere iki farklı ölçüte göre sınıflandırılır </a:t>
            </a:r>
            <a:r>
              <a:rPr lang="tr-TR" dirty="0"/>
              <a:t>(Büyüköztürk vd., 2016).</a:t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024416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Katılımcı Gözlemin Aşamaları </a:t>
            </a:r>
            <a:br>
              <a:rPr lang="tr-TR" b="1" dirty="0"/>
            </a:b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Başlangıç</a:t>
            </a:r>
          </a:p>
          <a:p>
            <a:r>
              <a:rPr lang="tr-TR" dirty="0" smtClean="0"/>
              <a:t>Bilgi toplama</a:t>
            </a:r>
          </a:p>
          <a:p>
            <a:r>
              <a:rPr lang="tr-TR" dirty="0" smtClean="0"/>
              <a:t>Tanımlayıcı gözlem </a:t>
            </a:r>
          </a:p>
          <a:p>
            <a:r>
              <a:rPr lang="tr-TR" dirty="0" smtClean="0"/>
              <a:t>Katılımcı gözlemin kaydedilmesi </a:t>
            </a:r>
            <a:r>
              <a:rPr lang="tr-TR" dirty="0"/>
              <a:t>(Büyüköztürk vd., 2016).</a:t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529780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Görüşme</a:t>
            </a:r>
            <a:br>
              <a:rPr lang="tr-TR" b="1" dirty="0"/>
            </a:b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tr-TR" dirty="0" err="1"/>
              <a:t>En</a:t>
            </a:r>
            <a:r>
              <a:rPr lang="en-US" altLang="tr-TR" dirty="0"/>
              <a:t> </a:t>
            </a:r>
            <a:r>
              <a:rPr lang="en-US" altLang="tr-TR" dirty="0" err="1"/>
              <a:t>az</a:t>
            </a:r>
            <a:r>
              <a:rPr lang="en-US" altLang="tr-TR" dirty="0"/>
              <a:t> </a:t>
            </a:r>
            <a:r>
              <a:rPr lang="en-US" altLang="tr-TR" dirty="0" err="1"/>
              <a:t>iki</a:t>
            </a:r>
            <a:r>
              <a:rPr lang="en-US" altLang="tr-TR" dirty="0"/>
              <a:t> </a:t>
            </a:r>
            <a:r>
              <a:rPr lang="en-US" altLang="tr-TR" dirty="0" err="1"/>
              <a:t>kişi</a:t>
            </a:r>
            <a:r>
              <a:rPr lang="en-US" altLang="tr-TR" dirty="0"/>
              <a:t> </a:t>
            </a:r>
            <a:r>
              <a:rPr lang="en-US" altLang="tr-TR" dirty="0" err="1"/>
              <a:t>arasında</a:t>
            </a:r>
            <a:r>
              <a:rPr lang="en-US" altLang="tr-TR" dirty="0"/>
              <a:t> </a:t>
            </a:r>
            <a:r>
              <a:rPr lang="en-US" altLang="tr-TR" dirty="0" err="1"/>
              <a:t>olan</a:t>
            </a:r>
            <a:r>
              <a:rPr lang="en-US" altLang="tr-TR" dirty="0"/>
              <a:t> </a:t>
            </a:r>
            <a:r>
              <a:rPr lang="en-US" altLang="tr-TR" dirty="0" err="1"/>
              <a:t>ve</a:t>
            </a:r>
            <a:r>
              <a:rPr lang="en-US" altLang="tr-TR" dirty="0"/>
              <a:t> </a:t>
            </a:r>
            <a:r>
              <a:rPr lang="en-US" altLang="tr-TR" dirty="0" err="1"/>
              <a:t>sözlü</a:t>
            </a:r>
            <a:r>
              <a:rPr lang="en-US" altLang="tr-TR" dirty="0"/>
              <a:t> </a:t>
            </a:r>
            <a:r>
              <a:rPr lang="en-US" altLang="tr-TR" dirty="0" err="1"/>
              <a:t>olarak</a:t>
            </a:r>
            <a:r>
              <a:rPr lang="en-US" altLang="tr-TR" dirty="0"/>
              <a:t> </a:t>
            </a:r>
            <a:r>
              <a:rPr lang="en-US" altLang="tr-TR" dirty="0" err="1"/>
              <a:t>sürdürülen</a:t>
            </a:r>
            <a:r>
              <a:rPr lang="en-US" altLang="tr-TR" dirty="0"/>
              <a:t> </a:t>
            </a:r>
            <a:r>
              <a:rPr lang="en-US" altLang="tr-TR" dirty="0" err="1"/>
              <a:t>iletişim</a:t>
            </a:r>
            <a:r>
              <a:rPr lang="en-US" altLang="tr-TR" dirty="0"/>
              <a:t> </a:t>
            </a:r>
            <a:r>
              <a:rPr lang="en-US" altLang="tr-TR" dirty="0" err="1"/>
              <a:t>sürecine</a:t>
            </a:r>
            <a:r>
              <a:rPr lang="en-US" altLang="tr-TR" dirty="0"/>
              <a:t> </a:t>
            </a:r>
            <a:r>
              <a:rPr lang="en-US" altLang="tr-TR" dirty="0" err="1"/>
              <a:t>görüşme</a:t>
            </a:r>
            <a:r>
              <a:rPr lang="en-US" altLang="tr-TR" dirty="0"/>
              <a:t> </a:t>
            </a:r>
            <a:r>
              <a:rPr lang="en-US" altLang="tr-TR" dirty="0" smtClean="0"/>
              <a:t>den</a:t>
            </a:r>
            <a:r>
              <a:rPr lang="tr-TR" altLang="tr-TR" dirty="0" smtClean="0"/>
              <a:t>ir.</a:t>
            </a:r>
          </a:p>
          <a:p>
            <a:r>
              <a:rPr lang="tr-TR" altLang="tr-TR" dirty="0" smtClean="0"/>
              <a:t>Görüşmede b</a:t>
            </a:r>
            <a:r>
              <a:rPr lang="en-US" altLang="tr-TR" dirty="0" err="1" smtClean="0"/>
              <a:t>ireysel</a:t>
            </a:r>
            <a:r>
              <a:rPr lang="en-US" altLang="tr-TR" dirty="0" smtClean="0"/>
              <a:t> </a:t>
            </a:r>
            <a:r>
              <a:rPr lang="en-US" altLang="tr-TR" dirty="0" err="1"/>
              <a:t>düşünceler</a:t>
            </a:r>
            <a:r>
              <a:rPr lang="en-US" altLang="tr-TR" dirty="0"/>
              <a:t> </a:t>
            </a:r>
            <a:r>
              <a:rPr lang="en-US" altLang="tr-TR" dirty="0" err="1"/>
              <a:t>ve</a:t>
            </a:r>
            <a:r>
              <a:rPr lang="en-US" altLang="tr-TR" dirty="0"/>
              <a:t> </a:t>
            </a:r>
            <a:r>
              <a:rPr lang="en-US" altLang="tr-TR" dirty="0" err="1"/>
              <a:t>inanışlar</a:t>
            </a:r>
            <a:r>
              <a:rPr lang="en-US" altLang="tr-TR" dirty="0"/>
              <a:t> </a:t>
            </a:r>
            <a:r>
              <a:rPr lang="en-US" altLang="tr-TR" dirty="0" err="1"/>
              <a:t>hakkında</a:t>
            </a:r>
            <a:r>
              <a:rPr lang="en-US" altLang="tr-TR" dirty="0"/>
              <a:t> </a:t>
            </a:r>
            <a:r>
              <a:rPr lang="en-US" altLang="tr-TR" dirty="0" err="1"/>
              <a:t>tarafsız</a:t>
            </a:r>
            <a:r>
              <a:rPr lang="en-US" altLang="tr-TR" dirty="0"/>
              <a:t> </a:t>
            </a:r>
            <a:r>
              <a:rPr lang="en-US" altLang="tr-TR" dirty="0" err="1"/>
              <a:t>bilgi</a:t>
            </a:r>
            <a:r>
              <a:rPr lang="en-US" altLang="tr-TR" dirty="0"/>
              <a:t> </a:t>
            </a:r>
            <a:r>
              <a:rPr lang="en-US" altLang="tr-TR" dirty="0" err="1"/>
              <a:t>edinilir</a:t>
            </a:r>
            <a:r>
              <a:rPr lang="en-US" altLang="tr-TR" dirty="0" smtClean="0"/>
              <a:t>.</a:t>
            </a:r>
            <a:endParaRPr lang="tr-TR" altLang="tr-TR" dirty="0" smtClean="0"/>
          </a:p>
          <a:p>
            <a:r>
              <a:rPr lang="en-US" altLang="tr-TR" dirty="0" err="1"/>
              <a:t>Bilgi</a:t>
            </a:r>
            <a:r>
              <a:rPr lang="en-US" altLang="tr-TR" dirty="0"/>
              <a:t>, </a:t>
            </a:r>
            <a:r>
              <a:rPr lang="en-US" altLang="tr-TR" dirty="0" err="1"/>
              <a:t>düşünce</a:t>
            </a:r>
            <a:r>
              <a:rPr lang="en-US" altLang="tr-TR" dirty="0"/>
              <a:t> </a:t>
            </a:r>
            <a:r>
              <a:rPr lang="en-US" altLang="tr-TR" dirty="0" err="1"/>
              <a:t>ve</a:t>
            </a:r>
            <a:r>
              <a:rPr lang="en-US" altLang="tr-TR" dirty="0"/>
              <a:t> </a:t>
            </a:r>
            <a:r>
              <a:rPr lang="en-US" altLang="tr-TR" dirty="0" err="1"/>
              <a:t>davranış</a:t>
            </a:r>
            <a:r>
              <a:rPr lang="en-US" altLang="tr-TR" dirty="0"/>
              <a:t> </a:t>
            </a:r>
            <a:r>
              <a:rPr lang="en-US" altLang="tr-TR" dirty="0" err="1"/>
              <a:t>sistemini</a:t>
            </a:r>
            <a:r>
              <a:rPr lang="en-US" altLang="tr-TR" dirty="0"/>
              <a:t> </a:t>
            </a:r>
            <a:r>
              <a:rPr lang="en-US" altLang="tr-TR" dirty="0" err="1"/>
              <a:t>oluşturan</a:t>
            </a:r>
            <a:r>
              <a:rPr lang="en-US" altLang="tr-TR" dirty="0"/>
              <a:t> </a:t>
            </a:r>
            <a:r>
              <a:rPr lang="en-US" altLang="tr-TR" dirty="0" err="1"/>
              <a:t>öğeler</a:t>
            </a:r>
            <a:r>
              <a:rPr lang="en-US" altLang="tr-TR" dirty="0"/>
              <a:t> </a:t>
            </a:r>
            <a:r>
              <a:rPr lang="en-US" altLang="tr-TR" dirty="0" err="1"/>
              <a:t>araştırılmaktadır</a:t>
            </a:r>
            <a:r>
              <a:rPr lang="en-US" altLang="tr-TR" dirty="0"/>
              <a:t>.</a:t>
            </a:r>
            <a:endParaRPr lang="tr-TR" altLang="tr-TR" dirty="0"/>
          </a:p>
          <a:p>
            <a:pPr marL="0" indent="0">
              <a:buNone/>
            </a:pPr>
            <a:endParaRPr lang="en-US" alt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6145126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İy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55</TotalTime>
  <Words>427</Words>
  <Application>Microsoft Office PowerPoint</Application>
  <PresentationFormat>Geniş ekran</PresentationFormat>
  <Paragraphs>62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Arial</vt:lpstr>
      <vt:lpstr>Century Gothic</vt:lpstr>
      <vt:lpstr>Wingdings 3</vt:lpstr>
      <vt:lpstr>İyon</vt:lpstr>
      <vt:lpstr>PowerPoint Sunusu</vt:lpstr>
      <vt:lpstr>Anket</vt:lpstr>
      <vt:lpstr>Anket Geliştirme Süreci </vt:lpstr>
      <vt:lpstr>Problemi Tanımlama </vt:lpstr>
      <vt:lpstr>Madde Yazma</vt:lpstr>
      <vt:lpstr> Uzman Görüşü Alma ve Ön Uygulama Formunu Oluşturma </vt:lpstr>
      <vt:lpstr>Gözlem</vt:lpstr>
      <vt:lpstr>Katılımcı Gözlemin Aşamaları  </vt:lpstr>
      <vt:lpstr>Görüşme </vt:lpstr>
      <vt:lpstr>Görüşmenin Sınıflandırılması</vt:lpstr>
      <vt:lpstr>Görüşme Öncesi Hazırlık Aşamaları </vt:lpstr>
      <vt:lpstr>KAYNAKLAR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7. HAFTA</dc:title>
  <dc:creator>tuğçe gürbulak</dc:creator>
  <cp:lastModifiedBy>Guv</cp:lastModifiedBy>
  <cp:revision>11</cp:revision>
  <dcterms:created xsi:type="dcterms:W3CDTF">2018-02-02T21:57:37Z</dcterms:created>
  <dcterms:modified xsi:type="dcterms:W3CDTF">2018-02-05T10:26:12Z</dcterms:modified>
</cp:coreProperties>
</file>