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2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A5320-8445-4200-8540-07AF96C813E1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FF780-A243-4278-9D88-8F4DAA9389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2485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931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CBD2D6-4891-4C94-8A12-6A48C56E9CAC}" type="slidenum">
              <a:rPr lang="tr-TR" smtClean="0"/>
              <a:pPr/>
              <a:t>26</a:t>
            </a:fld>
            <a:endParaRPr lang="tr-T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942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DE9DC1-20AC-467E-B4EE-581CB8C08378}" type="slidenum">
              <a:rPr lang="tr-TR" smtClean="0"/>
              <a:pPr/>
              <a:t>27</a:t>
            </a:fld>
            <a:endParaRPr lang="tr-T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952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AE36F0-E80B-4CB6-9E3F-F751A09E6BD7}" type="slidenum">
              <a:rPr lang="tr-TR" smtClean="0"/>
              <a:pPr/>
              <a:t>28</a:t>
            </a:fld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19.09.2017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Meta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Laboratuvar</a:t>
            </a:r>
            <a:r>
              <a:rPr lang="tr-TR" dirty="0" smtClean="0"/>
              <a:t> Testleri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Cahit ÜÇOK</a:t>
            </a:r>
          </a:p>
          <a:p>
            <a:r>
              <a:rPr lang="tr-TR" dirty="0" smtClean="0"/>
              <a:t>Ağız Diş Çene Cerrahisi Anabilim Dalı</a:t>
            </a:r>
          </a:p>
          <a:p>
            <a:endParaRPr lang="tr-TR" dirty="0"/>
          </a:p>
        </p:txBody>
      </p:sp>
      <p:pic>
        <p:nvPicPr>
          <p:cNvPr id="1026" name="Picture 2" descr="C:\Users\cahit\Desktop\indi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980728"/>
            <a:ext cx="1340768" cy="1340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492896"/>
            <a:ext cx="6400800" cy="1752600"/>
          </a:xfrm>
        </p:spPr>
        <p:txBody>
          <a:bodyPr/>
          <a:lstStyle/>
          <a:p>
            <a:r>
              <a:rPr lang="tr-TR" dirty="0" smtClean="0"/>
              <a:t>Gri:</a:t>
            </a:r>
            <a:r>
              <a:rPr lang="tr-TR" dirty="0" smtClean="0">
                <a:solidFill>
                  <a:schemeClr val="tx1"/>
                </a:solidFill>
              </a:rPr>
              <a:t> Sodyum </a:t>
            </a:r>
            <a:r>
              <a:rPr lang="tr-TR" dirty="0" err="1" smtClean="0">
                <a:solidFill>
                  <a:schemeClr val="tx1"/>
                </a:solidFill>
              </a:rPr>
              <a:t>Florid</a:t>
            </a:r>
            <a:r>
              <a:rPr lang="tr-TR" dirty="0" smtClean="0">
                <a:solidFill>
                  <a:schemeClr val="tx1"/>
                </a:solidFill>
              </a:rPr>
              <a:t> içerir. Laktik asit testi</a:t>
            </a:r>
            <a:endParaRPr lang="tr-TR" dirty="0"/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365104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6400800" cy="3240360"/>
          </a:xfrm>
        </p:spPr>
        <p:txBody>
          <a:bodyPr>
            <a:normAutofit/>
          </a:bodyPr>
          <a:lstStyle/>
          <a:p>
            <a:pPr algn="l"/>
            <a:r>
              <a:rPr lang="tr-TR" sz="2400" dirty="0" smtClean="0">
                <a:solidFill>
                  <a:srgbClr val="FF0000"/>
                </a:solidFill>
              </a:rPr>
              <a:t>Tam Kan sayımı(CBC): </a:t>
            </a:r>
            <a:r>
              <a:rPr lang="tr-TR" sz="2400" dirty="0" smtClean="0">
                <a:solidFill>
                  <a:schemeClr val="tx1"/>
                </a:solidFill>
              </a:rPr>
              <a:t>Beyaz hücre(WBC), Kırmızı hücre (RBC), Hemoglobin, </a:t>
            </a:r>
            <a:r>
              <a:rPr lang="tr-TR" sz="2400" dirty="0" err="1" smtClean="0">
                <a:solidFill>
                  <a:schemeClr val="tx1"/>
                </a:solidFill>
              </a:rPr>
              <a:t>Hematokrit</a:t>
            </a:r>
            <a:r>
              <a:rPr lang="tr-TR" sz="2400" dirty="0" smtClean="0">
                <a:solidFill>
                  <a:schemeClr val="tx1"/>
                </a:solidFill>
              </a:rPr>
              <a:t>, MCH, MCV</a:t>
            </a:r>
          </a:p>
          <a:p>
            <a:pPr algn="l"/>
            <a:r>
              <a:rPr lang="tr-TR" sz="2400" dirty="0" err="1" smtClean="0">
                <a:solidFill>
                  <a:srgbClr val="FF0000"/>
                </a:solidFill>
              </a:rPr>
              <a:t>Hematokrit</a:t>
            </a:r>
            <a:r>
              <a:rPr lang="tr-TR" sz="2400" dirty="0" smtClean="0">
                <a:solidFill>
                  <a:srgbClr val="FF0000"/>
                </a:solidFill>
              </a:rPr>
              <a:t>: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47±7% Erkek, 42±5% Kadın</a:t>
            </a:r>
          </a:p>
          <a:p>
            <a:pPr algn="l"/>
            <a:r>
              <a:rPr lang="tr-TR" sz="2400" dirty="0" err="1" smtClean="0">
                <a:solidFill>
                  <a:srgbClr val="FF0000"/>
                </a:solidFill>
              </a:rPr>
              <a:t>Hemaglobin</a:t>
            </a:r>
            <a:r>
              <a:rPr lang="tr-TR" sz="2400" dirty="0" smtClean="0">
                <a:solidFill>
                  <a:srgbClr val="FF0000"/>
                </a:solidFill>
              </a:rPr>
              <a:t>: </a:t>
            </a:r>
            <a:r>
              <a:rPr lang="tr-TR" sz="2400" dirty="0" smtClean="0">
                <a:solidFill>
                  <a:schemeClr val="tx1"/>
                </a:solidFill>
              </a:rPr>
              <a:t>14-18g/</a:t>
            </a:r>
            <a:r>
              <a:rPr lang="tr-TR" sz="2400" dirty="0" err="1" smtClean="0">
                <a:solidFill>
                  <a:schemeClr val="tx1"/>
                </a:solidFill>
              </a:rPr>
              <a:t>dl</a:t>
            </a:r>
            <a:r>
              <a:rPr lang="tr-TR" sz="2400" dirty="0" smtClean="0">
                <a:solidFill>
                  <a:schemeClr val="tx1"/>
                </a:solidFill>
              </a:rPr>
              <a:t> Erkek, 12-16g/</a:t>
            </a:r>
            <a:r>
              <a:rPr lang="tr-TR" sz="2400" dirty="0" err="1" smtClean="0">
                <a:solidFill>
                  <a:schemeClr val="tx1"/>
                </a:solidFill>
              </a:rPr>
              <a:t>dl</a:t>
            </a:r>
            <a:r>
              <a:rPr lang="tr-TR" sz="2400" dirty="0" smtClean="0">
                <a:solidFill>
                  <a:schemeClr val="tx1"/>
                </a:solidFill>
              </a:rPr>
              <a:t> Kadın</a:t>
            </a:r>
          </a:p>
          <a:p>
            <a:pPr algn="l"/>
            <a:r>
              <a:rPr lang="tr-TR" sz="2400" dirty="0" smtClean="0">
                <a:solidFill>
                  <a:srgbClr val="FF0000"/>
                </a:solidFill>
              </a:rPr>
              <a:t>Eritrosit(RBC): </a:t>
            </a:r>
            <a:r>
              <a:rPr lang="tr-TR" sz="2400" dirty="0" smtClean="0">
                <a:solidFill>
                  <a:schemeClr val="tx1"/>
                </a:solidFill>
              </a:rPr>
              <a:t>4.2-5.4x 10</a:t>
            </a:r>
            <a:r>
              <a:rPr lang="tr-TR" sz="2400" baseline="30000" dirty="0" smtClean="0">
                <a:solidFill>
                  <a:schemeClr val="tx1"/>
                </a:solidFill>
              </a:rPr>
              <a:t>6</a:t>
            </a:r>
            <a:r>
              <a:rPr lang="tr-TR" sz="2400" dirty="0" smtClean="0">
                <a:solidFill>
                  <a:schemeClr val="tx1"/>
                </a:solidFill>
              </a:rPr>
              <a:t> hücre/mm</a:t>
            </a:r>
            <a:r>
              <a:rPr lang="tr-TR" sz="2400" baseline="30000" dirty="0" smtClean="0">
                <a:solidFill>
                  <a:schemeClr val="tx1"/>
                </a:solidFill>
              </a:rPr>
              <a:t>3</a:t>
            </a:r>
            <a:r>
              <a:rPr lang="tr-TR" sz="2400" dirty="0" smtClean="0">
                <a:solidFill>
                  <a:schemeClr val="tx1"/>
                </a:solidFill>
              </a:rPr>
              <a:t> Erkek</a:t>
            </a:r>
          </a:p>
          <a:p>
            <a:pPr algn="l"/>
            <a:r>
              <a:rPr lang="tr-TR" sz="2400" baseline="30000" dirty="0" smtClean="0">
                <a:solidFill>
                  <a:schemeClr val="tx1"/>
                </a:solidFill>
              </a:rPr>
              <a:t>  		</a:t>
            </a:r>
            <a:r>
              <a:rPr lang="tr-TR" sz="2400" dirty="0" smtClean="0">
                <a:solidFill>
                  <a:schemeClr val="tx1"/>
                </a:solidFill>
              </a:rPr>
              <a:t> 3.6-5.0 x 10</a:t>
            </a:r>
            <a:r>
              <a:rPr lang="tr-TR" sz="2400" baseline="30000" dirty="0" smtClean="0">
                <a:solidFill>
                  <a:schemeClr val="tx1"/>
                </a:solidFill>
              </a:rPr>
              <a:t>6</a:t>
            </a:r>
            <a:r>
              <a:rPr lang="tr-TR" sz="2400" dirty="0" smtClean="0">
                <a:solidFill>
                  <a:schemeClr val="tx1"/>
                </a:solidFill>
              </a:rPr>
              <a:t> hücre/mm</a:t>
            </a:r>
            <a:r>
              <a:rPr lang="tr-TR" sz="2400" baseline="30000" dirty="0" smtClean="0">
                <a:solidFill>
                  <a:schemeClr val="tx1"/>
                </a:solidFill>
              </a:rPr>
              <a:t>3</a:t>
            </a:r>
            <a:r>
              <a:rPr lang="tr-TR" sz="2400" dirty="0" smtClean="0">
                <a:solidFill>
                  <a:schemeClr val="tx1"/>
                </a:solidFill>
              </a:rPr>
              <a:t> Kadın </a:t>
            </a:r>
          </a:p>
          <a:p>
            <a:pPr algn="l"/>
            <a:r>
              <a:rPr lang="tr-TR" sz="2400" dirty="0" smtClean="0">
                <a:solidFill>
                  <a:srgbClr val="FF0000"/>
                </a:solidFill>
              </a:rPr>
              <a:t>Lökosit(WBC): </a:t>
            </a:r>
            <a:r>
              <a:rPr lang="tr-TR" sz="2400" dirty="0" smtClean="0">
                <a:solidFill>
                  <a:schemeClr val="tx1"/>
                </a:solidFill>
              </a:rPr>
              <a:t>4-11 x 10</a:t>
            </a:r>
            <a:r>
              <a:rPr lang="tr-TR" sz="2400" baseline="30000" dirty="0" smtClean="0">
                <a:solidFill>
                  <a:schemeClr val="tx1"/>
                </a:solidFill>
              </a:rPr>
              <a:t>3</a:t>
            </a:r>
            <a:r>
              <a:rPr lang="tr-TR" sz="2400" dirty="0" smtClean="0">
                <a:solidFill>
                  <a:schemeClr val="tx1"/>
                </a:solidFill>
              </a:rPr>
              <a:t> /mm</a:t>
            </a:r>
            <a:r>
              <a:rPr lang="tr-TR" sz="2400" baseline="30000" dirty="0" smtClean="0">
                <a:solidFill>
                  <a:schemeClr val="tx1"/>
                </a:solidFill>
              </a:rPr>
              <a:t>3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6400800" cy="3600400"/>
          </a:xfrm>
        </p:spPr>
        <p:txBody>
          <a:bodyPr/>
          <a:lstStyle/>
          <a:p>
            <a:pPr algn="l"/>
            <a:r>
              <a:rPr lang="tr-TR" dirty="0" err="1" smtClean="0">
                <a:solidFill>
                  <a:srgbClr val="FF0000"/>
                </a:solidFill>
              </a:rPr>
              <a:t>Trombosit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 err="1" smtClean="0">
                <a:solidFill>
                  <a:srgbClr val="FF0000"/>
                </a:solidFill>
              </a:rPr>
              <a:t>Platelet</a:t>
            </a:r>
            <a:r>
              <a:rPr lang="tr-TR" dirty="0" smtClean="0">
                <a:solidFill>
                  <a:srgbClr val="FF0000"/>
                </a:solidFill>
              </a:rPr>
              <a:t>): </a:t>
            </a:r>
            <a:r>
              <a:rPr lang="tr-TR" dirty="0" smtClean="0">
                <a:solidFill>
                  <a:schemeClr val="tx1"/>
                </a:solidFill>
              </a:rPr>
              <a:t>145-375x 10</a:t>
            </a:r>
            <a:r>
              <a:rPr lang="tr-TR" baseline="30000" dirty="0" smtClean="0">
                <a:solidFill>
                  <a:schemeClr val="tx1"/>
                </a:solidFill>
              </a:rPr>
              <a:t>3</a:t>
            </a:r>
            <a:r>
              <a:rPr lang="tr-TR" dirty="0" smtClean="0">
                <a:solidFill>
                  <a:schemeClr val="tx1"/>
                </a:solidFill>
              </a:rPr>
              <a:t> mm</a:t>
            </a:r>
            <a:r>
              <a:rPr lang="tr-TR" baseline="30000" dirty="0" smtClean="0">
                <a:solidFill>
                  <a:schemeClr val="tx1"/>
                </a:solidFill>
              </a:rPr>
              <a:t>3</a:t>
            </a:r>
          </a:p>
          <a:p>
            <a:pPr algn="l"/>
            <a:r>
              <a:rPr lang="tr-TR" sz="2800" dirty="0" err="1" smtClean="0">
                <a:solidFill>
                  <a:srgbClr val="FF0000"/>
                </a:solidFill>
              </a:rPr>
              <a:t>Protrombin</a:t>
            </a:r>
            <a:r>
              <a:rPr lang="tr-TR" sz="2800" dirty="0" smtClean="0">
                <a:solidFill>
                  <a:srgbClr val="FF0000"/>
                </a:solidFill>
              </a:rPr>
              <a:t> zamanı(PT): </a:t>
            </a:r>
            <a:r>
              <a:rPr lang="tr-TR" sz="2800" dirty="0" smtClean="0">
                <a:solidFill>
                  <a:schemeClr val="tx1"/>
                </a:solidFill>
              </a:rPr>
              <a:t>12-14 saniye</a:t>
            </a:r>
          </a:p>
          <a:p>
            <a:pPr algn="l"/>
            <a:r>
              <a:rPr lang="tr-TR" sz="2800" dirty="0" err="1" smtClean="0">
                <a:solidFill>
                  <a:srgbClr val="FF0000"/>
                </a:solidFill>
              </a:rPr>
              <a:t>Parsiyel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Tromboplastin</a:t>
            </a:r>
            <a:r>
              <a:rPr lang="tr-TR" sz="2800" dirty="0" smtClean="0">
                <a:solidFill>
                  <a:srgbClr val="FF0000"/>
                </a:solidFill>
              </a:rPr>
              <a:t> zamanı (PTT): </a:t>
            </a:r>
            <a:r>
              <a:rPr lang="tr-TR" sz="2800" dirty="0" smtClean="0">
                <a:solidFill>
                  <a:schemeClr val="tx1"/>
                </a:solidFill>
              </a:rPr>
              <a:t>25-45 sn</a:t>
            </a:r>
          </a:p>
          <a:p>
            <a:pPr algn="l"/>
            <a:r>
              <a:rPr lang="tr-TR" sz="2800" dirty="0" err="1" smtClean="0">
                <a:solidFill>
                  <a:schemeClr val="tx1"/>
                </a:solidFill>
              </a:rPr>
              <a:t>Etitrosit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sedimentasyon</a:t>
            </a:r>
            <a:r>
              <a:rPr lang="tr-TR" sz="2800" dirty="0" smtClean="0">
                <a:solidFill>
                  <a:schemeClr val="tx1"/>
                </a:solidFill>
              </a:rPr>
              <a:t> (ESR): 0-5mm/saat</a:t>
            </a:r>
          </a:p>
          <a:p>
            <a:pPr algn="l"/>
            <a:r>
              <a:rPr lang="tr-TR" sz="2800" dirty="0" smtClean="0">
                <a:solidFill>
                  <a:schemeClr val="tx1"/>
                </a:solidFill>
              </a:rPr>
              <a:t>Erkek, 0-15mm/saat Kadın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2204864"/>
            <a:ext cx="6400800" cy="33123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Ağır sigara kullanımı, yüksek rakımda, </a:t>
            </a:r>
            <a:r>
              <a:rPr lang="tr-TR" dirty="0" err="1" smtClean="0">
                <a:solidFill>
                  <a:schemeClr val="tx1"/>
                </a:solidFill>
              </a:rPr>
              <a:t>dehidratasyonda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hematokrit</a:t>
            </a:r>
            <a:r>
              <a:rPr lang="tr-TR" dirty="0" smtClean="0">
                <a:solidFill>
                  <a:srgbClr val="FF0000"/>
                </a:solidFill>
              </a:rPr>
              <a:t> artar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Aşırı su alımı ve anemide </a:t>
            </a:r>
            <a:r>
              <a:rPr lang="tr-TR" dirty="0" err="1" smtClean="0">
                <a:solidFill>
                  <a:srgbClr val="FF0000"/>
                </a:solidFill>
              </a:rPr>
              <a:t>hematokrit</a:t>
            </a:r>
            <a:r>
              <a:rPr lang="tr-TR" dirty="0" smtClean="0">
                <a:solidFill>
                  <a:srgbClr val="FF0000"/>
                </a:solidFill>
              </a:rPr>
              <a:t> azalır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Enfeksiyonlarda,cerrahi operasyonlarda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smtClean="0">
                <a:solidFill>
                  <a:schemeClr val="tx1"/>
                </a:solidFill>
              </a:rPr>
              <a:t>lösemide , </a:t>
            </a:r>
            <a:r>
              <a:rPr lang="tr-TR" dirty="0" smtClean="0">
                <a:solidFill>
                  <a:srgbClr val="FF0000"/>
                </a:solidFill>
              </a:rPr>
              <a:t>lökosit artar</a:t>
            </a:r>
          </a:p>
          <a:p>
            <a:pPr algn="just"/>
            <a:r>
              <a:rPr lang="tr-TR" dirty="0" err="1" smtClean="0">
                <a:solidFill>
                  <a:schemeClr val="tx1"/>
                </a:solidFill>
              </a:rPr>
              <a:t>Viral</a:t>
            </a:r>
            <a:r>
              <a:rPr lang="tr-TR" dirty="0" smtClean="0">
                <a:solidFill>
                  <a:schemeClr val="tx1"/>
                </a:solidFill>
              </a:rPr>
              <a:t> enfeksiyonlarda, radyasyon, </a:t>
            </a:r>
            <a:r>
              <a:rPr lang="tr-TR" dirty="0" err="1" smtClean="0">
                <a:solidFill>
                  <a:schemeClr val="tx1"/>
                </a:solidFill>
              </a:rPr>
              <a:t>dializde</a:t>
            </a:r>
            <a:r>
              <a:rPr lang="tr-TR" dirty="0" smtClean="0">
                <a:solidFill>
                  <a:srgbClr val="FF0000"/>
                </a:solidFill>
              </a:rPr>
              <a:t> lökosit azalır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1988840"/>
            <a:ext cx="6400800" cy="396044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FF0000"/>
                </a:solidFill>
              </a:rPr>
              <a:t>Lökosit (Beyaz hücre sayısı değişimleri)</a:t>
            </a:r>
          </a:p>
          <a:p>
            <a:pPr algn="l"/>
            <a:r>
              <a:rPr lang="tr-TR" sz="2800" dirty="0" smtClean="0">
                <a:solidFill>
                  <a:schemeClr val="tx1"/>
                </a:solidFill>
              </a:rPr>
              <a:t>Enfeksiyonlarda,  </a:t>
            </a:r>
            <a:r>
              <a:rPr lang="tr-TR" sz="2800" dirty="0" err="1" smtClean="0">
                <a:solidFill>
                  <a:schemeClr val="tx1"/>
                </a:solidFill>
              </a:rPr>
              <a:t>Granülositik</a:t>
            </a:r>
            <a:r>
              <a:rPr lang="tr-TR" sz="2800" dirty="0" smtClean="0">
                <a:solidFill>
                  <a:schemeClr val="tx1"/>
                </a:solidFill>
              </a:rPr>
              <a:t> Lösemi’de </a:t>
            </a:r>
            <a:r>
              <a:rPr lang="tr-TR" sz="2800" dirty="0" smtClean="0">
                <a:solidFill>
                  <a:srgbClr val="FF0000"/>
                </a:solidFill>
              </a:rPr>
              <a:t>ARTAR</a:t>
            </a:r>
            <a:r>
              <a:rPr lang="tr-TR" sz="2800" dirty="0" smtClean="0">
                <a:solidFill>
                  <a:schemeClr val="tx1"/>
                </a:solidFill>
              </a:rPr>
              <a:t>(</a:t>
            </a:r>
            <a:r>
              <a:rPr lang="tr-TR" sz="2800" dirty="0" err="1" smtClean="0">
                <a:solidFill>
                  <a:schemeClr val="tx1"/>
                </a:solidFill>
              </a:rPr>
              <a:t>Nötrofiller</a:t>
            </a:r>
            <a:r>
              <a:rPr lang="tr-TR" sz="280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tr-TR" sz="2800" dirty="0" err="1" smtClean="0">
                <a:solidFill>
                  <a:schemeClr val="tx1"/>
                </a:solidFill>
              </a:rPr>
              <a:t>Viral</a:t>
            </a:r>
            <a:r>
              <a:rPr lang="tr-TR" sz="2800" dirty="0" smtClean="0">
                <a:solidFill>
                  <a:schemeClr val="tx1"/>
                </a:solidFill>
              </a:rPr>
              <a:t> Enfeksiyonlara, </a:t>
            </a:r>
            <a:r>
              <a:rPr lang="tr-TR" sz="2800" dirty="0" err="1" smtClean="0">
                <a:solidFill>
                  <a:schemeClr val="tx1"/>
                </a:solidFill>
              </a:rPr>
              <a:t>Aplastik</a:t>
            </a:r>
            <a:r>
              <a:rPr lang="tr-TR" sz="2800" dirty="0" smtClean="0">
                <a:solidFill>
                  <a:schemeClr val="tx1"/>
                </a:solidFill>
              </a:rPr>
              <a:t> anemide, </a:t>
            </a:r>
            <a:r>
              <a:rPr lang="tr-TR" sz="2800" dirty="0" err="1" smtClean="0">
                <a:solidFill>
                  <a:schemeClr val="tx1"/>
                </a:solidFill>
              </a:rPr>
              <a:t>dializde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AZALIR</a:t>
            </a:r>
          </a:p>
          <a:p>
            <a:pPr algn="l"/>
            <a:r>
              <a:rPr lang="tr-TR" sz="2800" dirty="0" err="1" smtClean="0">
                <a:solidFill>
                  <a:schemeClr val="tx1"/>
                </a:solidFill>
              </a:rPr>
              <a:t>Allerjik</a:t>
            </a:r>
            <a:r>
              <a:rPr lang="tr-TR" sz="2800" dirty="0" smtClean="0">
                <a:solidFill>
                  <a:schemeClr val="tx1"/>
                </a:solidFill>
              </a:rPr>
              <a:t> hastalıklarda, parazit enfeksiyonlarında, </a:t>
            </a:r>
            <a:r>
              <a:rPr lang="tr-TR" sz="2800" dirty="0" err="1" smtClean="0">
                <a:solidFill>
                  <a:schemeClr val="tx1"/>
                </a:solidFill>
              </a:rPr>
              <a:t>malignitelerde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eozinofiller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ARTAR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204864"/>
            <a:ext cx="6400800" cy="3600400"/>
          </a:xfrm>
        </p:spPr>
        <p:txBody>
          <a:bodyPr/>
          <a:lstStyle/>
          <a:p>
            <a:pPr algn="l"/>
            <a:r>
              <a:rPr lang="tr-TR" dirty="0" err="1" smtClean="0">
                <a:solidFill>
                  <a:srgbClr val="FF0000"/>
                </a:solidFill>
              </a:rPr>
              <a:t>Platelet</a:t>
            </a:r>
            <a:r>
              <a:rPr lang="tr-TR" dirty="0" smtClean="0">
                <a:solidFill>
                  <a:srgbClr val="FF0000"/>
                </a:solidFill>
              </a:rPr>
              <a:t> sayısı(</a:t>
            </a:r>
            <a:r>
              <a:rPr lang="tr-TR" dirty="0" err="1" smtClean="0">
                <a:solidFill>
                  <a:srgbClr val="FF0000"/>
                </a:solidFill>
              </a:rPr>
              <a:t>Trombosit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Malignitelerde</a:t>
            </a:r>
            <a:r>
              <a:rPr lang="tr-TR" dirty="0" smtClean="0">
                <a:solidFill>
                  <a:schemeClr val="tx1"/>
                </a:solidFill>
              </a:rPr>
              <a:t>, cerrahi sonrası, akut travma ve kanamalarda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İdiopatik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trombositik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purpura</a:t>
            </a:r>
            <a:r>
              <a:rPr lang="tr-TR" dirty="0" smtClean="0">
                <a:solidFill>
                  <a:schemeClr val="tx1"/>
                </a:solidFill>
              </a:rPr>
              <a:t>(ITP)’da </a:t>
            </a:r>
            <a:r>
              <a:rPr lang="tr-TR" dirty="0" smtClean="0">
                <a:solidFill>
                  <a:srgbClr val="FF0000"/>
                </a:solidFill>
              </a:rPr>
              <a:t>AZALIR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1844824"/>
            <a:ext cx="6400800" cy="4032448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Karaciğer fonksiyonları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Alkalen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Fosfataz</a:t>
            </a:r>
            <a:r>
              <a:rPr lang="tr-TR" dirty="0" smtClean="0">
                <a:solidFill>
                  <a:schemeClr val="tx1"/>
                </a:solidFill>
              </a:rPr>
              <a:t>(30-115 </a:t>
            </a:r>
            <a:r>
              <a:rPr lang="tr-TR" dirty="0" err="1" smtClean="0">
                <a:solidFill>
                  <a:schemeClr val="tx1"/>
                </a:solidFill>
              </a:rPr>
              <a:t>unit</a:t>
            </a:r>
            <a:r>
              <a:rPr lang="tr-TR" dirty="0" smtClean="0">
                <a:solidFill>
                  <a:schemeClr val="tx1"/>
                </a:solidFill>
              </a:rPr>
              <a:t>/l)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Kemik hastalıkları(</a:t>
            </a:r>
            <a:r>
              <a:rPr lang="tr-TR" dirty="0" err="1" smtClean="0">
                <a:solidFill>
                  <a:schemeClr val="tx1"/>
                </a:solidFill>
              </a:rPr>
              <a:t>Paget</a:t>
            </a:r>
            <a:r>
              <a:rPr lang="tr-TR" dirty="0" smtClean="0">
                <a:solidFill>
                  <a:schemeClr val="tx1"/>
                </a:solidFill>
              </a:rPr>
              <a:t> hastalığı)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Osteoblastik</a:t>
            </a:r>
            <a:r>
              <a:rPr lang="tr-TR" dirty="0" smtClean="0">
                <a:solidFill>
                  <a:schemeClr val="tx1"/>
                </a:solidFill>
              </a:rPr>
              <a:t> kemik tümörleri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Hiperparatirodizm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780928"/>
            <a:ext cx="6400800" cy="2232248"/>
          </a:xfrm>
        </p:spPr>
        <p:txBody>
          <a:bodyPr/>
          <a:lstStyle/>
          <a:p>
            <a:pPr algn="l"/>
            <a:r>
              <a:rPr lang="tr-TR" dirty="0" err="1" smtClean="0">
                <a:solidFill>
                  <a:srgbClr val="FF0000"/>
                </a:solidFill>
              </a:rPr>
              <a:t>Bilirubin</a:t>
            </a:r>
            <a:r>
              <a:rPr lang="tr-TR" dirty="0" smtClean="0">
                <a:solidFill>
                  <a:srgbClr val="FF0000"/>
                </a:solidFill>
              </a:rPr>
              <a:t> (0,2-1,2 mg/</a:t>
            </a:r>
            <a:r>
              <a:rPr lang="tr-TR" dirty="0" err="1" smtClean="0">
                <a:solidFill>
                  <a:srgbClr val="FF0000"/>
                </a:solidFill>
              </a:rPr>
              <a:t>Dl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Akut ve kronik </a:t>
            </a:r>
            <a:r>
              <a:rPr lang="tr-TR" dirty="0" err="1" smtClean="0">
                <a:solidFill>
                  <a:schemeClr val="tx1"/>
                </a:solidFill>
              </a:rPr>
              <a:t>hepatit’de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252028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tr-TR" dirty="0" smtClean="0">
                <a:solidFill>
                  <a:schemeClr val="tx1"/>
                </a:solidFill>
              </a:rPr>
              <a:t>Serum </a:t>
            </a:r>
            <a:r>
              <a:rPr lang="tr-TR" dirty="0" err="1" smtClean="0">
                <a:solidFill>
                  <a:schemeClr val="tx1"/>
                </a:solidFill>
              </a:rPr>
              <a:t>Glutamik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oxalasetik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Transaminaz</a:t>
            </a:r>
            <a:r>
              <a:rPr lang="tr-TR" dirty="0" smtClean="0">
                <a:solidFill>
                  <a:schemeClr val="tx1"/>
                </a:solidFill>
              </a:rPr>
              <a:t>(SGOT)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8-20 </a:t>
            </a:r>
            <a:r>
              <a:rPr lang="tr-TR" dirty="0" err="1" smtClean="0">
                <a:solidFill>
                  <a:schemeClr val="tx1"/>
                </a:solidFill>
              </a:rPr>
              <a:t>unit</a:t>
            </a:r>
            <a:r>
              <a:rPr lang="tr-TR" dirty="0" smtClean="0">
                <a:solidFill>
                  <a:schemeClr val="tx1"/>
                </a:solidFill>
              </a:rPr>
              <a:t>/l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Karaciğer hastalıklarında, akut miyokart </a:t>
            </a:r>
            <a:r>
              <a:rPr lang="tr-TR" dirty="0" err="1" smtClean="0">
                <a:solidFill>
                  <a:schemeClr val="tx1"/>
                </a:solidFill>
              </a:rPr>
              <a:t>infarktüste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pankreatit’de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3672408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Serum </a:t>
            </a:r>
            <a:r>
              <a:rPr lang="tr-TR" dirty="0" err="1" smtClean="0">
                <a:solidFill>
                  <a:srgbClr val="FF0000"/>
                </a:solidFill>
              </a:rPr>
              <a:t>glutamik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piruvik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transaminaz</a:t>
            </a:r>
            <a:r>
              <a:rPr lang="tr-TR" dirty="0" smtClean="0">
                <a:solidFill>
                  <a:srgbClr val="FF0000"/>
                </a:solidFill>
              </a:rPr>
              <a:t>(SGPT)8-20unit/l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Karaciğer hastalıklarında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  <a:r>
              <a:rPr lang="tr-TR" dirty="0" smtClean="0">
                <a:solidFill>
                  <a:schemeClr val="tx1"/>
                </a:solidFill>
              </a:rPr>
              <a:t>(</a:t>
            </a:r>
            <a:r>
              <a:rPr lang="tr-TR" dirty="0" err="1" smtClean="0">
                <a:solidFill>
                  <a:schemeClr val="tx1"/>
                </a:solidFill>
              </a:rPr>
              <a:t>SGOT’den</a:t>
            </a:r>
            <a:r>
              <a:rPr lang="tr-TR" dirty="0" smtClean="0">
                <a:solidFill>
                  <a:schemeClr val="tx1"/>
                </a:solidFill>
              </a:rPr>
              <a:t> daha spesifiktir)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r>
              <a:rPr lang="tr-TR" dirty="0" err="1" smtClean="0"/>
              <a:t>Laboratuvar</a:t>
            </a:r>
            <a:r>
              <a:rPr lang="tr-TR" dirty="0" smtClean="0"/>
              <a:t> testleri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</a:rPr>
              <a:t>Oral ve </a:t>
            </a:r>
            <a:r>
              <a:rPr lang="tr-TR" sz="2400" dirty="0" err="1" smtClean="0">
                <a:solidFill>
                  <a:schemeClr val="tx1"/>
                </a:solidFill>
              </a:rPr>
              <a:t>Maksillofasiyal</a:t>
            </a:r>
            <a:r>
              <a:rPr lang="tr-TR" sz="2400" dirty="0" smtClean="0">
                <a:solidFill>
                  <a:schemeClr val="tx1"/>
                </a:solidFill>
              </a:rPr>
              <a:t> cerrahide çok önemli bir yere sahiptir. Hastanın hikayesi ve fiziksel muayenesi ile birlikte çeşitli hastalıkların teşhisi</a:t>
            </a:r>
          </a:p>
          <a:p>
            <a:pPr algn="just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</a:rPr>
              <a:t>Sistemik hastalıkların </a:t>
            </a:r>
            <a:r>
              <a:rPr lang="tr-TR" sz="2400" dirty="0" err="1" smtClean="0">
                <a:solidFill>
                  <a:schemeClr val="tx1"/>
                </a:solidFill>
              </a:rPr>
              <a:t>preoperatif</a:t>
            </a:r>
            <a:r>
              <a:rPr lang="tr-TR" sz="2400" dirty="0" smtClean="0">
                <a:solidFill>
                  <a:schemeClr val="tx1"/>
                </a:solidFill>
              </a:rPr>
              <a:t> ve </a:t>
            </a:r>
            <a:r>
              <a:rPr lang="tr-TR" sz="2400" dirty="0" err="1" smtClean="0">
                <a:solidFill>
                  <a:schemeClr val="tx1"/>
                </a:solidFill>
              </a:rPr>
              <a:t>postoperatif</a:t>
            </a:r>
            <a:r>
              <a:rPr lang="tr-TR" sz="2400" dirty="0" smtClean="0">
                <a:solidFill>
                  <a:schemeClr val="tx1"/>
                </a:solidFill>
              </a:rPr>
              <a:t> değerlendirilmesinde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6400800" cy="3744416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Akut Miyokart </a:t>
            </a:r>
            <a:r>
              <a:rPr lang="tr-TR" dirty="0" err="1" smtClean="0">
                <a:solidFill>
                  <a:schemeClr val="tx1"/>
                </a:solidFill>
              </a:rPr>
              <a:t>infarktüsü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sz="2800" dirty="0" err="1" smtClean="0">
                <a:solidFill>
                  <a:srgbClr val="FF0000"/>
                </a:solidFill>
              </a:rPr>
              <a:t>Kreatinin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fosfokinaz</a:t>
            </a:r>
            <a:r>
              <a:rPr lang="tr-TR" sz="2800" dirty="0" smtClean="0">
                <a:solidFill>
                  <a:srgbClr val="FF0000"/>
                </a:solidFill>
              </a:rPr>
              <a:t>(CPK)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Kadın 50-60 IU/l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Erkek 50-180IU/l</a:t>
            </a:r>
          </a:p>
          <a:p>
            <a:r>
              <a:rPr lang="tr-TR" sz="2400" dirty="0" err="1" smtClean="0">
                <a:solidFill>
                  <a:srgbClr val="FF0000"/>
                </a:solidFill>
              </a:rPr>
              <a:t>Laktat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dehidrogenaz</a:t>
            </a:r>
            <a:r>
              <a:rPr lang="tr-TR" sz="2400" dirty="0" smtClean="0">
                <a:solidFill>
                  <a:srgbClr val="FF0000"/>
                </a:solidFill>
              </a:rPr>
              <a:t>(LDH)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45-100U/l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Hepatit ve </a:t>
            </a:r>
            <a:r>
              <a:rPr lang="tr-TR" sz="2400" dirty="0" err="1" smtClean="0">
                <a:solidFill>
                  <a:schemeClr val="tx1"/>
                </a:solidFill>
              </a:rPr>
              <a:t>malign</a:t>
            </a:r>
            <a:r>
              <a:rPr lang="tr-TR" sz="2400" dirty="0" smtClean="0">
                <a:solidFill>
                  <a:schemeClr val="tx1"/>
                </a:solidFill>
              </a:rPr>
              <a:t> tümörlerde de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ARTAR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err="1" smtClean="0"/>
              <a:t>Metabolik</a:t>
            </a:r>
            <a:r>
              <a:rPr lang="tr-TR" dirty="0" smtClean="0"/>
              <a:t> Kemik Hastalıkları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00800" cy="2880320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rgbClr val="FF0000"/>
                </a:solidFill>
              </a:rPr>
              <a:t>Kalsiyum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8.5-10.5 mg/</a:t>
            </a:r>
            <a:r>
              <a:rPr lang="tr-TR" sz="2400" dirty="0" err="1" smtClean="0">
                <a:solidFill>
                  <a:schemeClr val="tx1"/>
                </a:solidFill>
              </a:rPr>
              <a:t>dl</a:t>
            </a:r>
            <a:endParaRPr 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Hiperparatiroidizm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Metastatik</a:t>
            </a:r>
            <a:r>
              <a:rPr lang="tr-TR" sz="2400" dirty="0" smtClean="0">
                <a:solidFill>
                  <a:schemeClr val="tx1"/>
                </a:solidFill>
              </a:rPr>
              <a:t> Kemik Tümörleri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Paget</a:t>
            </a:r>
            <a:r>
              <a:rPr lang="tr-TR" sz="2400" dirty="0" smtClean="0">
                <a:solidFill>
                  <a:schemeClr val="tx1"/>
                </a:solidFill>
              </a:rPr>
              <a:t> Hastalığı, Kronik Böbrek Yetmezliği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Hipoparatiroidizm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AZALIR</a:t>
            </a:r>
          </a:p>
          <a:p>
            <a:pPr algn="just"/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err="1" smtClean="0"/>
              <a:t>Metabolik</a:t>
            </a:r>
            <a:r>
              <a:rPr lang="tr-TR" dirty="0" smtClean="0"/>
              <a:t> Kemik Hastalıkları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6400800" cy="3240360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rgbClr val="FF0000"/>
                </a:solidFill>
              </a:rPr>
              <a:t>Fosfor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2.3-4.7 mg/</a:t>
            </a:r>
            <a:r>
              <a:rPr lang="tr-TR" sz="2400" dirty="0" err="1" smtClean="0">
                <a:solidFill>
                  <a:schemeClr val="tx1"/>
                </a:solidFill>
              </a:rPr>
              <a:t>dL</a:t>
            </a:r>
            <a:endParaRPr 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Hipoparatirodizm</a:t>
            </a:r>
            <a:r>
              <a:rPr lang="tr-TR" sz="2400" dirty="0" smtClean="0">
                <a:solidFill>
                  <a:schemeClr val="tx1"/>
                </a:solidFill>
              </a:rPr>
              <a:t>, kronik böbrek yetmezliği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err="1" smtClean="0">
                <a:solidFill>
                  <a:srgbClr val="FF0000"/>
                </a:solidFill>
              </a:rPr>
              <a:t>Hiperparatirodizm</a:t>
            </a:r>
            <a:r>
              <a:rPr lang="tr-TR" sz="2400" dirty="0" smtClean="0">
                <a:solidFill>
                  <a:srgbClr val="FF0000"/>
                </a:solidFill>
              </a:rPr>
              <a:t> AZALIR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Glikoz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2348880"/>
            <a:ext cx="6400800" cy="2808312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65-110 g/</a:t>
            </a:r>
            <a:r>
              <a:rPr lang="tr-TR" dirty="0" err="1" smtClean="0">
                <a:solidFill>
                  <a:schemeClr val="tx1"/>
                </a:solidFill>
              </a:rPr>
              <a:t>dL</a:t>
            </a:r>
            <a:endParaRPr lang="tr-TR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Diabetes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Mellitus</a:t>
            </a:r>
            <a:r>
              <a:rPr lang="tr-TR" sz="2400" dirty="0" smtClean="0">
                <a:solidFill>
                  <a:schemeClr val="tx1"/>
                </a:solidFill>
              </a:rPr>
              <a:t>, hamilelik ,</a:t>
            </a:r>
            <a:r>
              <a:rPr lang="tr-TR" sz="2400" dirty="0" err="1" smtClean="0">
                <a:solidFill>
                  <a:schemeClr val="tx1"/>
                </a:solidFill>
              </a:rPr>
              <a:t>stress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tr-TR" dirty="0" smtClean="0"/>
              <a:t>KOAGÜLASYON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2132856"/>
            <a:ext cx="6400800" cy="3240360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Kanama Zamanı: </a:t>
            </a:r>
            <a:r>
              <a:rPr lang="tr-TR" sz="2400" dirty="0" err="1" smtClean="0">
                <a:solidFill>
                  <a:schemeClr val="tx1"/>
                </a:solidFill>
              </a:rPr>
              <a:t>trombositopeni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von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Willebrand</a:t>
            </a:r>
            <a:r>
              <a:rPr lang="tr-TR" sz="2400" dirty="0" smtClean="0">
                <a:solidFill>
                  <a:schemeClr val="tx1"/>
                </a:solidFill>
              </a:rPr>
              <a:t> hastalığı, Aspirin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Pıhtılaşma zamanı: </a:t>
            </a:r>
            <a:r>
              <a:rPr lang="tr-TR" sz="2400" dirty="0" err="1" smtClean="0">
                <a:solidFill>
                  <a:schemeClr val="tx1"/>
                </a:solidFill>
              </a:rPr>
              <a:t>Heparin</a:t>
            </a:r>
            <a:r>
              <a:rPr lang="tr-TR" sz="2400" dirty="0" smtClean="0">
                <a:solidFill>
                  <a:schemeClr val="tx1"/>
                </a:solidFill>
              </a:rPr>
              <a:t>, pıhtılaşma faktör eksikliği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Parsiyel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tromboplastin</a:t>
            </a:r>
            <a:r>
              <a:rPr lang="tr-TR" sz="2400" dirty="0" smtClean="0">
                <a:solidFill>
                  <a:schemeClr val="tx1"/>
                </a:solidFill>
              </a:rPr>
              <a:t> zamanı: </a:t>
            </a:r>
            <a:r>
              <a:rPr lang="tr-TR" sz="2400" dirty="0" err="1" smtClean="0">
                <a:solidFill>
                  <a:schemeClr val="tx1"/>
                </a:solidFill>
              </a:rPr>
              <a:t>Heparin</a:t>
            </a:r>
            <a:r>
              <a:rPr lang="tr-TR" sz="2400" dirty="0" smtClean="0">
                <a:solidFill>
                  <a:schemeClr val="tx1"/>
                </a:solidFill>
              </a:rPr>
              <a:t>, Hemofili A-B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Protrombin</a:t>
            </a:r>
            <a:r>
              <a:rPr lang="tr-TR" sz="2400" dirty="0" smtClean="0">
                <a:solidFill>
                  <a:schemeClr val="tx1"/>
                </a:solidFill>
              </a:rPr>
              <a:t> zamanı: Sodyum </a:t>
            </a:r>
            <a:r>
              <a:rPr lang="tr-TR" sz="2400" dirty="0" err="1" smtClean="0">
                <a:solidFill>
                  <a:schemeClr val="tx1"/>
                </a:solidFill>
              </a:rPr>
              <a:t>warfarin</a:t>
            </a:r>
            <a:r>
              <a:rPr lang="tr-TR" sz="2400" dirty="0" smtClean="0">
                <a:solidFill>
                  <a:schemeClr val="tx1"/>
                </a:solidFill>
              </a:rPr>
              <a:t>, K </a:t>
            </a:r>
            <a:r>
              <a:rPr lang="tr-TR" sz="2400" dirty="0" err="1" smtClean="0">
                <a:solidFill>
                  <a:schemeClr val="tx1"/>
                </a:solidFill>
              </a:rPr>
              <a:t>vit</a:t>
            </a:r>
            <a:r>
              <a:rPr lang="tr-TR" sz="2400" dirty="0" smtClean="0">
                <a:solidFill>
                  <a:schemeClr val="tx1"/>
                </a:solidFill>
              </a:rPr>
              <a:t>. Yetmezliği, karaciğer hastalıkları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Pıhtılaşma Mekanizması</a:t>
            </a:r>
            <a:endParaRPr lang="tr-TR" dirty="0"/>
          </a:p>
        </p:txBody>
      </p:sp>
      <p:pic>
        <p:nvPicPr>
          <p:cNvPr id="1026" name="Picture 2" descr="C:\Users\cahit\Desktop\PIHTILAŞMA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600200"/>
            <a:ext cx="3960440" cy="4997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>
              <a:defRPr/>
            </a:pPr>
            <a:r>
              <a:rPr lang="tr-TR" sz="3200" dirty="0" err="1" smtClean="0"/>
              <a:t>Enflamasyon</a:t>
            </a:r>
            <a:r>
              <a:rPr lang="tr-TR" sz="3200" dirty="0" smtClean="0"/>
              <a:t>/</a:t>
            </a:r>
            <a:r>
              <a:rPr lang="tr-TR" sz="3200" dirty="0" err="1" smtClean="0"/>
              <a:t>İnflamasyon</a:t>
            </a:r>
            <a:r>
              <a:rPr lang="tr-TR" sz="3200" dirty="0" smtClean="0"/>
              <a:t>/</a:t>
            </a:r>
            <a:r>
              <a:rPr lang="tr-TR" sz="3200" dirty="0" err="1" smtClean="0"/>
              <a:t>İltahap</a:t>
            </a:r>
            <a:endParaRPr lang="tr-TR" sz="32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4027487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Vücudun herhangi bir iç-dış etkene karşı verdiği cevaptır. Bu etkenler;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Travma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Fiziksel (Cerrahi)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Kimyasal 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Termik (Güneş ışınları, yanıklar)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Mikroorganizmalar </a:t>
            </a:r>
            <a:r>
              <a:rPr lang="tr-TR" sz="2400" dirty="0" smtClean="0">
                <a:solidFill>
                  <a:srgbClr val="FF0000"/>
                </a:solidFill>
              </a:rPr>
              <a:t>(Bakteriler, virüsler,mantarlar)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200" dirty="0" err="1" smtClean="0"/>
              <a:t>Enflamasyon</a:t>
            </a:r>
            <a:r>
              <a:rPr lang="tr-TR" sz="3200" dirty="0" smtClean="0"/>
              <a:t>/</a:t>
            </a:r>
            <a:r>
              <a:rPr lang="tr-TR" sz="3200" dirty="0" err="1" smtClean="0"/>
              <a:t>İnflamasyon</a:t>
            </a:r>
            <a:r>
              <a:rPr lang="tr-TR" sz="3200" dirty="0" smtClean="0"/>
              <a:t>/</a:t>
            </a:r>
            <a:r>
              <a:rPr lang="tr-TR" sz="3200" dirty="0" err="1" smtClean="0"/>
              <a:t>İltahap</a:t>
            </a:r>
            <a:endParaRPr lang="tr-TR" sz="32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 fontScale="70000" lnSpcReduction="20000"/>
          </a:bodyPr>
          <a:lstStyle/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Dolor</a:t>
            </a:r>
            <a:r>
              <a:rPr lang="tr-TR" dirty="0" smtClean="0">
                <a:solidFill>
                  <a:schemeClr val="tx1"/>
                </a:solidFill>
              </a:rPr>
              <a:t> (Ağrı)</a:t>
            </a:r>
          </a:p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Rubor</a:t>
            </a:r>
            <a:r>
              <a:rPr lang="tr-TR" dirty="0" smtClean="0">
                <a:solidFill>
                  <a:schemeClr val="tx1"/>
                </a:solidFill>
              </a:rPr>
              <a:t> (Kızarıklık)</a:t>
            </a:r>
          </a:p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Tumor</a:t>
            </a:r>
            <a:r>
              <a:rPr lang="tr-TR" dirty="0" smtClean="0">
                <a:solidFill>
                  <a:schemeClr val="tx1"/>
                </a:solidFill>
              </a:rPr>
              <a:t> (Şişlik)</a:t>
            </a:r>
          </a:p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Calor</a:t>
            </a:r>
            <a:r>
              <a:rPr lang="tr-TR" dirty="0" smtClean="0">
                <a:solidFill>
                  <a:schemeClr val="tx1"/>
                </a:solidFill>
              </a:rPr>
              <a:t>  (Sıcaklık)</a:t>
            </a:r>
          </a:p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Functio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Leata</a:t>
            </a:r>
            <a:r>
              <a:rPr lang="tr-TR" dirty="0" smtClean="0">
                <a:solidFill>
                  <a:schemeClr val="tx1"/>
                </a:solidFill>
              </a:rPr>
              <a:t> (Fonksiyon kaybı)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cahit\Desktop\yakut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5" y="3763693"/>
            <a:ext cx="3067819" cy="203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>
                <a:latin typeface="Calibri" pitchFamily="34" charset="0"/>
              </a:rPr>
              <a:t>Periapikal</a:t>
            </a:r>
            <a:r>
              <a:rPr lang="tr-TR" dirty="0" smtClean="0">
                <a:latin typeface="Calibri" pitchFamily="34" charset="0"/>
              </a:rPr>
              <a:t> </a:t>
            </a:r>
            <a:r>
              <a:rPr lang="tr-TR" dirty="0" err="1" smtClean="0">
                <a:latin typeface="Calibri" pitchFamily="34" charset="0"/>
              </a:rPr>
              <a:t>enflamasyon</a:t>
            </a:r>
            <a:r>
              <a:rPr lang="tr-TR" dirty="0" smtClean="0">
                <a:latin typeface="Calibri" pitchFamily="34" charset="0"/>
              </a:rPr>
              <a:t> sekelleri</a:t>
            </a:r>
            <a:endParaRPr lang="tr-TR" dirty="0">
              <a:latin typeface="Calibri" pitchFamily="34" charset="0"/>
            </a:endParaRP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 algn="just">
              <a:buFont typeface="Wingdings 2" pitchFamily="18" charset="2"/>
              <a:buNone/>
            </a:pPr>
            <a:r>
              <a:rPr lang="tr-TR" sz="1600" dirty="0" smtClean="0">
                <a:solidFill>
                  <a:srgbClr val="FF0000"/>
                </a:solidFill>
              </a:rPr>
              <a:t>                                           </a:t>
            </a:r>
            <a:r>
              <a:rPr lang="tr-TR" sz="1600" dirty="0" err="1" smtClean="0">
                <a:solidFill>
                  <a:srgbClr val="FF0000"/>
                </a:solidFill>
              </a:rPr>
              <a:t>Periapikal</a:t>
            </a:r>
            <a:r>
              <a:rPr lang="tr-TR" sz="1600" dirty="0" smtClean="0">
                <a:solidFill>
                  <a:srgbClr val="FF0000"/>
                </a:solidFill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</a:rPr>
              <a:t>Enflamasyon</a:t>
            </a:r>
            <a:r>
              <a:rPr lang="tr-TR" sz="1600" dirty="0" smtClean="0">
                <a:solidFill>
                  <a:srgbClr val="FF0000"/>
                </a:solidFill>
              </a:rPr>
              <a:t>     </a:t>
            </a:r>
          </a:p>
        </p:txBody>
      </p:sp>
      <p:cxnSp>
        <p:nvCxnSpPr>
          <p:cNvPr id="6" name="5 Düz Ok Bağlayıcısı"/>
          <p:cNvCxnSpPr/>
          <p:nvPr/>
        </p:nvCxnSpPr>
        <p:spPr>
          <a:xfrm flipH="1">
            <a:off x="3059832" y="1988840"/>
            <a:ext cx="576063" cy="360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5868144" y="1916832"/>
            <a:ext cx="864444" cy="3596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8" name="8 Metin kutusu"/>
          <p:cNvSpPr txBox="1">
            <a:spLocks noChangeArrowheads="1"/>
          </p:cNvSpPr>
          <p:nvPr/>
        </p:nvSpPr>
        <p:spPr bwMode="auto">
          <a:xfrm>
            <a:off x="2483768" y="1628800"/>
            <a:ext cx="6177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dirty="0"/>
              <a:t>Akut</a:t>
            </a:r>
          </a:p>
        </p:txBody>
      </p:sp>
      <p:sp>
        <p:nvSpPr>
          <p:cNvPr id="13319" name="9 Metin kutusu"/>
          <p:cNvSpPr txBox="1">
            <a:spLocks noChangeArrowheads="1"/>
          </p:cNvSpPr>
          <p:nvPr/>
        </p:nvSpPr>
        <p:spPr bwMode="auto">
          <a:xfrm>
            <a:off x="6372225" y="1628775"/>
            <a:ext cx="86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 dirty="0"/>
              <a:t>Kronik</a:t>
            </a:r>
            <a:endParaRPr lang="tr-TR" sz="1600" dirty="0"/>
          </a:p>
        </p:txBody>
      </p:sp>
      <p:sp>
        <p:nvSpPr>
          <p:cNvPr id="13320" name="10 Metin kutusu"/>
          <p:cNvSpPr txBox="1">
            <a:spLocks noChangeArrowheads="1"/>
          </p:cNvSpPr>
          <p:nvPr/>
        </p:nvSpPr>
        <p:spPr bwMode="auto">
          <a:xfrm>
            <a:off x="6732588" y="2276475"/>
            <a:ext cx="19827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/>
              <a:t>Periapikal Granülom</a:t>
            </a:r>
          </a:p>
        </p:txBody>
      </p:sp>
      <p:cxnSp>
        <p:nvCxnSpPr>
          <p:cNvPr id="13" name="12 Düz Ok Bağlayıcısı"/>
          <p:cNvCxnSpPr/>
          <p:nvPr/>
        </p:nvCxnSpPr>
        <p:spPr>
          <a:xfrm>
            <a:off x="7596188" y="2708275"/>
            <a:ext cx="0" cy="1657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2" name="13 Metin kutusu"/>
          <p:cNvSpPr txBox="1">
            <a:spLocks noChangeArrowheads="1"/>
          </p:cNvSpPr>
          <p:nvPr/>
        </p:nvSpPr>
        <p:spPr bwMode="auto">
          <a:xfrm>
            <a:off x="6804025" y="4437063"/>
            <a:ext cx="2039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/>
              <a:t>Periapikal(Radiküler)</a:t>
            </a:r>
          </a:p>
          <a:p>
            <a:r>
              <a:rPr lang="tr-TR" sz="1600"/>
              <a:t> kist</a:t>
            </a:r>
          </a:p>
        </p:txBody>
      </p:sp>
      <p:sp>
        <p:nvSpPr>
          <p:cNvPr id="13323" name="15 Metin kutusu"/>
          <p:cNvSpPr txBox="1">
            <a:spLocks noChangeArrowheads="1"/>
          </p:cNvSpPr>
          <p:nvPr/>
        </p:nvSpPr>
        <p:spPr bwMode="auto">
          <a:xfrm>
            <a:off x="2124075" y="2276475"/>
            <a:ext cx="15446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/>
              <a:t>Periapikal Apse</a:t>
            </a:r>
          </a:p>
        </p:txBody>
      </p:sp>
      <p:cxnSp>
        <p:nvCxnSpPr>
          <p:cNvPr id="18" name="17 Düz Ok Bağlayıcısı"/>
          <p:cNvCxnSpPr/>
          <p:nvPr/>
        </p:nvCxnSpPr>
        <p:spPr>
          <a:xfrm flipH="1">
            <a:off x="1979613" y="2708275"/>
            <a:ext cx="431800" cy="576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Ok Bağlayıcısı"/>
          <p:cNvCxnSpPr/>
          <p:nvPr/>
        </p:nvCxnSpPr>
        <p:spPr>
          <a:xfrm flipH="1">
            <a:off x="2195513" y="2781300"/>
            <a:ext cx="504825" cy="1800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>
            <a:off x="3132138" y="2781300"/>
            <a:ext cx="0" cy="2087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7" name="22 Metin kutusu"/>
          <p:cNvSpPr txBox="1">
            <a:spLocks noChangeArrowheads="1"/>
          </p:cNvSpPr>
          <p:nvPr/>
        </p:nvSpPr>
        <p:spPr bwMode="auto">
          <a:xfrm>
            <a:off x="1042988" y="3284538"/>
            <a:ext cx="18018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Kan akımı Bakteriemi</a:t>
            </a:r>
          </a:p>
          <a:p>
            <a:r>
              <a:rPr lang="tr-TR" sz="1100"/>
              <a:t>Kavernöz Sinüs Trombozu</a:t>
            </a:r>
          </a:p>
        </p:txBody>
      </p:sp>
      <p:sp>
        <p:nvSpPr>
          <p:cNvPr id="13328" name="24 Metin kutusu"/>
          <p:cNvSpPr txBox="1">
            <a:spLocks noChangeArrowheads="1"/>
          </p:cNvSpPr>
          <p:nvPr/>
        </p:nvSpPr>
        <p:spPr bwMode="auto">
          <a:xfrm>
            <a:off x="1116013" y="4581525"/>
            <a:ext cx="14636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Penetrasyon</a:t>
            </a:r>
          </a:p>
          <a:p>
            <a:r>
              <a:rPr lang="tr-TR" sz="1100"/>
              <a:t>Mukozal-cilt sinüsleri</a:t>
            </a:r>
          </a:p>
        </p:txBody>
      </p:sp>
      <p:sp>
        <p:nvSpPr>
          <p:cNvPr id="13329" name="25 Metin kutusu"/>
          <p:cNvSpPr txBox="1">
            <a:spLocks noChangeArrowheads="1"/>
          </p:cNvSpPr>
          <p:nvPr/>
        </p:nvSpPr>
        <p:spPr bwMode="auto">
          <a:xfrm>
            <a:off x="2700338" y="4797425"/>
            <a:ext cx="171608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Yumuşak dokuya yayılım</a:t>
            </a:r>
          </a:p>
          <a:p>
            <a:r>
              <a:rPr lang="tr-TR" sz="1100"/>
              <a:t>Apse-sellülit</a:t>
            </a:r>
          </a:p>
        </p:txBody>
      </p:sp>
      <p:cxnSp>
        <p:nvCxnSpPr>
          <p:cNvPr id="28" name="27 Düz Ok Bağlayıcısı"/>
          <p:cNvCxnSpPr/>
          <p:nvPr/>
        </p:nvCxnSpPr>
        <p:spPr>
          <a:xfrm>
            <a:off x="3492500" y="2781300"/>
            <a:ext cx="647700" cy="792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1" name="28 Metin kutusu"/>
          <p:cNvSpPr txBox="1">
            <a:spLocks noChangeArrowheads="1"/>
          </p:cNvSpPr>
          <p:nvPr/>
        </p:nvSpPr>
        <p:spPr bwMode="auto">
          <a:xfrm>
            <a:off x="3708400" y="3644900"/>
            <a:ext cx="1268413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Kemiklere yayılım</a:t>
            </a:r>
          </a:p>
          <a:p>
            <a:r>
              <a:rPr lang="tr-TR" sz="1100"/>
              <a:t>Osteomiyelit</a:t>
            </a:r>
          </a:p>
          <a:p>
            <a:r>
              <a:rPr lang="tr-TR" sz="1100"/>
              <a:t>Periostitis</a:t>
            </a:r>
          </a:p>
        </p:txBody>
      </p:sp>
      <p:cxnSp>
        <p:nvCxnSpPr>
          <p:cNvPr id="31" name="30 Düz Ok Bağlayıcısı"/>
          <p:cNvCxnSpPr/>
          <p:nvPr/>
        </p:nvCxnSpPr>
        <p:spPr>
          <a:xfrm>
            <a:off x="3779838" y="2565400"/>
            <a:ext cx="936625" cy="358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3" name="31 Metin kutusu"/>
          <p:cNvSpPr txBox="1">
            <a:spLocks noChangeArrowheads="1"/>
          </p:cNvSpPr>
          <p:nvPr/>
        </p:nvSpPr>
        <p:spPr bwMode="auto">
          <a:xfrm>
            <a:off x="4787900" y="2997200"/>
            <a:ext cx="13652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Kronikleşme</a:t>
            </a:r>
          </a:p>
          <a:p>
            <a:r>
              <a:rPr lang="tr-TR" sz="1100"/>
              <a:t>Kronik apse</a:t>
            </a:r>
          </a:p>
          <a:p>
            <a:r>
              <a:rPr lang="tr-TR" sz="1100"/>
              <a:t>Kronik osteomiyelit</a:t>
            </a:r>
          </a:p>
        </p:txBody>
      </p:sp>
      <p:sp>
        <p:nvSpPr>
          <p:cNvPr id="33" name="32 Sol Sağ Ok"/>
          <p:cNvSpPr/>
          <p:nvPr/>
        </p:nvSpPr>
        <p:spPr>
          <a:xfrm>
            <a:off x="3924300" y="2492375"/>
            <a:ext cx="2519363" cy="7302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err="1" smtClean="0"/>
              <a:t>Laboratuvar</a:t>
            </a:r>
            <a:r>
              <a:rPr lang="tr-TR" dirty="0" smtClean="0"/>
              <a:t> testleri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0800" cy="3240360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Hematolojik Testler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Kan Kimyası Testleri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Koagülasyon</a:t>
            </a:r>
            <a:r>
              <a:rPr lang="tr-TR" sz="2400" dirty="0" smtClean="0">
                <a:solidFill>
                  <a:schemeClr val="tx1"/>
                </a:solidFill>
              </a:rPr>
              <a:t> Testleri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İdrar Testleri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Mikrobiyolojik Testler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Özel Testler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3217912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Kan Alma Ekipmanı: Turnike, Alkol, </a:t>
            </a:r>
            <a:r>
              <a:rPr lang="tr-TR" dirty="0" err="1" smtClean="0">
                <a:solidFill>
                  <a:schemeClr val="tx1"/>
                </a:solidFill>
              </a:rPr>
              <a:t>spanç</a:t>
            </a:r>
            <a:r>
              <a:rPr lang="tr-TR" dirty="0" smtClean="0">
                <a:solidFill>
                  <a:schemeClr val="tx1"/>
                </a:solidFill>
              </a:rPr>
              <a:t>, iğne (18-22 </a:t>
            </a:r>
            <a:r>
              <a:rPr lang="tr-TR" dirty="0" err="1" smtClean="0">
                <a:solidFill>
                  <a:schemeClr val="tx1"/>
                </a:solidFill>
              </a:rPr>
              <a:t>Gauge</a:t>
            </a:r>
            <a:r>
              <a:rPr lang="tr-TR" dirty="0" smtClean="0">
                <a:solidFill>
                  <a:schemeClr val="tx1"/>
                </a:solidFill>
              </a:rPr>
              <a:t>), tüp, </a:t>
            </a:r>
            <a:r>
              <a:rPr lang="tr-TR" dirty="0" err="1" smtClean="0">
                <a:solidFill>
                  <a:schemeClr val="tx1"/>
                </a:solidFill>
              </a:rPr>
              <a:t>flaster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149080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400800" cy="3312368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Kan Alma Bölgeleri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Antecubital</a:t>
            </a:r>
            <a:r>
              <a:rPr lang="tr-TR" dirty="0" smtClean="0">
                <a:solidFill>
                  <a:schemeClr val="tx1"/>
                </a:solidFill>
              </a:rPr>
              <a:t> Fossa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Elin </a:t>
            </a:r>
            <a:r>
              <a:rPr lang="tr-TR" dirty="0" err="1" smtClean="0">
                <a:solidFill>
                  <a:schemeClr val="tx1"/>
                </a:solidFill>
              </a:rPr>
              <a:t>dorsal</a:t>
            </a:r>
            <a:r>
              <a:rPr lang="tr-TR" dirty="0" smtClean="0">
                <a:solidFill>
                  <a:schemeClr val="tx1"/>
                </a:solidFill>
              </a:rPr>
              <a:t> yüzü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cahit\Desktop\kan alma yerler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573016"/>
            <a:ext cx="4191000" cy="2095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348880"/>
            <a:ext cx="6400800" cy="3240360"/>
          </a:xfrm>
        </p:spPr>
        <p:txBody>
          <a:bodyPr/>
          <a:lstStyle/>
          <a:p>
            <a:pPr algn="l"/>
            <a:r>
              <a:rPr lang="tr-TR" dirty="0" smtClean="0"/>
              <a:t>Tüpler</a:t>
            </a:r>
          </a:p>
          <a:p>
            <a:pPr algn="l"/>
            <a:r>
              <a:rPr lang="tr-TR" sz="2400" dirty="0" smtClean="0">
                <a:solidFill>
                  <a:srgbClr val="FF0000"/>
                </a:solidFill>
              </a:rPr>
              <a:t>Kırmızı: </a:t>
            </a:r>
            <a:r>
              <a:rPr lang="tr-TR" sz="2400" dirty="0" smtClean="0">
                <a:solidFill>
                  <a:schemeClr val="tx1"/>
                </a:solidFill>
              </a:rPr>
              <a:t>İlave madde içermez: Kan kimyası, </a:t>
            </a:r>
            <a:r>
              <a:rPr lang="tr-TR" sz="2400" dirty="0" err="1" smtClean="0">
                <a:solidFill>
                  <a:schemeClr val="tx1"/>
                </a:solidFill>
              </a:rPr>
              <a:t>crossmatch</a:t>
            </a:r>
            <a:r>
              <a:rPr lang="tr-TR" sz="2400" dirty="0" smtClean="0">
                <a:solidFill>
                  <a:schemeClr val="tx1"/>
                </a:solidFill>
              </a:rPr>
              <a:t> ve </a:t>
            </a:r>
            <a:r>
              <a:rPr lang="tr-TR" sz="2400" dirty="0" err="1" smtClean="0">
                <a:solidFill>
                  <a:schemeClr val="tx1"/>
                </a:solidFill>
              </a:rPr>
              <a:t>serolojik</a:t>
            </a:r>
            <a:r>
              <a:rPr lang="tr-TR" sz="2400" dirty="0" smtClean="0">
                <a:solidFill>
                  <a:schemeClr val="tx1"/>
                </a:solidFill>
              </a:rPr>
              <a:t> testler</a:t>
            </a:r>
            <a:endParaRPr lang="tr-TR" sz="2400" dirty="0" smtClean="0">
              <a:solidFill>
                <a:srgbClr val="FF0000"/>
              </a:solidFill>
            </a:endParaRPr>
          </a:p>
          <a:p>
            <a:pPr algn="l"/>
            <a:endParaRPr lang="tr-TR" dirty="0"/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221088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2708920"/>
            <a:ext cx="6400800" cy="1752600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chemeClr val="tx2"/>
                </a:solidFill>
              </a:rPr>
              <a:t>Mavi : </a:t>
            </a:r>
            <a:r>
              <a:rPr lang="tr-TR" dirty="0" smtClean="0">
                <a:solidFill>
                  <a:schemeClr val="tx1"/>
                </a:solidFill>
              </a:rPr>
              <a:t>Sodyum </a:t>
            </a:r>
            <a:r>
              <a:rPr lang="tr-TR" dirty="0" err="1" smtClean="0">
                <a:solidFill>
                  <a:schemeClr val="tx1"/>
                </a:solidFill>
              </a:rPr>
              <a:t>Sitrat</a:t>
            </a:r>
            <a:r>
              <a:rPr lang="tr-TR" dirty="0" smtClean="0">
                <a:solidFill>
                  <a:schemeClr val="tx1"/>
                </a:solidFill>
              </a:rPr>
              <a:t> içerir. </a:t>
            </a:r>
            <a:r>
              <a:rPr lang="tr-TR" dirty="0" err="1" smtClean="0">
                <a:solidFill>
                  <a:schemeClr val="tx1"/>
                </a:solidFill>
              </a:rPr>
              <a:t>Koagülasyon</a:t>
            </a:r>
            <a:r>
              <a:rPr lang="tr-TR" dirty="0" smtClean="0">
                <a:solidFill>
                  <a:schemeClr val="tx1"/>
                </a:solidFill>
              </a:rPr>
              <a:t> testleri</a:t>
            </a:r>
            <a:endParaRPr lang="tr-TR" dirty="0">
              <a:solidFill>
                <a:schemeClr val="tx2"/>
              </a:solidFill>
            </a:endParaRPr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365104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492896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Pembe: </a:t>
            </a:r>
            <a:r>
              <a:rPr lang="tr-TR" dirty="0" smtClean="0">
                <a:solidFill>
                  <a:schemeClr val="tx1"/>
                </a:solidFill>
              </a:rPr>
              <a:t>EDTA içerir. Hematolojik testler</a:t>
            </a:r>
            <a:r>
              <a:rPr lang="tr-TR" dirty="0" smtClean="0"/>
              <a:t> </a:t>
            </a:r>
            <a:r>
              <a:rPr lang="tr-TR" sz="1900" dirty="0" smtClean="0"/>
              <a:t>EDTA </a:t>
            </a:r>
            <a:r>
              <a:rPr lang="tr-TR" sz="1900" dirty="0" err="1" smtClean="0"/>
              <a:t>laboratuvarda</a:t>
            </a:r>
            <a:r>
              <a:rPr lang="tr-TR" sz="1900" dirty="0" smtClean="0"/>
              <a:t> </a:t>
            </a:r>
            <a:r>
              <a:rPr lang="tr-TR" sz="1900" dirty="0" smtClean="0">
                <a:solidFill>
                  <a:schemeClr val="tx1"/>
                </a:solidFill>
                <a:hlinkClick r:id="rId3" tooltip="Metal"/>
              </a:rPr>
              <a:t>metal</a:t>
            </a:r>
            <a:r>
              <a:rPr lang="tr-TR" sz="1900" dirty="0" smtClean="0"/>
              <a:t> iyonlarını tutmak için kullanılır.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Ethylenediaminetetraacetic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acid</a:t>
            </a:r>
            <a:r>
              <a:rPr lang="tr-TR" sz="1900" dirty="0" smtClean="0"/>
              <a:t>)</a:t>
            </a:r>
            <a:endParaRPr lang="tr-TR" sz="19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4365104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1752600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92D050"/>
                </a:solidFill>
              </a:rPr>
              <a:t>Yeşil: </a:t>
            </a:r>
            <a:r>
              <a:rPr lang="tr-TR" dirty="0" smtClean="0">
                <a:solidFill>
                  <a:schemeClr val="tx1"/>
                </a:solidFill>
              </a:rPr>
              <a:t>Sodyum </a:t>
            </a:r>
            <a:r>
              <a:rPr lang="tr-TR" dirty="0" err="1" smtClean="0">
                <a:solidFill>
                  <a:schemeClr val="tx1"/>
                </a:solidFill>
              </a:rPr>
              <a:t>Heparin</a:t>
            </a:r>
            <a:r>
              <a:rPr lang="tr-TR" dirty="0" smtClean="0">
                <a:solidFill>
                  <a:schemeClr val="tx1"/>
                </a:solidFill>
              </a:rPr>
              <a:t> içerir. </a:t>
            </a:r>
            <a:r>
              <a:rPr lang="tr-TR" dirty="0" err="1" smtClean="0">
                <a:solidFill>
                  <a:schemeClr val="tx1"/>
                </a:solidFill>
              </a:rPr>
              <a:t>Kortisol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Ca</a:t>
            </a:r>
            <a:r>
              <a:rPr lang="tr-TR" baseline="30000" dirty="0" smtClean="0">
                <a:solidFill>
                  <a:schemeClr val="tx1"/>
                </a:solidFill>
              </a:rPr>
              <a:t>++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365104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593</Words>
  <Application>Microsoft Office PowerPoint</Application>
  <PresentationFormat>Ekran Gösterisi (4:3)</PresentationFormat>
  <Paragraphs>163</Paragraphs>
  <Slides>28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Ofis Teması</vt:lpstr>
      <vt:lpstr>Laboratuvar Testleri</vt:lpstr>
      <vt:lpstr>Laboratuvar testleri</vt:lpstr>
      <vt:lpstr>Laboratuvar testleri</vt:lpstr>
      <vt:lpstr>Hematolojik Testler </vt:lpstr>
      <vt:lpstr>Hematolojik Testler</vt:lpstr>
      <vt:lpstr>Hematolojik Testler</vt:lpstr>
      <vt:lpstr>Hematolojik Testler</vt:lpstr>
      <vt:lpstr>Hematolojik Testler</vt:lpstr>
      <vt:lpstr>Hematolojik Testler</vt:lpstr>
      <vt:lpstr>Hematolojik Testler</vt:lpstr>
      <vt:lpstr>Hematolojik Testler</vt:lpstr>
      <vt:lpstr>Hematolojik Testler</vt:lpstr>
      <vt:lpstr>Değişimler</vt:lpstr>
      <vt:lpstr>Değişimler</vt:lpstr>
      <vt:lpstr>Değişimler</vt:lpstr>
      <vt:lpstr>Değişimler</vt:lpstr>
      <vt:lpstr>Değişimler</vt:lpstr>
      <vt:lpstr>Değişimler</vt:lpstr>
      <vt:lpstr>Değişimler</vt:lpstr>
      <vt:lpstr>Değişimler</vt:lpstr>
      <vt:lpstr>Metabolik Kemik Hastalıkları</vt:lpstr>
      <vt:lpstr>Metabolik Kemik Hastalıkları</vt:lpstr>
      <vt:lpstr>Glikoz</vt:lpstr>
      <vt:lpstr>KOAGÜLASYON</vt:lpstr>
      <vt:lpstr>Pıhtılaşma Mekanizması</vt:lpstr>
      <vt:lpstr>Enflamasyon/İnflamasyon/İltahap</vt:lpstr>
      <vt:lpstr>Enflamasyon/İnflamasyon/İltahap</vt:lpstr>
      <vt:lpstr>Periapikal enflamasyon sekelleri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Laboratuvar Testleri</dc:title>
  <dc:creator>cahit</dc:creator>
  <cp:lastModifiedBy>cahit</cp:lastModifiedBy>
  <cp:revision>39</cp:revision>
  <dcterms:created xsi:type="dcterms:W3CDTF">2016-09-23T09:24:44Z</dcterms:created>
  <dcterms:modified xsi:type="dcterms:W3CDTF">2017-09-19T07:37:41Z</dcterms:modified>
</cp:coreProperties>
</file>