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2" r:id="rId27"/>
    <p:sldId id="283" r:id="rId28"/>
    <p:sldId id="284" r:id="rId2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3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222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3A5320-8445-4200-8540-07AF96C813E1}" type="datetimeFigureOut">
              <a:rPr lang="tr-TR" smtClean="0"/>
              <a:pPr/>
              <a:t>19.09.2017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DFF780-A243-4278-9D88-8F4DAA93891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024854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DFF780-A243-4278-9D88-8F4DAA938915}" type="slidenum">
              <a:rPr lang="tr-TR" smtClean="0"/>
              <a:pPr/>
              <a:t>1</a:t>
            </a:fld>
            <a:endParaRPr lang="tr-T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DFF780-A243-4278-9D88-8F4DAA938915}" type="slidenum">
              <a:rPr lang="tr-TR" smtClean="0"/>
              <a:pPr/>
              <a:t>10</a:t>
            </a:fld>
            <a:endParaRPr lang="tr-T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DFF780-A243-4278-9D88-8F4DAA938915}" type="slidenum">
              <a:rPr lang="tr-TR" smtClean="0"/>
              <a:pPr/>
              <a:t>11</a:t>
            </a:fld>
            <a:endParaRPr lang="tr-TR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DFF780-A243-4278-9D88-8F4DAA938915}" type="slidenum">
              <a:rPr lang="tr-TR" smtClean="0"/>
              <a:pPr/>
              <a:t>12</a:t>
            </a:fld>
            <a:endParaRPr lang="tr-TR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DFF780-A243-4278-9D88-8F4DAA938915}" type="slidenum">
              <a:rPr lang="tr-TR" smtClean="0"/>
              <a:pPr/>
              <a:t>13</a:t>
            </a:fld>
            <a:endParaRPr lang="tr-TR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DFF780-A243-4278-9D88-8F4DAA938915}" type="slidenum">
              <a:rPr lang="tr-TR" smtClean="0"/>
              <a:pPr/>
              <a:t>14</a:t>
            </a:fld>
            <a:endParaRPr lang="tr-TR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DFF780-A243-4278-9D88-8F4DAA938915}" type="slidenum">
              <a:rPr lang="tr-TR" smtClean="0"/>
              <a:pPr/>
              <a:t>15</a:t>
            </a:fld>
            <a:endParaRPr lang="tr-TR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DFF780-A243-4278-9D88-8F4DAA938915}" type="slidenum">
              <a:rPr lang="tr-TR" smtClean="0"/>
              <a:pPr/>
              <a:t>16</a:t>
            </a:fld>
            <a:endParaRPr lang="tr-TR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DFF780-A243-4278-9D88-8F4DAA938915}" type="slidenum">
              <a:rPr lang="tr-TR" smtClean="0"/>
              <a:pPr/>
              <a:t>17</a:t>
            </a:fld>
            <a:endParaRPr lang="tr-TR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DFF780-A243-4278-9D88-8F4DAA938915}" type="slidenum">
              <a:rPr lang="tr-TR" smtClean="0"/>
              <a:pPr/>
              <a:t>18</a:t>
            </a:fld>
            <a:endParaRPr lang="tr-TR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DFF780-A243-4278-9D88-8F4DAA938915}" type="slidenum">
              <a:rPr lang="tr-TR" smtClean="0"/>
              <a:pPr/>
              <a:t>19</a:t>
            </a:fld>
            <a:endParaRPr lang="tr-T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DFF780-A243-4278-9D88-8F4DAA938915}" type="slidenum">
              <a:rPr lang="tr-TR" smtClean="0"/>
              <a:pPr/>
              <a:t>2</a:t>
            </a:fld>
            <a:endParaRPr lang="tr-TR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DFF780-A243-4278-9D88-8F4DAA938915}" type="slidenum">
              <a:rPr lang="tr-TR" smtClean="0"/>
              <a:pPr/>
              <a:t>20</a:t>
            </a:fld>
            <a:endParaRPr lang="tr-TR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DFF780-A243-4278-9D88-8F4DAA938915}" type="slidenum">
              <a:rPr lang="tr-TR" smtClean="0"/>
              <a:pPr/>
              <a:t>21</a:t>
            </a:fld>
            <a:endParaRPr lang="tr-TR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DFF780-A243-4278-9D88-8F4DAA938915}" type="slidenum">
              <a:rPr lang="tr-TR" smtClean="0"/>
              <a:pPr/>
              <a:t>22</a:t>
            </a:fld>
            <a:endParaRPr lang="tr-TR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DFF780-A243-4278-9D88-8F4DAA938915}" type="slidenum">
              <a:rPr lang="tr-TR" smtClean="0"/>
              <a:pPr/>
              <a:t>23</a:t>
            </a:fld>
            <a:endParaRPr lang="tr-TR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DFF780-A243-4278-9D88-8F4DAA938915}" type="slidenum">
              <a:rPr lang="tr-TR" smtClean="0"/>
              <a:pPr/>
              <a:t>24</a:t>
            </a:fld>
            <a:endParaRPr lang="tr-TR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DFF780-A243-4278-9D88-8F4DAA938915}" type="slidenum">
              <a:rPr lang="tr-TR" smtClean="0"/>
              <a:pPr/>
              <a:t>25</a:t>
            </a:fld>
            <a:endParaRPr lang="tr-TR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3187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r-TR" smtClean="0"/>
          </a:p>
        </p:txBody>
      </p:sp>
      <p:sp>
        <p:nvSpPr>
          <p:cNvPr id="93188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1CBD2D6-4891-4C94-8A12-6A48C56E9CAC}" type="slidenum">
              <a:rPr lang="tr-TR" smtClean="0"/>
              <a:pPr/>
              <a:t>26</a:t>
            </a:fld>
            <a:endParaRPr lang="tr-TR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4211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r-TR" smtClean="0"/>
          </a:p>
        </p:txBody>
      </p:sp>
      <p:sp>
        <p:nvSpPr>
          <p:cNvPr id="94212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1DE9DC1-20AC-467E-B4EE-581CB8C08378}" type="slidenum">
              <a:rPr lang="tr-TR" smtClean="0"/>
              <a:pPr/>
              <a:t>27</a:t>
            </a:fld>
            <a:endParaRPr lang="tr-TR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5235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r-TR" smtClean="0"/>
          </a:p>
        </p:txBody>
      </p:sp>
      <p:sp>
        <p:nvSpPr>
          <p:cNvPr id="95236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AAE36F0-E80B-4CB6-9E3F-F751A09E6BD7}" type="slidenum">
              <a:rPr lang="tr-TR" smtClean="0"/>
              <a:pPr/>
              <a:t>28</a:t>
            </a:fld>
            <a:endParaRPr lang="tr-TR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DFF780-A243-4278-9D88-8F4DAA938915}" type="slidenum">
              <a:rPr lang="tr-TR" smtClean="0"/>
              <a:pPr/>
              <a:t>3</a:t>
            </a:fld>
            <a:endParaRPr lang="tr-T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DFF780-A243-4278-9D88-8F4DAA938915}" type="slidenum">
              <a:rPr lang="tr-TR" smtClean="0"/>
              <a:pPr/>
              <a:t>4</a:t>
            </a:fld>
            <a:endParaRPr lang="tr-T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DFF780-A243-4278-9D88-8F4DAA938915}" type="slidenum">
              <a:rPr lang="tr-TR" smtClean="0"/>
              <a:pPr/>
              <a:t>5</a:t>
            </a:fld>
            <a:endParaRPr lang="tr-T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DFF780-A243-4278-9D88-8F4DAA938915}" type="slidenum">
              <a:rPr lang="tr-TR" smtClean="0"/>
              <a:pPr/>
              <a:t>6</a:t>
            </a:fld>
            <a:endParaRPr lang="tr-T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DFF780-A243-4278-9D88-8F4DAA938915}" type="slidenum">
              <a:rPr lang="tr-TR" smtClean="0"/>
              <a:pPr/>
              <a:t>7</a:t>
            </a:fld>
            <a:endParaRPr lang="tr-T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DFF780-A243-4278-9D88-8F4DAA938915}" type="slidenum">
              <a:rPr lang="tr-TR" smtClean="0"/>
              <a:pPr/>
              <a:t>8</a:t>
            </a:fld>
            <a:endParaRPr lang="tr-T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DFF780-A243-4278-9D88-8F4DAA938915}" type="slidenum">
              <a:rPr lang="tr-TR" smtClean="0"/>
              <a:pPr/>
              <a:t>9</a:t>
            </a:fld>
            <a:endParaRPr lang="tr-T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19.09.2017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19.09.2017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19.09.2017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19.09.2017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19.09.2017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19.09.2017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19.09.2017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19.09.2017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19.09.2017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19.09.2017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19.09.2017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19.09.2017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tr.wikipedia.org/wiki/Metal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err="1" smtClean="0"/>
              <a:t>Laboratuvar</a:t>
            </a:r>
            <a:r>
              <a:rPr lang="tr-TR" dirty="0" smtClean="0"/>
              <a:t> Testleri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Prof. Dr. Cahit ÜÇOK</a:t>
            </a:r>
          </a:p>
          <a:p>
            <a:r>
              <a:rPr lang="tr-TR" dirty="0" smtClean="0"/>
              <a:t>Ağız Diş Çene Cerrahisi Anabilim Dalı</a:t>
            </a:r>
          </a:p>
          <a:p>
            <a:endParaRPr lang="tr-TR" dirty="0"/>
          </a:p>
        </p:txBody>
      </p:sp>
      <p:pic>
        <p:nvPicPr>
          <p:cNvPr id="1026" name="Picture 2" descr="C:\Users\cahit\Desktop\indir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79912" y="980728"/>
            <a:ext cx="1340768" cy="13407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11560" y="620688"/>
            <a:ext cx="7772400" cy="1470025"/>
          </a:xfrm>
        </p:spPr>
        <p:txBody>
          <a:bodyPr/>
          <a:lstStyle/>
          <a:p>
            <a:r>
              <a:rPr lang="tr-TR" dirty="0" smtClean="0"/>
              <a:t>Hematolojik Testler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31640" y="2492896"/>
            <a:ext cx="6400800" cy="1752600"/>
          </a:xfrm>
        </p:spPr>
        <p:txBody>
          <a:bodyPr/>
          <a:lstStyle/>
          <a:p>
            <a:r>
              <a:rPr lang="tr-TR" dirty="0" smtClean="0"/>
              <a:t>Gri:</a:t>
            </a:r>
            <a:r>
              <a:rPr lang="tr-TR" dirty="0" smtClean="0">
                <a:solidFill>
                  <a:schemeClr val="tx1"/>
                </a:solidFill>
              </a:rPr>
              <a:t> Sodyum </a:t>
            </a:r>
            <a:r>
              <a:rPr lang="tr-TR" dirty="0" err="1" smtClean="0">
                <a:solidFill>
                  <a:schemeClr val="tx1"/>
                </a:solidFill>
              </a:rPr>
              <a:t>Florid</a:t>
            </a:r>
            <a:r>
              <a:rPr lang="tr-TR" dirty="0" smtClean="0">
                <a:solidFill>
                  <a:schemeClr val="tx1"/>
                </a:solidFill>
              </a:rPr>
              <a:t> içerir. Laktik asit testi</a:t>
            </a:r>
            <a:endParaRPr lang="tr-TR" dirty="0"/>
          </a:p>
        </p:txBody>
      </p:sp>
      <p:pic>
        <p:nvPicPr>
          <p:cNvPr id="4" name="Picture 2" descr="C:\Users\cahit\Desktop\tüpler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52120" y="4365104"/>
            <a:ext cx="3072935" cy="20359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11560" y="404664"/>
            <a:ext cx="7772400" cy="1470025"/>
          </a:xfrm>
        </p:spPr>
        <p:txBody>
          <a:bodyPr/>
          <a:lstStyle/>
          <a:p>
            <a:r>
              <a:rPr lang="tr-TR" dirty="0" smtClean="0"/>
              <a:t>Hematolojik Testler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403648" y="2348880"/>
            <a:ext cx="6400800" cy="3240360"/>
          </a:xfrm>
        </p:spPr>
        <p:txBody>
          <a:bodyPr>
            <a:normAutofit/>
          </a:bodyPr>
          <a:lstStyle/>
          <a:p>
            <a:pPr algn="l"/>
            <a:r>
              <a:rPr lang="tr-TR" sz="2400" dirty="0" smtClean="0">
                <a:solidFill>
                  <a:srgbClr val="FF0000"/>
                </a:solidFill>
              </a:rPr>
              <a:t>Tam Kan sayımı(CBC): </a:t>
            </a:r>
            <a:r>
              <a:rPr lang="tr-TR" sz="2400" dirty="0" smtClean="0">
                <a:solidFill>
                  <a:schemeClr val="tx1"/>
                </a:solidFill>
              </a:rPr>
              <a:t>Beyaz hücre(WBC), Kırmızı hücre (RBC), Hemoglobin, </a:t>
            </a:r>
            <a:r>
              <a:rPr lang="tr-TR" sz="2400" dirty="0" err="1" smtClean="0">
                <a:solidFill>
                  <a:schemeClr val="tx1"/>
                </a:solidFill>
              </a:rPr>
              <a:t>Hematokrit</a:t>
            </a:r>
            <a:r>
              <a:rPr lang="tr-TR" sz="2400" dirty="0" smtClean="0">
                <a:solidFill>
                  <a:schemeClr val="tx1"/>
                </a:solidFill>
              </a:rPr>
              <a:t>, MCH, MCV</a:t>
            </a:r>
          </a:p>
          <a:p>
            <a:pPr algn="l"/>
            <a:r>
              <a:rPr lang="tr-TR" sz="2400" dirty="0" err="1" smtClean="0">
                <a:solidFill>
                  <a:srgbClr val="FF0000"/>
                </a:solidFill>
              </a:rPr>
              <a:t>Hematokrit</a:t>
            </a:r>
            <a:r>
              <a:rPr lang="tr-TR" sz="2400" dirty="0" smtClean="0">
                <a:solidFill>
                  <a:srgbClr val="FF0000"/>
                </a:solidFill>
              </a:rPr>
              <a:t>:</a:t>
            </a:r>
            <a:r>
              <a:rPr lang="tr-TR" sz="2400" dirty="0" smtClean="0"/>
              <a:t> </a:t>
            </a:r>
            <a:r>
              <a:rPr lang="tr-TR" sz="2400" dirty="0" smtClean="0">
                <a:solidFill>
                  <a:schemeClr val="tx1"/>
                </a:solidFill>
              </a:rPr>
              <a:t>47±7% Erkek, 42±5% Kadın</a:t>
            </a:r>
          </a:p>
          <a:p>
            <a:pPr algn="l"/>
            <a:r>
              <a:rPr lang="tr-TR" sz="2400" dirty="0" err="1" smtClean="0">
                <a:solidFill>
                  <a:srgbClr val="FF0000"/>
                </a:solidFill>
              </a:rPr>
              <a:t>Hemaglobin</a:t>
            </a:r>
            <a:r>
              <a:rPr lang="tr-TR" sz="2400" dirty="0" smtClean="0">
                <a:solidFill>
                  <a:srgbClr val="FF0000"/>
                </a:solidFill>
              </a:rPr>
              <a:t>: </a:t>
            </a:r>
            <a:r>
              <a:rPr lang="tr-TR" sz="2400" dirty="0" smtClean="0">
                <a:solidFill>
                  <a:schemeClr val="tx1"/>
                </a:solidFill>
              </a:rPr>
              <a:t>14-18g/</a:t>
            </a:r>
            <a:r>
              <a:rPr lang="tr-TR" sz="2400" dirty="0" err="1" smtClean="0">
                <a:solidFill>
                  <a:schemeClr val="tx1"/>
                </a:solidFill>
              </a:rPr>
              <a:t>dl</a:t>
            </a:r>
            <a:r>
              <a:rPr lang="tr-TR" sz="2400" dirty="0" smtClean="0">
                <a:solidFill>
                  <a:schemeClr val="tx1"/>
                </a:solidFill>
              </a:rPr>
              <a:t> Erkek, 12-16g/</a:t>
            </a:r>
            <a:r>
              <a:rPr lang="tr-TR" sz="2400" dirty="0" err="1" smtClean="0">
                <a:solidFill>
                  <a:schemeClr val="tx1"/>
                </a:solidFill>
              </a:rPr>
              <a:t>dl</a:t>
            </a:r>
            <a:r>
              <a:rPr lang="tr-TR" sz="2400" dirty="0" smtClean="0">
                <a:solidFill>
                  <a:schemeClr val="tx1"/>
                </a:solidFill>
              </a:rPr>
              <a:t> Kadın</a:t>
            </a:r>
          </a:p>
          <a:p>
            <a:pPr algn="l"/>
            <a:r>
              <a:rPr lang="tr-TR" sz="2400" dirty="0" smtClean="0">
                <a:solidFill>
                  <a:srgbClr val="FF0000"/>
                </a:solidFill>
              </a:rPr>
              <a:t>Eritrosit(RBC): </a:t>
            </a:r>
            <a:r>
              <a:rPr lang="tr-TR" sz="2400" dirty="0" smtClean="0">
                <a:solidFill>
                  <a:schemeClr val="tx1"/>
                </a:solidFill>
              </a:rPr>
              <a:t>4.2-5.4x 10</a:t>
            </a:r>
            <a:r>
              <a:rPr lang="tr-TR" sz="2400" baseline="30000" dirty="0" smtClean="0">
                <a:solidFill>
                  <a:schemeClr val="tx1"/>
                </a:solidFill>
              </a:rPr>
              <a:t>6</a:t>
            </a:r>
            <a:r>
              <a:rPr lang="tr-TR" sz="2400" dirty="0" smtClean="0">
                <a:solidFill>
                  <a:schemeClr val="tx1"/>
                </a:solidFill>
              </a:rPr>
              <a:t> hücre/mm</a:t>
            </a:r>
            <a:r>
              <a:rPr lang="tr-TR" sz="2400" baseline="30000" dirty="0" smtClean="0">
                <a:solidFill>
                  <a:schemeClr val="tx1"/>
                </a:solidFill>
              </a:rPr>
              <a:t>3</a:t>
            </a:r>
            <a:r>
              <a:rPr lang="tr-TR" sz="2400" dirty="0" smtClean="0">
                <a:solidFill>
                  <a:schemeClr val="tx1"/>
                </a:solidFill>
              </a:rPr>
              <a:t> Erkek</a:t>
            </a:r>
          </a:p>
          <a:p>
            <a:pPr algn="l"/>
            <a:r>
              <a:rPr lang="tr-TR" sz="2400" baseline="30000" dirty="0" smtClean="0">
                <a:solidFill>
                  <a:schemeClr val="tx1"/>
                </a:solidFill>
              </a:rPr>
              <a:t>  		</a:t>
            </a:r>
            <a:r>
              <a:rPr lang="tr-TR" sz="2400" dirty="0" smtClean="0">
                <a:solidFill>
                  <a:schemeClr val="tx1"/>
                </a:solidFill>
              </a:rPr>
              <a:t> 3.6-5.0 x 10</a:t>
            </a:r>
            <a:r>
              <a:rPr lang="tr-TR" sz="2400" baseline="30000" dirty="0" smtClean="0">
                <a:solidFill>
                  <a:schemeClr val="tx1"/>
                </a:solidFill>
              </a:rPr>
              <a:t>6</a:t>
            </a:r>
            <a:r>
              <a:rPr lang="tr-TR" sz="2400" dirty="0" smtClean="0">
                <a:solidFill>
                  <a:schemeClr val="tx1"/>
                </a:solidFill>
              </a:rPr>
              <a:t> hücre/mm</a:t>
            </a:r>
            <a:r>
              <a:rPr lang="tr-TR" sz="2400" baseline="30000" dirty="0" smtClean="0">
                <a:solidFill>
                  <a:schemeClr val="tx1"/>
                </a:solidFill>
              </a:rPr>
              <a:t>3</a:t>
            </a:r>
            <a:r>
              <a:rPr lang="tr-TR" sz="2400" dirty="0" smtClean="0">
                <a:solidFill>
                  <a:schemeClr val="tx1"/>
                </a:solidFill>
              </a:rPr>
              <a:t> Kadın </a:t>
            </a:r>
          </a:p>
          <a:p>
            <a:pPr algn="l"/>
            <a:r>
              <a:rPr lang="tr-TR" sz="2400" dirty="0" smtClean="0">
                <a:solidFill>
                  <a:srgbClr val="FF0000"/>
                </a:solidFill>
              </a:rPr>
              <a:t>Lökosit(WBC): </a:t>
            </a:r>
            <a:r>
              <a:rPr lang="tr-TR" sz="2400" dirty="0" smtClean="0">
                <a:solidFill>
                  <a:schemeClr val="tx1"/>
                </a:solidFill>
              </a:rPr>
              <a:t>4-11 x 10</a:t>
            </a:r>
            <a:r>
              <a:rPr lang="tr-TR" sz="2400" baseline="30000" dirty="0" smtClean="0">
                <a:solidFill>
                  <a:schemeClr val="tx1"/>
                </a:solidFill>
              </a:rPr>
              <a:t>3</a:t>
            </a:r>
            <a:r>
              <a:rPr lang="tr-TR" sz="2400" dirty="0" smtClean="0">
                <a:solidFill>
                  <a:schemeClr val="tx1"/>
                </a:solidFill>
              </a:rPr>
              <a:t> /mm</a:t>
            </a:r>
            <a:r>
              <a:rPr lang="tr-TR" sz="2400" baseline="30000" dirty="0" smtClean="0">
                <a:solidFill>
                  <a:schemeClr val="tx1"/>
                </a:solidFill>
              </a:rPr>
              <a:t>3</a:t>
            </a:r>
            <a:endParaRPr lang="tr-TR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3568" y="764704"/>
            <a:ext cx="7772400" cy="1470025"/>
          </a:xfrm>
        </p:spPr>
        <p:txBody>
          <a:bodyPr/>
          <a:lstStyle/>
          <a:p>
            <a:r>
              <a:rPr lang="tr-TR" dirty="0" smtClean="0"/>
              <a:t>Hematolojik Testler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403648" y="2348880"/>
            <a:ext cx="6400800" cy="3600400"/>
          </a:xfrm>
        </p:spPr>
        <p:txBody>
          <a:bodyPr/>
          <a:lstStyle/>
          <a:p>
            <a:pPr algn="l"/>
            <a:r>
              <a:rPr lang="tr-TR" dirty="0" err="1" smtClean="0">
                <a:solidFill>
                  <a:srgbClr val="FF0000"/>
                </a:solidFill>
              </a:rPr>
              <a:t>Trombosit</a:t>
            </a:r>
            <a:r>
              <a:rPr lang="tr-TR" dirty="0" smtClean="0">
                <a:solidFill>
                  <a:srgbClr val="FF0000"/>
                </a:solidFill>
              </a:rPr>
              <a:t>(</a:t>
            </a:r>
            <a:r>
              <a:rPr lang="tr-TR" dirty="0" err="1" smtClean="0">
                <a:solidFill>
                  <a:srgbClr val="FF0000"/>
                </a:solidFill>
              </a:rPr>
              <a:t>Platelet</a:t>
            </a:r>
            <a:r>
              <a:rPr lang="tr-TR" dirty="0" smtClean="0">
                <a:solidFill>
                  <a:srgbClr val="FF0000"/>
                </a:solidFill>
              </a:rPr>
              <a:t>): </a:t>
            </a:r>
            <a:r>
              <a:rPr lang="tr-TR" dirty="0" smtClean="0">
                <a:solidFill>
                  <a:schemeClr val="tx1"/>
                </a:solidFill>
              </a:rPr>
              <a:t>145-375x 10</a:t>
            </a:r>
            <a:r>
              <a:rPr lang="tr-TR" baseline="30000" dirty="0" smtClean="0">
                <a:solidFill>
                  <a:schemeClr val="tx1"/>
                </a:solidFill>
              </a:rPr>
              <a:t>3</a:t>
            </a:r>
            <a:r>
              <a:rPr lang="tr-TR" dirty="0" smtClean="0">
                <a:solidFill>
                  <a:schemeClr val="tx1"/>
                </a:solidFill>
              </a:rPr>
              <a:t> mm</a:t>
            </a:r>
            <a:r>
              <a:rPr lang="tr-TR" baseline="30000" dirty="0" smtClean="0">
                <a:solidFill>
                  <a:schemeClr val="tx1"/>
                </a:solidFill>
              </a:rPr>
              <a:t>3</a:t>
            </a:r>
          </a:p>
          <a:p>
            <a:pPr algn="l"/>
            <a:r>
              <a:rPr lang="tr-TR" sz="2800" dirty="0" err="1" smtClean="0">
                <a:solidFill>
                  <a:srgbClr val="FF0000"/>
                </a:solidFill>
              </a:rPr>
              <a:t>Protrombin</a:t>
            </a:r>
            <a:r>
              <a:rPr lang="tr-TR" sz="2800" dirty="0" smtClean="0">
                <a:solidFill>
                  <a:srgbClr val="FF0000"/>
                </a:solidFill>
              </a:rPr>
              <a:t> zamanı(PT): </a:t>
            </a:r>
            <a:r>
              <a:rPr lang="tr-TR" sz="2800" dirty="0" smtClean="0">
                <a:solidFill>
                  <a:schemeClr val="tx1"/>
                </a:solidFill>
              </a:rPr>
              <a:t>12-14 saniye</a:t>
            </a:r>
          </a:p>
          <a:p>
            <a:pPr algn="l"/>
            <a:r>
              <a:rPr lang="tr-TR" sz="2800" dirty="0" err="1" smtClean="0">
                <a:solidFill>
                  <a:srgbClr val="FF0000"/>
                </a:solidFill>
              </a:rPr>
              <a:t>Parsiyel</a:t>
            </a:r>
            <a:r>
              <a:rPr lang="tr-TR" sz="2800" dirty="0" smtClean="0">
                <a:solidFill>
                  <a:srgbClr val="FF0000"/>
                </a:solidFill>
              </a:rPr>
              <a:t> </a:t>
            </a:r>
            <a:r>
              <a:rPr lang="tr-TR" sz="2800" dirty="0" err="1" smtClean="0">
                <a:solidFill>
                  <a:srgbClr val="FF0000"/>
                </a:solidFill>
              </a:rPr>
              <a:t>Tromboplastin</a:t>
            </a:r>
            <a:r>
              <a:rPr lang="tr-TR" sz="2800" dirty="0" smtClean="0">
                <a:solidFill>
                  <a:srgbClr val="FF0000"/>
                </a:solidFill>
              </a:rPr>
              <a:t> zamanı (PTT): </a:t>
            </a:r>
            <a:r>
              <a:rPr lang="tr-TR" sz="2800" dirty="0" smtClean="0">
                <a:solidFill>
                  <a:schemeClr val="tx1"/>
                </a:solidFill>
              </a:rPr>
              <a:t>25-45 sn</a:t>
            </a:r>
          </a:p>
          <a:p>
            <a:pPr algn="l"/>
            <a:r>
              <a:rPr lang="tr-TR" sz="2800" dirty="0" err="1" smtClean="0">
                <a:solidFill>
                  <a:schemeClr val="tx1"/>
                </a:solidFill>
              </a:rPr>
              <a:t>Etitrosit</a:t>
            </a:r>
            <a:r>
              <a:rPr lang="tr-TR" sz="2800" dirty="0" smtClean="0">
                <a:solidFill>
                  <a:schemeClr val="tx1"/>
                </a:solidFill>
              </a:rPr>
              <a:t> </a:t>
            </a:r>
            <a:r>
              <a:rPr lang="tr-TR" sz="2800" dirty="0" err="1" smtClean="0">
                <a:solidFill>
                  <a:schemeClr val="tx1"/>
                </a:solidFill>
              </a:rPr>
              <a:t>sedimentasyon</a:t>
            </a:r>
            <a:r>
              <a:rPr lang="tr-TR" sz="2800" dirty="0" smtClean="0">
                <a:solidFill>
                  <a:schemeClr val="tx1"/>
                </a:solidFill>
              </a:rPr>
              <a:t> (ESR): 0-5mm/saat</a:t>
            </a:r>
          </a:p>
          <a:p>
            <a:pPr algn="l"/>
            <a:r>
              <a:rPr lang="tr-TR" sz="2800" dirty="0" smtClean="0">
                <a:solidFill>
                  <a:schemeClr val="tx1"/>
                </a:solidFill>
              </a:rPr>
              <a:t>Erkek, 0-15mm/saat Kadın</a:t>
            </a:r>
            <a:endParaRPr lang="tr-TR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3568" y="836712"/>
            <a:ext cx="7772400" cy="1470025"/>
          </a:xfrm>
        </p:spPr>
        <p:txBody>
          <a:bodyPr/>
          <a:lstStyle/>
          <a:p>
            <a:r>
              <a:rPr lang="tr-TR" dirty="0" smtClean="0"/>
              <a:t>Değişimler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259632" y="2204864"/>
            <a:ext cx="6400800" cy="3312368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tr-TR" dirty="0" smtClean="0">
                <a:solidFill>
                  <a:schemeClr val="tx1"/>
                </a:solidFill>
              </a:rPr>
              <a:t>Ağır sigara kullanımı, yüksek rakımda, </a:t>
            </a:r>
            <a:r>
              <a:rPr lang="tr-TR" dirty="0" err="1" smtClean="0">
                <a:solidFill>
                  <a:schemeClr val="tx1"/>
                </a:solidFill>
              </a:rPr>
              <a:t>dehidratasyonda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rgbClr val="FF0000"/>
                </a:solidFill>
              </a:rPr>
              <a:t>hematokrit</a:t>
            </a:r>
            <a:r>
              <a:rPr lang="tr-TR" dirty="0" smtClean="0">
                <a:solidFill>
                  <a:srgbClr val="FF0000"/>
                </a:solidFill>
              </a:rPr>
              <a:t> artar</a:t>
            </a:r>
          </a:p>
          <a:p>
            <a:pPr algn="just"/>
            <a:r>
              <a:rPr lang="tr-TR" dirty="0" smtClean="0">
                <a:solidFill>
                  <a:schemeClr val="tx1"/>
                </a:solidFill>
              </a:rPr>
              <a:t>Aşırı su alımı ve anemide </a:t>
            </a:r>
            <a:r>
              <a:rPr lang="tr-TR" dirty="0" err="1" smtClean="0">
                <a:solidFill>
                  <a:srgbClr val="FF0000"/>
                </a:solidFill>
              </a:rPr>
              <a:t>hematokrit</a:t>
            </a:r>
            <a:r>
              <a:rPr lang="tr-TR" dirty="0" smtClean="0">
                <a:solidFill>
                  <a:srgbClr val="FF0000"/>
                </a:solidFill>
              </a:rPr>
              <a:t> azalır</a:t>
            </a:r>
          </a:p>
          <a:p>
            <a:pPr algn="just"/>
            <a:r>
              <a:rPr lang="tr-TR" dirty="0" smtClean="0">
                <a:solidFill>
                  <a:schemeClr val="tx1"/>
                </a:solidFill>
              </a:rPr>
              <a:t>Enfeksiyonlarda,cerrahi operasyonlarda</a:t>
            </a:r>
            <a:r>
              <a:rPr lang="tr-TR" dirty="0" smtClean="0">
                <a:solidFill>
                  <a:srgbClr val="FF0000"/>
                </a:solidFill>
              </a:rPr>
              <a:t>, </a:t>
            </a:r>
            <a:r>
              <a:rPr lang="tr-TR" dirty="0" smtClean="0">
                <a:solidFill>
                  <a:schemeClr val="tx1"/>
                </a:solidFill>
              </a:rPr>
              <a:t>lösemide , </a:t>
            </a:r>
            <a:r>
              <a:rPr lang="tr-TR" dirty="0" smtClean="0">
                <a:solidFill>
                  <a:srgbClr val="FF0000"/>
                </a:solidFill>
              </a:rPr>
              <a:t>lökosit artar</a:t>
            </a:r>
          </a:p>
          <a:p>
            <a:pPr algn="just"/>
            <a:r>
              <a:rPr lang="tr-TR" dirty="0" err="1" smtClean="0">
                <a:solidFill>
                  <a:schemeClr val="tx1"/>
                </a:solidFill>
              </a:rPr>
              <a:t>Viral</a:t>
            </a:r>
            <a:r>
              <a:rPr lang="tr-TR" dirty="0" smtClean="0">
                <a:solidFill>
                  <a:schemeClr val="tx1"/>
                </a:solidFill>
              </a:rPr>
              <a:t> enfeksiyonlarda, radyasyon, </a:t>
            </a:r>
            <a:r>
              <a:rPr lang="tr-TR" dirty="0" err="1" smtClean="0">
                <a:solidFill>
                  <a:schemeClr val="tx1"/>
                </a:solidFill>
              </a:rPr>
              <a:t>dializde</a:t>
            </a:r>
            <a:r>
              <a:rPr lang="tr-TR" dirty="0" smtClean="0">
                <a:solidFill>
                  <a:srgbClr val="FF0000"/>
                </a:solidFill>
              </a:rPr>
              <a:t> lökosit azalır</a:t>
            </a:r>
            <a:endParaRPr lang="tr-TR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3568" y="692696"/>
            <a:ext cx="7772400" cy="1470025"/>
          </a:xfrm>
        </p:spPr>
        <p:txBody>
          <a:bodyPr/>
          <a:lstStyle/>
          <a:p>
            <a:r>
              <a:rPr lang="tr-TR" dirty="0" smtClean="0"/>
              <a:t>Değişimler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31640" y="1988840"/>
            <a:ext cx="6400800" cy="3960440"/>
          </a:xfrm>
        </p:spPr>
        <p:txBody>
          <a:bodyPr>
            <a:normAutofit/>
          </a:bodyPr>
          <a:lstStyle/>
          <a:p>
            <a:pPr algn="l"/>
            <a:r>
              <a:rPr lang="tr-TR" sz="2800" dirty="0" smtClean="0">
                <a:solidFill>
                  <a:srgbClr val="FF0000"/>
                </a:solidFill>
              </a:rPr>
              <a:t>Lökosit (Beyaz hücre sayısı değişimleri)</a:t>
            </a:r>
          </a:p>
          <a:p>
            <a:pPr algn="l"/>
            <a:r>
              <a:rPr lang="tr-TR" sz="2800" dirty="0" smtClean="0">
                <a:solidFill>
                  <a:schemeClr val="tx1"/>
                </a:solidFill>
              </a:rPr>
              <a:t>Enfeksiyonlarda,  </a:t>
            </a:r>
            <a:r>
              <a:rPr lang="tr-TR" sz="2800" dirty="0" err="1" smtClean="0">
                <a:solidFill>
                  <a:schemeClr val="tx1"/>
                </a:solidFill>
              </a:rPr>
              <a:t>Granülositik</a:t>
            </a:r>
            <a:r>
              <a:rPr lang="tr-TR" sz="2800" dirty="0" smtClean="0">
                <a:solidFill>
                  <a:schemeClr val="tx1"/>
                </a:solidFill>
              </a:rPr>
              <a:t> Lösemi’de </a:t>
            </a:r>
            <a:r>
              <a:rPr lang="tr-TR" sz="2800" dirty="0" smtClean="0">
                <a:solidFill>
                  <a:srgbClr val="FF0000"/>
                </a:solidFill>
              </a:rPr>
              <a:t>ARTAR</a:t>
            </a:r>
            <a:r>
              <a:rPr lang="tr-TR" sz="2800" dirty="0" smtClean="0">
                <a:solidFill>
                  <a:schemeClr val="tx1"/>
                </a:solidFill>
              </a:rPr>
              <a:t>(</a:t>
            </a:r>
            <a:r>
              <a:rPr lang="tr-TR" sz="2800" dirty="0" err="1" smtClean="0">
                <a:solidFill>
                  <a:schemeClr val="tx1"/>
                </a:solidFill>
              </a:rPr>
              <a:t>Nötrofiller</a:t>
            </a:r>
            <a:r>
              <a:rPr lang="tr-TR" sz="2800" dirty="0" smtClean="0">
                <a:solidFill>
                  <a:schemeClr val="tx1"/>
                </a:solidFill>
              </a:rPr>
              <a:t>)</a:t>
            </a:r>
          </a:p>
          <a:p>
            <a:pPr algn="l"/>
            <a:r>
              <a:rPr lang="tr-TR" sz="2800" dirty="0" err="1" smtClean="0">
                <a:solidFill>
                  <a:schemeClr val="tx1"/>
                </a:solidFill>
              </a:rPr>
              <a:t>Viral</a:t>
            </a:r>
            <a:r>
              <a:rPr lang="tr-TR" sz="2800" dirty="0" smtClean="0">
                <a:solidFill>
                  <a:schemeClr val="tx1"/>
                </a:solidFill>
              </a:rPr>
              <a:t> Enfeksiyonlara, </a:t>
            </a:r>
            <a:r>
              <a:rPr lang="tr-TR" sz="2800" dirty="0" err="1" smtClean="0">
                <a:solidFill>
                  <a:schemeClr val="tx1"/>
                </a:solidFill>
              </a:rPr>
              <a:t>Aplastik</a:t>
            </a:r>
            <a:r>
              <a:rPr lang="tr-TR" sz="2800" dirty="0" smtClean="0">
                <a:solidFill>
                  <a:schemeClr val="tx1"/>
                </a:solidFill>
              </a:rPr>
              <a:t> anemide, </a:t>
            </a:r>
            <a:r>
              <a:rPr lang="tr-TR" sz="2800" dirty="0" err="1" smtClean="0">
                <a:solidFill>
                  <a:schemeClr val="tx1"/>
                </a:solidFill>
              </a:rPr>
              <a:t>dializde</a:t>
            </a:r>
            <a:r>
              <a:rPr lang="tr-TR" sz="2800" dirty="0" smtClean="0">
                <a:solidFill>
                  <a:schemeClr val="tx1"/>
                </a:solidFill>
              </a:rPr>
              <a:t> </a:t>
            </a:r>
            <a:r>
              <a:rPr lang="tr-TR" sz="2800" dirty="0" smtClean="0">
                <a:solidFill>
                  <a:srgbClr val="FF0000"/>
                </a:solidFill>
              </a:rPr>
              <a:t>AZALIR</a:t>
            </a:r>
          </a:p>
          <a:p>
            <a:pPr algn="l"/>
            <a:r>
              <a:rPr lang="tr-TR" sz="2800" dirty="0" err="1" smtClean="0">
                <a:solidFill>
                  <a:schemeClr val="tx1"/>
                </a:solidFill>
              </a:rPr>
              <a:t>Allerjik</a:t>
            </a:r>
            <a:r>
              <a:rPr lang="tr-TR" sz="2800" dirty="0" smtClean="0">
                <a:solidFill>
                  <a:schemeClr val="tx1"/>
                </a:solidFill>
              </a:rPr>
              <a:t> hastalıklarda, parazit enfeksiyonlarında, </a:t>
            </a:r>
            <a:r>
              <a:rPr lang="tr-TR" sz="2800" dirty="0" err="1" smtClean="0">
                <a:solidFill>
                  <a:schemeClr val="tx1"/>
                </a:solidFill>
              </a:rPr>
              <a:t>malignitelerde</a:t>
            </a:r>
            <a:r>
              <a:rPr lang="tr-TR" sz="2800" dirty="0" smtClean="0">
                <a:solidFill>
                  <a:schemeClr val="tx1"/>
                </a:solidFill>
              </a:rPr>
              <a:t> </a:t>
            </a:r>
            <a:r>
              <a:rPr lang="tr-TR" sz="2800" dirty="0" err="1" smtClean="0">
                <a:solidFill>
                  <a:schemeClr val="tx1"/>
                </a:solidFill>
              </a:rPr>
              <a:t>eozinofiller</a:t>
            </a:r>
            <a:r>
              <a:rPr lang="tr-TR" sz="2800" dirty="0" smtClean="0">
                <a:solidFill>
                  <a:schemeClr val="tx1"/>
                </a:solidFill>
              </a:rPr>
              <a:t> </a:t>
            </a:r>
            <a:r>
              <a:rPr lang="tr-TR" sz="2800" dirty="0" smtClean="0">
                <a:solidFill>
                  <a:srgbClr val="FF0000"/>
                </a:solidFill>
              </a:rPr>
              <a:t>ARTAR</a:t>
            </a:r>
            <a:endParaRPr lang="tr-TR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3568" y="764704"/>
            <a:ext cx="7772400" cy="1470025"/>
          </a:xfrm>
        </p:spPr>
        <p:txBody>
          <a:bodyPr/>
          <a:lstStyle/>
          <a:p>
            <a:r>
              <a:rPr lang="tr-TR" dirty="0" smtClean="0"/>
              <a:t>Değişimler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31640" y="2204864"/>
            <a:ext cx="6400800" cy="3600400"/>
          </a:xfrm>
        </p:spPr>
        <p:txBody>
          <a:bodyPr/>
          <a:lstStyle/>
          <a:p>
            <a:pPr algn="l"/>
            <a:r>
              <a:rPr lang="tr-TR" dirty="0" err="1" smtClean="0">
                <a:solidFill>
                  <a:srgbClr val="FF0000"/>
                </a:solidFill>
              </a:rPr>
              <a:t>Platelet</a:t>
            </a:r>
            <a:r>
              <a:rPr lang="tr-TR" dirty="0" smtClean="0">
                <a:solidFill>
                  <a:srgbClr val="FF0000"/>
                </a:solidFill>
              </a:rPr>
              <a:t> sayısı(</a:t>
            </a:r>
            <a:r>
              <a:rPr lang="tr-TR" dirty="0" err="1" smtClean="0">
                <a:solidFill>
                  <a:srgbClr val="FF0000"/>
                </a:solidFill>
              </a:rPr>
              <a:t>Trombosit</a:t>
            </a:r>
            <a:r>
              <a:rPr lang="tr-TR" dirty="0" smtClean="0">
                <a:solidFill>
                  <a:srgbClr val="FF0000"/>
                </a:solidFill>
              </a:rPr>
              <a:t>)</a:t>
            </a:r>
          </a:p>
          <a:p>
            <a:pPr algn="l"/>
            <a:r>
              <a:rPr lang="tr-TR" dirty="0" err="1" smtClean="0">
                <a:solidFill>
                  <a:schemeClr val="tx1"/>
                </a:solidFill>
              </a:rPr>
              <a:t>Malignitelerde</a:t>
            </a:r>
            <a:r>
              <a:rPr lang="tr-TR" dirty="0" smtClean="0">
                <a:solidFill>
                  <a:schemeClr val="tx1"/>
                </a:solidFill>
              </a:rPr>
              <a:t>, cerrahi sonrası, akut travma ve kanamalarda </a:t>
            </a:r>
            <a:r>
              <a:rPr lang="tr-TR" dirty="0" smtClean="0">
                <a:solidFill>
                  <a:srgbClr val="FF0000"/>
                </a:solidFill>
              </a:rPr>
              <a:t>ARTAR</a:t>
            </a:r>
          </a:p>
          <a:p>
            <a:pPr algn="l"/>
            <a:r>
              <a:rPr lang="tr-TR" dirty="0" err="1" smtClean="0">
                <a:solidFill>
                  <a:schemeClr val="tx1"/>
                </a:solidFill>
              </a:rPr>
              <a:t>İdiopatik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trombositik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purpura</a:t>
            </a:r>
            <a:r>
              <a:rPr lang="tr-TR" dirty="0" smtClean="0">
                <a:solidFill>
                  <a:schemeClr val="tx1"/>
                </a:solidFill>
              </a:rPr>
              <a:t>(ITP)’da </a:t>
            </a:r>
            <a:r>
              <a:rPr lang="tr-TR" dirty="0" smtClean="0">
                <a:solidFill>
                  <a:srgbClr val="FF0000"/>
                </a:solidFill>
              </a:rPr>
              <a:t>AZALIR</a:t>
            </a:r>
            <a:endParaRPr lang="tr-TR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7772400" cy="1470025"/>
          </a:xfrm>
        </p:spPr>
        <p:txBody>
          <a:bodyPr/>
          <a:lstStyle/>
          <a:p>
            <a:r>
              <a:rPr lang="tr-TR" dirty="0" smtClean="0"/>
              <a:t>Değişimler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31640" y="1844824"/>
            <a:ext cx="6400800" cy="4032448"/>
          </a:xfrm>
        </p:spPr>
        <p:txBody>
          <a:bodyPr/>
          <a:lstStyle/>
          <a:p>
            <a:pPr algn="l"/>
            <a:r>
              <a:rPr lang="tr-TR" dirty="0" smtClean="0">
                <a:solidFill>
                  <a:srgbClr val="FF0000"/>
                </a:solidFill>
              </a:rPr>
              <a:t>Karaciğer fonksiyonları</a:t>
            </a:r>
          </a:p>
          <a:p>
            <a:pPr algn="l"/>
            <a:r>
              <a:rPr lang="tr-TR" dirty="0" err="1" smtClean="0">
                <a:solidFill>
                  <a:schemeClr val="tx1"/>
                </a:solidFill>
              </a:rPr>
              <a:t>Alkalen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Fosfataz</a:t>
            </a:r>
            <a:r>
              <a:rPr lang="tr-TR" dirty="0" smtClean="0">
                <a:solidFill>
                  <a:schemeClr val="tx1"/>
                </a:solidFill>
              </a:rPr>
              <a:t>(30-115 </a:t>
            </a:r>
            <a:r>
              <a:rPr lang="tr-TR" dirty="0" err="1" smtClean="0">
                <a:solidFill>
                  <a:schemeClr val="tx1"/>
                </a:solidFill>
              </a:rPr>
              <a:t>unit</a:t>
            </a:r>
            <a:r>
              <a:rPr lang="tr-TR" dirty="0" smtClean="0">
                <a:solidFill>
                  <a:schemeClr val="tx1"/>
                </a:solidFill>
              </a:rPr>
              <a:t>/l)</a:t>
            </a:r>
          </a:p>
          <a:p>
            <a:pPr algn="l"/>
            <a:r>
              <a:rPr lang="tr-TR" dirty="0" smtClean="0">
                <a:solidFill>
                  <a:schemeClr val="tx1"/>
                </a:solidFill>
              </a:rPr>
              <a:t>Kemik hastalıkları(</a:t>
            </a:r>
            <a:r>
              <a:rPr lang="tr-TR" dirty="0" err="1" smtClean="0">
                <a:solidFill>
                  <a:schemeClr val="tx1"/>
                </a:solidFill>
              </a:rPr>
              <a:t>Paget</a:t>
            </a:r>
            <a:r>
              <a:rPr lang="tr-TR" dirty="0" smtClean="0">
                <a:solidFill>
                  <a:schemeClr val="tx1"/>
                </a:solidFill>
              </a:rPr>
              <a:t> hastalığı)</a:t>
            </a:r>
          </a:p>
          <a:p>
            <a:pPr algn="l"/>
            <a:r>
              <a:rPr lang="tr-TR" dirty="0" err="1" smtClean="0">
                <a:solidFill>
                  <a:schemeClr val="tx1"/>
                </a:solidFill>
              </a:rPr>
              <a:t>Osteoblastik</a:t>
            </a:r>
            <a:r>
              <a:rPr lang="tr-TR" dirty="0" smtClean="0">
                <a:solidFill>
                  <a:schemeClr val="tx1"/>
                </a:solidFill>
              </a:rPr>
              <a:t> kemik tümörleri</a:t>
            </a:r>
          </a:p>
          <a:p>
            <a:pPr algn="l"/>
            <a:r>
              <a:rPr lang="tr-TR" dirty="0" err="1" smtClean="0">
                <a:solidFill>
                  <a:schemeClr val="tx1"/>
                </a:solidFill>
              </a:rPr>
              <a:t>Hiperparatirodizm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smtClean="0">
                <a:solidFill>
                  <a:srgbClr val="FF0000"/>
                </a:solidFill>
              </a:rPr>
              <a:t>ARTAR</a:t>
            </a:r>
            <a:endParaRPr lang="tr-TR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3568" y="764704"/>
            <a:ext cx="7772400" cy="1470025"/>
          </a:xfrm>
        </p:spPr>
        <p:txBody>
          <a:bodyPr/>
          <a:lstStyle/>
          <a:p>
            <a:r>
              <a:rPr lang="tr-TR" dirty="0" smtClean="0"/>
              <a:t>Değişimler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403648" y="2780928"/>
            <a:ext cx="6400800" cy="2232248"/>
          </a:xfrm>
        </p:spPr>
        <p:txBody>
          <a:bodyPr/>
          <a:lstStyle/>
          <a:p>
            <a:pPr algn="l"/>
            <a:r>
              <a:rPr lang="tr-TR" dirty="0" err="1" smtClean="0">
                <a:solidFill>
                  <a:srgbClr val="FF0000"/>
                </a:solidFill>
              </a:rPr>
              <a:t>Bilirubin</a:t>
            </a:r>
            <a:r>
              <a:rPr lang="tr-TR" dirty="0" smtClean="0">
                <a:solidFill>
                  <a:srgbClr val="FF0000"/>
                </a:solidFill>
              </a:rPr>
              <a:t> (0,2-1,2 mg/</a:t>
            </a:r>
            <a:r>
              <a:rPr lang="tr-TR" dirty="0" err="1" smtClean="0">
                <a:solidFill>
                  <a:srgbClr val="FF0000"/>
                </a:solidFill>
              </a:rPr>
              <a:t>Dl</a:t>
            </a:r>
            <a:r>
              <a:rPr lang="tr-TR" dirty="0" smtClean="0">
                <a:solidFill>
                  <a:srgbClr val="FF0000"/>
                </a:solidFill>
              </a:rPr>
              <a:t>)</a:t>
            </a:r>
          </a:p>
          <a:p>
            <a:pPr algn="l"/>
            <a:r>
              <a:rPr lang="tr-TR" dirty="0" smtClean="0">
                <a:solidFill>
                  <a:schemeClr val="tx1"/>
                </a:solidFill>
              </a:rPr>
              <a:t>Akut ve kronik </a:t>
            </a:r>
            <a:r>
              <a:rPr lang="tr-TR" dirty="0" err="1" smtClean="0">
                <a:solidFill>
                  <a:schemeClr val="tx1"/>
                </a:solidFill>
              </a:rPr>
              <a:t>hepatit’de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smtClean="0">
                <a:solidFill>
                  <a:srgbClr val="FF0000"/>
                </a:solidFill>
              </a:rPr>
              <a:t>ARTAR</a:t>
            </a:r>
            <a:endParaRPr lang="tr-TR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11560" y="1052736"/>
            <a:ext cx="7772400" cy="1470025"/>
          </a:xfrm>
        </p:spPr>
        <p:txBody>
          <a:bodyPr/>
          <a:lstStyle/>
          <a:p>
            <a:r>
              <a:rPr lang="tr-TR" dirty="0" smtClean="0"/>
              <a:t>Değişimler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31640" y="2924944"/>
            <a:ext cx="6400800" cy="2520280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tr-TR" dirty="0" smtClean="0">
                <a:solidFill>
                  <a:schemeClr val="tx1"/>
                </a:solidFill>
              </a:rPr>
              <a:t>Serum </a:t>
            </a:r>
            <a:r>
              <a:rPr lang="tr-TR" dirty="0" err="1" smtClean="0">
                <a:solidFill>
                  <a:schemeClr val="tx1"/>
                </a:solidFill>
              </a:rPr>
              <a:t>Glutamik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oxalasetik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Transaminaz</a:t>
            </a:r>
            <a:r>
              <a:rPr lang="tr-TR" dirty="0" smtClean="0">
                <a:solidFill>
                  <a:schemeClr val="tx1"/>
                </a:solidFill>
              </a:rPr>
              <a:t>(SGOT)</a:t>
            </a:r>
          </a:p>
          <a:p>
            <a:pPr algn="l"/>
            <a:r>
              <a:rPr lang="tr-TR" dirty="0" smtClean="0">
                <a:solidFill>
                  <a:schemeClr val="tx1"/>
                </a:solidFill>
              </a:rPr>
              <a:t>8-20 </a:t>
            </a:r>
            <a:r>
              <a:rPr lang="tr-TR" dirty="0" err="1" smtClean="0">
                <a:solidFill>
                  <a:schemeClr val="tx1"/>
                </a:solidFill>
              </a:rPr>
              <a:t>unit</a:t>
            </a:r>
            <a:r>
              <a:rPr lang="tr-TR" dirty="0" smtClean="0">
                <a:solidFill>
                  <a:schemeClr val="tx1"/>
                </a:solidFill>
              </a:rPr>
              <a:t>/l</a:t>
            </a:r>
          </a:p>
          <a:p>
            <a:pPr algn="l"/>
            <a:r>
              <a:rPr lang="tr-TR" dirty="0" smtClean="0">
                <a:solidFill>
                  <a:schemeClr val="tx1"/>
                </a:solidFill>
              </a:rPr>
              <a:t>Karaciğer hastalıklarında, akut miyokart </a:t>
            </a:r>
            <a:r>
              <a:rPr lang="tr-TR" dirty="0" err="1" smtClean="0">
                <a:solidFill>
                  <a:schemeClr val="tx1"/>
                </a:solidFill>
              </a:rPr>
              <a:t>infarktüste</a:t>
            </a:r>
            <a:r>
              <a:rPr lang="tr-TR" dirty="0" smtClean="0">
                <a:solidFill>
                  <a:schemeClr val="tx1"/>
                </a:solidFill>
              </a:rPr>
              <a:t>, </a:t>
            </a:r>
            <a:r>
              <a:rPr lang="tr-TR" dirty="0" err="1" smtClean="0">
                <a:solidFill>
                  <a:schemeClr val="tx1"/>
                </a:solidFill>
              </a:rPr>
              <a:t>pankreatit’de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smtClean="0">
                <a:solidFill>
                  <a:srgbClr val="FF0000"/>
                </a:solidFill>
              </a:rPr>
              <a:t>ARTAR</a:t>
            </a:r>
            <a:endParaRPr lang="tr-TR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3568" y="836712"/>
            <a:ext cx="7772400" cy="1470025"/>
          </a:xfrm>
        </p:spPr>
        <p:txBody>
          <a:bodyPr/>
          <a:lstStyle/>
          <a:p>
            <a:r>
              <a:rPr lang="tr-TR" dirty="0" smtClean="0"/>
              <a:t>Değişimler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31640" y="2132856"/>
            <a:ext cx="6400800" cy="3672408"/>
          </a:xfrm>
        </p:spPr>
        <p:txBody>
          <a:bodyPr/>
          <a:lstStyle/>
          <a:p>
            <a:pPr algn="l"/>
            <a:r>
              <a:rPr lang="tr-TR" dirty="0" smtClean="0">
                <a:solidFill>
                  <a:srgbClr val="FF0000"/>
                </a:solidFill>
              </a:rPr>
              <a:t>Serum </a:t>
            </a:r>
            <a:r>
              <a:rPr lang="tr-TR" dirty="0" err="1" smtClean="0">
                <a:solidFill>
                  <a:srgbClr val="FF0000"/>
                </a:solidFill>
              </a:rPr>
              <a:t>glutamik</a:t>
            </a:r>
            <a:r>
              <a:rPr lang="tr-TR" dirty="0" smtClean="0">
                <a:solidFill>
                  <a:srgbClr val="FF0000"/>
                </a:solidFill>
              </a:rPr>
              <a:t> </a:t>
            </a:r>
            <a:r>
              <a:rPr lang="tr-TR" dirty="0" err="1" smtClean="0">
                <a:solidFill>
                  <a:srgbClr val="FF0000"/>
                </a:solidFill>
              </a:rPr>
              <a:t>piruvik</a:t>
            </a:r>
            <a:r>
              <a:rPr lang="tr-TR" dirty="0" smtClean="0">
                <a:solidFill>
                  <a:srgbClr val="FF0000"/>
                </a:solidFill>
              </a:rPr>
              <a:t> </a:t>
            </a:r>
            <a:r>
              <a:rPr lang="tr-TR" dirty="0" err="1" smtClean="0">
                <a:solidFill>
                  <a:srgbClr val="FF0000"/>
                </a:solidFill>
              </a:rPr>
              <a:t>transaminaz</a:t>
            </a:r>
            <a:r>
              <a:rPr lang="tr-TR" dirty="0" smtClean="0">
                <a:solidFill>
                  <a:srgbClr val="FF0000"/>
                </a:solidFill>
              </a:rPr>
              <a:t>(SGPT)8-20unit/l</a:t>
            </a:r>
          </a:p>
          <a:p>
            <a:pPr algn="l"/>
            <a:r>
              <a:rPr lang="tr-TR" dirty="0" smtClean="0">
                <a:solidFill>
                  <a:schemeClr val="tx1"/>
                </a:solidFill>
              </a:rPr>
              <a:t>Karaciğer hastalıklarında </a:t>
            </a:r>
            <a:r>
              <a:rPr lang="tr-TR" dirty="0" smtClean="0">
                <a:solidFill>
                  <a:srgbClr val="FF0000"/>
                </a:solidFill>
              </a:rPr>
              <a:t>ARTAR</a:t>
            </a:r>
            <a:r>
              <a:rPr lang="tr-TR" dirty="0" smtClean="0">
                <a:solidFill>
                  <a:schemeClr val="tx1"/>
                </a:solidFill>
              </a:rPr>
              <a:t>(</a:t>
            </a:r>
            <a:r>
              <a:rPr lang="tr-TR" dirty="0" err="1" smtClean="0">
                <a:solidFill>
                  <a:schemeClr val="tx1"/>
                </a:solidFill>
              </a:rPr>
              <a:t>SGOT’den</a:t>
            </a:r>
            <a:r>
              <a:rPr lang="tr-TR" dirty="0" smtClean="0">
                <a:solidFill>
                  <a:schemeClr val="tx1"/>
                </a:solidFill>
              </a:rPr>
              <a:t> daha spesifiktir)</a:t>
            </a:r>
            <a:endParaRPr lang="tr-TR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11560" y="764704"/>
            <a:ext cx="7772400" cy="1470025"/>
          </a:xfrm>
        </p:spPr>
        <p:txBody>
          <a:bodyPr>
            <a:normAutofit/>
          </a:bodyPr>
          <a:lstStyle/>
          <a:p>
            <a:r>
              <a:rPr lang="tr-TR" dirty="0" err="1" smtClean="0"/>
              <a:t>Laboratuvar</a:t>
            </a:r>
            <a:r>
              <a:rPr lang="tr-TR" dirty="0" smtClean="0"/>
              <a:t> testleri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31640" y="2924944"/>
            <a:ext cx="6400800" cy="1752600"/>
          </a:xfrm>
        </p:spPr>
        <p:txBody>
          <a:bodyPr>
            <a:normAutofit fontScale="92500" lnSpcReduction="10000"/>
          </a:bodyPr>
          <a:lstStyle/>
          <a:p>
            <a:pPr algn="just">
              <a:buFont typeface="Arial" pitchFamily="34" charset="0"/>
              <a:buChar char="•"/>
            </a:pPr>
            <a:r>
              <a:rPr lang="tr-TR" sz="2400" dirty="0" smtClean="0">
                <a:solidFill>
                  <a:schemeClr val="tx1"/>
                </a:solidFill>
              </a:rPr>
              <a:t>Oral ve </a:t>
            </a:r>
            <a:r>
              <a:rPr lang="tr-TR" sz="2400" dirty="0" err="1" smtClean="0">
                <a:solidFill>
                  <a:schemeClr val="tx1"/>
                </a:solidFill>
              </a:rPr>
              <a:t>Maksillofasiyal</a:t>
            </a:r>
            <a:r>
              <a:rPr lang="tr-TR" sz="2400" dirty="0" smtClean="0">
                <a:solidFill>
                  <a:schemeClr val="tx1"/>
                </a:solidFill>
              </a:rPr>
              <a:t> cerrahide çok önemli bir yere sahiptir. Hastanın hikayesi ve fiziksel muayenesi ile birlikte çeşitli hastalıkların teşhisi</a:t>
            </a:r>
          </a:p>
          <a:p>
            <a:pPr algn="just">
              <a:buFont typeface="Arial" pitchFamily="34" charset="0"/>
              <a:buChar char="•"/>
            </a:pPr>
            <a:r>
              <a:rPr lang="tr-TR" sz="2400" dirty="0" smtClean="0">
                <a:solidFill>
                  <a:schemeClr val="tx1"/>
                </a:solidFill>
              </a:rPr>
              <a:t>Sistemik hastalıkların </a:t>
            </a:r>
            <a:r>
              <a:rPr lang="tr-TR" sz="2400" dirty="0" err="1" smtClean="0">
                <a:solidFill>
                  <a:schemeClr val="tx1"/>
                </a:solidFill>
              </a:rPr>
              <a:t>preoperatif</a:t>
            </a:r>
            <a:r>
              <a:rPr lang="tr-TR" sz="2400" dirty="0" smtClean="0">
                <a:solidFill>
                  <a:schemeClr val="tx1"/>
                </a:solidFill>
              </a:rPr>
              <a:t> ve </a:t>
            </a:r>
            <a:r>
              <a:rPr lang="tr-TR" sz="2400" dirty="0" err="1" smtClean="0">
                <a:solidFill>
                  <a:schemeClr val="tx1"/>
                </a:solidFill>
              </a:rPr>
              <a:t>postoperatif</a:t>
            </a:r>
            <a:r>
              <a:rPr lang="tr-TR" sz="2400" dirty="0" smtClean="0">
                <a:solidFill>
                  <a:schemeClr val="tx1"/>
                </a:solidFill>
              </a:rPr>
              <a:t> değerlendirilmesinde</a:t>
            </a:r>
            <a:endParaRPr lang="tr-TR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3568" y="836712"/>
            <a:ext cx="7772400" cy="1470025"/>
          </a:xfrm>
        </p:spPr>
        <p:txBody>
          <a:bodyPr/>
          <a:lstStyle/>
          <a:p>
            <a:r>
              <a:rPr lang="tr-TR" dirty="0" smtClean="0"/>
              <a:t>Değişimler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403648" y="2060848"/>
            <a:ext cx="6400800" cy="3744416"/>
          </a:xfrm>
        </p:spPr>
        <p:txBody>
          <a:bodyPr/>
          <a:lstStyle/>
          <a:p>
            <a:r>
              <a:rPr lang="tr-TR" dirty="0" smtClean="0">
                <a:solidFill>
                  <a:schemeClr val="tx1"/>
                </a:solidFill>
              </a:rPr>
              <a:t>Akut Miyokart </a:t>
            </a:r>
            <a:r>
              <a:rPr lang="tr-TR" dirty="0" err="1" smtClean="0">
                <a:solidFill>
                  <a:schemeClr val="tx1"/>
                </a:solidFill>
              </a:rPr>
              <a:t>infarktüsü</a:t>
            </a:r>
            <a:endParaRPr lang="tr-TR" dirty="0" smtClean="0">
              <a:solidFill>
                <a:schemeClr val="tx1"/>
              </a:solidFill>
            </a:endParaRPr>
          </a:p>
          <a:p>
            <a:r>
              <a:rPr lang="tr-TR" sz="2800" dirty="0" err="1" smtClean="0">
                <a:solidFill>
                  <a:srgbClr val="FF0000"/>
                </a:solidFill>
              </a:rPr>
              <a:t>Kreatinin</a:t>
            </a:r>
            <a:r>
              <a:rPr lang="tr-TR" sz="2800" dirty="0" smtClean="0">
                <a:solidFill>
                  <a:srgbClr val="FF0000"/>
                </a:solidFill>
              </a:rPr>
              <a:t> </a:t>
            </a:r>
            <a:r>
              <a:rPr lang="tr-TR" sz="2800" dirty="0" err="1" smtClean="0">
                <a:solidFill>
                  <a:srgbClr val="FF0000"/>
                </a:solidFill>
              </a:rPr>
              <a:t>fosfokinaz</a:t>
            </a:r>
            <a:r>
              <a:rPr lang="tr-TR" sz="2800" dirty="0" smtClean="0">
                <a:solidFill>
                  <a:srgbClr val="FF0000"/>
                </a:solidFill>
              </a:rPr>
              <a:t>(CPK)</a:t>
            </a:r>
          </a:p>
          <a:p>
            <a:r>
              <a:rPr lang="tr-TR" sz="2400" dirty="0" smtClean="0">
                <a:solidFill>
                  <a:schemeClr val="tx1"/>
                </a:solidFill>
              </a:rPr>
              <a:t>Kadın 50-60 IU/l</a:t>
            </a:r>
          </a:p>
          <a:p>
            <a:r>
              <a:rPr lang="tr-TR" sz="2400" dirty="0" smtClean="0">
                <a:solidFill>
                  <a:schemeClr val="tx1"/>
                </a:solidFill>
              </a:rPr>
              <a:t>Erkek 50-180IU/l</a:t>
            </a:r>
          </a:p>
          <a:p>
            <a:r>
              <a:rPr lang="tr-TR" sz="2400" dirty="0" err="1" smtClean="0">
                <a:solidFill>
                  <a:srgbClr val="FF0000"/>
                </a:solidFill>
              </a:rPr>
              <a:t>Laktat</a:t>
            </a:r>
            <a:r>
              <a:rPr lang="tr-TR" sz="2400" dirty="0" smtClean="0">
                <a:solidFill>
                  <a:srgbClr val="FF0000"/>
                </a:solidFill>
              </a:rPr>
              <a:t> </a:t>
            </a:r>
            <a:r>
              <a:rPr lang="tr-TR" sz="2400" dirty="0" err="1" smtClean="0">
                <a:solidFill>
                  <a:srgbClr val="FF0000"/>
                </a:solidFill>
              </a:rPr>
              <a:t>dehidrogenaz</a:t>
            </a:r>
            <a:r>
              <a:rPr lang="tr-TR" sz="2400" dirty="0" smtClean="0">
                <a:solidFill>
                  <a:srgbClr val="FF0000"/>
                </a:solidFill>
              </a:rPr>
              <a:t>(LDH)</a:t>
            </a:r>
          </a:p>
          <a:p>
            <a:r>
              <a:rPr lang="tr-TR" sz="2400" dirty="0" smtClean="0">
                <a:solidFill>
                  <a:schemeClr val="tx1"/>
                </a:solidFill>
              </a:rPr>
              <a:t>45-100U/l</a:t>
            </a:r>
          </a:p>
          <a:p>
            <a:r>
              <a:rPr lang="tr-TR" sz="2400" dirty="0" smtClean="0">
                <a:solidFill>
                  <a:schemeClr val="tx1"/>
                </a:solidFill>
              </a:rPr>
              <a:t>Hepatit ve </a:t>
            </a:r>
            <a:r>
              <a:rPr lang="tr-TR" sz="2400" dirty="0" err="1" smtClean="0">
                <a:solidFill>
                  <a:schemeClr val="tx1"/>
                </a:solidFill>
              </a:rPr>
              <a:t>malign</a:t>
            </a:r>
            <a:r>
              <a:rPr lang="tr-TR" sz="2400" dirty="0" smtClean="0">
                <a:solidFill>
                  <a:schemeClr val="tx1"/>
                </a:solidFill>
              </a:rPr>
              <a:t> tümörlerde de</a:t>
            </a:r>
          </a:p>
          <a:p>
            <a:r>
              <a:rPr lang="tr-TR" sz="2400" dirty="0" smtClean="0">
                <a:solidFill>
                  <a:srgbClr val="FF0000"/>
                </a:solidFill>
              </a:rPr>
              <a:t>ARTAR</a:t>
            </a:r>
            <a:endParaRPr lang="tr-TR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3568" y="836712"/>
            <a:ext cx="7772400" cy="1470025"/>
          </a:xfrm>
        </p:spPr>
        <p:txBody>
          <a:bodyPr/>
          <a:lstStyle/>
          <a:p>
            <a:r>
              <a:rPr lang="tr-TR" dirty="0" err="1" smtClean="0"/>
              <a:t>Metabolik</a:t>
            </a:r>
            <a:r>
              <a:rPr lang="tr-TR" dirty="0" smtClean="0"/>
              <a:t> Kemik Hastalıkları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403648" y="2276872"/>
            <a:ext cx="6400800" cy="2880320"/>
          </a:xfrm>
        </p:spPr>
        <p:txBody>
          <a:bodyPr>
            <a:normAutofit/>
          </a:bodyPr>
          <a:lstStyle/>
          <a:p>
            <a:pPr algn="just"/>
            <a:r>
              <a:rPr lang="tr-TR" sz="2400" dirty="0" smtClean="0">
                <a:solidFill>
                  <a:srgbClr val="FF0000"/>
                </a:solidFill>
              </a:rPr>
              <a:t>Kalsiyum</a:t>
            </a:r>
          </a:p>
          <a:p>
            <a:pPr algn="just"/>
            <a:r>
              <a:rPr lang="tr-TR" sz="2400" dirty="0" smtClean="0">
                <a:solidFill>
                  <a:schemeClr val="tx1"/>
                </a:solidFill>
              </a:rPr>
              <a:t>8.5-10.5 mg/</a:t>
            </a:r>
            <a:r>
              <a:rPr lang="tr-TR" sz="2400" dirty="0" err="1" smtClean="0">
                <a:solidFill>
                  <a:schemeClr val="tx1"/>
                </a:solidFill>
              </a:rPr>
              <a:t>dl</a:t>
            </a:r>
            <a:endParaRPr lang="tr-TR" sz="2400" dirty="0" smtClean="0">
              <a:solidFill>
                <a:schemeClr val="tx1"/>
              </a:solidFill>
            </a:endParaRPr>
          </a:p>
          <a:p>
            <a:pPr algn="just"/>
            <a:r>
              <a:rPr lang="tr-TR" sz="2400" dirty="0" err="1" smtClean="0">
                <a:solidFill>
                  <a:schemeClr val="tx1"/>
                </a:solidFill>
              </a:rPr>
              <a:t>Hiperparatiroidizm</a:t>
            </a:r>
            <a:r>
              <a:rPr lang="tr-TR" sz="2400" dirty="0" smtClean="0">
                <a:solidFill>
                  <a:schemeClr val="tx1"/>
                </a:solidFill>
              </a:rPr>
              <a:t>, </a:t>
            </a:r>
            <a:r>
              <a:rPr lang="tr-TR" sz="2400" dirty="0" err="1" smtClean="0">
                <a:solidFill>
                  <a:schemeClr val="tx1"/>
                </a:solidFill>
              </a:rPr>
              <a:t>Metastatik</a:t>
            </a:r>
            <a:r>
              <a:rPr lang="tr-TR" sz="2400" dirty="0" smtClean="0">
                <a:solidFill>
                  <a:schemeClr val="tx1"/>
                </a:solidFill>
              </a:rPr>
              <a:t> Kemik Tümörleri</a:t>
            </a:r>
          </a:p>
          <a:p>
            <a:pPr algn="just"/>
            <a:r>
              <a:rPr lang="tr-TR" sz="2400" dirty="0" err="1" smtClean="0">
                <a:solidFill>
                  <a:schemeClr val="tx1"/>
                </a:solidFill>
              </a:rPr>
              <a:t>Paget</a:t>
            </a:r>
            <a:r>
              <a:rPr lang="tr-TR" sz="2400" dirty="0" smtClean="0">
                <a:solidFill>
                  <a:schemeClr val="tx1"/>
                </a:solidFill>
              </a:rPr>
              <a:t> Hastalığı, Kronik Böbrek Yetmezliği </a:t>
            </a:r>
            <a:r>
              <a:rPr lang="tr-TR" sz="2400" dirty="0" smtClean="0">
                <a:solidFill>
                  <a:srgbClr val="FF0000"/>
                </a:solidFill>
              </a:rPr>
              <a:t>ARTAR</a:t>
            </a:r>
          </a:p>
          <a:p>
            <a:pPr algn="just"/>
            <a:r>
              <a:rPr lang="tr-TR" sz="2400" dirty="0" err="1" smtClean="0">
                <a:solidFill>
                  <a:schemeClr val="tx1"/>
                </a:solidFill>
              </a:rPr>
              <a:t>Hipoparatiroidizm</a:t>
            </a:r>
            <a:r>
              <a:rPr lang="tr-TR" sz="2400" dirty="0" smtClean="0">
                <a:solidFill>
                  <a:schemeClr val="tx1"/>
                </a:solidFill>
              </a:rPr>
              <a:t> </a:t>
            </a:r>
            <a:r>
              <a:rPr lang="tr-TR" sz="2400" dirty="0" smtClean="0">
                <a:solidFill>
                  <a:srgbClr val="FF0000"/>
                </a:solidFill>
              </a:rPr>
              <a:t>AZALIR</a:t>
            </a:r>
          </a:p>
          <a:p>
            <a:pPr algn="just"/>
            <a:endParaRPr lang="tr-TR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3568" y="764704"/>
            <a:ext cx="7772400" cy="1470025"/>
          </a:xfrm>
        </p:spPr>
        <p:txBody>
          <a:bodyPr/>
          <a:lstStyle/>
          <a:p>
            <a:r>
              <a:rPr lang="tr-TR" dirty="0" err="1" smtClean="0"/>
              <a:t>Metabolik</a:t>
            </a:r>
            <a:r>
              <a:rPr lang="tr-TR" dirty="0" smtClean="0"/>
              <a:t> Kemik Hastalıkları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403648" y="2420888"/>
            <a:ext cx="6400800" cy="3240360"/>
          </a:xfrm>
        </p:spPr>
        <p:txBody>
          <a:bodyPr>
            <a:normAutofit/>
          </a:bodyPr>
          <a:lstStyle/>
          <a:p>
            <a:pPr algn="just"/>
            <a:r>
              <a:rPr lang="tr-TR" sz="2400" dirty="0" smtClean="0">
                <a:solidFill>
                  <a:srgbClr val="FF0000"/>
                </a:solidFill>
              </a:rPr>
              <a:t>Fosfor</a:t>
            </a:r>
          </a:p>
          <a:p>
            <a:pPr algn="just"/>
            <a:r>
              <a:rPr lang="tr-TR" sz="2400" dirty="0" smtClean="0">
                <a:solidFill>
                  <a:schemeClr val="tx1"/>
                </a:solidFill>
              </a:rPr>
              <a:t>2.3-4.7 mg/</a:t>
            </a:r>
            <a:r>
              <a:rPr lang="tr-TR" sz="2400" dirty="0" err="1" smtClean="0">
                <a:solidFill>
                  <a:schemeClr val="tx1"/>
                </a:solidFill>
              </a:rPr>
              <a:t>dL</a:t>
            </a:r>
            <a:endParaRPr lang="tr-TR" sz="2400" dirty="0" smtClean="0">
              <a:solidFill>
                <a:schemeClr val="tx1"/>
              </a:solidFill>
            </a:endParaRPr>
          </a:p>
          <a:p>
            <a:pPr algn="just"/>
            <a:r>
              <a:rPr lang="tr-TR" sz="2400" dirty="0" err="1" smtClean="0">
                <a:solidFill>
                  <a:schemeClr val="tx1"/>
                </a:solidFill>
              </a:rPr>
              <a:t>Hipoparatirodizm</a:t>
            </a:r>
            <a:r>
              <a:rPr lang="tr-TR" sz="2400" dirty="0" smtClean="0">
                <a:solidFill>
                  <a:schemeClr val="tx1"/>
                </a:solidFill>
              </a:rPr>
              <a:t>, kronik böbrek yetmezliği </a:t>
            </a:r>
            <a:r>
              <a:rPr lang="tr-TR" sz="2400" dirty="0" smtClean="0">
                <a:solidFill>
                  <a:srgbClr val="FF0000"/>
                </a:solidFill>
              </a:rPr>
              <a:t>ARTAR</a:t>
            </a:r>
          </a:p>
          <a:p>
            <a:pPr algn="just"/>
            <a:r>
              <a:rPr lang="tr-TR" sz="2400" dirty="0" err="1" smtClean="0">
                <a:solidFill>
                  <a:srgbClr val="FF0000"/>
                </a:solidFill>
              </a:rPr>
              <a:t>Hiperparatirodizm</a:t>
            </a:r>
            <a:r>
              <a:rPr lang="tr-TR" sz="2400" dirty="0" smtClean="0">
                <a:solidFill>
                  <a:srgbClr val="FF0000"/>
                </a:solidFill>
              </a:rPr>
              <a:t> AZALIR</a:t>
            </a:r>
            <a:endParaRPr lang="tr-TR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3568" y="836712"/>
            <a:ext cx="7772400" cy="1470025"/>
          </a:xfrm>
        </p:spPr>
        <p:txBody>
          <a:bodyPr/>
          <a:lstStyle/>
          <a:p>
            <a:r>
              <a:rPr lang="tr-TR" dirty="0" smtClean="0"/>
              <a:t>Glikoz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259632" y="2348880"/>
            <a:ext cx="6400800" cy="2808312"/>
          </a:xfrm>
        </p:spPr>
        <p:txBody>
          <a:bodyPr/>
          <a:lstStyle/>
          <a:p>
            <a:r>
              <a:rPr lang="tr-TR" dirty="0" smtClean="0">
                <a:solidFill>
                  <a:schemeClr val="tx1"/>
                </a:solidFill>
              </a:rPr>
              <a:t>65-110 g/</a:t>
            </a:r>
            <a:r>
              <a:rPr lang="tr-TR" dirty="0" err="1" smtClean="0">
                <a:solidFill>
                  <a:schemeClr val="tx1"/>
                </a:solidFill>
              </a:rPr>
              <a:t>dL</a:t>
            </a:r>
            <a:endParaRPr lang="tr-TR" dirty="0" smtClean="0">
              <a:solidFill>
                <a:schemeClr val="tx1"/>
              </a:solidFill>
            </a:endParaRPr>
          </a:p>
          <a:p>
            <a:pPr algn="just"/>
            <a:r>
              <a:rPr lang="tr-TR" sz="2400" dirty="0" err="1" smtClean="0">
                <a:solidFill>
                  <a:schemeClr val="tx1"/>
                </a:solidFill>
              </a:rPr>
              <a:t>Diabetes</a:t>
            </a:r>
            <a:r>
              <a:rPr lang="tr-TR" sz="2400" dirty="0" smtClean="0">
                <a:solidFill>
                  <a:schemeClr val="tx1"/>
                </a:solidFill>
              </a:rPr>
              <a:t> </a:t>
            </a:r>
            <a:r>
              <a:rPr lang="tr-TR" sz="2400" dirty="0" err="1" smtClean="0">
                <a:solidFill>
                  <a:schemeClr val="tx1"/>
                </a:solidFill>
              </a:rPr>
              <a:t>Mellitus</a:t>
            </a:r>
            <a:r>
              <a:rPr lang="tr-TR" sz="2400" dirty="0" smtClean="0">
                <a:solidFill>
                  <a:schemeClr val="tx1"/>
                </a:solidFill>
              </a:rPr>
              <a:t>, hamilelik ,</a:t>
            </a:r>
            <a:r>
              <a:rPr lang="tr-TR" sz="2400" dirty="0" err="1" smtClean="0">
                <a:solidFill>
                  <a:schemeClr val="tx1"/>
                </a:solidFill>
              </a:rPr>
              <a:t>stress</a:t>
            </a:r>
            <a:r>
              <a:rPr lang="tr-TR" sz="2400" dirty="0" smtClean="0">
                <a:solidFill>
                  <a:schemeClr val="tx1"/>
                </a:solidFill>
              </a:rPr>
              <a:t> </a:t>
            </a:r>
            <a:r>
              <a:rPr lang="tr-TR" sz="2400" dirty="0" smtClean="0">
                <a:solidFill>
                  <a:srgbClr val="FF0000"/>
                </a:solidFill>
              </a:rPr>
              <a:t>ARTAR</a:t>
            </a:r>
            <a:endParaRPr lang="tr-TR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3568" y="620688"/>
            <a:ext cx="7772400" cy="1470025"/>
          </a:xfrm>
        </p:spPr>
        <p:txBody>
          <a:bodyPr/>
          <a:lstStyle/>
          <a:p>
            <a:r>
              <a:rPr lang="tr-TR" dirty="0" smtClean="0"/>
              <a:t>KOAGÜLASYON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259632" y="2132856"/>
            <a:ext cx="6400800" cy="3240360"/>
          </a:xfrm>
        </p:spPr>
        <p:txBody>
          <a:bodyPr>
            <a:normAutofit/>
          </a:bodyPr>
          <a:lstStyle/>
          <a:p>
            <a:pPr algn="just"/>
            <a:r>
              <a:rPr lang="tr-TR" sz="2400" dirty="0" smtClean="0">
                <a:solidFill>
                  <a:schemeClr val="tx1"/>
                </a:solidFill>
              </a:rPr>
              <a:t>Kanama Zamanı: </a:t>
            </a:r>
            <a:r>
              <a:rPr lang="tr-TR" sz="2400" dirty="0" err="1" smtClean="0">
                <a:solidFill>
                  <a:schemeClr val="tx1"/>
                </a:solidFill>
              </a:rPr>
              <a:t>trombositopeni</a:t>
            </a:r>
            <a:r>
              <a:rPr lang="tr-TR" sz="2400" dirty="0" smtClean="0">
                <a:solidFill>
                  <a:schemeClr val="tx1"/>
                </a:solidFill>
              </a:rPr>
              <a:t>, </a:t>
            </a:r>
            <a:r>
              <a:rPr lang="tr-TR" sz="2400" dirty="0" err="1" smtClean="0">
                <a:solidFill>
                  <a:schemeClr val="tx1"/>
                </a:solidFill>
              </a:rPr>
              <a:t>von</a:t>
            </a:r>
            <a:r>
              <a:rPr lang="tr-TR" sz="2400" dirty="0" smtClean="0">
                <a:solidFill>
                  <a:schemeClr val="tx1"/>
                </a:solidFill>
              </a:rPr>
              <a:t> </a:t>
            </a:r>
            <a:r>
              <a:rPr lang="tr-TR" sz="2400" dirty="0" err="1" smtClean="0">
                <a:solidFill>
                  <a:schemeClr val="tx1"/>
                </a:solidFill>
              </a:rPr>
              <a:t>Willebrand</a:t>
            </a:r>
            <a:r>
              <a:rPr lang="tr-TR" sz="2400" dirty="0" smtClean="0">
                <a:solidFill>
                  <a:schemeClr val="tx1"/>
                </a:solidFill>
              </a:rPr>
              <a:t> hastalığı, Aspirin </a:t>
            </a:r>
            <a:r>
              <a:rPr lang="tr-TR" sz="2400" dirty="0" smtClean="0">
                <a:solidFill>
                  <a:srgbClr val="FF0000"/>
                </a:solidFill>
              </a:rPr>
              <a:t>ARTAR</a:t>
            </a:r>
          </a:p>
          <a:p>
            <a:pPr algn="just"/>
            <a:r>
              <a:rPr lang="tr-TR" sz="2400" dirty="0" smtClean="0">
                <a:solidFill>
                  <a:schemeClr val="tx1"/>
                </a:solidFill>
              </a:rPr>
              <a:t>Pıhtılaşma zamanı: </a:t>
            </a:r>
            <a:r>
              <a:rPr lang="tr-TR" sz="2400" dirty="0" err="1" smtClean="0">
                <a:solidFill>
                  <a:schemeClr val="tx1"/>
                </a:solidFill>
              </a:rPr>
              <a:t>Heparin</a:t>
            </a:r>
            <a:r>
              <a:rPr lang="tr-TR" sz="2400" dirty="0" smtClean="0">
                <a:solidFill>
                  <a:schemeClr val="tx1"/>
                </a:solidFill>
              </a:rPr>
              <a:t>, pıhtılaşma faktör eksikliği </a:t>
            </a:r>
            <a:r>
              <a:rPr lang="tr-TR" sz="2400" dirty="0" smtClean="0">
                <a:solidFill>
                  <a:srgbClr val="FF0000"/>
                </a:solidFill>
              </a:rPr>
              <a:t>ARTAR</a:t>
            </a:r>
          </a:p>
          <a:p>
            <a:pPr algn="just"/>
            <a:r>
              <a:rPr lang="tr-TR" sz="2400" dirty="0" err="1" smtClean="0">
                <a:solidFill>
                  <a:schemeClr val="tx1"/>
                </a:solidFill>
              </a:rPr>
              <a:t>Parsiyel</a:t>
            </a:r>
            <a:r>
              <a:rPr lang="tr-TR" sz="2400" dirty="0" smtClean="0">
                <a:solidFill>
                  <a:schemeClr val="tx1"/>
                </a:solidFill>
              </a:rPr>
              <a:t> </a:t>
            </a:r>
            <a:r>
              <a:rPr lang="tr-TR" sz="2400" dirty="0" err="1" smtClean="0">
                <a:solidFill>
                  <a:schemeClr val="tx1"/>
                </a:solidFill>
              </a:rPr>
              <a:t>tromboplastin</a:t>
            </a:r>
            <a:r>
              <a:rPr lang="tr-TR" sz="2400" dirty="0" smtClean="0">
                <a:solidFill>
                  <a:schemeClr val="tx1"/>
                </a:solidFill>
              </a:rPr>
              <a:t> zamanı: </a:t>
            </a:r>
            <a:r>
              <a:rPr lang="tr-TR" sz="2400" dirty="0" err="1" smtClean="0">
                <a:solidFill>
                  <a:schemeClr val="tx1"/>
                </a:solidFill>
              </a:rPr>
              <a:t>Heparin</a:t>
            </a:r>
            <a:r>
              <a:rPr lang="tr-TR" sz="2400" dirty="0" smtClean="0">
                <a:solidFill>
                  <a:schemeClr val="tx1"/>
                </a:solidFill>
              </a:rPr>
              <a:t>, Hemofili A-B </a:t>
            </a:r>
            <a:r>
              <a:rPr lang="tr-TR" sz="2400" dirty="0" smtClean="0">
                <a:solidFill>
                  <a:srgbClr val="FF0000"/>
                </a:solidFill>
              </a:rPr>
              <a:t>ARTAR</a:t>
            </a:r>
          </a:p>
          <a:p>
            <a:pPr algn="just"/>
            <a:r>
              <a:rPr lang="tr-TR" sz="2400" dirty="0" err="1" smtClean="0">
                <a:solidFill>
                  <a:schemeClr val="tx1"/>
                </a:solidFill>
              </a:rPr>
              <a:t>Protrombin</a:t>
            </a:r>
            <a:r>
              <a:rPr lang="tr-TR" sz="2400" dirty="0" smtClean="0">
                <a:solidFill>
                  <a:schemeClr val="tx1"/>
                </a:solidFill>
              </a:rPr>
              <a:t> zamanı: Sodyum </a:t>
            </a:r>
            <a:r>
              <a:rPr lang="tr-TR" sz="2400" dirty="0" err="1" smtClean="0">
                <a:solidFill>
                  <a:schemeClr val="tx1"/>
                </a:solidFill>
              </a:rPr>
              <a:t>warfarin</a:t>
            </a:r>
            <a:r>
              <a:rPr lang="tr-TR" sz="2400" dirty="0" smtClean="0">
                <a:solidFill>
                  <a:schemeClr val="tx1"/>
                </a:solidFill>
              </a:rPr>
              <a:t>, K </a:t>
            </a:r>
            <a:r>
              <a:rPr lang="tr-TR" sz="2400" dirty="0" err="1" smtClean="0">
                <a:solidFill>
                  <a:schemeClr val="tx1"/>
                </a:solidFill>
              </a:rPr>
              <a:t>vit</a:t>
            </a:r>
            <a:r>
              <a:rPr lang="tr-TR" sz="2400" dirty="0" smtClean="0">
                <a:solidFill>
                  <a:schemeClr val="tx1"/>
                </a:solidFill>
              </a:rPr>
              <a:t>. Yetmezliği, karaciğer hastalıkları </a:t>
            </a:r>
            <a:r>
              <a:rPr lang="tr-TR" sz="2400" dirty="0" smtClean="0">
                <a:solidFill>
                  <a:srgbClr val="FF0000"/>
                </a:solidFill>
              </a:rPr>
              <a:t>ARTAR</a:t>
            </a:r>
            <a:endParaRPr lang="tr-TR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Pıhtılaşma Mekanizması</a:t>
            </a:r>
            <a:endParaRPr lang="tr-TR" dirty="0"/>
          </a:p>
        </p:txBody>
      </p:sp>
      <p:pic>
        <p:nvPicPr>
          <p:cNvPr id="1026" name="Picture 2" descr="C:\Users\cahit\Desktop\PIHTILAŞMA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11760" y="1600200"/>
            <a:ext cx="3960440" cy="499715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1431925" y="360363"/>
            <a:ext cx="7407275" cy="1471612"/>
          </a:xfrm>
        </p:spPr>
        <p:txBody>
          <a:bodyPr/>
          <a:lstStyle/>
          <a:p>
            <a:pPr>
              <a:defRPr/>
            </a:pPr>
            <a:r>
              <a:rPr lang="tr-TR" sz="3200" dirty="0" err="1" smtClean="0"/>
              <a:t>Enflamasyon</a:t>
            </a:r>
            <a:r>
              <a:rPr lang="tr-TR" sz="3200" dirty="0" smtClean="0"/>
              <a:t>/</a:t>
            </a:r>
            <a:r>
              <a:rPr lang="tr-TR" sz="3200" dirty="0" err="1" smtClean="0"/>
              <a:t>İnflamasyon</a:t>
            </a:r>
            <a:r>
              <a:rPr lang="tr-TR" sz="3200" dirty="0" smtClean="0"/>
              <a:t>/</a:t>
            </a:r>
            <a:r>
              <a:rPr lang="tr-TR" sz="3200" dirty="0" err="1" smtClean="0"/>
              <a:t>İltahap</a:t>
            </a:r>
            <a:endParaRPr lang="tr-TR" sz="3200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431925" y="1849438"/>
            <a:ext cx="7407275" cy="4027487"/>
          </a:xfrm>
        </p:spPr>
        <p:txBody>
          <a:bodyPr>
            <a:normAutofit/>
          </a:bodyPr>
          <a:lstStyle/>
          <a:p>
            <a:pPr algn="l">
              <a:defRPr/>
            </a:pPr>
            <a:r>
              <a:rPr lang="tr-TR" dirty="0" smtClean="0">
                <a:solidFill>
                  <a:schemeClr val="tx1"/>
                </a:solidFill>
              </a:rPr>
              <a:t>Vücudun herhangi bir iç-dış etkene karşı verdiği cevaptır. Bu etkenler;</a:t>
            </a:r>
          </a:p>
          <a:p>
            <a:pPr algn="l">
              <a:defRPr/>
            </a:pPr>
            <a:r>
              <a:rPr lang="tr-TR" dirty="0" smtClean="0">
                <a:solidFill>
                  <a:schemeClr val="tx1"/>
                </a:solidFill>
              </a:rPr>
              <a:t>Travma</a:t>
            </a:r>
          </a:p>
          <a:p>
            <a:pPr algn="l">
              <a:defRPr/>
            </a:pPr>
            <a:r>
              <a:rPr lang="tr-TR" dirty="0" smtClean="0">
                <a:solidFill>
                  <a:schemeClr val="tx1"/>
                </a:solidFill>
              </a:rPr>
              <a:t>Fiziksel (Cerrahi)</a:t>
            </a:r>
          </a:p>
          <a:p>
            <a:pPr algn="l">
              <a:defRPr/>
            </a:pPr>
            <a:r>
              <a:rPr lang="tr-TR" dirty="0" smtClean="0">
                <a:solidFill>
                  <a:schemeClr val="tx1"/>
                </a:solidFill>
              </a:rPr>
              <a:t>Kimyasal </a:t>
            </a:r>
          </a:p>
          <a:p>
            <a:pPr algn="l">
              <a:defRPr/>
            </a:pPr>
            <a:r>
              <a:rPr lang="tr-TR" dirty="0" smtClean="0">
                <a:solidFill>
                  <a:schemeClr val="tx1"/>
                </a:solidFill>
              </a:rPr>
              <a:t>Termik (Güneş ışınları, yanıklar)</a:t>
            </a:r>
          </a:p>
          <a:p>
            <a:pPr algn="l">
              <a:defRPr/>
            </a:pPr>
            <a:r>
              <a:rPr lang="tr-TR" dirty="0" smtClean="0">
                <a:solidFill>
                  <a:schemeClr val="tx1"/>
                </a:solidFill>
              </a:rPr>
              <a:t>Mikroorganizmalar </a:t>
            </a:r>
            <a:r>
              <a:rPr lang="tr-TR" sz="2400" dirty="0" smtClean="0">
                <a:solidFill>
                  <a:srgbClr val="FF0000"/>
                </a:solidFill>
              </a:rPr>
              <a:t>(Bakteriler, virüsler,mantarlar)</a:t>
            </a:r>
            <a:endParaRPr lang="tr-TR" dirty="0" smtClean="0">
              <a:solidFill>
                <a:srgbClr val="FF0000"/>
              </a:solidFill>
            </a:endParaRPr>
          </a:p>
          <a:p>
            <a:pPr>
              <a:defRPr/>
            </a:pPr>
            <a:endParaRPr lang="tr-TR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1431925" y="360363"/>
            <a:ext cx="7407275" cy="1471612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tr-TR" sz="3200" dirty="0" err="1" smtClean="0"/>
              <a:t>Enflamasyon</a:t>
            </a:r>
            <a:r>
              <a:rPr lang="tr-TR" sz="3200" dirty="0" smtClean="0"/>
              <a:t>/</a:t>
            </a:r>
            <a:r>
              <a:rPr lang="tr-TR" sz="3200" dirty="0" err="1" smtClean="0"/>
              <a:t>İnflamasyon</a:t>
            </a:r>
            <a:r>
              <a:rPr lang="tr-TR" sz="3200" dirty="0" smtClean="0"/>
              <a:t>/</a:t>
            </a:r>
            <a:r>
              <a:rPr lang="tr-TR" sz="3200" dirty="0" err="1" smtClean="0"/>
              <a:t>İltahap</a:t>
            </a:r>
            <a:endParaRPr lang="tr-TR" sz="3200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431925" y="1849438"/>
            <a:ext cx="7407275" cy="1752600"/>
          </a:xfrm>
        </p:spPr>
        <p:txBody>
          <a:bodyPr>
            <a:normAutofit fontScale="70000" lnSpcReduction="20000"/>
          </a:bodyPr>
          <a:lstStyle/>
          <a:p>
            <a:pPr algn="l">
              <a:defRPr/>
            </a:pPr>
            <a:r>
              <a:rPr lang="tr-TR" dirty="0" err="1" smtClean="0">
                <a:solidFill>
                  <a:schemeClr val="tx1"/>
                </a:solidFill>
              </a:rPr>
              <a:t>Dolor</a:t>
            </a:r>
            <a:r>
              <a:rPr lang="tr-TR" dirty="0" smtClean="0">
                <a:solidFill>
                  <a:schemeClr val="tx1"/>
                </a:solidFill>
              </a:rPr>
              <a:t> (Ağrı)</a:t>
            </a:r>
          </a:p>
          <a:p>
            <a:pPr algn="l">
              <a:defRPr/>
            </a:pPr>
            <a:r>
              <a:rPr lang="tr-TR" dirty="0" err="1" smtClean="0">
                <a:solidFill>
                  <a:schemeClr val="tx1"/>
                </a:solidFill>
              </a:rPr>
              <a:t>Rubor</a:t>
            </a:r>
            <a:r>
              <a:rPr lang="tr-TR" dirty="0" smtClean="0">
                <a:solidFill>
                  <a:schemeClr val="tx1"/>
                </a:solidFill>
              </a:rPr>
              <a:t> (Kızarıklık)</a:t>
            </a:r>
          </a:p>
          <a:p>
            <a:pPr algn="l">
              <a:defRPr/>
            </a:pPr>
            <a:r>
              <a:rPr lang="tr-TR" dirty="0" err="1" smtClean="0">
                <a:solidFill>
                  <a:schemeClr val="tx1"/>
                </a:solidFill>
              </a:rPr>
              <a:t>Tumor</a:t>
            </a:r>
            <a:r>
              <a:rPr lang="tr-TR" dirty="0" smtClean="0">
                <a:solidFill>
                  <a:schemeClr val="tx1"/>
                </a:solidFill>
              </a:rPr>
              <a:t> (Şişlik)</a:t>
            </a:r>
          </a:p>
          <a:p>
            <a:pPr algn="l">
              <a:defRPr/>
            </a:pPr>
            <a:r>
              <a:rPr lang="tr-TR" dirty="0" err="1" smtClean="0">
                <a:solidFill>
                  <a:schemeClr val="tx1"/>
                </a:solidFill>
              </a:rPr>
              <a:t>Calor</a:t>
            </a:r>
            <a:r>
              <a:rPr lang="tr-TR" dirty="0" smtClean="0">
                <a:solidFill>
                  <a:schemeClr val="tx1"/>
                </a:solidFill>
              </a:rPr>
              <a:t>  (Sıcaklık)</a:t>
            </a:r>
          </a:p>
          <a:p>
            <a:pPr algn="l">
              <a:defRPr/>
            </a:pPr>
            <a:r>
              <a:rPr lang="tr-TR" dirty="0" err="1" smtClean="0">
                <a:solidFill>
                  <a:schemeClr val="tx1"/>
                </a:solidFill>
              </a:rPr>
              <a:t>Functio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Leata</a:t>
            </a:r>
            <a:r>
              <a:rPr lang="tr-TR" dirty="0" smtClean="0">
                <a:solidFill>
                  <a:schemeClr val="tx1"/>
                </a:solidFill>
              </a:rPr>
              <a:t> (Fonksiyon kaybı)</a:t>
            </a:r>
            <a:endParaRPr lang="tr-TR" dirty="0">
              <a:solidFill>
                <a:schemeClr val="tx1"/>
              </a:solidFill>
            </a:endParaRPr>
          </a:p>
        </p:txBody>
      </p:sp>
      <p:pic>
        <p:nvPicPr>
          <p:cNvPr id="1026" name="Picture 2" descr="C:\Users\cahit\Desktop\yakut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6055" y="3763693"/>
            <a:ext cx="3067819" cy="20370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dirty="0" err="1" smtClean="0">
                <a:latin typeface="Calibri" pitchFamily="34" charset="0"/>
              </a:rPr>
              <a:t>Periapikal</a:t>
            </a:r>
            <a:r>
              <a:rPr lang="tr-TR" dirty="0" smtClean="0">
                <a:latin typeface="Calibri" pitchFamily="34" charset="0"/>
              </a:rPr>
              <a:t> </a:t>
            </a:r>
            <a:r>
              <a:rPr lang="tr-TR" dirty="0" err="1" smtClean="0">
                <a:latin typeface="Calibri" pitchFamily="34" charset="0"/>
              </a:rPr>
              <a:t>enflamasyon</a:t>
            </a:r>
            <a:r>
              <a:rPr lang="tr-TR" dirty="0" smtClean="0">
                <a:latin typeface="Calibri" pitchFamily="34" charset="0"/>
              </a:rPr>
              <a:t> sekelleri</a:t>
            </a:r>
            <a:endParaRPr lang="tr-TR" dirty="0">
              <a:latin typeface="Calibri" pitchFamily="34" charset="0"/>
            </a:endParaRPr>
          </a:p>
        </p:txBody>
      </p:sp>
      <p:sp>
        <p:nvSpPr>
          <p:cNvPr id="13315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2" algn="just">
              <a:buFont typeface="Wingdings 2" pitchFamily="18" charset="2"/>
              <a:buNone/>
            </a:pPr>
            <a:r>
              <a:rPr lang="tr-TR" sz="1600" dirty="0" smtClean="0">
                <a:solidFill>
                  <a:srgbClr val="FF0000"/>
                </a:solidFill>
              </a:rPr>
              <a:t>                                           </a:t>
            </a:r>
            <a:r>
              <a:rPr lang="tr-TR" sz="1600" dirty="0" err="1" smtClean="0">
                <a:solidFill>
                  <a:srgbClr val="FF0000"/>
                </a:solidFill>
              </a:rPr>
              <a:t>Periapikal</a:t>
            </a:r>
            <a:r>
              <a:rPr lang="tr-TR" sz="1600" dirty="0" smtClean="0">
                <a:solidFill>
                  <a:srgbClr val="FF0000"/>
                </a:solidFill>
              </a:rPr>
              <a:t> </a:t>
            </a:r>
            <a:r>
              <a:rPr lang="tr-TR" sz="1600" dirty="0" err="1" smtClean="0">
                <a:solidFill>
                  <a:srgbClr val="FF0000"/>
                </a:solidFill>
              </a:rPr>
              <a:t>Enflamasyon</a:t>
            </a:r>
            <a:r>
              <a:rPr lang="tr-TR" sz="1600" dirty="0" smtClean="0">
                <a:solidFill>
                  <a:srgbClr val="FF0000"/>
                </a:solidFill>
              </a:rPr>
              <a:t>     </a:t>
            </a:r>
          </a:p>
        </p:txBody>
      </p:sp>
      <p:cxnSp>
        <p:nvCxnSpPr>
          <p:cNvPr id="6" name="5 Düz Ok Bağlayıcısı"/>
          <p:cNvCxnSpPr/>
          <p:nvPr/>
        </p:nvCxnSpPr>
        <p:spPr>
          <a:xfrm flipH="1">
            <a:off x="3059832" y="1988840"/>
            <a:ext cx="576063" cy="3602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7 Düz Ok Bağlayıcısı"/>
          <p:cNvCxnSpPr/>
          <p:nvPr/>
        </p:nvCxnSpPr>
        <p:spPr>
          <a:xfrm>
            <a:off x="5868144" y="1916832"/>
            <a:ext cx="864444" cy="35964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18" name="8 Metin kutusu"/>
          <p:cNvSpPr txBox="1">
            <a:spLocks noChangeArrowheads="1"/>
          </p:cNvSpPr>
          <p:nvPr/>
        </p:nvSpPr>
        <p:spPr bwMode="auto">
          <a:xfrm>
            <a:off x="2483768" y="1628800"/>
            <a:ext cx="61773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 dirty="0"/>
              <a:t>Akut</a:t>
            </a:r>
          </a:p>
        </p:txBody>
      </p:sp>
      <p:sp>
        <p:nvSpPr>
          <p:cNvPr id="13319" name="9 Metin kutusu"/>
          <p:cNvSpPr txBox="1">
            <a:spLocks noChangeArrowheads="1"/>
          </p:cNvSpPr>
          <p:nvPr/>
        </p:nvSpPr>
        <p:spPr bwMode="auto">
          <a:xfrm>
            <a:off x="6372225" y="1628775"/>
            <a:ext cx="8636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sz="2000" dirty="0"/>
              <a:t>Kronik</a:t>
            </a:r>
            <a:endParaRPr lang="tr-TR" sz="1600" dirty="0"/>
          </a:p>
        </p:txBody>
      </p:sp>
      <p:sp>
        <p:nvSpPr>
          <p:cNvPr id="13320" name="10 Metin kutusu"/>
          <p:cNvSpPr txBox="1">
            <a:spLocks noChangeArrowheads="1"/>
          </p:cNvSpPr>
          <p:nvPr/>
        </p:nvSpPr>
        <p:spPr bwMode="auto">
          <a:xfrm>
            <a:off x="6732588" y="2276475"/>
            <a:ext cx="1982787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 sz="1600"/>
              <a:t>Periapikal Granülom</a:t>
            </a:r>
          </a:p>
        </p:txBody>
      </p:sp>
      <p:cxnSp>
        <p:nvCxnSpPr>
          <p:cNvPr id="13" name="12 Düz Ok Bağlayıcısı"/>
          <p:cNvCxnSpPr/>
          <p:nvPr/>
        </p:nvCxnSpPr>
        <p:spPr>
          <a:xfrm>
            <a:off x="7596188" y="2708275"/>
            <a:ext cx="0" cy="16573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22" name="13 Metin kutusu"/>
          <p:cNvSpPr txBox="1">
            <a:spLocks noChangeArrowheads="1"/>
          </p:cNvSpPr>
          <p:nvPr/>
        </p:nvSpPr>
        <p:spPr bwMode="auto">
          <a:xfrm>
            <a:off x="6804025" y="4437063"/>
            <a:ext cx="203993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 sz="1600"/>
              <a:t>Periapikal(Radiküler)</a:t>
            </a:r>
          </a:p>
          <a:p>
            <a:r>
              <a:rPr lang="tr-TR" sz="1600"/>
              <a:t> kist</a:t>
            </a:r>
          </a:p>
        </p:txBody>
      </p:sp>
      <p:sp>
        <p:nvSpPr>
          <p:cNvPr id="13323" name="15 Metin kutusu"/>
          <p:cNvSpPr txBox="1">
            <a:spLocks noChangeArrowheads="1"/>
          </p:cNvSpPr>
          <p:nvPr/>
        </p:nvSpPr>
        <p:spPr bwMode="auto">
          <a:xfrm>
            <a:off x="2124075" y="2276475"/>
            <a:ext cx="1544638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 sz="1600"/>
              <a:t>Periapikal Apse</a:t>
            </a:r>
          </a:p>
        </p:txBody>
      </p:sp>
      <p:cxnSp>
        <p:nvCxnSpPr>
          <p:cNvPr id="18" name="17 Düz Ok Bağlayıcısı"/>
          <p:cNvCxnSpPr/>
          <p:nvPr/>
        </p:nvCxnSpPr>
        <p:spPr>
          <a:xfrm flipH="1">
            <a:off x="1979613" y="2708275"/>
            <a:ext cx="431800" cy="5762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19 Düz Ok Bağlayıcısı"/>
          <p:cNvCxnSpPr/>
          <p:nvPr/>
        </p:nvCxnSpPr>
        <p:spPr>
          <a:xfrm flipH="1">
            <a:off x="2195513" y="2781300"/>
            <a:ext cx="504825" cy="18002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21 Düz Ok Bağlayıcısı"/>
          <p:cNvCxnSpPr/>
          <p:nvPr/>
        </p:nvCxnSpPr>
        <p:spPr>
          <a:xfrm>
            <a:off x="3132138" y="2781300"/>
            <a:ext cx="0" cy="20875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27" name="22 Metin kutusu"/>
          <p:cNvSpPr txBox="1">
            <a:spLocks noChangeArrowheads="1"/>
          </p:cNvSpPr>
          <p:nvPr/>
        </p:nvSpPr>
        <p:spPr bwMode="auto">
          <a:xfrm>
            <a:off x="1042988" y="3284538"/>
            <a:ext cx="1801812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 sz="1100">
                <a:solidFill>
                  <a:srgbClr val="FF0000"/>
                </a:solidFill>
              </a:rPr>
              <a:t>Kan akımı Bakteriemi</a:t>
            </a:r>
          </a:p>
          <a:p>
            <a:r>
              <a:rPr lang="tr-TR" sz="1100"/>
              <a:t>Kavernöz Sinüs Trombozu</a:t>
            </a:r>
          </a:p>
        </p:txBody>
      </p:sp>
      <p:sp>
        <p:nvSpPr>
          <p:cNvPr id="13328" name="24 Metin kutusu"/>
          <p:cNvSpPr txBox="1">
            <a:spLocks noChangeArrowheads="1"/>
          </p:cNvSpPr>
          <p:nvPr/>
        </p:nvSpPr>
        <p:spPr bwMode="auto">
          <a:xfrm>
            <a:off x="1116013" y="4581525"/>
            <a:ext cx="1463675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 sz="1100">
                <a:solidFill>
                  <a:srgbClr val="FF0000"/>
                </a:solidFill>
              </a:rPr>
              <a:t>Penetrasyon</a:t>
            </a:r>
          </a:p>
          <a:p>
            <a:r>
              <a:rPr lang="tr-TR" sz="1100"/>
              <a:t>Mukozal-cilt sinüsleri</a:t>
            </a:r>
          </a:p>
        </p:txBody>
      </p:sp>
      <p:sp>
        <p:nvSpPr>
          <p:cNvPr id="13329" name="25 Metin kutusu"/>
          <p:cNvSpPr txBox="1">
            <a:spLocks noChangeArrowheads="1"/>
          </p:cNvSpPr>
          <p:nvPr/>
        </p:nvSpPr>
        <p:spPr bwMode="auto">
          <a:xfrm>
            <a:off x="2700338" y="4797425"/>
            <a:ext cx="1716087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 sz="1100">
                <a:solidFill>
                  <a:srgbClr val="FF0000"/>
                </a:solidFill>
              </a:rPr>
              <a:t>Yumuşak dokuya yayılım</a:t>
            </a:r>
          </a:p>
          <a:p>
            <a:r>
              <a:rPr lang="tr-TR" sz="1100"/>
              <a:t>Apse-sellülit</a:t>
            </a:r>
          </a:p>
        </p:txBody>
      </p:sp>
      <p:cxnSp>
        <p:nvCxnSpPr>
          <p:cNvPr id="28" name="27 Düz Ok Bağlayıcısı"/>
          <p:cNvCxnSpPr/>
          <p:nvPr/>
        </p:nvCxnSpPr>
        <p:spPr>
          <a:xfrm>
            <a:off x="3492500" y="2781300"/>
            <a:ext cx="647700" cy="7921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31" name="28 Metin kutusu"/>
          <p:cNvSpPr txBox="1">
            <a:spLocks noChangeArrowheads="1"/>
          </p:cNvSpPr>
          <p:nvPr/>
        </p:nvSpPr>
        <p:spPr bwMode="auto">
          <a:xfrm>
            <a:off x="3708400" y="3644900"/>
            <a:ext cx="1268413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 sz="1100">
                <a:solidFill>
                  <a:srgbClr val="FF0000"/>
                </a:solidFill>
              </a:rPr>
              <a:t>Kemiklere yayılım</a:t>
            </a:r>
          </a:p>
          <a:p>
            <a:r>
              <a:rPr lang="tr-TR" sz="1100"/>
              <a:t>Osteomiyelit</a:t>
            </a:r>
          </a:p>
          <a:p>
            <a:r>
              <a:rPr lang="tr-TR" sz="1100"/>
              <a:t>Periostitis</a:t>
            </a:r>
          </a:p>
        </p:txBody>
      </p:sp>
      <p:cxnSp>
        <p:nvCxnSpPr>
          <p:cNvPr id="31" name="30 Düz Ok Bağlayıcısı"/>
          <p:cNvCxnSpPr/>
          <p:nvPr/>
        </p:nvCxnSpPr>
        <p:spPr>
          <a:xfrm>
            <a:off x="3779838" y="2565400"/>
            <a:ext cx="936625" cy="3587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33" name="31 Metin kutusu"/>
          <p:cNvSpPr txBox="1">
            <a:spLocks noChangeArrowheads="1"/>
          </p:cNvSpPr>
          <p:nvPr/>
        </p:nvSpPr>
        <p:spPr bwMode="auto">
          <a:xfrm>
            <a:off x="4787900" y="2997200"/>
            <a:ext cx="1365250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 sz="1100">
                <a:solidFill>
                  <a:srgbClr val="FF0000"/>
                </a:solidFill>
              </a:rPr>
              <a:t>Kronikleşme</a:t>
            </a:r>
          </a:p>
          <a:p>
            <a:r>
              <a:rPr lang="tr-TR" sz="1100"/>
              <a:t>Kronik apse</a:t>
            </a:r>
          </a:p>
          <a:p>
            <a:r>
              <a:rPr lang="tr-TR" sz="1100"/>
              <a:t>Kronik osteomiyelit</a:t>
            </a:r>
          </a:p>
        </p:txBody>
      </p:sp>
      <p:sp>
        <p:nvSpPr>
          <p:cNvPr id="33" name="32 Sol Sağ Ok"/>
          <p:cNvSpPr/>
          <p:nvPr/>
        </p:nvSpPr>
        <p:spPr>
          <a:xfrm>
            <a:off x="3924300" y="2492375"/>
            <a:ext cx="2519363" cy="73025"/>
          </a:xfrm>
          <a:prstGeom prst="left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r-TR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3568" y="764704"/>
            <a:ext cx="7772400" cy="1470025"/>
          </a:xfrm>
        </p:spPr>
        <p:txBody>
          <a:bodyPr/>
          <a:lstStyle/>
          <a:p>
            <a:r>
              <a:rPr lang="tr-TR" dirty="0" err="1" smtClean="0"/>
              <a:t>Laboratuvar</a:t>
            </a:r>
            <a:r>
              <a:rPr lang="tr-TR" dirty="0" smtClean="0"/>
              <a:t> testleri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403648" y="2708920"/>
            <a:ext cx="6400800" cy="3240360"/>
          </a:xfrm>
        </p:spPr>
        <p:txBody>
          <a:bodyPr>
            <a:normAutofit/>
          </a:bodyPr>
          <a:lstStyle/>
          <a:p>
            <a:pPr algn="just"/>
            <a:r>
              <a:rPr lang="tr-TR" sz="2400" dirty="0" smtClean="0">
                <a:solidFill>
                  <a:schemeClr val="tx1"/>
                </a:solidFill>
              </a:rPr>
              <a:t>Hematolojik Testler</a:t>
            </a:r>
          </a:p>
          <a:p>
            <a:pPr algn="just"/>
            <a:r>
              <a:rPr lang="tr-TR" sz="2400" dirty="0" smtClean="0">
                <a:solidFill>
                  <a:schemeClr val="tx1"/>
                </a:solidFill>
              </a:rPr>
              <a:t>Kan Kimyası Testleri</a:t>
            </a:r>
          </a:p>
          <a:p>
            <a:pPr algn="just"/>
            <a:r>
              <a:rPr lang="tr-TR" sz="2400" dirty="0" err="1" smtClean="0">
                <a:solidFill>
                  <a:schemeClr val="tx1"/>
                </a:solidFill>
              </a:rPr>
              <a:t>Koagülasyon</a:t>
            </a:r>
            <a:r>
              <a:rPr lang="tr-TR" sz="2400" dirty="0" smtClean="0">
                <a:solidFill>
                  <a:schemeClr val="tx1"/>
                </a:solidFill>
              </a:rPr>
              <a:t> Testleri</a:t>
            </a:r>
          </a:p>
          <a:p>
            <a:pPr algn="just"/>
            <a:r>
              <a:rPr lang="tr-TR" sz="2400" dirty="0" smtClean="0">
                <a:solidFill>
                  <a:schemeClr val="tx1"/>
                </a:solidFill>
              </a:rPr>
              <a:t>İdrar Testleri</a:t>
            </a:r>
          </a:p>
          <a:p>
            <a:pPr algn="just"/>
            <a:r>
              <a:rPr lang="tr-TR" sz="2400" dirty="0" smtClean="0">
                <a:solidFill>
                  <a:schemeClr val="tx1"/>
                </a:solidFill>
              </a:rPr>
              <a:t>Mikrobiyolojik Testler</a:t>
            </a:r>
          </a:p>
          <a:p>
            <a:pPr algn="just"/>
            <a:r>
              <a:rPr lang="tr-TR" sz="2400" dirty="0" smtClean="0">
                <a:solidFill>
                  <a:schemeClr val="tx1"/>
                </a:solidFill>
              </a:rPr>
              <a:t>Özel Testler</a:t>
            </a:r>
          </a:p>
          <a:p>
            <a:pPr algn="just"/>
            <a:endParaRPr lang="tr-TR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3568" y="836712"/>
            <a:ext cx="7772400" cy="1470025"/>
          </a:xfrm>
        </p:spPr>
        <p:txBody>
          <a:bodyPr/>
          <a:lstStyle/>
          <a:p>
            <a:r>
              <a:rPr lang="tr-TR" dirty="0" smtClean="0"/>
              <a:t>Hematolojik Testler</a:t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2420888"/>
            <a:ext cx="6400800" cy="3217912"/>
          </a:xfrm>
        </p:spPr>
        <p:txBody>
          <a:bodyPr/>
          <a:lstStyle/>
          <a:p>
            <a:pPr algn="just"/>
            <a:r>
              <a:rPr lang="tr-TR" dirty="0" smtClean="0">
                <a:solidFill>
                  <a:schemeClr val="tx1"/>
                </a:solidFill>
              </a:rPr>
              <a:t>Kan Alma Ekipmanı: Turnike, Alkol, </a:t>
            </a:r>
            <a:r>
              <a:rPr lang="tr-TR" dirty="0" err="1" smtClean="0">
                <a:solidFill>
                  <a:schemeClr val="tx1"/>
                </a:solidFill>
              </a:rPr>
              <a:t>spanç</a:t>
            </a:r>
            <a:r>
              <a:rPr lang="tr-TR" dirty="0" smtClean="0">
                <a:solidFill>
                  <a:schemeClr val="tx1"/>
                </a:solidFill>
              </a:rPr>
              <a:t>, iğne (18-22 </a:t>
            </a:r>
            <a:r>
              <a:rPr lang="tr-TR" dirty="0" err="1" smtClean="0">
                <a:solidFill>
                  <a:schemeClr val="tx1"/>
                </a:solidFill>
              </a:rPr>
              <a:t>Gauge</a:t>
            </a:r>
            <a:r>
              <a:rPr lang="tr-TR" dirty="0" smtClean="0">
                <a:solidFill>
                  <a:schemeClr val="tx1"/>
                </a:solidFill>
              </a:rPr>
              <a:t>), tüp, </a:t>
            </a:r>
            <a:r>
              <a:rPr lang="tr-TR" dirty="0" err="1" smtClean="0">
                <a:solidFill>
                  <a:schemeClr val="tx1"/>
                </a:solidFill>
              </a:rPr>
              <a:t>flaster</a:t>
            </a:r>
            <a:endParaRPr lang="tr-TR" dirty="0">
              <a:solidFill>
                <a:schemeClr val="tx1"/>
              </a:solidFill>
            </a:endParaRPr>
          </a:p>
        </p:txBody>
      </p:sp>
      <p:pic>
        <p:nvPicPr>
          <p:cNvPr id="2050" name="Picture 2" descr="C:\Users\cahit\Desktop\tüpler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71800" y="4149080"/>
            <a:ext cx="3072935" cy="20359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3568" y="260648"/>
            <a:ext cx="7772400" cy="1470025"/>
          </a:xfrm>
        </p:spPr>
        <p:txBody>
          <a:bodyPr/>
          <a:lstStyle/>
          <a:p>
            <a:r>
              <a:rPr lang="tr-TR" dirty="0" smtClean="0"/>
              <a:t>Hematolojik Testler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31640" y="1412776"/>
            <a:ext cx="6400800" cy="3312368"/>
          </a:xfrm>
        </p:spPr>
        <p:txBody>
          <a:bodyPr/>
          <a:lstStyle/>
          <a:p>
            <a:pPr algn="l"/>
            <a:r>
              <a:rPr lang="tr-TR" dirty="0" smtClean="0">
                <a:solidFill>
                  <a:srgbClr val="FF0000"/>
                </a:solidFill>
              </a:rPr>
              <a:t>Kan Alma Bölgeleri</a:t>
            </a:r>
          </a:p>
          <a:p>
            <a:pPr algn="l"/>
            <a:r>
              <a:rPr lang="tr-TR" dirty="0" err="1" smtClean="0">
                <a:solidFill>
                  <a:schemeClr val="tx1"/>
                </a:solidFill>
              </a:rPr>
              <a:t>Antecubital</a:t>
            </a:r>
            <a:r>
              <a:rPr lang="tr-TR" dirty="0" smtClean="0">
                <a:solidFill>
                  <a:schemeClr val="tx1"/>
                </a:solidFill>
              </a:rPr>
              <a:t> Fossa</a:t>
            </a:r>
          </a:p>
          <a:p>
            <a:pPr algn="l"/>
            <a:r>
              <a:rPr lang="tr-TR" dirty="0" smtClean="0">
                <a:solidFill>
                  <a:schemeClr val="tx1"/>
                </a:solidFill>
              </a:rPr>
              <a:t>Elin </a:t>
            </a:r>
            <a:r>
              <a:rPr lang="tr-TR" dirty="0" err="1" smtClean="0">
                <a:solidFill>
                  <a:schemeClr val="tx1"/>
                </a:solidFill>
              </a:rPr>
              <a:t>dorsal</a:t>
            </a:r>
            <a:r>
              <a:rPr lang="tr-TR" dirty="0" smtClean="0">
                <a:solidFill>
                  <a:schemeClr val="tx1"/>
                </a:solidFill>
              </a:rPr>
              <a:t> yüzü</a:t>
            </a:r>
            <a:endParaRPr lang="tr-TR" dirty="0">
              <a:solidFill>
                <a:schemeClr val="tx1"/>
              </a:solidFill>
            </a:endParaRPr>
          </a:p>
        </p:txBody>
      </p:sp>
      <p:pic>
        <p:nvPicPr>
          <p:cNvPr id="3074" name="Picture 2" descr="C:\Users\cahit\Desktop\kan alma yerleri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39952" y="3573016"/>
            <a:ext cx="4191000" cy="2095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7772400" cy="1470025"/>
          </a:xfrm>
        </p:spPr>
        <p:txBody>
          <a:bodyPr/>
          <a:lstStyle/>
          <a:p>
            <a:r>
              <a:rPr lang="tr-TR" dirty="0" smtClean="0"/>
              <a:t>Hematolojik Testler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31640" y="2348880"/>
            <a:ext cx="6400800" cy="3240360"/>
          </a:xfrm>
        </p:spPr>
        <p:txBody>
          <a:bodyPr/>
          <a:lstStyle/>
          <a:p>
            <a:pPr algn="l"/>
            <a:r>
              <a:rPr lang="tr-TR" dirty="0" smtClean="0"/>
              <a:t>Tüpler</a:t>
            </a:r>
          </a:p>
          <a:p>
            <a:pPr algn="l"/>
            <a:r>
              <a:rPr lang="tr-TR" sz="2400" dirty="0" smtClean="0">
                <a:solidFill>
                  <a:srgbClr val="FF0000"/>
                </a:solidFill>
              </a:rPr>
              <a:t>Kırmızı: </a:t>
            </a:r>
            <a:r>
              <a:rPr lang="tr-TR" sz="2400" dirty="0" smtClean="0">
                <a:solidFill>
                  <a:schemeClr val="tx1"/>
                </a:solidFill>
              </a:rPr>
              <a:t>İlave madde içermez: Kan kimyası, </a:t>
            </a:r>
            <a:r>
              <a:rPr lang="tr-TR" sz="2400" dirty="0" err="1" smtClean="0">
                <a:solidFill>
                  <a:schemeClr val="tx1"/>
                </a:solidFill>
              </a:rPr>
              <a:t>crossmatch</a:t>
            </a:r>
            <a:r>
              <a:rPr lang="tr-TR" sz="2400" dirty="0" smtClean="0">
                <a:solidFill>
                  <a:schemeClr val="tx1"/>
                </a:solidFill>
              </a:rPr>
              <a:t> ve </a:t>
            </a:r>
            <a:r>
              <a:rPr lang="tr-TR" sz="2400" dirty="0" err="1" smtClean="0">
                <a:solidFill>
                  <a:schemeClr val="tx1"/>
                </a:solidFill>
              </a:rPr>
              <a:t>serolojik</a:t>
            </a:r>
            <a:r>
              <a:rPr lang="tr-TR" sz="2400" dirty="0" smtClean="0">
                <a:solidFill>
                  <a:schemeClr val="tx1"/>
                </a:solidFill>
              </a:rPr>
              <a:t> testler</a:t>
            </a:r>
            <a:endParaRPr lang="tr-TR" sz="2400" dirty="0" smtClean="0">
              <a:solidFill>
                <a:srgbClr val="FF0000"/>
              </a:solidFill>
            </a:endParaRPr>
          </a:p>
          <a:p>
            <a:pPr algn="l"/>
            <a:endParaRPr lang="tr-TR" dirty="0"/>
          </a:p>
        </p:txBody>
      </p:sp>
      <p:pic>
        <p:nvPicPr>
          <p:cNvPr id="4" name="Picture 2" descr="C:\Users\cahit\Desktop\tüpler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8144" y="4221088"/>
            <a:ext cx="3072935" cy="20359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3568" y="620688"/>
            <a:ext cx="7772400" cy="1470025"/>
          </a:xfrm>
        </p:spPr>
        <p:txBody>
          <a:bodyPr/>
          <a:lstStyle/>
          <a:p>
            <a:r>
              <a:rPr lang="tr-TR" dirty="0" smtClean="0"/>
              <a:t>Hematolojik Testler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259632" y="2708920"/>
            <a:ext cx="6400800" cy="1752600"/>
          </a:xfrm>
        </p:spPr>
        <p:txBody>
          <a:bodyPr/>
          <a:lstStyle/>
          <a:p>
            <a:pPr algn="l"/>
            <a:r>
              <a:rPr lang="tr-TR" dirty="0" smtClean="0">
                <a:solidFill>
                  <a:schemeClr val="tx2"/>
                </a:solidFill>
              </a:rPr>
              <a:t>Mavi : </a:t>
            </a:r>
            <a:r>
              <a:rPr lang="tr-TR" dirty="0" smtClean="0">
                <a:solidFill>
                  <a:schemeClr val="tx1"/>
                </a:solidFill>
              </a:rPr>
              <a:t>Sodyum </a:t>
            </a:r>
            <a:r>
              <a:rPr lang="tr-TR" dirty="0" err="1" smtClean="0">
                <a:solidFill>
                  <a:schemeClr val="tx1"/>
                </a:solidFill>
              </a:rPr>
              <a:t>Sitrat</a:t>
            </a:r>
            <a:r>
              <a:rPr lang="tr-TR" dirty="0" smtClean="0">
                <a:solidFill>
                  <a:schemeClr val="tx1"/>
                </a:solidFill>
              </a:rPr>
              <a:t> içerir. </a:t>
            </a:r>
            <a:r>
              <a:rPr lang="tr-TR" dirty="0" err="1" smtClean="0">
                <a:solidFill>
                  <a:schemeClr val="tx1"/>
                </a:solidFill>
              </a:rPr>
              <a:t>Koagülasyon</a:t>
            </a:r>
            <a:r>
              <a:rPr lang="tr-TR" dirty="0" smtClean="0">
                <a:solidFill>
                  <a:schemeClr val="tx1"/>
                </a:solidFill>
              </a:rPr>
              <a:t> testleri</a:t>
            </a:r>
            <a:endParaRPr lang="tr-TR" dirty="0">
              <a:solidFill>
                <a:schemeClr val="tx2"/>
              </a:solidFill>
            </a:endParaRPr>
          </a:p>
        </p:txBody>
      </p:sp>
      <p:pic>
        <p:nvPicPr>
          <p:cNvPr id="4" name="Picture 2" descr="C:\Users\cahit\Desktop\tüpler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52120" y="4365104"/>
            <a:ext cx="3072935" cy="20359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11560" y="620688"/>
            <a:ext cx="7772400" cy="1470025"/>
          </a:xfrm>
        </p:spPr>
        <p:txBody>
          <a:bodyPr/>
          <a:lstStyle/>
          <a:p>
            <a:r>
              <a:rPr lang="tr-TR" dirty="0" smtClean="0"/>
              <a:t>Hematolojik Testler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31640" y="2492896"/>
            <a:ext cx="6400800" cy="1752600"/>
          </a:xfrm>
        </p:spPr>
        <p:txBody>
          <a:bodyPr>
            <a:normAutofit/>
          </a:bodyPr>
          <a:lstStyle/>
          <a:p>
            <a:pPr algn="l"/>
            <a:r>
              <a:rPr lang="tr-TR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Pembe: </a:t>
            </a:r>
            <a:r>
              <a:rPr lang="tr-TR" dirty="0" smtClean="0">
                <a:solidFill>
                  <a:schemeClr val="tx1"/>
                </a:solidFill>
              </a:rPr>
              <a:t>EDTA içerir. Hematolojik testler</a:t>
            </a:r>
            <a:r>
              <a:rPr lang="tr-TR" dirty="0" smtClean="0"/>
              <a:t> </a:t>
            </a:r>
            <a:r>
              <a:rPr lang="tr-TR" sz="1900" dirty="0" smtClean="0"/>
              <a:t>EDTA </a:t>
            </a:r>
            <a:r>
              <a:rPr lang="tr-TR" sz="1900" dirty="0" err="1" smtClean="0"/>
              <a:t>laboratuvarda</a:t>
            </a:r>
            <a:r>
              <a:rPr lang="tr-TR" sz="1900" dirty="0" smtClean="0"/>
              <a:t> </a:t>
            </a:r>
            <a:r>
              <a:rPr lang="tr-TR" sz="1900" dirty="0" smtClean="0">
                <a:solidFill>
                  <a:schemeClr val="tx1"/>
                </a:solidFill>
                <a:hlinkClick r:id="rId3" tooltip="Metal"/>
              </a:rPr>
              <a:t>metal</a:t>
            </a:r>
            <a:r>
              <a:rPr lang="tr-TR" sz="1900" dirty="0" smtClean="0"/>
              <a:t> iyonlarını tutmak için kullanılır.</a:t>
            </a:r>
            <a:r>
              <a:rPr lang="tr-TR" sz="1900" b="1" dirty="0" smtClean="0"/>
              <a:t> </a:t>
            </a:r>
            <a:r>
              <a:rPr lang="tr-TR" sz="1900" b="1" dirty="0" err="1" smtClean="0"/>
              <a:t>Ethylenediaminetetraacetic</a:t>
            </a:r>
            <a:r>
              <a:rPr lang="tr-TR" sz="1900" b="1" dirty="0" smtClean="0"/>
              <a:t> </a:t>
            </a:r>
            <a:r>
              <a:rPr lang="tr-TR" sz="1900" b="1" dirty="0" err="1" smtClean="0"/>
              <a:t>acid</a:t>
            </a:r>
            <a:r>
              <a:rPr lang="tr-TR" sz="1900" dirty="0" smtClean="0"/>
              <a:t>)</a:t>
            </a:r>
            <a:endParaRPr lang="tr-TR" sz="19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4" name="Picture 2" descr="C:\Users\cahit\Desktop\tüpler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52120" y="4365104"/>
            <a:ext cx="3072935" cy="20359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3568" y="908720"/>
            <a:ext cx="7772400" cy="1470025"/>
          </a:xfrm>
        </p:spPr>
        <p:txBody>
          <a:bodyPr/>
          <a:lstStyle/>
          <a:p>
            <a:r>
              <a:rPr lang="tr-TR" dirty="0" smtClean="0"/>
              <a:t>Hematolojik Testler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31640" y="2636912"/>
            <a:ext cx="6400800" cy="1752600"/>
          </a:xfrm>
        </p:spPr>
        <p:txBody>
          <a:bodyPr/>
          <a:lstStyle/>
          <a:p>
            <a:pPr algn="l"/>
            <a:r>
              <a:rPr lang="tr-TR" dirty="0" smtClean="0">
                <a:solidFill>
                  <a:srgbClr val="92D050"/>
                </a:solidFill>
              </a:rPr>
              <a:t>Yeşil: </a:t>
            </a:r>
            <a:r>
              <a:rPr lang="tr-TR" dirty="0" smtClean="0">
                <a:solidFill>
                  <a:schemeClr val="tx1"/>
                </a:solidFill>
              </a:rPr>
              <a:t>Sodyum </a:t>
            </a:r>
            <a:r>
              <a:rPr lang="tr-TR" dirty="0" err="1" smtClean="0">
                <a:solidFill>
                  <a:schemeClr val="tx1"/>
                </a:solidFill>
              </a:rPr>
              <a:t>Heparin</a:t>
            </a:r>
            <a:r>
              <a:rPr lang="tr-TR" dirty="0" smtClean="0">
                <a:solidFill>
                  <a:schemeClr val="tx1"/>
                </a:solidFill>
              </a:rPr>
              <a:t> içerir. </a:t>
            </a:r>
            <a:r>
              <a:rPr lang="tr-TR" dirty="0" err="1" smtClean="0">
                <a:solidFill>
                  <a:schemeClr val="tx1"/>
                </a:solidFill>
              </a:rPr>
              <a:t>Kortisol</a:t>
            </a:r>
            <a:r>
              <a:rPr lang="tr-TR" dirty="0" smtClean="0">
                <a:solidFill>
                  <a:schemeClr val="tx1"/>
                </a:solidFill>
              </a:rPr>
              <a:t>, </a:t>
            </a:r>
            <a:r>
              <a:rPr lang="tr-TR" dirty="0" err="1" smtClean="0">
                <a:solidFill>
                  <a:schemeClr val="tx1"/>
                </a:solidFill>
              </a:rPr>
              <a:t>Ca</a:t>
            </a:r>
            <a:r>
              <a:rPr lang="tr-TR" baseline="30000" dirty="0" smtClean="0">
                <a:solidFill>
                  <a:schemeClr val="tx1"/>
                </a:solidFill>
              </a:rPr>
              <a:t>++</a:t>
            </a:r>
            <a:endParaRPr lang="tr-TR" dirty="0">
              <a:solidFill>
                <a:schemeClr val="tx1"/>
              </a:solidFill>
            </a:endParaRPr>
          </a:p>
        </p:txBody>
      </p:sp>
      <p:pic>
        <p:nvPicPr>
          <p:cNvPr id="4" name="Picture 2" descr="C:\Users\cahit\Desktop\tüpler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52120" y="4365104"/>
            <a:ext cx="3072935" cy="20359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598</TotalTime>
  <Words>593</Words>
  <Application>Microsoft Office PowerPoint</Application>
  <PresentationFormat>Ekran Gösterisi (4:3)</PresentationFormat>
  <Paragraphs>163</Paragraphs>
  <Slides>28</Slides>
  <Notes>28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28</vt:i4>
      </vt:variant>
    </vt:vector>
  </HeadingPairs>
  <TitlesOfParts>
    <vt:vector size="29" baseType="lpstr">
      <vt:lpstr>Ofis Teması</vt:lpstr>
      <vt:lpstr>Laboratuvar Testleri</vt:lpstr>
      <vt:lpstr>Laboratuvar testleri</vt:lpstr>
      <vt:lpstr>Laboratuvar testleri</vt:lpstr>
      <vt:lpstr>Hematolojik Testler </vt:lpstr>
      <vt:lpstr>Hematolojik Testler</vt:lpstr>
      <vt:lpstr>Hematolojik Testler</vt:lpstr>
      <vt:lpstr>Hematolojik Testler</vt:lpstr>
      <vt:lpstr>Hematolojik Testler</vt:lpstr>
      <vt:lpstr>Hematolojik Testler</vt:lpstr>
      <vt:lpstr>Hematolojik Testler</vt:lpstr>
      <vt:lpstr>Hematolojik Testler</vt:lpstr>
      <vt:lpstr>Hematolojik Testler</vt:lpstr>
      <vt:lpstr>Değişimler</vt:lpstr>
      <vt:lpstr>Değişimler</vt:lpstr>
      <vt:lpstr>Değişimler</vt:lpstr>
      <vt:lpstr>Değişimler</vt:lpstr>
      <vt:lpstr>Değişimler</vt:lpstr>
      <vt:lpstr>Değişimler</vt:lpstr>
      <vt:lpstr>Değişimler</vt:lpstr>
      <vt:lpstr>Değişimler</vt:lpstr>
      <vt:lpstr>Metabolik Kemik Hastalıkları</vt:lpstr>
      <vt:lpstr>Metabolik Kemik Hastalıkları</vt:lpstr>
      <vt:lpstr>Glikoz</vt:lpstr>
      <vt:lpstr>KOAGÜLASYON</vt:lpstr>
      <vt:lpstr>Pıhtılaşma Mekanizması</vt:lpstr>
      <vt:lpstr>Enflamasyon/İnflamasyon/İltahap</vt:lpstr>
      <vt:lpstr>Enflamasyon/İnflamasyon/İltahap</vt:lpstr>
      <vt:lpstr>Periapikal enflamasyon sekelleri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Laboratuvar Testleri</dc:title>
  <dc:creator>cahit</dc:creator>
  <cp:lastModifiedBy>cahit</cp:lastModifiedBy>
  <cp:revision>39</cp:revision>
  <dcterms:created xsi:type="dcterms:W3CDTF">2016-09-23T09:24:44Z</dcterms:created>
  <dcterms:modified xsi:type="dcterms:W3CDTF">2017-09-19T07:37:41Z</dcterms:modified>
</cp:coreProperties>
</file>