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2" r:id="rId5"/>
    <p:sldId id="263" r:id="rId6"/>
    <p:sldId id="267" r:id="rId7"/>
    <p:sldId id="271" r:id="rId8"/>
    <p:sldId id="273" r:id="rId9"/>
    <p:sldId id="274" r:id="rId10"/>
    <p:sldId id="277" r:id="rId11"/>
    <p:sldId id="278" r:id="rId12"/>
    <p:sldId id="279" r:id="rId13"/>
    <p:sldId id="280" r:id="rId14"/>
    <p:sldId id="281" r:id="rId15"/>
    <p:sldId id="282" r:id="rId16"/>
    <p:sldId id="283"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88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80847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4654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04000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80844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52401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12996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E50AF3-0015-4797-A5B4-6D5368122CD6}" type="datetimeFigureOut">
              <a:rPr lang="tr-TR" smtClean="0">
                <a:solidFill>
                  <a:prstClr val="black">
                    <a:tint val="75000"/>
                  </a:prstClr>
                </a:solidFill>
              </a:rPr>
              <a:pPr/>
              <a:t>29.10.2017</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68171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E50AF3-0015-4797-A5B4-6D5368122CD6}" type="datetimeFigureOut">
              <a:rPr lang="tr-TR" smtClean="0">
                <a:solidFill>
                  <a:prstClr val="black">
                    <a:tint val="75000"/>
                  </a:prstClr>
                </a:solidFill>
              </a:rPr>
              <a:pPr/>
              <a:t>29.10.2017</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85154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E50AF3-0015-4797-A5B4-6D5368122CD6}" type="datetimeFigureOut">
              <a:rPr lang="tr-TR" smtClean="0">
                <a:solidFill>
                  <a:prstClr val="black">
                    <a:tint val="75000"/>
                  </a:prstClr>
                </a:solidFill>
              </a:rPr>
              <a:pPr/>
              <a:t>29.10.2017</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91654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48303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93054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E50AF3-0015-4797-A5B4-6D5368122CD6}"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054877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1516456" y="2051173"/>
            <a:ext cx="9144000" cy="2943433"/>
          </a:xfrm>
        </p:spPr>
        <p:txBody>
          <a:bodyPr>
            <a:normAutofit fontScale="90000"/>
          </a:bodyPr>
          <a:lstStyle/>
          <a:p>
            <a:r>
              <a:rPr lang="tr-TR" b="1" dirty="0" smtClean="0"/>
              <a:t>AİLE </a:t>
            </a:r>
            <a:r>
              <a:rPr lang="tr-TR" b="1" dirty="0" smtClean="0"/>
              <a:t>İÇİNDE KUŞAKLARARASI DAYANIŞMA VE OKUL TEMELLİ DAYANIŞMA MODELLERİ</a:t>
            </a:r>
            <a:r>
              <a:rPr lang="tr-TR" dirty="0" smtClean="0"/>
              <a:t/>
            </a:r>
            <a:br>
              <a:rPr lang="tr-TR" dirty="0" smtClean="0"/>
            </a:br>
            <a:r>
              <a:rPr lang="tr-TR" dirty="0" smtClean="0"/>
              <a:t>DOÇ.DR.FİLİZ YILDIRIM</a:t>
            </a:r>
            <a:endParaRPr lang="tr-TR" sz="2000" dirty="0"/>
          </a:p>
        </p:txBody>
      </p:sp>
    </p:spTree>
    <p:extLst>
      <p:ext uri="{BB962C8B-B14F-4D97-AF65-F5344CB8AC3E}">
        <p14:creationId xmlns:p14="http://schemas.microsoft.com/office/powerpoint/2010/main" val="22696594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40565" y="1073426"/>
            <a:ext cx="9432235" cy="1569660"/>
          </a:xfrm>
          <a:prstGeom prst="rect">
            <a:avLst/>
          </a:prstGeom>
          <a:noFill/>
        </p:spPr>
        <p:txBody>
          <a:bodyPr wrap="square" rtlCol="0">
            <a:spAutoFit/>
          </a:bodyPr>
          <a:lstStyle/>
          <a:p>
            <a:pPr algn="just"/>
            <a:r>
              <a:rPr lang="tr-TR" sz="2400" dirty="0"/>
              <a:t>Ü</a:t>
            </a:r>
            <a:r>
              <a:rPr lang="tr-TR" sz="2400" dirty="0" smtClean="0"/>
              <a:t>lkemizde yaşlılara </a:t>
            </a:r>
            <a:r>
              <a:rPr lang="tr-TR" sz="2400" dirty="0"/>
              <a:t>değer verildiği çıkarımına varmak mümkün olsa da son </a:t>
            </a:r>
            <a:r>
              <a:rPr lang="tr-TR" sz="2400" dirty="0" smtClean="0"/>
              <a:t>yıllarda yaşlılara </a:t>
            </a:r>
            <a:r>
              <a:rPr lang="tr-TR" sz="2400" dirty="0"/>
              <a:t>yönelik olumsuz tutumlar ve aile içi </a:t>
            </a:r>
            <a:r>
              <a:rPr lang="tr-TR" sz="2400" dirty="0" smtClean="0"/>
              <a:t>ilişkilerindeki </a:t>
            </a:r>
            <a:r>
              <a:rPr lang="tr-TR" sz="2400" dirty="0"/>
              <a:t>kırılmalar </a:t>
            </a:r>
            <a:r>
              <a:rPr lang="tr-TR" sz="2400" dirty="0" smtClean="0"/>
              <a:t>da dikkate </a:t>
            </a:r>
            <a:r>
              <a:rPr lang="tr-TR" sz="2400" dirty="0"/>
              <a:t>alındığında “</a:t>
            </a:r>
            <a:r>
              <a:rPr lang="tr-TR" sz="2400" i="1" dirty="0"/>
              <a:t>Türkiye’de kuşaklararası </a:t>
            </a:r>
            <a:r>
              <a:rPr lang="tr-TR" sz="2400" i="1" dirty="0" err="1"/>
              <a:t>dayanışma</a:t>
            </a:r>
            <a:r>
              <a:rPr lang="tr-TR" sz="2400" dirty="0" err="1"/>
              <a:t>”ya</a:t>
            </a:r>
            <a:r>
              <a:rPr lang="tr-TR" sz="2400" dirty="0"/>
              <a:t> ihtiyaç </a:t>
            </a:r>
            <a:r>
              <a:rPr lang="tr-TR" sz="2400" dirty="0" smtClean="0"/>
              <a:t>olduğu düşünülebilir (Yıldırım, 2015). </a:t>
            </a:r>
            <a:endParaRPr lang="tr-TR" sz="2400" dirty="0">
              <a:solidFill>
                <a:prstClr val="black"/>
              </a:solidFill>
            </a:endParaRPr>
          </a:p>
        </p:txBody>
      </p:sp>
    </p:spTree>
    <p:extLst>
      <p:ext uri="{BB962C8B-B14F-4D97-AF65-F5344CB8AC3E}">
        <p14:creationId xmlns:p14="http://schemas.microsoft.com/office/powerpoint/2010/main" val="34598890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40565" y="1073426"/>
            <a:ext cx="9432235" cy="1569660"/>
          </a:xfrm>
          <a:prstGeom prst="rect">
            <a:avLst/>
          </a:prstGeom>
          <a:noFill/>
        </p:spPr>
        <p:txBody>
          <a:bodyPr wrap="square" rtlCol="0">
            <a:spAutoFit/>
          </a:bodyPr>
          <a:lstStyle/>
          <a:p>
            <a:pPr algn="just"/>
            <a:r>
              <a:rPr lang="tr-TR" sz="2400" dirty="0"/>
              <a:t>Dünyada kuşaklararası </a:t>
            </a:r>
            <a:r>
              <a:rPr lang="tr-TR" sz="2400" dirty="0" smtClean="0"/>
              <a:t>dayanışmayı güçlendirmeye </a:t>
            </a:r>
            <a:r>
              <a:rPr lang="tr-TR" sz="2400" dirty="0"/>
              <a:t>yönelik daha etkili çözüm önerileri hayata </a:t>
            </a:r>
            <a:r>
              <a:rPr lang="tr-TR" sz="2400" dirty="0" smtClean="0"/>
              <a:t>geçirilmiş durumdadır</a:t>
            </a:r>
            <a:r>
              <a:rPr lang="tr-TR" sz="2400" dirty="0"/>
              <a:t>. Bunlar arasında özellikle çocukların/gençlerin ve </a:t>
            </a:r>
            <a:r>
              <a:rPr lang="tr-TR" sz="2400" dirty="0" smtClean="0"/>
              <a:t>yaşlıların </a:t>
            </a:r>
            <a:r>
              <a:rPr lang="tr-TR" sz="2400" dirty="0" err="1" smtClean="0"/>
              <a:t>biraraya</a:t>
            </a:r>
            <a:r>
              <a:rPr lang="tr-TR" sz="2400" dirty="0" smtClean="0"/>
              <a:t> </a:t>
            </a:r>
            <a:r>
              <a:rPr lang="tr-TR" sz="2400" dirty="0"/>
              <a:t>gelmelerini sağlayan “Okul temelli dayanışma modelleri” </a:t>
            </a:r>
            <a:r>
              <a:rPr lang="tr-TR" sz="2400" dirty="0" smtClean="0"/>
              <a:t>yer almaktadır (Yıldırım, 2015).</a:t>
            </a:r>
            <a:endParaRPr lang="tr-TR" sz="2400" dirty="0">
              <a:solidFill>
                <a:prstClr val="black"/>
              </a:solidFill>
            </a:endParaRPr>
          </a:p>
        </p:txBody>
      </p:sp>
    </p:spTree>
    <p:extLst>
      <p:ext uri="{BB962C8B-B14F-4D97-AF65-F5344CB8AC3E}">
        <p14:creationId xmlns:p14="http://schemas.microsoft.com/office/powerpoint/2010/main" val="18776839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40565" y="1073426"/>
            <a:ext cx="9432235" cy="3785652"/>
          </a:xfrm>
          <a:prstGeom prst="rect">
            <a:avLst/>
          </a:prstGeom>
          <a:noFill/>
        </p:spPr>
        <p:txBody>
          <a:bodyPr wrap="square" rtlCol="0">
            <a:spAutoFit/>
          </a:bodyPr>
          <a:lstStyle/>
          <a:p>
            <a:pPr algn="just"/>
            <a:r>
              <a:rPr lang="tr-TR" sz="2400" b="1" dirty="0"/>
              <a:t>KUŞAKLARARASI İLİŞKİLERDEKİ KIRILMALARA KARŞI “</a:t>
            </a:r>
            <a:r>
              <a:rPr lang="tr-TR" sz="2400" b="1" dirty="0" smtClean="0"/>
              <a:t>OKUL TEMELLİ </a:t>
            </a:r>
            <a:r>
              <a:rPr lang="tr-TR" sz="2400" b="1" dirty="0"/>
              <a:t>KUŞAKLARARASI DAYANIŞMA </a:t>
            </a:r>
            <a:r>
              <a:rPr lang="tr-TR" sz="2400" b="1" dirty="0" smtClean="0"/>
              <a:t>MODELLERİ</a:t>
            </a:r>
          </a:p>
          <a:p>
            <a:pPr algn="just"/>
            <a:r>
              <a:rPr lang="tr-TR" sz="2400" dirty="0"/>
              <a:t>Okul temelli kuşaklararası dayanışma modelleri; amaç, hizmet </a:t>
            </a:r>
            <a:r>
              <a:rPr lang="tr-TR" sz="2400" dirty="0" smtClean="0"/>
              <a:t>yeri, insan </a:t>
            </a:r>
            <a:r>
              <a:rPr lang="tr-TR" sz="2400" dirty="0"/>
              <a:t>kaynağı gibi pek çok açıdan çeşitlilik göstermektedir. Hedef kitle </a:t>
            </a:r>
            <a:r>
              <a:rPr lang="tr-TR" sz="2400" dirty="0" smtClean="0"/>
              <a:t>ve hizmet </a:t>
            </a:r>
            <a:r>
              <a:rPr lang="tr-TR" sz="2400" dirty="0"/>
              <a:t>götür(</a:t>
            </a:r>
            <a:r>
              <a:rPr lang="tr-TR" sz="2400" dirty="0" err="1"/>
              <a:t>ül</a:t>
            </a:r>
            <a:r>
              <a:rPr lang="tr-TR" sz="2400" dirty="0"/>
              <a:t>)en insan kaynağı belirli bir amaca göre seçilerek </a:t>
            </a:r>
            <a:r>
              <a:rPr lang="tr-TR" sz="2400" dirty="0" smtClean="0"/>
              <a:t>gönüllü katılım </a:t>
            </a:r>
            <a:r>
              <a:rPr lang="tr-TR" sz="2400" dirty="0"/>
              <a:t>sağlanmaktadır. Bu modeller Kaplan (2001: 3) tarafından </a:t>
            </a:r>
            <a:endParaRPr lang="tr-TR" sz="2400" dirty="0" smtClean="0"/>
          </a:p>
          <a:p>
            <a:pPr marL="514350" indent="-514350" algn="just">
              <a:buAutoNum type="romanLcParenBoth"/>
            </a:pPr>
            <a:r>
              <a:rPr lang="tr-TR" sz="2400" i="1" dirty="0" smtClean="0"/>
              <a:t>eğitim müfredatındaki </a:t>
            </a:r>
            <a:r>
              <a:rPr lang="tr-TR" sz="2400" i="1" dirty="0"/>
              <a:t>alanlarla bağlantılarına </a:t>
            </a:r>
            <a:endParaRPr lang="tr-TR" sz="2400" i="1" dirty="0" smtClean="0"/>
          </a:p>
          <a:p>
            <a:pPr marL="514350" indent="-514350" algn="just">
              <a:buAutoNum type="romanLcParenBoth"/>
            </a:pPr>
            <a:r>
              <a:rPr lang="tr-TR" sz="2400" i="1" dirty="0" smtClean="0"/>
              <a:t>hizmet </a:t>
            </a:r>
            <a:r>
              <a:rPr lang="tr-TR" sz="2400" i="1" dirty="0"/>
              <a:t>sağlama yönelimine </a:t>
            </a:r>
            <a:r>
              <a:rPr lang="tr-TR" sz="2400" dirty="0"/>
              <a:t>ve</a:t>
            </a:r>
          </a:p>
          <a:p>
            <a:pPr algn="just"/>
            <a:r>
              <a:rPr lang="tr-TR" sz="2400" dirty="0"/>
              <a:t>(iii) </a:t>
            </a:r>
            <a:r>
              <a:rPr lang="tr-TR" sz="2400" i="1" dirty="0"/>
              <a:t>belirli bir zamanda yürütülmesine </a:t>
            </a:r>
            <a:r>
              <a:rPr lang="tr-TR" sz="2400" dirty="0"/>
              <a:t>göre üç </a:t>
            </a:r>
            <a:r>
              <a:rPr lang="tr-TR" sz="2400" dirty="0" smtClean="0"/>
              <a:t>kategoride sınıflandırılmaktadır (Yıldırım, 2015).</a:t>
            </a:r>
            <a:endParaRPr lang="tr-TR" sz="2400" dirty="0">
              <a:solidFill>
                <a:prstClr val="black"/>
              </a:solidFill>
            </a:endParaRPr>
          </a:p>
        </p:txBody>
      </p:sp>
    </p:spTree>
    <p:extLst>
      <p:ext uri="{BB962C8B-B14F-4D97-AF65-F5344CB8AC3E}">
        <p14:creationId xmlns:p14="http://schemas.microsoft.com/office/powerpoint/2010/main" val="32174521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40565" y="1073426"/>
            <a:ext cx="9432235" cy="3046988"/>
          </a:xfrm>
          <a:prstGeom prst="rect">
            <a:avLst/>
          </a:prstGeom>
          <a:noFill/>
        </p:spPr>
        <p:txBody>
          <a:bodyPr wrap="square" rtlCol="0">
            <a:spAutoFit/>
          </a:bodyPr>
          <a:lstStyle/>
          <a:p>
            <a:pPr algn="just"/>
            <a:r>
              <a:rPr lang="tr-TR" sz="2400" b="1" i="1" dirty="0" smtClean="0"/>
              <a:t>1. Eğitim </a:t>
            </a:r>
            <a:r>
              <a:rPr lang="tr-TR" sz="2400" b="1" i="1" dirty="0"/>
              <a:t>müfredatındaki alanlarla bağlantılarına göre </a:t>
            </a:r>
            <a:r>
              <a:rPr lang="tr-TR" sz="2400" b="1" i="1" dirty="0" smtClean="0"/>
              <a:t>okul temelli </a:t>
            </a:r>
            <a:r>
              <a:rPr lang="tr-TR" sz="2400" b="1" i="1" dirty="0"/>
              <a:t>kuşaklararası dayanışma modelleri</a:t>
            </a:r>
            <a:r>
              <a:rPr lang="tr-TR" sz="2400" b="1" dirty="0"/>
              <a:t>: </a:t>
            </a:r>
            <a:r>
              <a:rPr lang="tr-TR" sz="2400" dirty="0"/>
              <a:t>Bu model </a:t>
            </a:r>
            <a:r>
              <a:rPr lang="tr-TR" sz="2400" dirty="0" smtClean="0"/>
              <a:t>kapsamında yaşlıların </a:t>
            </a:r>
            <a:r>
              <a:rPr lang="tr-TR" sz="2400" dirty="0"/>
              <a:t>eğitime yönelik alan deneyiminden </a:t>
            </a:r>
            <a:r>
              <a:rPr lang="tr-TR" sz="2400" dirty="0" smtClean="0"/>
              <a:t>yararlanılmaktadır.</a:t>
            </a:r>
          </a:p>
          <a:p>
            <a:pPr algn="just"/>
            <a:endParaRPr lang="tr-TR" sz="2400" dirty="0" smtClean="0">
              <a:solidFill>
                <a:prstClr val="black"/>
              </a:solidFill>
            </a:endParaRPr>
          </a:p>
          <a:p>
            <a:pPr algn="just"/>
            <a:r>
              <a:rPr lang="tr-TR" sz="2400" b="1" i="1" dirty="0" smtClean="0"/>
              <a:t>2. Hizmet </a:t>
            </a:r>
            <a:r>
              <a:rPr lang="tr-TR" sz="2400" b="1" i="1" dirty="0"/>
              <a:t>sağlama yönelimine </a:t>
            </a:r>
            <a:r>
              <a:rPr lang="tr-TR" sz="2400" b="1" dirty="0"/>
              <a:t>göre </a:t>
            </a:r>
            <a:r>
              <a:rPr lang="tr-TR" sz="2400" b="1" i="1" dirty="0"/>
              <a:t>okul temelli </a:t>
            </a:r>
            <a:r>
              <a:rPr lang="tr-TR" sz="2400" b="1" i="1" dirty="0" smtClean="0"/>
              <a:t>kuşaklararası dayanışma </a:t>
            </a:r>
            <a:r>
              <a:rPr lang="tr-TR" sz="2400" b="1" i="1" dirty="0"/>
              <a:t>modelleri: </a:t>
            </a:r>
            <a:r>
              <a:rPr lang="tr-TR" sz="2400" dirty="0"/>
              <a:t>Bu kapsamdaki modellerin temel odak </a:t>
            </a:r>
            <a:r>
              <a:rPr lang="tr-TR" sz="2400" dirty="0" smtClean="0"/>
              <a:t>noktası “hizmet </a:t>
            </a:r>
            <a:r>
              <a:rPr lang="tr-TR" sz="2400" dirty="0"/>
              <a:t>sağlayıcıları” ve “hizmet </a:t>
            </a:r>
            <a:r>
              <a:rPr lang="tr-TR" sz="2400" dirty="0" err="1" smtClean="0"/>
              <a:t>alıcıları”dır</a:t>
            </a:r>
            <a:r>
              <a:rPr lang="tr-TR" sz="2400" dirty="0" smtClean="0"/>
              <a:t> (Yıldırım, 2015).</a:t>
            </a:r>
            <a:endParaRPr lang="tr-TR" sz="2400" dirty="0">
              <a:solidFill>
                <a:prstClr val="black"/>
              </a:solidFill>
            </a:endParaRPr>
          </a:p>
          <a:p>
            <a:endParaRPr lang="tr-TR" sz="2400" dirty="0">
              <a:solidFill>
                <a:prstClr val="black"/>
              </a:solidFill>
            </a:endParaRPr>
          </a:p>
        </p:txBody>
      </p:sp>
    </p:spTree>
    <p:extLst>
      <p:ext uri="{BB962C8B-B14F-4D97-AF65-F5344CB8AC3E}">
        <p14:creationId xmlns:p14="http://schemas.microsoft.com/office/powerpoint/2010/main" val="2433973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40565" y="1073426"/>
            <a:ext cx="9432235" cy="1938992"/>
          </a:xfrm>
          <a:prstGeom prst="rect">
            <a:avLst/>
          </a:prstGeom>
          <a:noFill/>
        </p:spPr>
        <p:txBody>
          <a:bodyPr wrap="square" rtlCol="0">
            <a:spAutoFit/>
          </a:bodyPr>
          <a:lstStyle/>
          <a:p>
            <a:pPr algn="just"/>
            <a:r>
              <a:rPr lang="tr-TR" sz="2400" b="1" i="1" dirty="0" smtClean="0"/>
              <a:t>3. Belirli </a:t>
            </a:r>
            <a:r>
              <a:rPr lang="tr-TR" sz="2400" b="1" i="1" dirty="0"/>
              <a:t>bir zamanda yürütülen okul temelli </a:t>
            </a:r>
            <a:r>
              <a:rPr lang="tr-TR" sz="2400" b="1" i="1" dirty="0" smtClean="0"/>
              <a:t>kuşaklararası dayanışma </a:t>
            </a:r>
            <a:r>
              <a:rPr lang="tr-TR" sz="2400" b="1" i="1" dirty="0"/>
              <a:t>modelleri: </a:t>
            </a:r>
            <a:r>
              <a:rPr lang="tr-TR" sz="2400" dirty="0"/>
              <a:t>Bu kapsamda gerçekleştirilen </a:t>
            </a:r>
            <a:r>
              <a:rPr lang="tr-TR" sz="2400" dirty="0" smtClean="0"/>
              <a:t>kuşaklararası aktiviteler </a:t>
            </a:r>
            <a:r>
              <a:rPr lang="tr-TR" sz="2400" dirty="0"/>
              <a:t>sadece bir kez, mevsimsel, yıllık ve ara sıra </a:t>
            </a:r>
            <a:r>
              <a:rPr lang="tr-TR" sz="2400" dirty="0" smtClean="0"/>
              <a:t>düzenlenebilmekte ya </a:t>
            </a:r>
            <a:r>
              <a:rPr lang="tr-TR" sz="2400" dirty="0"/>
              <a:t>da herhangi bir aktivitenin gereği olarak belirli bir sıklıkta ya da </a:t>
            </a:r>
            <a:r>
              <a:rPr lang="tr-TR" sz="2400" dirty="0" smtClean="0"/>
              <a:t>düzenli olarak yürütülebilmektedir (Yıldırım, 2015).</a:t>
            </a:r>
            <a:endParaRPr lang="tr-TR" sz="2400" dirty="0">
              <a:solidFill>
                <a:prstClr val="black"/>
              </a:solidFill>
            </a:endParaRPr>
          </a:p>
        </p:txBody>
      </p:sp>
    </p:spTree>
    <p:extLst>
      <p:ext uri="{BB962C8B-B14F-4D97-AF65-F5344CB8AC3E}">
        <p14:creationId xmlns:p14="http://schemas.microsoft.com/office/powerpoint/2010/main" val="14008730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40565" y="1073426"/>
            <a:ext cx="9432235" cy="4154984"/>
          </a:xfrm>
          <a:prstGeom prst="rect">
            <a:avLst/>
          </a:prstGeom>
          <a:noFill/>
        </p:spPr>
        <p:txBody>
          <a:bodyPr wrap="square" rtlCol="0">
            <a:spAutoFit/>
          </a:bodyPr>
          <a:lstStyle/>
          <a:p>
            <a:pPr algn="ctr"/>
            <a:r>
              <a:rPr lang="tr-TR" sz="2400" b="1" dirty="0"/>
              <a:t>BAZI KANIT TEMELLİ İYİ UYGULAMA ÖRNEKLERİNİN</a:t>
            </a:r>
          </a:p>
          <a:p>
            <a:pPr algn="ctr"/>
            <a:r>
              <a:rPr lang="tr-TR" sz="2400" b="1" dirty="0"/>
              <a:t>“KUŞAKLARARASI YANSIMALARI</a:t>
            </a:r>
            <a:r>
              <a:rPr lang="tr-TR" sz="2400" b="1" dirty="0" smtClean="0"/>
              <a:t>”</a:t>
            </a:r>
          </a:p>
          <a:p>
            <a:endParaRPr lang="tr-TR" sz="2400" b="1" dirty="0">
              <a:solidFill>
                <a:prstClr val="black"/>
              </a:solidFill>
            </a:endParaRPr>
          </a:p>
          <a:p>
            <a:r>
              <a:rPr lang="tr-TR" sz="2400" dirty="0" smtClean="0"/>
              <a:t>1. Bireysel </a:t>
            </a:r>
            <a:r>
              <a:rPr lang="tr-TR" sz="2400" dirty="0"/>
              <a:t>Düzeyde Yansımalar: “Çocuklar” ve “Yaşlılar</a:t>
            </a:r>
            <a:r>
              <a:rPr lang="tr-TR" sz="2400" dirty="0" smtClean="0"/>
              <a:t>”</a:t>
            </a:r>
          </a:p>
          <a:p>
            <a:r>
              <a:rPr lang="tr-TR" sz="2400" dirty="0" smtClean="0"/>
              <a:t>2. Toplumsal </a:t>
            </a:r>
            <a:r>
              <a:rPr lang="tr-TR" sz="2400" dirty="0"/>
              <a:t>Düzeyde Yansımalar: “Okul ve Toplum</a:t>
            </a:r>
            <a:r>
              <a:rPr lang="tr-TR" sz="2400" dirty="0" smtClean="0"/>
              <a:t>”</a:t>
            </a:r>
          </a:p>
          <a:p>
            <a:endParaRPr lang="tr-TR" sz="2400" b="1" dirty="0"/>
          </a:p>
          <a:p>
            <a:pPr algn="ctr"/>
            <a:r>
              <a:rPr lang="tr-TR" sz="2400" b="1" dirty="0"/>
              <a:t>OKUL TEMELLİ KUŞAKLARARASI DAYANIŞMA MODELLERİ</a:t>
            </a:r>
          </a:p>
          <a:p>
            <a:pPr algn="ctr"/>
            <a:r>
              <a:rPr lang="tr-TR" sz="2400" b="1" dirty="0"/>
              <a:t>AÇISINDAN “TÜRKİYE”</a:t>
            </a:r>
            <a:endParaRPr lang="tr-TR" sz="2400" b="1" dirty="0" smtClean="0"/>
          </a:p>
          <a:p>
            <a:endParaRPr lang="tr-TR" sz="2400" b="1" dirty="0" smtClean="0">
              <a:solidFill>
                <a:prstClr val="black"/>
              </a:solidFill>
            </a:endParaRPr>
          </a:p>
          <a:p>
            <a:pPr algn="ctr"/>
            <a:r>
              <a:rPr lang="tr-TR" sz="2400" dirty="0" smtClean="0">
                <a:solidFill>
                  <a:prstClr val="black"/>
                </a:solidFill>
              </a:rPr>
              <a:t>(Yıldırım, 2015)</a:t>
            </a:r>
            <a:endParaRPr lang="tr-TR" sz="2400" dirty="0">
              <a:solidFill>
                <a:prstClr val="black"/>
              </a:solidFill>
            </a:endParaRPr>
          </a:p>
          <a:p>
            <a:endParaRPr lang="tr-TR" sz="2400" dirty="0">
              <a:solidFill>
                <a:prstClr val="black"/>
              </a:solidFill>
            </a:endParaRPr>
          </a:p>
        </p:txBody>
      </p:sp>
    </p:spTree>
    <p:extLst>
      <p:ext uri="{BB962C8B-B14F-4D97-AF65-F5344CB8AC3E}">
        <p14:creationId xmlns:p14="http://schemas.microsoft.com/office/powerpoint/2010/main" val="11160255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40565" y="1073426"/>
            <a:ext cx="9432235" cy="2677656"/>
          </a:xfrm>
          <a:prstGeom prst="rect">
            <a:avLst/>
          </a:prstGeom>
          <a:noFill/>
        </p:spPr>
        <p:txBody>
          <a:bodyPr wrap="square" rtlCol="0">
            <a:spAutoFit/>
          </a:bodyPr>
          <a:lstStyle/>
          <a:p>
            <a:r>
              <a:rPr lang="tr-TR" sz="2400" b="1" dirty="0" smtClean="0">
                <a:latin typeface="Cambria-Bold"/>
              </a:rPr>
              <a:t>Yararlanılan Kaynaklar</a:t>
            </a:r>
          </a:p>
          <a:p>
            <a:endParaRPr lang="tr-TR" sz="2400" b="1" dirty="0">
              <a:latin typeface="Cambria-Bold"/>
            </a:endParaRPr>
          </a:p>
          <a:p>
            <a:pPr algn="just"/>
            <a:r>
              <a:rPr lang="tr-TR" sz="2400" dirty="0" smtClean="0">
                <a:latin typeface="Cambria-Bold"/>
              </a:rPr>
              <a:t>Yıldırım, F. (2015). Çocukların Dünyasına Yaşlıları Dahil Etmek: Okul Temelli Dayanışma Modelleri</a:t>
            </a:r>
            <a:r>
              <a:rPr lang="tr-TR" sz="2400" dirty="0">
                <a:latin typeface="Cambria-Bold"/>
              </a:rPr>
              <a:t>. </a:t>
            </a:r>
            <a:r>
              <a:rPr lang="tr-TR" sz="2400" i="1" dirty="0">
                <a:latin typeface="Cambria-Bold"/>
              </a:rPr>
              <a:t>Türkiye Sosyal Araştırmalar Dergisi</a:t>
            </a:r>
            <a:r>
              <a:rPr lang="tr-TR" sz="2400" dirty="0">
                <a:latin typeface="Cambria-Bold"/>
              </a:rPr>
              <a:t>, 19(1), </a:t>
            </a:r>
            <a:r>
              <a:rPr lang="tr-TR" sz="2400" dirty="0" smtClean="0">
                <a:latin typeface="Cambria-Bold"/>
              </a:rPr>
              <a:t>275-296.</a:t>
            </a:r>
          </a:p>
          <a:p>
            <a:endParaRPr lang="tr-TR" sz="2400" b="1" dirty="0">
              <a:solidFill>
                <a:prstClr val="black"/>
              </a:solidFill>
              <a:latin typeface="Cambria-Bold"/>
            </a:endParaRPr>
          </a:p>
          <a:p>
            <a:endParaRPr lang="tr-TR" sz="2400" dirty="0">
              <a:solidFill>
                <a:prstClr val="black"/>
              </a:solidFill>
            </a:endParaRPr>
          </a:p>
        </p:txBody>
      </p:sp>
    </p:spTree>
    <p:extLst>
      <p:ext uri="{BB962C8B-B14F-4D97-AF65-F5344CB8AC3E}">
        <p14:creationId xmlns:p14="http://schemas.microsoft.com/office/powerpoint/2010/main" val="1350069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40565" y="1073426"/>
            <a:ext cx="9432235" cy="2677656"/>
          </a:xfrm>
          <a:prstGeom prst="rect">
            <a:avLst/>
          </a:prstGeom>
          <a:noFill/>
        </p:spPr>
        <p:txBody>
          <a:bodyPr wrap="square" rtlCol="0">
            <a:spAutoFit/>
          </a:bodyPr>
          <a:lstStyle/>
          <a:p>
            <a:pPr algn="ctr"/>
            <a:r>
              <a:rPr lang="tr-TR" sz="2400" b="1" dirty="0" smtClean="0"/>
              <a:t>Aile İçinde Kuşaklararası Dayanışma</a:t>
            </a:r>
          </a:p>
          <a:p>
            <a:pPr algn="just"/>
            <a:endParaRPr lang="tr-TR" sz="2400" dirty="0" smtClean="0">
              <a:ea typeface="MS Mincho" panose="02020609040205080304" pitchFamily="49" charset="-128"/>
            </a:endParaRPr>
          </a:p>
          <a:p>
            <a:pPr algn="just"/>
            <a:r>
              <a:rPr lang="tr-TR" sz="2400" dirty="0" smtClean="0">
                <a:ea typeface="MS Mincho" panose="02020609040205080304" pitchFamily="49" charset="-128"/>
              </a:rPr>
              <a:t>Demografik </a:t>
            </a:r>
            <a:r>
              <a:rPr lang="tr-TR" sz="2400" dirty="0">
                <a:ea typeface="MS Mincho" panose="02020609040205080304" pitchFamily="49" charset="-128"/>
              </a:rPr>
              <a:t>yaşlanma sürecinden geçen pek çok ülkede yalnızlık, yoksulluk, engellilik, kronik hastalıklar, bakım ihtiyacı gibi daha pek çok sorununun yaşlılık dönemi açısından değerlendirilmesi gereği ortaya çıkmıştır. Bir yandan bu sorunlar tartışılırken özellikler bu sorunlara bağlı olarak kuşaklararası ilişkiler de sorgulanır hale </a:t>
            </a:r>
            <a:r>
              <a:rPr lang="tr-TR" sz="2400" dirty="0" smtClean="0">
                <a:ea typeface="MS Mincho" panose="02020609040205080304" pitchFamily="49" charset="-128"/>
              </a:rPr>
              <a:t>gelmiştir (Yıldırım, 2015). </a:t>
            </a:r>
            <a:endParaRPr lang="tr-TR" dirty="0"/>
          </a:p>
        </p:txBody>
      </p:sp>
    </p:spTree>
    <p:extLst>
      <p:ext uri="{BB962C8B-B14F-4D97-AF65-F5344CB8AC3E}">
        <p14:creationId xmlns:p14="http://schemas.microsoft.com/office/powerpoint/2010/main" val="17990244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282148" y="1073426"/>
            <a:ext cx="10038521" cy="5262979"/>
          </a:xfrm>
          <a:prstGeom prst="rect">
            <a:avLst/>
          </a:prstGeom>
          <a:noFill/>
        </p:spPr>
        <p:txBody>
          <a:bodyPr wrap="square" rtlCol="0">
            <a:spAutoFit/>
          </a:bodyPr>
          <a:lstStyle/>
          <a:p>
            <a:pPr algn="ctr"/>
            <a:r>
              <a:rPr lang="tr-TR" sz="2400" b="1" dirty="0" smtClean="0"/>
              <a:t>Aile İçinde Kuşaklararası İlişkiler</a:t>
            </a:r>
          </a:p>
          <a:p>
            <a:pPr algn="just"/>
            <a:endParaRPr lang="tr-TR" sz="2400" dirty="0"/>
          </a:p>
          <a:p>
            <a:pPr algn="just"/>
            <a:r>
              <a:rPr lang="tr-TR" sz="2400" dirty="0" smtClean="0">
                <a:ea typeface="MS Mincho" panose="02020609040205080304" pitchFamily="49" charset="-128"/>
              </a:rPr>
              <a:t>Ailede </a:t>
            </a:r>
            <a:r>
              <a:rPr lang="tr-TR" sz="2400" dirty="0">
                <a:ea typeface="MS Mincho" panose="02020609040205080304" pitchFamily="49" charset="-128"/>
              </a:rPr>
              <a:t>kuşaklararası </a:t>
            </a:r>
            <a:r>
              <a:rPr lang="tr-TR" sz="2400" dirty="0" smtClean="0">
                <a:ea typeface="MS Mincho" panose="02020609040205080304" pitchFamily="49" charset="-128"/>
              </a:rPr>
              <a:t>ilişkiler genel olarak </a:t>
            </a:r>
            <a:r>
              <a:rPr lang="tr-TR" sz="2400" dirty="0">
                <a:ea typeface="MS Mincho" panose="02020609040205080304" pitchFamily="49" charset="-128"/>
              </a:rPr>
              <a:t>6 boyuta bağlı olarak </a:t>
            </a:r>
            <a:r>
              <a:rPr lang="tr-TR" sz="2400" dirty="0" smtClean="0">
                <a:ea typeface="MS Mincho" panose="02020609040205080304" pitchFamily="49" charset="-128"/>
              </a:rPr>
              <a:t>incelenir: </a:t>
            </a:r>
          </a:p>
          <a:p>
            <a:pPr algn="just"/>
            <a:endParaRPr lang="tr-TR" sz="2400" i="1" dirty="0" smtClean="0">
              <a:ea typeface="MS Mincho" panose="02020609040205080304" pitchFamily="49" charset="-128"/>
            </a:endParaRPr>
          </a:p>
          <a:p>
            <a:pPr marL="457200" lvl="0" indent="-457200" algn="just">
              <a:buAutoNum type="arabicPeriod"/>
            </a:pPr>
            <a:r>
              <a:rPr lang="tr-TR" sz="2400" i="1" dirty="0" smtClean="0">
                <a:ea typeface="MS Mincho" panose="02020609040205080304" pitchFamily="49" charset="-128"/>
              </a:rPr>
              <a:t>İlişkisel </a:t>
            </a:r>
            <a:r>
              <a:rPr lang="tr-TR" sz="2400" i="1" dirty="0">
                <a:ea typeface="MS Mincho" panose="02020609040205080304" pitchFamily="49" charset="-128"/>
              </a:rPr>
              <a:t>(</a:t>
            </a:r>
            <a:r>
              <a:rPr lang="tr-TR" sz="2400" i="1" dirty="0" err="1">
                <a:ea typeface="MS Mincho" panose="02020609040205080304" pitchFamily="49" charset="-128"/>
              </a:rPr>
              <a:t>associational</a:t>
            </a:r>
            <a:r>
              <a:rPr lang="tr-TR" sz="2400" i="1" dirty="0">
                <a:ea typeface="MS Mincho" panose="02020609040205080304" pitchFamily="49" charset="-128"/>
              </a:rPr>
              <a:t>) boyut</a:t>
            </a:r>
            <a:r>
              <a:rPr lang="tr-TR" sz="2400" dirty="0">
                <a:ea typeface="MS Mincho" panose="02020609040205080304" pitchFamily="49" charset="-128"/>
              </a:rPr>
              <a:t>; </a:t>
            </a:r>
            <a:r>
              <a:rPr lang="tr-TR" sz="2400" dirty="0" smtClean="0">
                <a:ea typeface="MS Mincho" panose="02020609040205080304" pitchFamily="49" charset="-128"/>
              </a:rPr>
              <a:t>Bu boyutta iletişimin yoğunluğu, biçimi ve sıklığı değerlendirilmektedir. </a:t>
            </a:r>
          </a:p>
          <a:p>
            <a:pPr lvl="0" algn="just"/>
            <a:endParaRPr lang="tr-TR" sz="2400" i="1" dirty="0" smtClean="0">
              <a:solidFill>
                <a:prstClr val="black"/>
              </a:solidFill>
              <a:ea typeface="MS Mincho" panose="02020609040205080304" pitchFamily="49" charset="-128"/>
            </a:endParaRPr>
          </a:p>
          <a:p>
            <a:pPr lvl="0" algn="just"/>
            <a:r>
              <a:rPr lang="tr-TR" sz="2400" i="1" dirty="0" smtClean="0">
                <a:solidFill>
                  <a:prstClr val="black"/>
                </a:solidFill>
                <a:ea typeface="MS Mincho" panose="02020609040205080304" pitchFamily="49" charset="-128"/>
              </a:rPr>
              <a:t>2</a:t>
            </a:r>
            <a:r>
              <a:rPr lang="tr-TR" sz="2400" i="1" dirty="0">
                <a:solidFill>
                  <a:prstClr val="black"/>
                </a:solidFill>
                <a:ea typeface="MS Mincho" panose="02020609040205080304" pitchFamily="49" charset="-128"/>
              </a:rPr>
              <a:t>. Duygusal (</a:t>
            </a:r>
            <a:r>
              <a:rPr lang="tr-TR" sz="2400" i="1" dirty="0" err="1">
                <a:solidFill>
                  <a:prstClr val="black"/>
                </a:solidFill>
                <a:ea typeface="MS Mincho" panose="02020609040205080304" pitchFamily="49" charset="-128"/>
              </a:rPr>
              <a:t>affectual</a:t>
            </a:r>
            <a:r>
              <a:rPr lang="tr-TR" sz="2400" i="1" dirty="0">
                <a:solidFill>
                  <a:prstClr val="black"/>
                </a:solidFill>
                <a:ea typeface="MS Mincho" panose="02020609040205080304" pitchFamily="49" charset="-128"/>
              </a:rPr>
              <a:t>) boyut</a:t>
            </a:r>
            <a:r>
              <a:rPr lang="tr-TR" sz="2400" dirty="0">
                <a:solidFill>
                  <a:prstClr val="black"/>
                </a:solidFill>
                <a:ea typeface="MS Mincho" panose="02020609040205080304" pitchFamily="49" charset="-128"/>
              </a:rPr>
              <a:t>; çocuklar ve aileleri arasındaki ilişkinin kalitesinin ölçüsü olarak duygusal yakınlık kadar çatışmayı da açıklamaktadır. </a:t>
            </a:r>
          </a:p>
          <a:p>
            <a:pPr lvl="0" algn="just"/>
            <a:endParaRPr lang="tr-TR" sz="2400" i="1" dirty="0">
              <a:solidFill>
                <a:prstClr val="black"/>
              </a:solidFill>
              <a:ea typeface="MS Mincho" panose="02020609040205080304" pitchFamily="49" charset="-128"/>
            </a:endParaRPr>
          </a:p>
          <a:p>
            <a:pPr lvl="0" algn="just"/>
            <a:r>
              <a:rPr lang="tr-TR" sz="2400" i="1" dirty="0">
                <a:solidFill>
                  <a:prstClr val="black"/>
                </a:solidFill>
                <a:ea typeface="MS Mincho" panose="02020609040205080304" pitchFamily="49" charset="-128"/>
              </a:rPr>
              <a:t>3. Görüş birliğine dayalı (</a:t>
            </a:r>
            <a:r>
              <a:rPr lang="tr-TR" sz="2400" i="1" dirty="0" err="1">
                <a:solidFill>
                  <a:prstClr val="black"/>
                </a:solidFill>
                <a:ea typeface="MS Mincho" panose="02020609040205080304" pitchFamily="49" charset="-128"/>
              </a:rPr>
              <a:t>consensual</a:t>
            </a:r>
            <a:r>
              <a:rPr lang="tr-TR" sz="2400" i="1" dirty="0">
                <a:solidFill>
                  <a:prstClr val="black"/>
                </a:solidFill>
                <a:ea typeface="MS Mincho" panose="02020609040205080304" pitchFamily="49" charset="-128"/>
              </a:rPr>
              <a:t>) boyut</a:t>
            </a:r>
            <a:r>
              <a:rPr lang="tr-TR" sz="2400" dirty="0">
                <a:solidFill>
                  <a:prstClr val="black"/>
                </a:solidFill>
                <a:ea typeface="MS Mincho" panose="02020609040205080304" pitchFamily="49" charset="-128"/>
              </a:rPr>
              <a:t>un ölçüsü değer ve inançlardaki anlaşma oranını / düzeyini ifade </a:t>
            </a:r>
            <a:r>
              <a:rPr lang="tr-TR" sz="2400" dirty="0" smtClean="0">
                <a:solidFill>
                  <a:prstClr val="black"/>
                </a:solidFill>
                <a:ea typeface="MS Mincho" panose="02020609040205080304" pitchFamily="49" charset="-128"/>
              </a:rPr>
              <a:t>etmektedir (Bengtson ve Roberts, 1991’den aktaran Yıldırım, 2015).</a:t>
            </a:r>
            <a:endParaRPr lang="tr-TR" sz="2400" dirty="0" smtClean="0">
              <a:solidFill>
                <a:prstClr val="black"/>
              </a:solidFill>
            </a:endParaRPr>
          </a:p>
          <a:p>
            <a:pPr marL="457200" lvl="0" indent="-457200" algn="just">
              <a:buAutoNum type="arabicPeriod"/>
            </a:pPr>
            <a:endParaRPr lang="tr-TR" sz="2400" dirty="0"/>
          </a:p>
        </p:txBody>
      </p:sp>
    </p:spTree>
    <p:extLst>
      <p:ext uri="{BB962C8B-B14F-4D97-AF65-F5344CB8AC3E}">
        <p14:creationId xmlns:p14="http://schemas.microsoft.com/office/powerpoint/2010/main" val="7010252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40565" y="1073426"/>
            <a:ext cx="9432235" cy="3416320"/>
          </a:xfrm>
          <a:prstGeom prst="rect">
            <a:avLst/>
          </a:prstGeom>
          <a:noFill/>
        </p:spPr>
        <p:txBody>
          <a:bodyPr wrap="square" rtlCol="0">
            <a:spAutoFit/>
          </a:bodyPr>
          <a:lstStyle/>
          <a:p>
            <a:pPr algn="just"/>
            <a:endParaRPr lang="tr-TR" sz="2400" i="1" dirty="0" smtClean="0">
              <a:ea typeface="MS Mincho" panose="02020609040205080304" pitchFamily="49" charset="-128"/>
            </a:endParaRPr>
          </a:p>
          <a:p>
            <a:pPr algn="just"/>
            <a:r>
              <a:rPr lang="tr-TR" sz="2400" i="1" dirty="0" smtClean="0">
                <a:solidFill>
                  <a:prstClr val="black"/>
                </a:solidFill>
                <a:ea typeface="MS Mincho" panose="02020609040205080304" pitchFamily="49" charset="-128"/>
              </a:rPr>
              <a:t>4. </a:t>
            </a:r>
            <a:r>
              <a:rPr lang="tr-TR" sz="2400" i="1" dirty="0"/>
              <a:t>Normatif (</a:t>
            </a:r>
            <a:r>
              <a:rPr lang="tr-TR" sz="2400" i="1" dirty="0" err="1"/>
              <a:t>normative</a:t>
            </a:r>
            <a:r>
              <a:rPr lang="tr-TR" sz="2400" i="1" dirty="0"/>
              <a:t>) dayanışma </a:t>
            </a:r>
            <a:r>
              <a:rPr lang="tr-TR" sz="2400" dirty="0" smtClean="0"/>
              <a:t>kuşaklararasındaki ilişkilerde </a:t>
            </a:r>
            <a:r>
              <a:rPr lang="tr-TR" sz="2400" dirty="0"/>
              <a:t>anneye, babaya ve çocuğa ait sorumlulukların dikkate </a:t>
            </a:r>
            <a:r>
              <a:rPr lang="tr-TR" sz="2400" dirty="0" smtClean="0"/>
              <a:t>alınarak karşılıklı </a:t>
            </a:r>
            <a:r>
              <a:rPr lang="tr-TR" sz="2400" dirty="0"/>
              <a:t>bağlılığın ölçülmesini sağlamaktadır</a:t>
            </a:r>
            <a:r>
              <a:rPr lang="tr-TR" sz="2400" dirty="0" smtClean="0"/>
              <a:t>.</a:t>
            </a:r>
          </a:p>
          <a:p>
            <a:pPr algn="just"/>
            <a:endParaRPr lang="tr-TR" sz="2400" i="1" dirty="0" smtClean="0">
              <a:solidFill>
                <a:prstClr val="black"/>
              </a:solidFill>
              <a:ea typeface="MS Mincho" panose="02020609040205080304" pitchFamily="49" charset="-128"/>
            </a:endParaRPr>
          </a:p>
          <a:p>
            <a:pPr algn="just"/>
            <a:r>
              <a:rPr lang="tr-TR" sz="2400" i="1" dirty="0" smtClean="0">
                <a:solidFill>
                  <a:prstClr val="black"/>
                </a:solidFill>
                <a:ea typeface="MS Mincho" panose="02020609040205080304" pitchFamily="49" charset="-128"/>
              </a:rPr>
              <a:t>5. </a:t>
            </a:r>
            <a:r>
              <a:rPr lang="tr-TR" sz="2400" i="1" dirty="0"/>
              <a:t>İşlevsel (</a:t>
            </a:r>
            <a:r>
              <a:rPr lang="tr-TR" sz="2400" i="1" dirty="0" err="1" smtClean="0"/>
              <a:t>functional</a:t>
            </a:r>
            <a:r>
              <a:rPr lang="tr-TR" sz="2400" i="1" dirty="0" smtClean="0"/>
              <a:t>) dayanışma </a:t>
            </a:r>
            <a:r>
              <a:rPr lang="tr-TR" sz="2400" dirty="0"/>
              <a:t>ebeveynler ve çocukları arasındaki maddi ya da manevi </a:t>
            </a:r>
            <a:r>
              <a:rPr lang="tr-TR" sz="2400" dirty="0" smtClean="0"/>
              <a:t>desteği ifade etmektedir </a:t>
            </a:r>
            <a:r>
              <a:rPr lang="tr-TR" sz="2400" dirty="0" smtClean="0">
                <a:solidFill>
                  <a:prstClr val="black"/>
                </a:solidFill>
                <a:ea typeface="MS Mincho" panose="02020609040205080304" pitchFamily="49" charset="-128"/>
              </a:rPr>
              <a:t>(Bengtson </a:t>
            </a:r>
            <a:r>
              <a:rPr lang="tr-TR" sz="2400" dirty="0">
                <a:solidFill>
                  <a:prstClr val="black"/>
                </a:solidFill>
                <a:ea typeface="MS Mincho" panose="02020609040205080304" pitchFamily="49" charset="-128"/>
              </a:rPr>
              <a:t>ve Roberts, 1991’den aktaran Yıldırım, 2015).</a:t>
            </a:r>
            <a:endParaRPr lang="tr-TR" sz="2400" dirty="0">
              <a:solidFill>
                <a:prstClr val="black"/>
              </a:solidFill>
            </a:endParaRPr>
          </a:p>
          <a:p>
            <a:pPr lvl="0" algn="just"/>
            <a:endParaRPr lang="tr-TR" sz="2400" dirty="0" smtClean="0">
              <a:solidFill>
                <a:prstClr val="black"/>
              </a:solidFill>
              <a:ea typeface="MS Mincho" panose="02020609040205080304" pitchFamily="49" charset="-128"/>
            </a:endParaRPr>
          </a:p>
        </p:txBody>
      </p:sp>
    </p:spTree>
    <p:extLst>
      <p:ext uri="{BB962C8B-B14F-4D97-AF65-F5344CB8AC3E}">
        <p14:creationId xmlns:p14="http://schemas.microsoft.com/office/powerpoint/2010/main" val="1026031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40565" y="1073426"/>
            <a:ext cx="9432235" cy="3046988"/>
          </a:xfrm>
          <a:prstGeom prst="rect">
            <a:avLst/>
          </a:prstGeom>
          <a:noFill/>
        </p:spPr>
        <p:txBody>
          <a:bodyPr wrap="square" rtlCol="0">
            <a:spAutoFit/>
          </a:bodyPr>
          <a:lstStyle/>
          <a:p>
            <a:pPr lvl="0" algn="just"/>
            <a:endParaRPr lang="tr-TR" sz="2400" dirty="0">
              <a:solidFill>
                <a:prstClr val="black"/>
              </a:solidFill>
              <a:ea typeface="MS Mincho" panose="02020609040205080304" pitchFamily="49" charset="-128"/>
            </a:endParaRPr>
          </a:p>
          <a:p>
            <a:pPr lvl="0" algn="just"/>
            <a:r>
              <a:rPr lang="tr-TR" sz="2400" i="1" dirty="0">
                <a:solidFill>
                  <a:prstClr val="black"/>
                </a:solidFill>
                <a:ea typeface="MS Mincho" panose="02020609040205080304" pitchFamily="49" charset="-128"/>
              </a:rPr>
              <a:t>Yapısal (</a:t>
            </a:r>
            <a:r>
              <a:rPr lang="tr-TR" sz="2400" i="1" dirty="0" err="1">
                <a:solidFill>
                  <a:prstClr val="black"/>
                </a:solidFill>
                <a:ea typeface="MS Mincho" panose="02020609040205080304" pitchFamily="49" charset="-128"/>
              </a:rPr>
              <a:t>structural</a:t>
            </a:r>
            <a:r>
              <a:rPr lang="tr-TR" sz="2400" i="1" dirty="0">
                <a:solidFill>
                  <a:prstClr val="black"/>
                </a:solidFill>
                <a:ea typeface="MS Mincho" panose="02020609040205080304" pitchFamily="49" charset="-128"/>
              </a:rPr>
              <a:t>) dayanışma </a:t>
            </a:r>
            <a:r>
              <a:rPr lang="tr-TR" sz="2400" dirty="0">
                <a:solidFill>
                  <a:prstClr val="black"/>
                </a:solidFill>
                <a:ea typeface="MS Mincho" panose="02020609040205080304" pitchFamily="49" charset="-128"/>
              </a:rPr>
              <a:t>ise aile </a:t>
            </a:r>
            <a:r>
              <a:rPr lang="tr-TR" sz="2400" dirty="0" smtClean="0">
                <a:solidFill>
                  <a:prstClr val="black"/>
                </a:solidFill>
                <a:ea typeface="MS Mincho" panose="02020609040205080304" pitchFamily="49" charset="-128"/>
              </a:rPr>
              <a:t>etkileşimindeki önemli </a:t>
            </a:r>
            <a:r>
              <a:rPr lang="tr-TR" sz="2400" dirty="0">
                <a:solidFill>
                  <a:prstClr val="black"/>
                </a:solidFill>
                <a:ea typeface="MS Mincho" panose="02020609040205080304" pitchFamily="49" charset="-128"/>
              </a:rPr>
              <a:t>fırsat yapılarını açıklamaktadır. Tipik ölçüleri ise coğrafik </a:t>
            </a:r>
            <a:r>
              <a:rPr lang="tr-TR" sz="2400" dirty="0" smtClean="0">
                <a:solidFill>
                  <a:prstClr val="black"/>
                </a:solidFill>
                <a:ea typeface="MS Mincho" panose="02020609040205080304" pitchFamily="49" charset="-128"/>
              </a:rPr>
              <a:t>uzaklık ve </a:t>
            </a:r>
            <a:r>
              <a:rPr lang="tr-TR" sz="2400" dirty="0">
                <a:solidFill>
                  <a:prstClr val="black"/>
                </a:solidFill>
                <a:ea typeface="MS Mincho" panose="02020609040205080304" pitchFamily="49" charset="-128"/>
              </a:rPr>
              <a:t>ikamet edilen yerin yakınlığıdır; ancak akrabalara, </a:t>
            </a:r>
            <a:r>
              <a:rPr lang="tr-TR" sz="2400" dirty="0" smtClean="0">
                <a:solidFill>
                  <a:prstClr val="black"/>
                </a:solidFill>
                <a:ea typeface="MS Mincho" panose="02020609040205080304" pitchFamily="49" charset="-128"/>
              </a:rPr>
              <a:t>ebeveynlere, çocuklara </a:t>
            </a:r>
            <a:r>
              <a:rPr lang="tr-TR" sz="2400" dirty="0">
                <a:solidFill>
                  <a:prstClr val="black"/>
                </a:solidFill>
                <a:ea typeface="MS Mincho" panose="02020609040205080304" pitchFamily="49" charset="-128"/>
              </a:rPr>
              <a:t>ve kardeşlere ulaşabilmenin yanı sıra yaş, cinsiyet, </a:t>
            </a:r>
            <a:r>
              <a:rPr lang="tr-TR" sz="2400" dirty="0" smtClean="0">
                <a:solidFill>
                  <a:prstClr val="black"/>
                </a:solidFill>
                <a:ea typeface="MS Mincho" panose="02020609040205080304" pitchFamily="49" charset="-128"/>
              </a:rPr>
              <a:t>medeni durum</a:t>
            </a:r>
            <a:r>
              <a:rPr lang="tr-TR" sz="2400" dirty="0">
                <a:solidFill>
                  <a:prstClr val="black"/>
                </a:solidFill>
                <a:ea typeface="MS Mincho" panose="02020609040205080304" pitchFamily="49" charset="-128"/>
              </a:rPr>
              <a:t>, sağlık durumu ve çalışma durumu gibi pek çok faktör de </a:t>
            </a:r>
            <a:r>
              <a:rPr lang="tr-TR" sz="2400" dirty="0" smtClean="0">
                <a:solidFill>
                  <a:prstClr val="black"/>
                </a:solidFill>
                <a:ea typeface="MS Mincho" panose="02020609040205080304" pitchFamily="49" charset="-128"/>
              </a:rPr>
              <a:t>yapısal dayanışma </a:t>
            </a:r>
            <a:r>
              <a:rPr lang="tr-TR" sz="2400" dirty="0">
                <a:solidFill>
                  <a:prstClr val="black"/>
                </a:solidFill>
                <a:ea typeface="MS Mincho" panose="02020609040205080304" pitchFamily="49" charset="-128"/>
              </a:rPr>
              <a:t>için önemlidir. Bu boyutların </a:t>
            </a:r>
            <a:r>
              <a:rPr lang="tr-TR" sz="2400" dirty="0" smtClean="0">
                <a:solidFill>
                  <a:prstClr val="black"/>
                </a:solidFill>
                <a:ea typeface="MS Mincho" panose="02020609040205080304" pitchFamily="49" charset="-128"/>
              </a:rPr>
              <a:t>hepsi </a:t>
            </a:r>
            <a:r>
              <a:rPr lang="tr-TR" sz="2400" dirty="0">
                <a:solidFill>
                  <a:prstClr val="black"/>
                </a:solidFill>
                <a:ea typeface="MS Mincho" panose="02020609040205080304" pitchFamily="49" charset="-128"/>
              </a:rPr>
              <a:t>ise yapısal </a:t>
            </a:r>
            <a:r>
              <a:rPr lang="tr-TR" sz="2400" dirty="0" smtClean="0">
                <a:solidFill>
                  <a:prstClr val="black"/>
                </a:solidFill>
                <a:ea typeface="MS Mincho" panose="02020609040205080304" pitchFamily="49" charset="-128"/>
              </a:rPr>
              <a:t>olarak birbirleri </a:t>
            </a:r>
            <a:r>
              <a:rPr lang="tr-TR" sz="2400" dirty="0">
                <a:solidFill>
                  <a:prstClr val="black"/>
                </a:solidFill>
                <a:ea typeface="MS Mincho" panose="02020609040205080304" pitchFamily="49" charset="-128"/>
              </a:rPr>
              <a:t>ile </a:t>
            </a:r>
            <a:r>
              <a:rPr lang="tr-TR" sz="2400" dirty="0" smtClean="0">
                <a:solidFill>
                  <a:prstClr val="black"/>
                </a:solidFill>
                <a:ea typeface="MS Mincho" panose="02020609040205080304" pitchFamily="49" charset="-128"/>
              </a:rPr>
              <a:t>ilişkilidir </a:t>
            </a:r>
            <a:r>
              <a:rPr lang="tr-TR" sz="2400" dirty="0">
                <a:solidFill>
                  <a:prstClr val="black"/>
                </a:solidFill>
                <a:ea typeface="MS Mincho" panose="02020609040205080304" pitchFamily="49" charset="-128"/>
              </a:rPr>
              <a:t>(Bengtson ve Roberts, 1991’den aktaran Yıldırım, 2015).</a:t>
            </a:r>
            <a:endParaRPr lang="tr-TR" sz="2400" dirty="0">
              <a:solidFill>
                <a:prstClr val="black"/>
              </a:solidFill>
            </a:endParaRPr>
          </a:p>
        </p:txBody>
      </p:sp>
    </p:spTree>
    <p:extLst>
      <p:ext uri="{BB962C8B-B14F-4D97-AF65-F5344CB8AC3E}">
        <p14:creationId xmlns:p14="http://schemas.microsoft.com/office/powerpoint/2010/main" val="11579219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60443" y="954156"/>
            <a:ext cx="9432235" cy="3416320"/>
          </a:xfrm>
          <a:prstGeom prst="rect">
            <a:avLst/>
          </a:prstGeom>
          <a:noFill/>
        </p:spPr>
        <p:txBody>
          <a:bodyPr wrap="square" rtlCol="0">
            <a:spAutoFit/>
          </a:bodyPr>
          <a:lstStyle/>
          <a:p>
            <a:pPr algn="just"/>
            <a:r>
              <a:rPr lang="tr-TR" sz="2400" b="1" dirty="0"/>
              <a:t>Ülkemizde kuşaklararası ilişkiler konusunda </a:t>
            </a:r>
            <a:r>
              <a:rPr lang="tr-TR" sz="2400" b="1" dirty="0" smtClean="0"/>
              <a:t>değerlendirme yapabilmek </a:t>
            </a:r>
            <a:r>
              <a:rPr lang="tr-TR" sz="2400" b="1" dirty="0"/>
              <a:t>için ailenin </a:t>
            </a:r>
            <a:r>
              <a:rPr lang="tr-TR" sz="2400" b="1" dirty="0" smtClean="0"/>
              <a:t>bu bağlamda yaşadığı </a:t>
            </a:r>
            <a:r>
              <a:rPr lang="tr-TR" sz="2400" b="1" dirty="0"/>
              <a:t>değişimlere değinmek </a:t>
            </a:r>
            <a:r>
              <a:rPr lang="tr-TR" sz="2400" b="1" dirty="0" smtClean="0"/>
              <a:t>gerekmektedir: </a:t>
            </a:r>
            <a:endParaRPr lang="tr-TR" sz="2400" b="1" dirty="0"/>
          </a:p>
          <a:p>
            <a:pPr algn="just"/>
            <a:endParaRPr lang="tr-TR" sz="2400" dirty="0" smtClean="0"/>
          </a:p>
          <a:p>
            <a:pPr marL="342900" indent="-342900" algn="just">
              <a:buFont typeface="Arial" panose="020B0604020202020204" pitchFamily="34" charset="0"/>
              <a:buChar char="•"/>
            </a:pPr>
            <a:r>
              <a:rPr lang="tr-TR" sz="2400" dirty="0" smtClean="0">
                <a:solidFill>
                  <a:prstClr val="black"/>
                </a:solidFill>
              </a:rPr>
              <a:t>Türkiye’de </a:t>
            </a:r>
            <a:r>
              <a:rPr lang="tr-TR" sz="2400" dirty="0">
                <a:solidFill>
                  <a:prstClr val="black"/>
                </a:solidFill>
              </a:rPr>
              <a:t>çekirdek aile yapısı ve geçmişe oranla evli olmayanların sayısı </a:t>
            </a:r>
            <a:r>
              <a:rPr lang="tr-TR" sz="2400" dirty="0" smtClean="0">
                <a:solidFill>
                  <a:prstClr val="black"/>
                </a:solidFill>
              </a:rPr>
              <a:t>artmıştır</a:t>
            </a:r>
          </a:p>
          <a:p>
            <a:pPr marL="342900" indent="-342900" algn="just">
              <a:buFont typeface="Arial" panose="020B0604020202020204" pitchFamily="34" charset="0"/>
              <a:buChar char="•"/>
            </a:pPr>
            <a:r>
              <a:rPr lang="tr-TR" sz="2400" dirty="0">
                <a:solidFill>
                  <a:prstClr val="black"/>
                </a:solidFill>
              </a:rPr>
              <a:t>Kadınlar doğurganlıklarını ileri yaşlara ertelemeye </a:t>
            </a:r>
            <a:r>
              <a:rPr lang="tr-TR" sz="2400" dirty="0" smtClean="0">
                <a:solidFill>
                  <a:prstClr val="black"/>
                </a:solidFill>
              </a:rPr>
              <a:t>başlamıştır</a:t>
            </a:r>
          </a:p>
          <a:p>
            <a:pPr marL="342900" indent="-342900" algn="just">
              <a:buFont typeface="Arial" panose="020B0604020202020204" pitchFamily="34" charset="0"/>
              <a:buChar char="•"/>
            </a:pPr>
            <a:r>
              <a:rPr lang="tr-TR" sz="2400" dirty="0">
                <a:solidFill>
                  <a:prstClr val="black"/>
                </a:solidFill>
              </a:rPr>
              <a:t>doğurganlıktaki düşüşün, kadınların eğitim düzeyiyle de paralel olduğu ortaya </a:t>
            </a:r>
            <a:r>
              <a:rPr lang="tr-TR" sz="2400" dirty="0" smtClean="0">
                <a:solidFill>
                  <a:prstClr val="black"/>
                </a:solidFill>
              </a:rPr>
              <a:t>çıkmıştır</a:t>
            </a:r>
          </a:p>
          <a:p>
            <a:pPr marL="342900" indent="-342900" algn="just">
              <a:buFont typeface="Arial" panose="020B0604020202020204" pitchFamily="34" charset="0"/>
              <a:buChar char="•"/>
            </a:pPr>
            <a:r>
              <a:rPr lang="tr-TR" sz="2400" dirty="0">
                <a:solidFill>
                  <a:prstClr val="black"/>
                </a:solidFill>
              </a:rPr>
              <a:t>Türkiye’de kadınlar arasında kariyer hedefleri </a:t>
            </a:r>
            <a:r>
              <a:rPr lang="tr-TR" sz="2400" dirty="0" smtClean="0">
                <a:solidFill>
                  <a:prstClr val="black"/>
                </a:solidFill>
              </a:rPr>
              <a:t>artmıştır </a:t>
            </a:r>
            <a:r>
              <a:rPr lang="tr-TR" sz="2400" dirty="0" smtClean="0"/>
              <a:t>(Yıldırım, 2015).</a:t>
            </a:r>
            <a:endParaRPr lang="tr-TR" sz="2400" dirty="0">
              <a:solidFill>
                <a:prstClr val="black"/>
              </a:solidFill>
            </a:endParaRPr>
          </a:p>
        </p:txBody>
      </p:sp>
    </p:spTree>
    <p:extLst>
      <p:ext uri="{BB962C8B-B14F-4D97-AF65-F5344CB8AC3E}">
        <p14:creationId xmlns:p14="http://schemas.microsoft.com/office/powerpoint/2010/main" val="24898069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40565" y="1073426"/>
            <a:ext cx="9432235" cy="4524315"/>
          </a:xfrm>
          <a:prstGeom prst="rect">
            <a:avLst/>
          </a:prstGeom>
          <a:noFill/>
        </p:spPr>
        <p:txBody>
          <a:bodyPr wrap="square" rtlCol="0">
            <a:spAutoFit/>
          </a:bodyPr>
          <a:lstStyle/>
          <a:p>
            <a:pPr marL="342900" indent="-342900" algn="just">
              <a:buFont typeface="Arial" panose="020B0604020202020204" pitchFamily="34" charset="0"/>
              <a:buChar char="•"/>
            </a:pPr>
            <a:endParaRPr lang="tr-TR" sz="2400" dirty="0" smtClean="0">
              <a:latin typeface="Cambria" panose="02040503050406030204" pitchFamily="18" charset="0"/>
            </a:endParaRPr>
          </a:p>
          <a:p>
            <a:pPr marL="342900" lvl="0" indent="-342900" algn="just">
              <a:buFont typeface="Arial" panose="020B0604020202020204" pitchFamily="34" charset="0"/>
              <a:buChar char="•"/>
            </a:pPr>
            <a:r>
              <a:rPr lang="tr-TR" sz="2400" dirty="0">
                <a:solidFill>
                  <a:prstClr val="black"/>
                </a:solidFill>
              </a:rPr>
              <a:t>Çalışma yaşamındaki kadınların oranı da artmıştır</a:t>
            </a:r>
          </a:p>
          <a:p>
            <a:pPr marL="342900" lvl="0" indent="-342900" algn="just">
              <a:buFont typeface="Arial" panose="020B0604020202020204" pitchFamily="34" charset="0"/>
              <a:buChar char="•"/>
            </a:pPr>
            <a:r>
              <a:rPr lang="tr-TR" sz="2400" dirty="0">
                <a:solidFill>
                  <a:prstClr val="black"/>
                </a:solidFill>
              </a:rPr>
              <a:t>Aile bireylerinin yaşlıya bakmasının mümkün olamadığı durumlarda yaşlı bireyler aileleri ile aynı bina, aynı sokak ya da aynı mahalle içinde ikamet etme eğilimindedirler </a:t>
            </a:r>
          </a:p>
          <a:p>
            <a:pPr marL="342900" indent="-342900" algn="just">
              <a:buFont typeface="Arial" panose="020B0604020202020204" pitchFamily="34" charset="0"/>
              <a:buChar char="•"/>
            </a:pPr>
            <a:r>
              <a:rPr lang="tr-TR" sz="2400" dirty="0" err="1" smtClean="0"/>
              <a:t>Sosyo</a:t>
            </a:r>
            <a:r>
              <a:rPr lang="tr-TR" sz="2400" dirty="0" smtClean="0"/>
              <a:t>‐ekonomik </a:t>
            </a:r>
            <a:r>
              <a:rPr lang="tr-TR" sz="2400" dirty="0"/>
              <a:t>durumunun yetersiz </a:t>
            </a:r>
            <a:r>
              <a:rPr lang="tr-TR" sz="2400" dirty="0" smtClean="0"/>
              <a:t>olması durumunda </a:t>
            </a:r>
            <a:r>
              <a:rPr lang="tr-TR" sz="2400" dirty="0"/>
              <a:t>ise aile üyelerinden biri tarafından yaşlı bakımının </a:t>
            </a:r>
            <a:r>
              <a:rPr lang="tr-TR" sz="2400" dirty="0" smtClean="0"/>
              <a:t>evde gerçekleştirilmesi </a:t>
            </a:r>
            <a:r>
              <a:rPr lang="tr-TR" sz="2400" dirty="0"/>
              <a:t>kaçınılmaz olabilmektedir. </a:t>
            </a:r>
            <a:endParaRPr lang="tr-TR" sz="2400" dirty="0" smtClean="0"/>
          </a:p>
          <a:p>
            <a:pPr marL="342900" lvl="0" indent="-342900" algn="just">
              <a:buFont typeface="Arial" panose="020B0604020202020204" pitchFamily="34" charset="0"/>
              <a:buChar char="•"/>
            </a:pPr>
            <a:r>
              <a:rPr lang="tr-TR" sz="2400" dirty="0">
                <a:solidFill>
                  <a:prstClr val="black"/>
                </a:solidFill>
              </a:rPr>
              <a:t>Y</a:t>
            </a:r>
            <a:r>
              <a:rPr lang="tr-TR" sz="2400" dirty="0" smtClean="0">
                <a:solidFill>
                  <a:prstClr val="black"/>
                </a:solidFill>
              </a:rPr>
              <a:t>aşlılara </a:t>
            </a:r>
            <a:r>
              <a:rPr lang="tr-TR" sz="2400" dirty="0">
                <a:solidFill>
                  <a:prstClr val="black"/>
                </a:solidFill>
              </a:rPr>
              <a:t>bakmakla yükümlü </a:t>
            </a:r>
            <a:r>
              <a:rPr lang="tr-TR" sz="2400" dirty="0" smtClean="0">
                <a:solidFill>
                  <a:prstClr val="black"/>
                </a:solidFill>
              </a:rPr>
              <a:t>kişiler </a:t>
            </a:r>
            <a:r>
              <a:rPr lang="tr-TR" sz="2400" dirty="0">
                <a:solidFill>
                  <a:prstClr val="black"/>
                </a:solidFill>
              </a:rPr>
              <a:t>genellikle </a:t>
            </a:r>
            <a:r>
              <a:rPr lang="tr-TR" sz="2400" dirty="0" smtClean="0">
                <a:solidFill>
                  <a:prstClr val="black"/>
                </a:solidFill>
              </a:rPr>
              <a:t>kadınlar olmaktadır (</a:t>
            </a:r>
            <a:r>
              <a:rPr lang="tr-TR" sz="2400" dirty="0">
                <a:solidFill>
                  <a:prstClr val="black"/>
                </a:solidFill>
              </a:rPr>
              <a:t>Yıldırım, 2015).</a:t>
            </a:r>
          </a:p>
          <a:p>
            <a:pPr marL="342900" indent="-342900" algn="just">
              <a:buFont typeface="Arial" panose="020B0604020202020204" pitchFamily="34" charset="0"/>
              <a:buChar char="•"/>
            </a:pPr>
            <a:endParaRPr lang="tr-TR" sz="2400" dirty="0" smtClean="0">
              <a:latin typeface="Cambria" panose="02040503050406030204" pitchFamily="18" charset="0"/>
            </a:endParaRPr>
          </a:p>
          <a:p>
            <a:pPr marL="342900" indent="-342900" algn="just">
              <a:buFont typeface="Arial" panose="020B0604020202020204" pitchFamily="34" charset="0"/>
              <a:buChar char="•"/>
            </a:pPr>
            <a:endParaRPr lang="tr-TR" sz="2400" dirty="0">
              <a:solidFill>
                <a:prstClr val="black"/>
              </a:solidFill>
            </a:endParaRPr>
          </a:p>
        </p:txBody>
      </p:sp>
    </p:spTree>
    <p:extLst>
      <p:ext uri="{BB962C8B-B14F-4D97-AF65-F5344CB8AC3E}">
        <p14:creationId xmlns:p14="http://schemas.microsoft.com/office/powerpoint/2010/main" val="4101804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40565" y="1073426"/>
            <a:ext cx="9432235" cy="2677656"/>
          </a:xfrm>
          <a:prstGeom prst="rect">
            <a:avLst/>
          </a:prstGeom>
          <a:noFill/>
        </p:spPr>
        <p:txBody>
          <a:bodyPr wrap="square" rtlCol="0">
            <a:spAutoFit/>
          </a:bodyPr>
          <a:lstStyle/>
          <a:p>
            <a:pPr algn="just"/>
            <a:r>
              <a:rPr lang="tr-TR" sz="2400" dirty="0"/>
              <a:t>Kuşaklararası ilişkilerde önemli faktörlerden biri de yaşlılıkta </a:t>
            </a:r>
            <a:r>
              <a:rPr lang="tr-TR" sz="2400" dirty="0" smtClean="0"/>
              <a:t>fiziksel ve </a:t>
            </a:r>
            <a:r>
              <a:rPr lang="tr-TR" sz="2400" dirty="0"/>
              <a:t>zihinsel kayıplar, günlük yaşam ve kendine bakım </a:t>
            </a:r>
            <a:r>
              <a:rPr lang="tr-TR" sz="2400" dirty="0" smtClean="0"/>
              <a:t>aktivitelerinin yaşlılar tarafından </a:t>
            </a:r>
            <a:r>
              <a:rPr lang="tr-TR" sz="2400" dirty="0"/>
              <a:t>bağımsız bir biçimde gerçekleştirilememesidir. Çünkü </a:t>
            </a:r>
            <a:r>
              <a:rPr lang="tr-TR" sz="2400" dirty="0" smtClean="0"/>
              <a:t>bu faktörler </a:t>
            </a:r>
            <a:r>
              <a:rPr lang="tr-TR" sz="2400" dirty="0"/>
              <a:t>kuşaklararasındaki ilişkilerin azalmasında, yaşlıların </a:t>
            </a:r>
            <a:r>
              <a:rPr lang="tr-TR" sz="2400" dirty="0" smtClean="0"/>
              <a:t>toplum içinde </a:t>
            </a:r>
            <a:r>
              <a:rPr lang="tr-TR" sz="2400" dirty="0"/>
              <a:t>yük olarak algılanmalarında ve yaşlılara olumsuz algı ve </a:t>
            </a:r>
            <a:r>
              <a:rPr lang="tr-TR" sz="2400" dirty="0" smtClean="0"/>
              <a:t>tutum geliştirilmesinde </a:t>
            </a:r>
            <a:r>
              <a:rPr lang="tr-TR" sz="2400" dirty="0"/>
              <a:t>etkili olabilmektedir (Gökçe‐Kutsal, </a:t>
            </a:r>
            <a:r>
              <a:rPr lang="tr-TR" sz="2400" dirty="0" smtClean="0"/>
              <a:t>2007’den aktaran Yıldırım, 2015).</a:t>
            </a:r>
            <a:endParaRPr lang="tr-TR" sz="2400" dirty="0">
              <a:solidFill>
                <a:prstClr val="black"/>
              </a:solidFill>
            </a:endParaRPr>
          </a:p>
        </p:txBody>
      </p:sp>
    </p:spTree>
    <p:extLst>
      <p:ext uri="{BB962C8B-B14F-4D97-AF65-F5344CB8AC3E}">
        <p14:creationId xmlns:p14="http://schemas.microsoft.com/office/powerpoint/2010/main" val="36355808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60443" y="1898374"/>
            <a:ext cx="9432235" cy="1200329"/>
          </a:xfrm>
          <a:prstGeom prst="rect">
            <a:avLst/>
          </a:prstGeom>
          <a:noFill/>
        </p:spPr>
        <p:txBody>
          <a:bodyPr wrap="square" rtlCol="0">
            <a:spAutoFit/>
          </a:bodyPr>
          <a:lstStyle/>
          <a:p>
            <a:pPr algn="just"/>
            <a:r>
              <a:rPr lang="tr-TR" sz="2400" dirty="0"/>
              <a:t>Aktif Yaşlanma </a:t>
            </a:r>
            <a:r>
              <a:rPr lang="tr-TR" sz="2400" dirty="0" smtClean="0"/>
              <a:t>Raporu, Türkiye’deki </a:t>
            </a:r>
            <a:r>
              <a:rPr lang="tr-TR" sz="2400" dirty="0"/>
              <a:t>yaşlıların artan oranından endişe duyulduğunu ve </a:t>
            </a:r>
            <a:r>
              <a:rPr lang="tr-TR" sz="2400" dirty="0" smtClean="0"/>
              <a:t>yaşlılara yönelik </a:t>
            </a:r>
            <a:r>
              <a:rPr lang="tr-TR" sz="2400" dirty="0"/>
              <a:t>önyargıların olduğunu göstermektedir (</a:t>
            </a:r>
            <a:r>
              <a:rPr lang="tr-TR" sz="2400" dirty="0" err="1"/>
              <a:t>European</a:t>
            </a:r>
            <a:r>
              <a:rPr lang="tr-TR" sz="2400" dirty="0"/>
              <a:t> </a:t>
            </a:r>
            <a:r>
              <a:rPr lang="tr-TR" sz="2400" dirty="0" err="1" smtClean="0"/>
              <a:t>Commission</a:t>
            </a:r>
            <a:r>
              <a:rPr lang="tr-TR" sz="2400" dirty="0" smtClean="0"/>
              <a:t>, 2012’den aktaran Yıldırım, 2015). </a:t>
            </a:r>
            <a:endParaRPr lang="tr-TR" sz="2400" dirty="0">
              <a:solidFill>
                <a:prstClr val="black"/>
              </a:solidFill>
            </a:endParaRPr>
          </a:p>
        </p:txBody>
      </p:sp>
    </p:spTree>
    <p:extLst>
      <p:ext uri="{BB962C8B-B14F-4D97-AF65-F5344CB8AC3E}">
        <p14:creationId xmlns:p14="http://schemas.microsoft.com/office/powerpoint/2010/main" val="270939021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801</Words>
  <Application>Microsoft Office PowerPoint</Application>
  <PresentationFormat>Geniş ekran</PresentationFormat>
  <Paragraphs>56</Paragraphs>
  <Slides>16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16</vt:i4>
      </vt:variant>
    </vt:vector>
  </HeadingPairs>
  <TitlesOfParts>
    <vt:vector size="23" baseType="lpstr">
      <vt:lpstr>MS Mincho</vt:lpstr>
      <vt:lpstr>Arial</vt:lpstr>
      <vt:lpstr>Calibri</vt:lpstr>
      <vt:lpstr>Calibri Light</vt:lpstr>
      <vt:lpstr>Cambria</vt:lpstr>
      <vt:lpstr>Cambria-Bold</vt:lpstr>
      <vt:lpstr>1_Office Teması</vt:lpstr>
      <vt:lpstr>AİLE İÇİNDE KUŞAKLARARASI DAYANIŞMA VE OKUL TEMELLİ DAYANIŞMA MODELLERİ DOÇ.DR.FİLİZ YILDIRIM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IV. HAFTA: AİLE İÇİNDE KUŞAKLARARASI DAYANIŞMA VE OKUL TEMELLİ DAYANIŞMA MODELLERİ DOÇ.DR.FİLİZ YILDIRIM</dc:title>
  <dc:creator>C</dc:creator>
  <cp:lastModifiedBy>C</cp:lastModifiedBy>
  <cp:revision>11</cp:revision>
  <dcterms:created xsi:type="dcterms:W3CDTF">2017-10-22T18:49:09Z</dcterms:created>
  <dcterms:modified xsi:type="dcterms:W3CDTF">2017-10-29T18:36:56Z</dcterms:modified>
</cp:coreProperties>
</file>