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3" r:id="rId6"/>
    <p:sldId id="264" r:id="rId7"/>
    <p:sldId id="265" r:id="rId8"/>
    <p:sldId id="260" r:id="rId9"/>
    <p:sldId id="261" r:id="rId10"/>
    <p:sldId id="266" r:id="rId11"/>
    <p:sldId id="267" r:id="rId12"/>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1446" y="6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7 Başlık"/>
          <p:cNvSpPr>
            <a:spLocks noGrp="1"/>
          </p:cNvSpPr>
          <p:nvPr>
            <p:ph type="ctrTitle"/>
          </p:nvPr>
        </p:nvSpPr>
        <p:spPr>
          <a:xfrm>
            <a:off x="1219200" y="3886200"/>
            <a:ext cx="6858000" cy="990600"/>
          </a:xfrm>
        </p:spPr>
        <p:txBody>
          <a:bodyPr anchor="t" anchorCtr="0"/>
          <a:lstStyle>
            <a:lvl1pPr algn="r">
              <a:defRPr sz="3200">
                <a:solidFill>
                  <a:schemeClr val="tx1"/>
                </a:solidFill>
              </a:defRPr>
            </a:lvl1pPr>
          </a:lstStyle>
          <a:p>
            <a:r>
              <a:rPr kumimoji="0" lang="tr-TR"/>
              <a:t>Asıl başlık stili için tıklatın</a:t>
            </a:r>
            <a:endParaRPr kumimoji="0" lang="en-US"/>
          </a:p>
        </p:txBody>
      </p:sp>
      <p:sp>
        <p:nvSpPr>
          <p:cNvPr id="9" name="8 Alt Başlık"/>
          <p:cNvSpPr>
            <a:spLocks noGrp="1"/>
          </p:cNvSpPr>
          <p:nvPr>
            <p:ph type="subTitle" idx="1"/>
          </p:nvPr>
        </p:nvSpPr>
        <p:spPr>
          <a:xfrm>
            <a:off x="1219200" y="5124450"/>
            <a:ext cx="6858000" cy="533400"/>
          </a:xfrm>
        </p:spPr>
        <p:txBody>
          <a:bodyPr/>
          <a:lstStyle>
            <a:lvl1pPr marL="0" indent="0" algn="r">
              <a:buNone/>
              <a:defRPr sz="2000">
                <a:solidFill>
                  <a:schemeClr val="tx2"/>
                </a:solidFill>
                <a:latin typeface="+mj-lt"/>
                <a:ea typeface="+mj-ea"/>
                <a:cs typeface="+mj-cs"/>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a:t>Asıl alt başlık stilini düzenlemek için tıklatın</a:t>
            </a:r>
            <a:endParaRPr kumimoji="0" lang="en-US"/>
          </a:p>
        </p:txBody>
      </p:sp>
      <p:sp>
        <p:nvSpPr>
          <p:cNvPr id="28" name="27 Veri Yer Tutucusu"/>
          <p:cNvSpPr>
            <a:spLocks noGrp="1"/>
          </p:cNvSpPr>
          <p:nvPr>
            <p:ph type="dt" sz="half" idx="10"/>
          </p:nvPr>
        </p:nvSpPr>
        <p:spPr>
          <a:xfrm>
            <a:off x="6400800" y="6355080"/>
            <a:ext cx="2286000" cy="365760"/>
          </a:xfrm>
        </p:spPr>
        <p:txBody>
          <a:bodyPr/>
          <a:lstStyle>
            <a:lvl1pPr>
              <a:defRPr sz="1400"/>
            </a:lvl1pPr>
          </a:lstStyle>
          <a:p>
            <a:fld id="{D9F75050-0E15-4C5B-92B0-66D068882F1F}" type="datetimeFigureOut">
              <a:rPr lang="tr-TR" smtClean="0"/>
              <a:pPr/>
              <a:t>25.10.2021</a:t>
            </a:fld>
            <a:endParaRPr lang="tr-TR"/>
          </a:p>
        </p:txBody>
      </p:sp>
      <p:sp>
        <p:nvSpPr>
          <p:cNvPr id="17" name="16 Altbilgi Yer Tutucusu"/>
          <p:cNvSpPr>
            <a:spLocks noGrp="1"/>
          </p:cNvSpPr>
          <p:nvPr>
            <p:ph type="ftr" sz="quarter" idx="11"/>
          </p:nvPr>
        </p:nvSpPr>
        <p:spPr>
          <a:xfrm>
            <a:off x="2898648" y="6355080"/>
            <a:ext cx="3474720" cy="365760"/>
          </a:xfrm>
        </p:spPr>
        <p:txBody>
          <a:bodyPr/>
          <a:lstStyle/>
          <a:p>
            <a:endParaRPr lang="tr-TR"/>
          </a:p>
        </p:txBody>
      </p:sp>
      <p:sp>
        <p:nvSpPr>
          <p:cNvPr id="29" name="28 Slayt Numarası Yer Tutucusu"/>
          <p:cNvSpPr>
            <a:spLocks noGrp="1"/>
          </p:cNvSpPr>
          <p:nvPr>
            <p:ph type="sldNum" sz="quarter" idx="12"/>
          </p:nvPr>
        </p:nvSpPr>
        <p:spPr>
          <a:xfrm>
            <a:off x="1216152" y="6355080"/>
            <a:ext cx="1219200" cy="365760"/>
          </a:xfrm>
        </p:spPr>
        <p:txBody>
          <a:bodyPr/>
          <a:lstStyle/>
          <a:p>
            <a:fld id="{B1DEFA8C-F947-479F-BE07-76B6B3F80BF1}" type="slidenum">
              <a:rPr lang="tr-TR" smtClean="0"/>
              <a:pPr/>
              <a:t>‹#›</a:t>
            </a:fld>
            <a:endParaRPr lang="tr-TR"/>
          </a:p>
        </p:txBody>
      </p:sp>
      <p:sp>
        <p:nvSpPr>
          <p:cNvPr id="21" name="20 Dikdörtgen"/>
          <p:cNvSpPr/>
          <p:nvPr/>
        </p:nvSpPr>
        <p:spPr>
          <a:xfrm>
            <a:off x="904875" y="3648075"/>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3" name="32 Dikdörtgen"/>
          <p:cNvSpPr/>
          <p:nvPr/>
        </p:nvSpPr>
        <p:spPr>
          <a:xfrm>
            <a:off x="914400" y="5048250"/>
            <a:ext cx="7315200" cy="685800"/>
          </a:xfrm>
          <a:prstGeom prst="rect">
            <a:avLst/>
          </a:prstGeom>
          <a:noFill/>
          <a:ln w="6350" cap="rnd" cmpd="sng" algn="ctr">
            <a:solidFill>
              <a:schemeClr val="accent2"/>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2" name="21 Dikdörtgen"/>
          <p:cNvSpPr/>
          <p:nvPr/>
        </p:nvSpPr>
        <p:spPr>
          <a:xfrm>
            <a:off x="904875" y="3648075"/>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31 Dikdörtgen"/>
          <p:cNvSpPr/>
          <p:nvPr/>
        </p:nvSpPr>
        <p:spPr>
          <a:xfrm>
            <a:off x="914400" y="5048250"/>
            <a:ext cx="228600" cy="685800"/>
          </a:xfrm>
          <a:prstGeom prst="rect">
            <a:avLst/>
          </a:prstGeom>
          <a:solidFill>
            <a:schemeClr val="accent2"/>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25.10.2021</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kumimoji="0" lang="tr-TR"/>
              <a:t>Asıl başlık stili için tıklatın</a:t>
            </a:r>
            <a:endParaRPr kumimoji="0" lang="en-US"/>
          </a:p>
        </p:txBody>
      </p:sp>
      <p:sp>
        <p:nvSpPr>
          <p:cNvPr id="3" name="2 Dikey Metin Yer Tutucusu"/>
          <p:cNvSpPr>
            <a:spLocks noGrp="1"/>
          </p:cNvSpPr>
          <p:nvPr>
            <p:ph type="body" orient="vert" idx="1"/>
          </p:nvPr>
        </p:nvSpPr>
        <p:spPr>
          <a:xfrm>
            <a:off x="457200" y="274638"/>
            <a:ext cx="6019800" cy="5851525"/>
          </a:xfrm>
        </p:spPr>
        <p:txBody>
          <a:bodyPr vert="eaVert"/>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25.10.2021</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7" name="6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8" name="7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8 Düz Bağlayıcı"/>
          <p:cNvSpPr>
            <a:spLocks noChangeShapeType="1"/>
          </p:cNvSpPr>
          <p:nvPr/>
        </p:nvSpPr>
        <p:spPr bwMode="auto">
          <a:xfrm rot="5400000">
            <a:off x="3629607" y="3201952"/>
            <a:ext cx="585216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a:t>Asıl başlık stili için tıklatın</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25.10.2021</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8" name="7 İçerik Yer Tutucusu"/>
          <p:cNvSpPr>
            <a:spLocks noGrp="1"/>
          </p:cNvSpPr>
          <p:nvPr>
            <p:ph sz="quarter" idx="1"/>
          </p:nvPr>
        </p:nvSpPr>
        <p:spPr>
          <a:xfrm>
            <a:off x="457200" y="1219200"/>
            <a:ext cx="8229600" cy="4937760"/>
          </a:xfrm>
        </p:spPr>
        <p:txBody>
          <a:bodyPr/>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1">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1219200" y="2971800"/>
            <a:ext cx="6858000" cy="1066800"/>
          </a:xfrm>
        </p:spPr>
        <p:txBody>
          <a:bodyPr anchor="t" anchorCtr="0"/>
          <a:lstStyle>
            <a:lvl1pPr algn="r">
              <a:buNone/>
              <a:defRPr sz="3200" b="0" cap="none" baseline="0"/>
            </a:lvl1pPr>
          </a:lstStyle>
          <a:p>
            <a:r>
              <a:rPr kumimoji="0" lang="tr-TR"/>
              <a:t>Asıl başlık stili için tıklatın</a:t>
            </a:r>
            <a:endParaRPr kumimoji="0" lang="en-US"/>
          </a:p>
        </p:txBody>
      </p:sp>
      <p:sp>
        <p:nvSpPr>
          <p:cNvPr id="3" name="2 Metin Yer Tutucusu"/>
          <p:cNvSpPr>
            <a:spLocks noGrp="1"/>
          </p:cNvSpPr>
          <p:nvPr>
            <p:ph type="body" idx="1"/>
          </p:nvPr>
        </p:nvSpPr>
        <p:spPr>
          <a:xfrm>
            <a:off x="1295400" y="4267200"/>
            <a:ext cx="6781800" cy="1143000"/>
          </a:xfrm>
        </p:spPr>
        <p:txBody>
          <a:bodyPr anchor="t" anchorCtr="0"/>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a:t>Asıl metin stillerini düzenlemek için tıklatın</a:t>
            </a:r>
          </a:p>
        </p:txBody>
      </p:sp>
      <p:sp>
        <p:nvSpPr>
          <p:cNvPr id="4" name="3 Veri Yer Tutucusu"/>
          <p:cNvSpPr>
            <a:spLocks noGrp="1"/>
          </p:cNvSpPr>
          <p:nvPr>
            <p:ph type="dt" sz="half" idx="10"/>
          </p:nvPr>
        </p:nvSpPr>
        <p:spPr>
          <a:xfrm>
            <a:off x="6400800" y="6355080"/>
            <a:ext cx="2286000" cy="365760"/>
          </a:xfrm>
        </p:spPr>
        <p:txBody>
          <a:bodyPr/>
          <a:lstStyle/>
          <a:p>
            <a:fld id="{D9F75050-0E15-4C5B-92B0-66D068882F1F}" type="datetimeFigureOut">
              <a:rPr lang="tr-TR" smtClean="0"/>
              <a:pPr/>
              <a:t>25.10.2021</a:t>
            </a:fld>
            <a:endParaRPr lang="tr-TR"/>
          </a:p>
        </p:txBody>
      </p:sp>
      <p:sp>
        <p:nvSpPr>
          <p:cNvPr id="5" name="4 Altbilgi Yer Tutucusu"/>
          <p:cNvSpPr>
            <a:spLocks noGrp="1"/>
          </p:cNvSpPr>
          <p:nvPr>
            <p:ph type="ftr" sz="quarter" idx="11"/>
          </p:nvPr>
        </p:nvSpPr>
        <p:spPr>
          <a:xfrm>
            <a:off x="2898648" y="6355080"/>
            <a:ext cx="3474720" cy="365760"/>
          </a:xfrm>
        </p:spPr>
        <p:txBody>
          <a:bodyPr/>
          <a:lstStyle/>
          <a:p>
            <a:endParaRPr lang="tr-TR"/>
          </a:p>
        </p:txBody>
      </p:sp>
      <p:sp>
        <p:nvSpPr>
          <p:cNvPr id="6" name="5 Slayt Numarası Yer Tutucusu"/>
          <p:cNvSpPr>
            <a:spLocks noGrp="1"/>
          </p:cNvSpPr>
          <p:nvPr>
            <p:ph type="sldNum" sz="quarter" idx="12"/>
          </p:nvPr>
        </p:nvSpPr>
        <p:spPr>
          <a:xfrm>
            <a:off x="1069848" y="6355080"/>
            <a:ext cx="1520952" cy="365760"/>
          </a:xfrm>
        </p:spPr>
        <p:txBody>
          <a:bodyPr/>
          <a:lstStyle/>
          <a:p>
            <a:fld id="{B1DEFA8C-F947-479F-BE07-76B6B3F80BF1}" type="slidenum">
              <a:rPr lang="tr-TR" smtClean="0"/>
              <a:pPr/>
              <a:t>‹#›</a:t>
            </a:fld>
            <a:endParaRPr lang="tr-TR"/>
          </a:p>
        </p:txBody>
      </p:sp>
      <p:sp>
        <p:nvSpPr>
          <p:cNvPr id="7" name="6 Dikdörtgen"/>
          <p:cNvSpPr/>
          <p:nvPr/>
        </p:nvSpPr>
        <p:spPr>
          <a:xfrm>
            <a:off x="914400" y="2819400"/>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Dikdörtgen"/>
          <p:cNvSpPr/>
          <p:nvPr/>
        </p:nvSpPr>
        <p:spPr>
          <a:xfrm>
            <a:off x="914400" y="2819400"/>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28600"/>
            <a:ext cx="8229600" cy="914400"/>
          </a:xfrm>
        </p:spPr>
        <p:txBody>
          <a:bodyPr/>
          <a:lstStyle/>
          <a:p>
            <a:r>
              <a:rPr kumimoji="0" lang="tr-TR"/>
              <a:t>Asıl başlık stili için tıklatın</a:t>
            </a:r>
            <a:endParaRPr kumimoji="0" lang="en-US"/>
          </a:p>
        </p:txBody>
      </p:sp>
      <p:sp>
        <p:nvSpPr>
          <p:cNvPr id="5" name="4 Veri Yer Tutucusu"/>
          <p:cNvSpPr>
            <a:spLocks noGrp="1"/>
          </p:cNvSpPr>
          <p:nvPr>
            <p:ph type="dt" sz="half" idx="10"/>
          </p:nvPr>
        </p:nvSpPr>
        <p:spPr/>
        <p:txBody>
          <a:bodyPr/>
          <a:lstStyle/>
          <a:p>
            <a:fld id="{D9F75050-0E15-4C5B-92B0-66D068882F1F}" type="datetimeFigureOut">
              <a:rPr lang="tr-TR" smtClean="0"/>
              <a:pPr/>
              <a:t>25.10.2021</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9" name="8 İçerik Yer Tutucusu"/>
          <p:cNvSpPr>
            <a:spLocks noGrp="1"/>
          </p:cNvSpPr>
          <p:nvPr>
            <p:ph sz="quarter" idx="1"/>
          </p:nvPr>
        </p:nvSpPr>
        <p:spPr>
          <a:xfrm>
            <a:off x="457200" y="1219200"/>
            <a:ext cx="4041648" cy="4937760"/>
          </a:xfrm>
        </p:spPr>
        <p:txBody>
          <a:bodyPr/>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11" name="10 İçerik Yer Tutucusu"/>
          <p:cNvSpPr>
            <a:spLocks noGrp="1"/>
          </p:cNvSpPr>
          <p:nvPr>
            <p:ph sz="quarter" idx="2"/>
          </p:nvPr>
        </p:nvSpPr>
        <p:spPr>
          <a:xfrm>
            <a:off x="4632198" y="1216152"/>
            <a:ext cx="4041648" cy="4937760"/>
          </a:xfrm>
        </p:spPr>
        <p:txBody>
          <a:bodyPr/>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28600"/>
            <a:ext cx="8229600" cy="914400"/>
          </a:xfrm>
        </p:spPr>
        <p:txBody>
          <a:bodyPr anchor="ctr"/>
          <a:lstStyle>
            <a:lvl1pPr>
              <a:defRPr/>
            </a:lvl1pPr>
          </a:lstStyle>
          <a:p>
            <a:r>
              <a:rPr kumimoji="0" lang="tr-TR"/>
              <a:t>Asıl başlık stili için tıklatın</a:t>
            </a:r>
            <a:endParaRPr kumimoji="0" lang="en-US"/>
          </a:p>
        </p:txBody>
      </p:sp>
      <p:sp>
        <p:nvSpPr>
          <p:cNvPr id="3" name="2 Metin Yer Tutucusu"/>
          <p:cNvSpPr>
            <a:spLocks noGrp="1"/>
          </p:cNvSpPr>
          <p:nvPr>
            <p:ph type="body" idx="1"/>
          </p:nvPr>
        </p:nvSpPr>
        <p:spPr>
          <a:xfrm>
            <a:off x="457200" y="1285875"/>
            <a:ext cx="4040188" cy="685800"/>
          </a:xfrm>
          <a:noFill/>
          <a:ln>
            <a:noFill/>
          </a:ln>
        </p:spPr>
        <p:txBody>
          <a:bodyPr lIns="91440" anchor="b" anchorCtr="0">
            <a:noAutofit/>
          </a:bodyPr>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tr-TR"/>
              <a:t>Asıl metin stillerini düzenlemek için tıklatın</a:t>
            </a:r>
          </a:p>
        </p:txBody>
      </p:sp>
      <p:sp>
        <p:nvSpPr>
          <p:cNvPr id="4" name="3 Metin Yer Tutucusu"/>
          <p:cNvSpPr>
            <a:spLocks noGrp="1"/>
          </p:cNvSpPr>
          <p:nvPr>
            <p:ph type="body" sz="half" idx="3"/>
          </p:nvPr>
        </p:nvSpPr>
        <p:spPr>
          <a:xfrm>
            <a:off x="4648200" y="1295400"/>
            <a:ext cx="4041775" cy="685800"/>
          </a:xfrm>
          <a:noFill/>
          <a:ln>
            <a:noFill/>
          </a:ln>
        </p:spPr>
        <p:txBody>
          <a:bodyPr lIns="91440" anchor="b" anchorCtr="0"/>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tr-TR"/>
              <a:t>Asıl metin stillerini düzenlemek için tıklatın</a:t>
            </a:r>
          </a:p>
        </p:txBody>
      </p:sp>
      <p:sp>
        <p:nvSpPr>
          <p:cNvPr id="7" name="6 Veri Yer Tutucusu"/>
          <p:cNvSpPr>
            <a:spLocks noGrp="1"/>
          </p:cNvSpPr>
          <p:nvPr>
            <p:ph type="dt" sz="half" idx="10"/>
          </p:nvPr>
        </p:nvSpPr>
        <p:spPr/>
        <p:txBody>
          <a:bodyPr/>
          <a:lstStyle/>
          <a:p>
            <a:fld id="{D9F75050-0E15-4C5B-92B0-66D068882F1F}" type="datetimeFigureOut">
              <a:rPr lang="tr-TR" smtClean="0"/>
              <a:pPr/>
              <a:t>25.10.2021</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11" name="10 İçerik Yer Tutucusu"/>
          <p:cNvSpPr>
            <a:spLocks noGrp="1"/>
          </p:cNvSpPr>
          <p:nvPr>
            <p:ph sz="quarter" idx="2"/>
          </p:nvPr>
        </p:nvSpPr>
        <p:spPr>
          <a:xfrm>
            <a:off x="457200" y="2133600"/>
            <a:ext cx="4038600" cy="4038600"/>
          </a:xfrm>
        </p:spPr>
        <p:txBody>
          <a:bodyPr/>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13" name="12 İçerik Yer Tutucusu"/>
          <p:cNvSpPr>
            <a:spLocks noGrp="1"/>
          </p:cNvSpPr>
          <p:nvPr>
            <p:ph sz="quarter" idx="4"/>
          </p:nvPr>
        </p:nvSpPr>
        <p:spPr>
          <a:xfrm>
            <a:off x="4648200" y="2133600"/>
            <a:ext cx="4038600" cy="4038600"/>
          </a:xfrm>
        </p:spPr>
        <p:txBody>
          <a:bodyPr/>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28600"/>
            <a:ext cx="8229600" cy="914400"/>
          </a:xfrm>
        </p:spPr>
        <p:txBody>
          <a:bodyPr/>
          <a:lstStyle/>
          <a:p>
            <a:r>
              <a:rPr kumimoji="0" lang="tr-TR"/>
              <a:t>Asıl başlık stili için tıklatın</a:t>
            </a:r>
            <a:endParaRPr kumimoji="0" lang="en-US"/>
          </a:p>
        </p:txBody>
      </p:sp>
      <p:sp>
        <p:nvSpPr>
          <p:cNvPr id="3" name="2 Veri Yer Tutucusu"/>
          <p:cNvSpPr>
            <a:spLocks noGrp="1"/>
          </p:cNvSpPr>
          <p:nvPr>
            <p:ph type="dt" sz="half" idx="10"/>
          </p:nvPr>
        </p:nvSpPr>
        <p:spPr/>
        <p:txBody>
          <a:bodyPr/>
          <a:lstStyle/>
          <a:p>
            <a:fld id="{D9F75050-0E15-4C5B-92B0-66D068882F1F}" type="datetimeFigureOut">
              <a:rPr lang="tr-TR" smtClean="0"/>
              <a:pPr/>
              <a:t>25.10.2021</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6" name="5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9F75050-0E15-4C5B-92B0-66D068882F1F}" type="datetimeFigureOut">
              <a:rPr lang="tr-TR" smtClean="0"/>
              <a:pPr/>
              <a:t>25.10.2021</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5" name="4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6" name="5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6324600" y="304800"/>
            <a:ext cx="2514600" cy="838200"/>
          </a:xfrm>
        </p:spPr>
        <p:txBody>
          <a:bodyPr anchor="b" anchorCtr="0">
            <a:noAutofit/>
          </a:bodyPr>
          <a:lstStyle>
            <a:lvl1pPr algn="l">
              <a:buNone/>
              <a:defRPr sz="2000" b="1">
                <a:solidFill>
                  <a:schemeClr val="tx2"/>
                </a:solidFill>
                <a:latin typeface="+mn-lt"/>
                <a:ea typeface="+mn-ea"/>
                <a:cs typeface="+mn-cs"/>
              </a:defRPr>
            </a:lvl1pPr>
          </a:lstStyle>
          <a:p>
            <a:r>
              <a:rPr kumimoji="0" lang="tr-TR"/>
              <a:t>Asıl başlık stili için tıklatın</a:t>
            </a:r>
            <a:endParaRPr kumimoji="0" lang="en-US"/>
          </a:p>
        </p:txBody>
      </p:sp>
      <p:sp>
        <p:nvSpPr>
          <p:cNvPr id="3" name="2 Metin Yer Tutucusu"/>
          <p:cNvSpPr>
            <a:spLocks noGrp="1"/>
          </p:cNvSpPr>
          <p:nvPr>
            <p:ph type="body" idx="2"/>
          </p:nvPr>
        </p:nvSpPr>
        <p:spPr>
          <a:xfrm>
            <a:off x="6324600" y="1219200"/>
            <a:ext cx="2514600" cy="4843463"/>
          </a:xfrm>
        </p:spPr>
        <p:txBody>
          <a:bodyPr/>
          <a:lstStyle>
            <a:lvl1pPr marL="0" indent="0">
              <a:lnSpc>
                <a:spcPts val="22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tr-TR"/>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25.10.2021</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8" name="7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9 Düz Bağlayıcı"/>
          <p:cNvSpPr>
            <a:spLocks noChangeShapeType="1"/>
          </p:cNvSpPr>
          <p:nvPr/>
        </p:nvSpPr>
        <p:spPr bwMode="auto">
          <a:xfrm rot="5400000">
            <a:off x="3160645" y="3324225"/>
            <a:ext cx="603504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dirty="0"/>
          </a:p>
        </p:txBody>
      </p:sp>
      <p:sp>
        <p:nvSpPr>
          <p:cNvPr id="9" name="8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İçerik Yer Tutucusu"/>
          <p:cNvSpPr>
            <a:spLocks noGrp="1"/>
          </p:cNvSpPr>
          <p:nvPr>
            <p:ph sz="quarter" idx="1"/>
          </p:nvPr>
        </p:nvSpPr>
        <p:spPr>
          <a:xfrm>
            <a:off x="304800" y="304800"/>
            <a:ext cx="5715000" cy="5715000"/>
          </a:xfrm>
        </p:spPr>
        <p:txBody>
          <a:bodyPr/>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bg>
      <p:bgRef idx="1001">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457200" y="500856"/>
            <a:ext cx="8229600" cy="674688"/>
          </a:xfrm>
          <a:ln>
            <a:solidFill>
              <a:schemeClr val="accent1"/>
            </a:solidFill>
          </a:ln>
        </p:spPr>
        <p:txBody>
          <a:bodyPr lIns="274320" anchor="ctr"/>
          <a:lstStyle>
            <a:lvl1pPr algn="r">
              <a:buNone/>
              <a:defRPr sz="2000" b="0">
                <a:solidFill>
                  <a:schemeClr val="tx1"/>
                </a:solidFill>
              </a:defRPr>
            </a:lvl1pPr>
          </a:lstStyle>
          <a:p>
            <a:r>
              <a:rPr kumimoji="0" lang="tr-TR"/>
              <a:t>Asıl başlık stili için tıklatın</a:t>
            </a:r>
            <a:endParaRPr kumimoji="0" lang="en-US"/>
          </a:p>
        </p:txBody>
      </p:sp>
      <p:sp>
        <p:nvSpPr>
          <p:cNvPr id="3" name="2 Resim Yer Tutucusu"/>
          <p:cNvSpPr>
            <a:spLocks noGrp="1"/>
          </p:cNvSpPr>
          <p:nvPr>
            <p:ph type="pic" idx="1"/>
          </p:nvPr>
        </p:nvSpPr>
        <p:spPr>
          <a:xfrm>
            <a:off x="457200" y="1905000"/>
            <a:ext cx="8229600" cy="4270248"/>
          </a:xfrm>
          <a:solidFill>
            <a:schemeClr val="tx1">
              <a:shade val="50000"/>
            </a:schemeClr>
          </a:solidFill>
          <a:ln>
            <a:noFill/>
          </a:ln>
          <a:effectLst/>
        </p:spPr>
        <p:txBody>
          <a:bodyPr/>
          <a:lstStyle>
            <a:lvl1pPr marL="0" indent="0">
              <a:spcBef>
                <a:spcPts val="600"/>
              </a:spcBef>
              <a:buNone/>
              <a:defRPr sz="3200"/>
            </a:lvl1pPr>
          </a:lstStyle>
          <a:p>
            <a:r>
              <a:rPr kumimoji="0" lang="tr-TR"/>
              <a:t>Resim eklemek için simgeyi tıklatın</a:t>
            </a:r>
            <a:endParaRPr kumimoji="0" lang="en-US" dirty="0"/>
          </a:p>
        </p:txBody>
      </p:sp>
      <p:sp>
        <p:nvSpPr>
          <p:cNvPr id="4" name="3 Metin Yer Tutucusu"/>
          <p:cNvSpPr>
            <a:spLocks noGrp="1"/>
          </p:cNvSpPr>
          <p:nvPr>
            <p:ph type="body" sz="half" idx="2"/>
          </p:nvPr>
        </p:nvSpPr>
        <p:spPr>
          <a:xfrm>
            <a:off x="457200" y="1219200"/>
            <a:ext cx="8229600" cy="533400"/>
          </a:xfrm>
        </p:spPr>
        <p:txBody>
          <a:bodyPr anchor="ctr" anchorCtr="0"/>
          <a:lstStyle>
            <a:lvl1pPr marL="0" indent="0" algn="l">
              <a:buFontTx/>
              <a:buNone/>
              <a:defRPr sz="1400"/>
            </a:lvl1pPr>
            <a:lvl2pPr>
              <a:defRPr sz="1200"/>
            </a:lvl2pPr>
            <a:lvl3pPr>
              <a:defRPr sz="1000"/>
            </a:lvl3pPr>
            <a:lvl4pPr>
              <a:defRPr sz="900"/>
            </a:lvl4pPr>
            <a:lvl5pPr>
              <a:defRPr sz="900"/>
            </a:lvl5pPr>
          </a:lstStyle>
          <a:p>
            <a:pPr lvl="0" eaLnBrk="1" latinLnBrk="0" hangingPunct="1"/>
            <a:r>
              <a:rPr kumimoji="0" lang="tr-TR"/>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25.10.2021</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8" name="7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9" name="8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Dikdörtgen"/>
          <p:cNvSpPr/>
          <p:nvPr/>
        </p:nvSpPr>
        <p:spPr>
          <a:xfrm>
            <a:off x="457200" y="500856"/>
            <a:ext cx="182880" cy="68580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21 Başlık Yer Tutucusu"/>
          <p:cNvSpPr>
            <a:spLocks noGrp="1"/>
          </p:cNvSpPr>
          <p:nvPr>
            <p:ph type="title"/>
          </p:nvPr>
        </p:nvSpPr>
        <p:spPr>
          <a:xfrm>
            <a:off x="457200" y="152400"/>
            <a:ext cx="8229600" cy="990600"/>
          </a:xfrm>
          <a:prstGeom prst="rect">
            <a:avLst/>
          </a:prstGeom>
        </p:spPr>
        <p:txBody>
          <a:bodyPr vert="horz" anchor="b" anchorCtr="0">
            <a:normAutofit/>
          </a:bodyPr>
          <a:lstStyle/>
          <a:p>
            <a:r>
              <a:rPr kumimoji="0" lang="tr-TR"/>
              <a:t>Asıl başlık stili için tıklatın</a:t>
            </a:r>
            <a:endParaRPr kumimoji="0" lang="en-US"/>
          </a:p>
        </p:txBody>
      </p:sp>
      <p:sp>
        <p:nvSpPr>
          <p:cNvPr id="13" name="12 Metin Yer Tutucusu"/>
          <p:cNvSpPr>
            <a:spLocks noGrp="1"/>
          </p:cNvSpPr>
          <p:nvPr>
            <p:ph type="body" idx="1"/>
          </p:nvPr>
        </p:nvSpPr>
        <p:spPr>
          <a:xfrm>
            <a:off x="457200" y="1219200"/>
            <a:ext cx="8229600" cy="4910328"/>
          </a:xfrm>
          <a:prstGeom prst="rect">
            <a:avLst/>
          </a:prstGeom>
        </p:spPr>
        <p:txBody>
          <a:bodyPr vert="horz">
            <a:normAutofit/>
          </a:bodyPr>
          <a:lstStyle/>
          <a:p>
            <a:pPr lvl="0" eaLnBrk="1" latinLnBrk="0" hangingPunct="1"/>
            <a:r>
              <a:rPr kumimoji="0" lang="tr-TR"/>
              <a:t>Asıl metin stillerini düzenlemek için tıklatın</a:t>
            </a:r>
          </a:p>
          <a:p>
            <a:pPr lvl="1" eaLnBrk="1" latinLnBrk="0" hangingPunct="1"/>
            <a:r>
              <a:rPr kumimoji="0" lang="tr-TR"/>
              <a:t>İkinci düzey</a:t>
            </a:r>
          </a:p>
          <a:p>
            <a:pPr lvl="2" eaLnBrk="1" latinLnBrk="0" hangingPunct="1"/>
            <a:r>
              <a:rPr kumimoji="0" lang="tr-TR"/>
              <a:t>Üçüncü düzey</a:t>
            </a:r>
          </a:p>
          <a:p>
            <a:pPr lvl="3" eaLnBrk="1" latinLnBrk="0" hangingPunct="1"/>
            <a:r>
              <a:rPr kumimoji="0" lang="tr-TR"/>
              <a:t>Dördüncü düzey</a:t>
            </a:r>
          </a:p>
          <a:p>
            <a:pPr lvl="4" eaLnBrk="1" latinLnBrk="0" hangingPunct="1"/>
            <a:r>
              <a:rPr kumimoji="0" lang="tr-TR"/>
              <a:t>Beşinci düzey</a:t>
            </a:r>
            <a:endParaRPr kumimoji="0" lang="en-US"/>
          </a:p>
        </p:txBody>
      </p:sp>
      <p:sp>
        <p:nvSpPr>
          <p:cNvPr id="14" name="13 Veri Yer Tutucusu"/>
          <p:cNvSpPr>
            <a:spLocks noGrp="1"/>
          </p:cNvSpPr>
          <p:nvPr>
            <p:ph type="dt" sz="half" idx="2"/>
          </p:nvPr>
        </p:nvSpPr>
        <p:spPr>
          <a:xfrm>
            <a:off x="6400800" y="6356350"/>
            <a:ext cx="2289048" cy="365760"/>
          </a:xfrm>
          <a:prstGeom prst="rect">
            <a:avLst/>
          </a:prstGeom>
        </p:spPr>
        <p:txBody>
          <a:bodyPr vert="horz"/>
          <a:lstStyle>
            <a:lvl1pPr algn="l" eaLnBrk="1" latinLnBrk="0" hangingPunct="1">
              <a:defRPr kumimoji="0" sz="1400">
                <a:solidFill>
                  <a:schemeClr val="tx2"/>
                </a:solidFill>
              </a:defRPr>
            </a:lvl1pPr>
          </a:lstStyle>
          <a:p>
            <a:fld id="{D9F75050-0E15-4C5B-92B0-66D068882F1F}" type="datetimeFigureOut">
              <a:rPr lang="tr-TR" smtClean="0"/>
              <a:pPr/>
              <a:t>25.10.2021</a:t>
            </a:fld>
            <a:endParaRPr lang="tr-TR"/>
          </a:p>
        </p:txBody>
      </p:sp>
      <p:sp>
        <p:nvSpPr>
          <p:cNvPr id="3" name="2 Altbilgi Yer Tutucusu"/>
          <p:cNvSpPr>
            <a:spLocks noGrp="1"/>
          </p:cNvSpPr>
          <p:nvPr>
            <p:ph type="ftr" sz="quarter" idx="3"/>
          </p:nvPr>
        </p:nvSpPr>
        <p:spPr>
          <a:xfrm>
            <a:off x="2898648" y="6356350"/>
            <a:ext cx="3505200" cy="365760"/>
          </a:xfrm>
          <a:prstGeom prst="rect">
            <a:avLst/>
          </a:prstGeom>
        </p:spPr>
        <p:txBody>
          <a:bodyPr vert="horz"/>
          <a:lstStyle>
            <a:lvl1pPr algn="r" eaLnBrk="1" latinLnBrk="0" hangingPunct="1">
              <a:defRPr kumimoji="0" sz="1400">
                <a:solidFill>
                  <a:schemeClr val="tx2"/>
                </a:solidFill>
              </a:defRPr>
            </a:lvl1pPr>
          </a:lstStyle>
          <a:p>
            <a:endParaRPr lang="tr-TR"/>
          </a:p>
        </p:txBody>
      </p:sp>
      <p:sp>
        <p:nvSpPr>
          <p:cNvPr id="23" name="22 Slayt Numarası Yer Tutucusu"/>
          <p:cNvSpPr>
            <a:spLocks noGrp="1"/>
          </p:cNvSpPr>
          <p:nvPr>
            <p:ph type="sldNum" sz="quarter" idx="4"/>
          </p:nvPr>
        </p:nvSpPr>
        <p:spPr>
          <a:xfrm>
            <a:off x="612648" y="6356350"/>
            <a:ext cx="1981200" cy="365760"/>
          </a:xfrm>
          <a:prstGeom prst="rect">
            <a:avLst/>
          </a:prstGeom>
        </p:spPr>
        <p:txBody>
          <a:bodyPr vert="horz"/>
          <a:lstStyle>
            <a:lvl1pPr algn="l" eaLnBrk="1" latinLnBrk="0" hangingPunct="1">
              <a:defRPr kumimoji="0" sz="1400">
                <a:solidFill>
                  <a:schemeClr val="tx2"/>
                </a:solidFill>
              </a:defRPr>
            </a:lvl1pPr>
          </a:lstStyle>
          <a:p>
            <a:fld id="{B1DEFA8C-F947-479F-BE07-76B6B3F80BF1}" type="slidenum">
              <a:rPr lang="tr-TR" smtClean="0"/>
              <a:pPr/>
              <a:t>‹#›</a:t>
            </a:fld>
            <a:endParaRPr lang="tr-TR"/>
          </a:p>
        </p:txBody>
      </p:sp>
      <p:sp>
        <p:nvSpPr>
          <p:cNvPr id="28" name="27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29" name="28 Düz Bağlayıcı"/>
          <p:cNvSpPr>
            <a:spLocks noChangeShapeType="1"/>
          </p:cNvSpPr>
          <p:nvPr/>
        </p:nvSpPr>
        <p:spPr bwMode="auto">
          <a:xfrm>
            <a:off x="457200" y="1143000"/>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9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200" kern="120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6000"/>
        <a:buFont typeface="Wingdings 3"/>
        <a:buChar char=""/>
        <a:defRPr kumimoji="0" sz="2600" kern="1200">
          <a:solidFill>
            <a:schemeClr val="tx1"/>
          </a:solidFill>
          <a:latin typeface="+mn-lt"/>
          <a:ea typeface="+mn-ea"/>
          <a:cs typeface="+mn-cs"/>
        </a:defRPr>
      </a:lvl1pPr>
      <a:lvl2pPr marL="548640" indent="-274320" algn="l" rtl="0" eaLnBrk="1" latinLnBrk="0" hangingPunct="1">
        <a:spcBef>
          <a:spcPts val="500"/>
        </a:spcBef>
        <a:buClr>
          <a:schemeClr val="accent2"/>
        </a:buClr>
        <a:buSzPct val="76000"/>
        <a:buFont typeface="Wingdings 3"/>
        <a:buChar char=""/>
        <a:defRPr kumimoji="0" sz="2300" kern="1200">
          <a:solidFill>
            <a:schemeClr val="tx2"/>
          </a:solidFill>
          <a:latin typeface="+mn-lt"/>
          <a:ea typeface="+mn-ea"/>
          <a:cs typeface="+mn-cs"/>
        </a:defRPr>
      </a:lvl2pPr>
      <a:lvl3pPr marL="822960" indent="-228600" algn="l" rtl="0" eaLnBrk="1" latinLnBrk="0" hangingPunct="1">
        <a:spcBef>
          <a:spcPts val="500"/>
        </a:spcBef>
        <a:buClr>
          <a:schemeClr val="bg1">
            <a:shade val="50000"/>
          </a:schemeClr>
        </a:buClr>
        <a:buSzPct val="76000"/>
        <a:buFont typeface="Wingdings 3"/>
        <a:buChar char=""/>
        <a:defRPr kumimoji="0" sz="2000" kern="1200">
          <a:solidFill>
            <a:schemeClr val="tx1"/>
          </a:solidFill>
          <a:latin typeface="+mn-lt"/>
          <a:ea typeface="+mn-ea"/>
          <a:cs typeface="+mn-cs"/>
        </a:defRPr>
      </a:lvl3pPr>
      <a:lvl4pPr marL="1097280" indent="-228600" algn="l" rtl="0" eaLnBrk="1" latinLnBrk="0" hangingPunct="1">
        <a:spcBef>
          <a:spcPts val="400"/>
        </a:spcBef>
        <a:buClr>
          <a:schemeClr val="accent2">
            <a:shade val="75000"/>
          </a:schemeClr>
        </a:buClr>
        <a:buSzPct val="70000"/>
        <a:buFont typeface="Wingdings"/>
        <a:buChar char=""/>
        <a:defRPr kumimoji="0" sz="1800" kern="1200">
          <a:solidFill>
            <a:schemeClr val="tx1"/>
          </a:solidFill>
          <a:latin typeface="+mn-lt"/>
          <a:ea typeface="+mn-ea"/>
          <a:cs typeface="+mn-cs"/>
        </a:defRPr>
      </a:lvl4pPr>
      <a:lvl5pPr marL="1371600" indent="-228600" algn="l" rtl="0" eaLnBrk="1" latinLnBrk="0" hangingPunct="1">
        <a:spcBef>
          <a:spcPts val="300"/>
        </a:spcBef>
        <a:buClr>
          <a:schemeClr val="accent2"/>
        </a:buClr>
        <a:buSzPct val="70000"/>
        <a:buFont typeface="Wingdings"/>
        <a:buChar char=""/>
        <a:defRPr kumimoji="0" sz="1600" kern="1200">
          <a:solidFill>
            <a:schemeClr val="tx1"/>
          </a:solidFill>
          <a:latin typeface="+mn-lt"/>
          <a:ea typeface="+mn-ea"/>
          <a:cs typeface="+mn-cs"/>
        </a:defRPr>
      </a:lvl5pPr>
      <a:lvl6pPr marL="1645920" indent="-182880" algn="l" rtl="0" eaLnBrk="1" latinLnBrk="0" hangingPunct="1">
        <a:spcBef>
          <a:spcPts val="300"/>
        </a:spcBef>
        <a:buClr>
          <a:srgbClr val="9FB8CD">
            <a:shade val="75000"/>
          </a:srgbClr>
        </a:buClr>
        <a:buSzPct val="75000"/>
        <a:buFont typeface="Wingdings 3"/>
        <a:buChar char=""/>
        <a:defRPr kumimoji="0" lang="en-US" sz="1600" kern="1200" smtClean="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a:buChar char=""/>
        <a:defRPr kumimoji="0" lang="en-US" sz="1400" kern="1200" smtClean="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a:buChar char=""/>
        <a:defRPr kumimoji="0" lang="en-US" sz="1400" kern="1200" smtClean="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a:buChar char=""/>
        <a:defRPr kumimoji="0" lang="en-US" sz="1200" kern="1200" smtClean="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hyperlink" Target="http://www.genopro.com/genogram/family-systems-theory/)"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908721"/>
            <a:ext cx="7772400" cy="2691730"/>
          </a:xfrm>
        </p:spPr>
        <p:txBody>
          <a:bodyPr>
            <a:normAutofit/>
          </a:bodyPr>
          <a:lstStyle/>
          <a:p>
            <a:pPr algn="ctr"/>
            <a:r>
              <a:rPr lang="tr-TR" sz="4000" dirty="0"/>
              <a:t>Ankara Üniversitesi </a:t>
            </a:r>
            <a:br>
              <a:rPr lang="tr-TR" sz="4000" dirty="0"/>
            </a:br>
            <a:r>
              <a:rPr lang="tr-TR" sz="4000" dirty="0"/>
              <a:t>Sağlık Bilimleri Fakültesi</a:t>
            </a:r>
            <a:br>
              <a:rPr lang="tr-TR" sz="4000" dirty="0"/>
            </a:br>
            <a:r>
              <a:rPr lang="tr-TR" sz="4000" dirty="0"/>
              <a:t>Çocuk Gelişimi Bölümü</a:t>
            </a:r>
          </a:p>
        </p:txBody>
      </p:sp>
      <p:sp>
        <p:nvSpPr>
          <p:cNvPr id="3" name="2 Alt Başlık"/>
          <p:cNvSpPr>
            <a:spLocks noGrp="1"/>
          </p:cNvSpPr>
          <p:nvPr>
            <p:ph type="subTitle" idx="1"/>
          </p:nvPr>
        </p:nvSpPr>
        <p:spPr>
          <a:xfrm>
            <a:off x="1115616" y="3573016"/>
            <a:ext cx="7128792" cy="2160240"/>
          </a:xfrm>
        </p:spPr>
        <p:txBody>
          <a:bodyPr>
            <a:noAutofit/>
          </a:bodyPr>
          <a:lstStyle/>
          <a:p>
            <a:pPr algn="just"/>
            <a:r>
              <a:rPr lang="tr-TR" sz="3000" dirty="0">
                <a:solidFill>
                  <a:schemeClr val="tx1"/>
                </a:solidFill>
                <a:latin typeface="Calibri" pitchFamily="34" charset="0"/>
                <a:cs typeface="Calibri" pitchFamily="34" charset="0"/>
              </a:rPr>
              <a:t>Dersin Adı</a:t>
            </a:r>
            <a:r>
              <a:rPr lang="tr-TR" sz="3000">
                <a:solidFill>
                  <a:schemeClr val="tx1"/>
                </a:solidFill>
                <a:latin typeface="Calibri" pitchFamily="34" charset="0"/>
                <a:cs typeface="Calibri" pitchFamily="34" charset="0"/>
              </a:rPr>
              <a:t>: CGM 406 </a:t>
            </a:r>
            <a:r>
              <a:rPr lang="tr-TR" sz="3000" dirty="0">
                <a:solidFill>
                  <a:schemeClr val="tx1"/>
                </a:solidFill>
                <a:latin typeface="Calibri" pitchFamily="34" charset="0"/>
                <a:cs typeface="Calibri" pitchFamily="34" charset="0"/>
              </a:rPr>
              <a:t>Aile Danışmanlığı</a:t>
            </a:r>
          </a:p>
          <a:p>
            <a:pPr algn="just"/>
            <a:r>
              <a:rPr lang="tr-TR" sz="3000" dirty="0">
                <a:solidFill>
                  <a:schemeClr val="tx1"/>
                </a:solidFill>
                <a:latin typeface="Calibri" pitchFamily="34" charset="0"/>
                <a:cs typeface="Calibri" pitchFamily="34" charset="0"/>
              </a:rPr>
              <a:t>Sorumlu Öğretim Üyesi: Prof. Dr. Veli DUYAN</a:t>
            </a:r>
          </a:p>
          <a:p>
            <a:pPr algn="just"/>
            <a:endParaRPr lang="tr-TR" sz="3000" dirty="0">
              <a:solidFill>
                <a:schemeClr val="tx1"/>
              </a:solidFill>
              <a:latin typeface="Calibri" pitchFamily="34" charset="0"/>
              <a:cs typeface="Calibri" pitchFamily="34" charset="0"/>
            </a:endParaRPr>
          </a:p>
          <a:p>
            <a:pPr algn="l"/>
            <a:r>
              <a:rPr lang="tr-TR" dirty="0">
                <a:solidFill>
                  <a:schemeClr val="tx1"/>
                </a:solidFill>
                <a:latin typeface="Calibri" pitchFamily="34" charset="0"/>
                <a:cs typeface="Calibri" pitchFamily="34" charset="0"/>
              </a:rPr>
              <a:t>Konu: </a:t>
            </a:r>
            <a:r>
              <a:rPr lang="tr-TR" dirty="0"/>
              <a:t>Sağlıklı aile içi iletişim</a:t>
            </a:r>
            <a:endParaRPr lang="tr-TR" dirty="0">
              <a:solidFill>
                <a:schemeClr val="tx1"/>
              </a:solidFill>
              <a:latin typeface="Calibri" pitchFamily="34" charset="0"/>
              <a:cs typeface="Calibri" pitchFamily="34"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sz="quarter" idx="1"/>
          </p:nvPr>
        </p:nvSpPr>
        <p:spPr/>
        <p:txBody>
          <a:bodyPr>
            <a:normAutofit fontScale="62500" lnSpcReduction="20000"/>
          </a:bodyPr>
          <a:lstStyle/>
          <a:p>
            <a:r>
              <a:rPr lang="tr-TR" b="1" dirty="0"/>
              <a:t>KİŞİSEL MANDALA:</a:t>
            </a:r>
            <a:r>
              <a:rPr lang="tr-TR" dirty="0"/>
              <a:t> Satir’ e göre insanın özünde sekiz boyut bulunmaktadır. Bu bakış açısı, Satir’ in insanın varoluşuna dair çok yönlü bakış açısının göstergesidir. Bu 8 boyutun tamamı kişisel mandayı oluşturur. Bunlar: </a:t>
            </a:r>
          </a:p>
          <a:p>
            <a:r>
              <a:rPr lang="tr-TR" dirty="0"/>
              <a:t>1. Fiziksel: Beden (Sahibi olarak onun ihtiyaçlarını karşılıyor musunuz? Onu dinliyor musunuz?) </a:t>
            </a:r>
          </a:p>
          <a:p>
            <a:r>
              <a:rPr lang="tr-TR" dirty="0"/>
              <a:t>2. Entelektüel: Sol beyin, düşünceler ve gerçekler (Neyi anlıyorum? Yeni şeyler nasıl öğrenebilirim?)</a:t>
            </a:r>
          </a:p>
          <a:p>
            <a:r>
              <a:rPr lang="tr-TR" dirty="0"/>
              <a:t>3. Duygusal: Sağ beyin, hisler (Duygularınızı tanımak ya da kabul etmek konusunda ne kadar özgürsünüz? Kendi duygularınıza karşı ne tür engellemeler koyuyorsunuz?) </a:t>
            </a:r>
          </a:p>
          <a:p>
            <a:r>
              <a:rPr lang="tr-TR" dirty="0"/>
              <a:t>4. </a:t>
            </a:r>
            <a:r>
              <a:rPr lang="tr-TR" dirty="0" err="1"/>
              <a:t>Duyuşsal</a:t>
            </a:r>
            <a:r>
              <a:rPr lang="tr-TR" dirty="0"/>
              <a:t>: Kulaklar; duyma, gözler; görme, burun; koklama (Kendinizi görmek, duymak, dokunmak ve koklamak konusunda ne kadar özgür hissediyorsunuz?) </a:t>
            </a:r>
          </a:p>
          <a:p>
            <a:r>
              <a:rPr lang="tr-TR" dirty="0"/>
              <a:t>5. Etkileşim: Diğer insanlarla olan iletişim (Farklı ilişkilerinizin niteliklerini nasıl değerlendiriyorsunuz?) </a:t>
            </a:r>
          </a:p>
          <a:p>
            <a:r>
              <a:rPr lang="tr-TR" dirty="0"/>
              <a:t>6. Beslenme (Bedeninizi iyi besliyor musunuz?) </a:t>
            </a:r>
          </a:p>
          <a:p>
            <a:r>
              <a:rPr lang="tr-TR" dirty="0"/>
              <a:t>7. Bağlamsal/ </a:t>
            </a:r>
            <a:r>
              <a:rPr lang="tr-TR" dirty="0" err="1"/>
              <a:t>İçeriksel</a:t>
            </a:r>
            <a:r>
              <a:rPr lang="tr-TR" dirty="0"/>
              <a:t>: Renkler, duyma, ışık, hava (Etraftaki nesneleri, renkleri, nesnelerin durumlarını, sıcaklığını, ışık rengini, havanın durumunu, yaşadığınız ortamı algılamanızı sağlar.) </a:t>
            </a:r>
          </a:p>
          <a:p>
            <a:r>
              <a:rPr lang="tr-TR" dirty="0"/>
              <a:t>8. Tinsel (Güncel hayatınızda ruhsal bağlantılarınızı kullanıyor musunuz?)</a:t>
            </a:r>
          </a:p>
          <a:p>
            <a:r>
              <a:rPr lang="tr-TR" dirty="0"/>
              <a:t>Bir katmanı incelerken diğerlerinin diğer katmanlarla olan ilişkisi de göz önüne alınmalı, hepsinin ilişkisi bir bütün olarak değerlendirilmelidir. </a:t>
            </a:r>
          </a:p>
        </p:txBody>
      </p:sp>
    </p:spTree>
    <p:extLst>
      <p:ext uri="{BB962C8B-B14F-4D97-AF65-F5344CB8AC3E}">
        <p14:creationId xmlns:p14="http://schemas.microsoft.com/office/powerpoint/2010/main" val="28055649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Kaynaklar</a:t>
            </a:r>
          </a:p>
        </p:txBody>
      </p:sp>
      <p:sp>
        <p:nvSpPr>
          <p:cNvPr id="3" name="İçerik Yer Tutucusu 2"/>
          <p:cNvSpPr>
            <a:spLocks noGrp="1"/>
          </p:cNvSpPr>
          <p:nvPr>
            <p:ph sz="quarter" idx="1"/>
          </p:nvPr>
        </p:nvSpPr>
        <p:spPr/>
        <p:txBody>
          <a:bodyPr>
            <a:normAutofit fontScale="40000" lnSpcReduction="20000"/>
          </a:bodyPr>
          <a:lstStyle/>
          <a:p>
            <a:r>
              <a:rPr lang="tr-TR" dirty="0"/>
              <a:t>Aile Terapisti Tarihi, Kuram ve Uygulamaları (İ.KEKLİK &amp; İ.YILDIRIM Çev.): Ankara Türk Psikolojik Dan. Ve </a:t>
            </a:r>
            <a:r>
              <a:rPr lang="tr-TR" dirty="0" err="1"/>
              <a:t>Reh</a:t>
            </a:r>
            <a:r>
              <a:rPr lang="tr-TR" dirty="0"/>
              <a:t>. Der. Yayınları</a:t>
            </a:r>
          </a:p>
          <a:p>
            <a:r>
              <a:rPr lang="tr-TR" dirty="0"/>
              <a:t>Aktaş, (2004) Aile Terapisinde Sosyal Hizmet Yaklaşımı, Aile ve Toplum yıl. 6 Cilt:2 Sayı:7 Nisan-Haziran 2004</a:t>
            </a:r>
          </a:p>
          <a:p>
            <a:r>
              <a:rPr lang="tr-TR" dirty="0" err="1"/>
              <a:t>Banmen</a:t>
            </a:r>
            <a:r>
              <a:rPr lang="tr-TR" dirty="0"/>
              <a:t>, J. (2008). </a:t>
            </a:r>
            <a:r>
              <a:rPr lang="tr-TR" i="1" dirty="0"/>
              <a:t>Satir </a:t>
            </a:r>
            <a:r>
              <a:rPr lang="tr-TR" i="1" dirty="0" err="1"/>
              <a:t>Transformational</a:t>
            </a:r>
            <a:r>
              <a:rPr lang="tr-TR" i="1" dirty="0"/>
              <a:t> </a:t>
            </a:r>
            <a:r>
              <a:rPr lang="tr-TR" i="1" dirty="0" err="1"/>
              <a:t>Systemic</a:t>
            </a:r>
            <a:r>
              <a:rPr lang="tr-TR" i="1" dirty="0"/>
              <a:t> </a:t>
            </a:r>
            <a:r>
              <a:rPr lang="tr-TR" i="1" dirty="0" err="1"/>
              <a:t>Therapy</a:t>
            </a:r>
            <a:r>
              <a:rPr lang="tr-TR" i="1" dirty="0"/>
              <a:t>”.</a:t>
            </a:r>
            <a:r>
              <a:rPr lang="tr-TR" dirty="0"/>
              <a:t> </a:t>
            </a:r>
          </a:p>
          <a:p>
            <a:r>
              <a:rPr lang="tr-TR" dirty="0" err="1"/>
              <a:t>Bowlby</a:t>
            </a:r>
            <a:r>
              <a:rPr lang="tr-TR" dirty="0"/>
              <a:t>, J. (1988) A </a:t>
            </a:r>
            <a:r>
              <a:rPr lang="tr-TR" dirty="0" err="1"/>
              <a:t>secure</a:t>
            </a:r>
            <a:r>
              <a:rPr lang="tr-TR" dirty="0"/>
              <a:t> </a:t>
            </a:r>
            <a:r>
              <a:rPr lang="tr-TR" dirty="0" err="1"/>
              <a:t>base</a:t>
            </a:r>
            <a:r>
              <a:rPr lang="tr-TR" dirty="0"/>
              <a:t>: </a:t>
            </a:r>
            <a:r>
              <a:rPr lang="tr-TR" dirty="0" err="1"/>
              <a:t>Parent</a:t>
            </a:r>
            <a:r>
              <a:rPr lang="tr-TR" dirty="0"/>
              <a:t>/</a:t>
            </a:r>
            <a:r>
              <a:rPr lang="tr-TR" dirty="0" err="1"/>
              <a:t>child</a:t>
            </a:r>
            <a:r>
              <a:rPr lang="tr-TR" dirty="0"/>
              <a:t> </a:t>
            </a:r>
            <a:r>
              <a:rPr lang="tr-TR" dirty="0" err="1"/>
              <a:t>attachment</a:t>
            </a:r>
            <a:r>
              <a:rPr lang="tr-TR" dirty="0"/>
              <a:t> </a:t>
            </a:r>
            <a:r>
              <a:rPr lang="tr-TR" dirty="0" err="1"/>
              <a:t>and</a:t>
            </a:r>
            <a:r>
              <a:rPr lang="tr-TR" dirty="0"/>
              <a:t> </a:t>
            </a:r>
            <a:r>
              <a:rPr lang="tr-TR" dirty="0" err="1"/>
              <a:t>healty</a:t>
            </a:r>
            <a:r>
              <a:rPr lang="tr-TR" dirty="0"/>
              <a:t> </a:t>
            </a:r>
            <a:r>
              <a:rPr lang="tr-TR" dirty="0" err="1"/>
              <a:t>development</a:t>
            </a:r>
            <a:r>
              <a:rPr lang="tr-TR" dirty="0"/>
              <a:t>.</a:t>
            </a:r>
          </a:p>
          <a:p>
            <a:r>
              <a:rPr lang="tr-TR" dirty="0" err="1"/>
              <a:t>Newyork</a:t>
            </a:r>
            <a:r>
              <a:rPr lang="tr-TR" dirty="0"/>
              <a:t>: Basic </a:t>
            </a:r>
            <a:r>
              <a:rPr lang="tr-TR" dirty="0" err="1"/>
              <a:t>books</a:t>
            </a:r>
            <a:r>
              <a:rPr lang="tr-TR" dirty="0"/>
              <a:t>.</a:t>
            </a:r>
          </a:p>
          <a:p>
            <a:r>
              <a:rPr lang="tr-TR" dirty="0"/>
              <a:t>	Durak, E. Ş. </a:t>
            </a:r>
            <a:r>
              <a:rPr lang="tr-TR" dirty="0" err="1"/>
              <a:t>Fışıloğlu</a:t>
            </a:r>
            <a:r>
              <a:rPr lang="tr-TR" dirty="0"/>
              <a:t>, H. (2007), “Film Analizi Yöntemi ile Virginia Satir Aile Terapisi</a:t>
            </a:r>
          </a:p>
          <a:p>
            <a:r>
              <a:rPr lang="tr-TR" dirty="0"/>
              <a:t>Yaklaşımına Bir Bakış”, Türk Psikoloji Yazıları, 10(20), 43-62.</a:t>
            </a:r>
          </a:p>
          <a:p>
            <a:r>
              <a:rPr lang="tr-TR" dirty="0" err="1"/>
              <a:t>Harold</a:t>
            </a:r>
            <a:r>
              <a:rPr lang="tr-TR" dirty="0"/>
              <a:t> HACKNEY , </a:t>
            </a:r>
            <a:r>
              <a:rPr lang="tr-TR" dirty="0" err="1"/>
              <a:t>Sherry</a:t>
            </a:r>
            <a:r>
              <a:rPr lang="tr-TR" dirty="0"/>
              <a:t> CORMIER (2012) Ç: Tuncay ERGENE, Psikolojik Danışma İlke Ve Teknikleri (Psikolojik Yardım Süreci El Kitabı), Ankara, </a:t>
            </a:r>
            <a:r>
              <a:rPr lang="tr-TR" dirty="0" err="1"/>
              <a:t>Mentis</a:t>
            </a:r>
            <a:r>
              <a:rPr lang="tr-TR" dirty="0"/>
              <a:t> Yayınları</a:t>
            </a:r>
          </a:p>
          <a:p>
            <a:r>
              <a:rPr lang="tr-TR" dirty="0"/>
              <a:t>Johnson L.C. (1998). </a:t>
            </a:r>
            <a:r>
              <a:rPr lang="tr-TR" dirty="0" err="1"/>
              <a:t>Social</a:t>
            </a:r>
            <a:r>
              <a:rPr lang="tr-TR" dirty="0"/>
              <a:t> </a:t>
            </a:r>
            <a:r>
              <a:rPr lang="tr-TR" dirty="0" err="1"/>
              <a:t>work</a:t>
            </a:r>
            <a:r>
              <a:rPr lang="tr-TR" dirty="0"/>
              <a:t> </a:t>
            </a:r>
            <a:r>
              <a:rPr lang="tr-TR" dirty="0" err="1"/>
              <a:t>practice</a:t>
            </a:r>
            <a:r>
              <a:rPr lang="tr-TR" dirty="0"/>
              <a:t>: A </a:t>
            </a:r>
            <a:r>
              <a:rPr lang="tr-TR" dirty="0" err="1"/>
              <a:t>generalist</a:t>
            </a:r>
            <a:r>
              <a:rPr lang="tr-TR" dirty="0"/>
              <a:t> </a:t>
            </a:r>
            <a:r>
              <a:rPr lang="tr-TR" dirty="0" err="1"/>
              <a:t>approach</a:t>
            </a:r>
            <a:r>
              <a:rPr lang="tr-TR" dirty="0"/>
              <a:t>. USA: </a:t>
            </a:r>
            <a:r>
              <a:rPr lang="tr-TR" dirty="0" err="1"/>
              <a:t>Allyn</a:t>
            </a:r>
            <a:r>
              <a:rPr lang="tr-TR" dirty="0"/>
              <a:t> </a:t>
            </a:r>
            <a:r>
              <a:rPr lang="tr-TR" dirty="0" err="1"/>
              <a:t>and</a:t>
            </a:r>
            <a:r>
              <a:rPr lang="tr-TR" dirty="0"/>
              <a:t> Bacon.</a:t>
            </a:r>
          </a:p>
          <a:p>
            <a:r>
              <a:rPr lang="tr-TR" dirty="0"/>
              <a:t>Keklik İ. ve Yıldırım İ. (Ed.). (2012). Aile Terapisi Tarih, Kuram ve Uygulamaları.</a:t>
            </a:r>
          </a:p>
          <a:p>
            <a:r>
              <a:rPr lang="tr-TR" dirty="0"/>
              <a:t>Ankara: Türk Psikolojik Danışma ve Rehberlik Derneği.</a:t>
            </a:r>
          </a:p>
          <a:p>
            <a:r>
              <a:rPr lang="tr-TR" dirty="0" err="1"/>
              <a:t>Murdock</a:t>
            </a:r>
            <a:r>
              <a:rPr lang="tr-TR" dirty="0"/>
              <a:t>, N. L. (2014). </a:t>
            </a:r>
            <a:r>
              <a:rPr lang="tr-TR" i="1" dirty="0"/>
              <a:t>Psikolojik Danışma Ve Psikoterapi Kuramları Olgu Sunumu Yaklaşımıyla.</a:t>
            </a:r>
            <a:r>
              <a:rPr lang="tr-TR" dirty="0"/>
              <a:t> Ankara: Nobel Yayınları.</a:t>
            </a:r>
          </a:p>
          <a:p>
            <a:r>
              <a:rPr lang="tr-TR" dirty="0"/>
              <a:t>Nazlı, S. (2013) Aile Danışmanlığı, 9. Baskı, Ankara, Anı Yayıncılık.</a:t>
            </a:r>
          </a:p>
          <a:p>
            <a:r>
              <a:rPr lang="tr-TR" dirty="0" err="1"/>
              <a:t>Özabacı</a:t>
            </a:r>
            <a:r>
              <a:rPr lang="tr-TR" dirty="0"/>
              <a:t> N. ve Erkan Z. (3. Baskı) (2017). </a:t>
            </a:r>
            <a:r>
              <a:rPr lang="tr-TR" i="1" dirty="0"/>
              <a:t>AİLE DANIŞMANLIĞI Kuram ve Uygulamalara Genel Bir Bakış</a:t>
            </a:r>
            <a:r>
              <a:rPr lang="tr-TR" dirty="0"/>
              <a:t>. Ankara: PEGEM AKEDEMİ.</a:t>
            </a:r>
          </a:p>
          <a:p>
            <a:r>
              <a:rPr lang="tr-TR" dirty="0"/>
              <a:t>Özgüven İ. E. (2000) Evlilik ve Aile Terapisi, PDREM, Ankara, Sistem Ofset. (https://</a:t>
            </a:r>
            <a:r>
              <a:rPr lang="tr-TR" dirty="0">
                <a:hlinkClick r:id="rId2"/>
              </a:rPr>
              <a:t>www.genopro.com/genogram/family-systems-theory/)</a:t>
            </a:r>
            <a:r>
              <a:rPr lang="tr-TR" dirty="0"/>
              <a:t> </a:t>
            </a:r>
          </a:p>
          <a:p>
            <a:r>
              <a:rPr lang="tr-TR" dirty="0" err="1"/>
              <a:t>Sabatelli</a:t>
            </a:r>
            <a:r>
              <a:rPr lang="tr-TR" dirty="0"/>
              <a:t> R.M, </a:t>
            </a:r>
            <a:r>
              <a:rPr lang="tr-TR" dirty="0" err="1"/>
              <a:t>Bartle</a:t>
            </a:r>
            <a:r>
              <a:rPr lang="tr-TR" dirty="0"/>
              <a:t> SE. </a:t>
            </a:r>
            <a:r>
              <a:rPr lang="tr-TR" dirty="0" err="1"/>
              <a:t>Survey</a:t>
            </a:r>
            <a:r>
              <a:rPr lang="tr-TR" dirty="0"/>
              <a:t> </a:t>
            </a:r>
            <a:r>
              <a:rPr lang="tr-TR" dirty="0" err="1"/>
              <a:t>Approaches</a:t>
            </a:r>
            <a:r>
              <a:rPr lang="tr-TR" dirty="0"/>
              <a:t> </a:t>
            </a:r>
            <a:r>
              <a:rPr lang="tr-TR" dirty="0" err="1"/>
              <a:t>to</a:t>
            </a:r>
            <a:r>
              <a:rPr lang="tr-TR" dirty="0"/>
              <a:t> </a:t>
            </a:r>
            <a:r>
              <a:rPr lang="tr-TR" dirty="0" err="1"/>
              <a:t>the</a:t>
            </a:r>
            <a:r>
              <a:rPr lang="tr-TR" dirty="0"/>
              <a:t> </a:t>
            </a:r>
            <a:r>
              <a:rPr lang="tr-TR" dirty="0" err="1"/>
              <a:t>Assessment</a:t>
            </a:r>
            <a:r>
              <a:rPr lang="tr-TR" dirty="0"/>
              <a:t> of </a:t>
            </a:r>
            <a:r>
              <a:rPr lang="tr-TR" dirty="0" err="1"/>
              <a:t>family</a:t>
            </a:r>
            <a:r>
              <a:rPr lang="tr-TR" dirty="0"/>
              <a:t> </a:t>
            </a:r>
            <a:r>
              <a:rPr lang="tr-TR" dirty="0" err="1"/>
              <a:t>functioning</a:t>
            </a:r>
            <a:r>
              <a:rPr lang="tr-TR" dirty="0"/>
              <a:t>: </a:t>
            </a:r>
            <a:r>
              <a:rPr lang="tr-TR" dirty="0" err="1"/>
              <a:t>Conceptual</a:t>
            </a:r>
            <a:r>
              <a:rPr lang="tr-TR" dirty="0"/>
              <a:t>, </a:t>
            </a:r>
            <a:r>
              <a:rPr lang="tr-TR" dirty="0" err="1"/>
              <a:t>operational</a:t>
            </a:r>
            <a:r>
              <a:rPr lang="tr-TR" dirty="0"/>
              <a:t> </a:t>
            </a:r>
            <a:r>
              <a:rPr lang="tr-TR" dirty="0" err="1"/>
              <a:t>and</a:t>
            </a:r>
            <a:r>
              <a:rPr lang="tr-TR" dirty="0"/>
              <a:t> </a:t>
            </a:r>
            <a:r>
              <a:rPr lang="tr-TR" dirty="0" err="1"/>
              <a:t>analytical</a:t>
            </a:r>
            <a:r>
              <a:rPr lang="tr-TR" dirty="0"/>
              <a:t> </a:t>
            </a:r>
            <a:r>
              <a:rPr lang="tr-TR" dirty="0" err="1"/>
              <a:t>issues</a:t>
            </a:r>
            <a:r>
              <a:rPr lang="tr-TR" dirty="0"/>
              <a:t>. </a:t>
            </a:r>
            <a:r>
              <a:rPr lang="tr-TR" dirty="0" err="1"/>
              <a:t>Conceptual</a:t>
            </a:r>
            <a:r>
              <a:rPr lang="tr-TR" dirty="0"/>
              <a:t>, </a:t>
            </a:r>
            <a:r>
              <a:rPr lang="tr-TR" dirty="0" err="1"/>
              <a:t>operational</a:t>
            </a:r>
            <a:r>
              <a:rPr lang="tr-TR" dirty="0"/>
              <a:t> </a:t>
            </a:r>
            <a:r>
              <a:rPr lang="tr-TR" dirty="0" err="1"/>
              <a:t>and</a:t>
            </a:r>
            <a:r>
              <a:rPr lang="tr-TR" dirty="0"/>
              <a:t> </a:t>
            </a:r>
            <a:r>
              <a:rPr lang="tr-TR" dirty="0" err="1"/>
              <a:t>analytical</a:t>
            </a:r>
            <a:r>
              <a:rPr lang="tr-TR" dirty="0"/>
              <a:t> </a:t>
            </a:r>
            <a:r>
              <a:rPr lang="tr-TR" dirty="0" err="1"/>
              <a:t>issues.Journal</a:t>
            </a:r>
            <a:r>
              <a:rPr lang="tr-TR" dirty="0"/>
              <a:t> of </a:t>
            </a:r>
            <a:r>
              <a:rPr lang="tr-TR" dirty="0" err="1"/>
              <a:t>marriage</a:t>
            </a:r>
            <a:r>
              <a:rPr lang="tr-TR" dirty="0"/>
              <a:t> </a:t>
            </a:r>
            <a:r>
              <a:rPr lang="tr-TR" dirty="0" err="1"/>
              <a:t>and</a:t>
            </a:r>
            <a:r>
              <a:rPr lang="tr-TR" dirty="0"/>
              <a:t> </a:t>
            </a:r>
            <a:r>
              <a:rPr lang="tr-TR" dirty="0" err="1"/>
              <a:t>the</a:t>
            </a:r>
            <a:r>
              <a:rPr lang="tr-TR" dirty="0"/>
              <a:t> </a:t>
            </a:r>
            <a:r>
              <a:rPr lang="tr-TR" dirty="0" err="1"/>
              <a:t>family</a:t>
            </a:r>
            <a:r>
              <a:rPr lang="tr-TR" dirty="0"/>
              <a:t> 1995;57:1025-39.</a:t>
            </a:r>
          </a:p>
          <a:p>
            <a:r>
              <a:rPr lang="tr-TR" dirty="0"/>
              <a:t>Satir, V. Ç: Yeniçeri S. (2016) İnsan Yaratmak, Beyaz yayınları, İstanbul</a:t>
            </a:r>
          </a:p>
          <a:p>
            <a:r>
              <a:rPr lang="tr-TR" dirty="0"/>
              <a:t>Satir V. Ç:Yeniçeri S. (2016) Temel Aile Terapisi, Beyaz yayınları, İstanbul</a:t>
            </a:r>
          </a:p>
          <a:p>
            <a:r>
              <a:rPr lang="tr-TR" dirty="0"/>
              <a:t>Turan N. (2009). Sosyal kişisel çalışma: Birey ve aileler için sosyal hizmet. (Ed. V. Duyan) Ankara: Aydınlar Matbaacılık.</a:t>
            </a:r>
          </a:p>
          <a:p>
            <a:r>
              <a:rPr lang="tr-TR" dirty="0" err="1"/>
              <a:t>Rainbow</a:t>
            </a:r>
            <a:r>
              <a:rPr lang="tr-TR" dirty="0"/>
              <a:t>, B. (2008) “</a:t>
            </a:r>
            <a:r>
              <a:rPr lang="tr-TR" dirty="0" err="1"/>
              <a:t>Systemic</a:t>
            </a:r>
            <a:r>
              <a:rPr lang="tr-TR" dirty="0"/>
              <a:t> </a:t>
            </a:r>
            <a:r>
              <a:rPr lang="tr-TR" dirty="0" err="1"/>
              <a:t>Therapy</a:t>
            </a:r>
            <a:r>
              <a:rPr lang="tr-TR" dirty="0"/>
              <a:t>” © </a:t>
            </a:r>
            <a:r>
              <a:rPr lang="tr-TR" dirty="0" err="1"/>
              <a:t>Broken</a:t>
            </a:r>
            <a:r>
              <a:rPr lang="tr-TR" dirty="0"/>
              <a:t> </a:t>
            </a:r>
            <a:r>
              <a:rPr lang="tr-TR" dirty="0" err="1"/>
              <a:t>Rainbow</a:t>
            </a:r>
            <a:r>
              <a:rPr lang="tr-TR" dirty="0"/>
              <a:t> </a:t>
            </a:r>
            <a:r>
              <a:rPr lang="tr-TR" dirty="0" err="1"/>
              <a:t>e.V</a:t>
            </a:r>
            <a:r>
              <a:rPr lang="tr-TR" dirty="0"/>
              <a:t>. 2008</a:t>
            </a:r>
          </a:p>
          <a:p>
            <a:r>
              <a:rPr lang="tr-TR" dirty="0" err="1"/>
              <a:t>Zastrow</a:t>
            </a:r>
            <a:r>
              <a:rPr lang="tr-TR" dirty="0"/>
              <a:t> C. Ve </a:t>
            </a:r>
            <a:r>
              <a:rPr lang="tr-TR" dirty="0" err="1"/>
              <a:t>Krist-Ashman</a:t>
            </a:r>
            <a:r>
              <a:rPr lang="tr-TR" dirty="0"/>
              <a:t> K. (1990). </a:t>
            </a:r>
            <a:r>
              <a:rPr lang="tr-TR" dirty="0" err="1"/>
              <a:t>Understanding</a:t>
            </a:r>
            <a:r>
              <a:rPr lang="tr-TR" dirty="0"/>
              <a:t> </a:t>
            </a:r>
            <a:r>
              <a:rPr lang="tr-TR" dirty="0" err="1"/>
              <a:t>human</a:t>
            </a:r>
            <a:r>
              <a:rPr lang="tr-TR" dirty="0"/>
              <a:t> </a:t>
            </a:r>
            <a:r>
              <a:rPr lang="tr-TR" dirty="0" err="1"/>
              <a:t>behaviour</a:t>
            </a:r>
            <a:r>
              <a:rPr lang="tr-TR" dirty="0"/>
              <a:t> </a:t>
            </a:r>
            <a:r>
              <a:rPr lang="tr-TR" dirty="0" err="1"/>
              <a:t>and</a:t>
            </a:r>
            <a:r>
              <a:rPr lang="tr-TR" dirty="0"/>
              <a:t> </a:t>
            </a:r>
            <a:r>
              <a:rPr lang="tr-TR" dirty="0" err="1"/>
              <a:t>the</a:t>
            </a:r>
            <a:r>
              <a:rPr lang="tr-TR" dirty="0"/>
              <a:t> </a:t>
            </a:r>
            <a:r>
              <a:rPr lang="tr-TR" dirty="0" err="1"/>
              <a:t>social</a:t>
            </a:r>
            <a:r>
              <a:rPr lang="tr-TR" dirty="0"/>
              <a:t> </a:t>
            </a:r>
            <a:r>
              <a:rPr lang="tr-TR" dirty="0" err="1"/>
              <a:t>environment</a:t>
            </a:r>
            <a:r>
              <a:rPr lang="tr-TR" dirty="0"/>
              <a:t>, Chicago: Nelson-</a:t>
            </a:r>
            <a:r>
              <a:rPr lang="tr-TR" dirty="0" err="1"/>
              <a:t>Hall</a:t>
            </a:r>
            <a:r>
              <a:rPr lang="tr-TR" dirty="0"/>
              <a:t> </a:t>
            </a:r>
            <a:r>
              <a:rPr lang="tr-TR" dirty="0" err="1"/>
              <a:t>Publishers</a:t>
            </a:r>
            <a:r>
              <a:rPr lang="tr-TR" dirty="0"/>
              <a:t>.</a:t>
            </a:r>
          </a:p>
          <a:p>
            <a:r>
              <a:rPr lang="tr-TR" dirty="0" err="1"/>
              <a:t>Worden</a:t>
            </a:r>
            <a:r>
              <a:rPr lang="tr-TR" dirty="0"/>
              <a:t>, </a:t>
            </a:r>
            <a:r>
              <a:rPr lang="tr-TR" dirty="0" err="1"/>
              <a:t>M.,Aile</a:t>
            </a:r>
            <a:r>
              <a:rPr lang="tr-TR" dirty="0"/>
              <a:t>, Terapisi Temelleri, (T. Akbaş Çev. ): 3. </a:t>
            </a:r>
            <a:r>
              <a:rPr lang="tr-TR" dirty="0" err="1"/>
              <a:t>Baskı:Adana</a:t>
            </a:r>
            <a:r>
              <a:rPr lang="tr-TR" dirty="0"/>
              <a:t> Nobel kitabevi.</a:t>
            </a:r>
          </a:p>
          <a:p>
            <a:pPr marL="0" indent="0">
              <a:buNone/>
            </a:pPr>
            <a:endParaRPr lang="tr-TR" dirty="0"/>
          </a:p>
        </p:txBody>
      </p:sp>
    </p:spTree>
    <p:extLst>
      <p:ext uri="{BB962C8B-B14F-4D97-AF65-F5344CB8AC3E}">
        <p14:creationId xmlns:p14="http://schemas.microsoft.com/office/powerpoint/2010/main" val="417664031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a:xfrm>
            <a:off x="457200" y="1556792"/>
            <a:ext cx="8229600" cy="4600168"/>
          </a:xfrm>
        </p:spPr>
        <p:txBody>
          <a:bodyPr>
            <a:normAutofit/>
          </a:bodyPr>
          <a:lstStyle/>
          <a:p>
            <a:r>
              <a:rPr lang="tr-TR" b="1" dirty="0"/>
              <a:t>İLETİŞİM TEMELLİ AİLE DANIŞMANLIĞI</a:t>
            </a:r>
          </a:p>
          <a:p>
            <a:r>
              <a:rPr lang="tr-TR" dirty="0"/>
              <a:t>İletişim, insanların kendilerini ifade etme ihtiyaçlarından doğar. Verilmek istenen mesajın alıcıya o bağlamda doğru şekilde ulaşmasıdır. Beş duyu organından en az biri ile uyarıcı duyumsandığında iletişim başlar. Sözel ve sözel olmayan tüm ifadeler iletişim kapsamındadır.</a:t>
            </a:r>
          </a:p>
          <a:p>
            <a:r>
              <a:rPr lang="tr-TR" dirty="0"/>
              <a:t>İletişim karmaşıktır. 6 bileşenden oluşur:</a:t>
            </a:r>
          </a:p>
          <a:p>
            <a:r>
              <a:rPr lang="tr-TR" dirty="0"/>
              <a:t>1. Algı (ne gördüğün, ne duyduğun vb.)</a:t>
            </a:r>
          </a:p>
          <a:p>
            <a:r>
              <a:rPr lang="tr-TR" dirty="0"/>
              <a:t>2. Kavrama (bireyler için algıladıklarının anlamı)</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a:xfrm>
            <a:off x="457200" y="1772816"/>
            <a:ext cx="8229600" cy="4384144"/>
          </a:xfrm>
        </p:spPr>
        <p:txBody>
          <a:bodyPr/>
          <a:lstStyle/>
          <a:p>
            <a:r>
              <a:rPr lang="tr-TR" dirty="0"/>
              <a:t>3. İlk etki (anlamların hisleri uyandırması)</a:t>
            </a:r>
          </a:p>
          <a:p>
            <a:r>
              <a:rPr lang="tr-TR" dirty="0"/>
              <a:t>4. İkinci etki (korkudan utanmak gibi ilk etki hakkındaki hisler)</a:t>
            </a:r>
          </a:p>
          <a:p>
            <a:r>
              <a:rPr lang="tr-TR" dirty="0"/>
              <a:t>5. Savunmalar (korktuğu anda birinin kızgın olması gibi uygun olmayan durumlarda karşılık bulma)</a:t>
            </a:r>
          </a:p>
          <a:p>
            <a:r>
              <a:rPr lang="tr-TR" dirty="0"/>
              <a:t>6. Yorum yapma (davranışlar için kurallar koyma ve süreçten çıkarılan sonuçlar)</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a:xfrm>
            <a:off x="457200" y="1916832"/>
            <a:ext cx="8229600" cy="4240128"/>
          </a:xfrm>
        </p:spPr>
        <p:txBody>
          <a:bodyPr>
            <a:normAutofit fontScale="92500"/>
          </a:bodyPr>
          <a:lstStyle/>
          <a:p>
            <a:r>
              <a:rPr lang="tr-TR" b="1" dirty="0"/>
              <a:t>AİLEDEKİ İLETİŞİM ÖRÜNTÜLERİ</a:t>
            </a:r>
          </a:p>
          <a:p>
            <a:r>
              <a:rPr lang="tr-TR" dirty="0"/>
              <a:t>Aile içinde kimin kiminle konuştuğu, aile üyelerinin birbirleri ile konuşup konuşmadıkları, ailede sen/ben dilinin nasıl kullanıldığı, tartışmalarda hakimiyetin kimde olduğu, tartışmalar sırasında ne tür kelimelerin kullanıldığı, tartışmalarda nasıl bir tutumun hakim olduğu, aile üyelerinin birbirlerini dinleme becerileri vb. ailedeki iletişim örüntüleridir.</a:t>
            </a:r>
          </a:p>
          <a:p>
            <a:r>
              <a:rPr lang="tr-TR" dirty="0"/>
              <a:t>Etkili iletişim kurmak önemlidir. Birbirimizi anlamayı, sevmeyi öğrenmeyi, ilişkileri başlatmayı ve sonlandırmayı, başkalarının bizi nasıl algıladıklarını öğrenmeyi, sorunları çözmeyi sağlar.</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dirty="0"/>
          </a:p>
        </p:txBody>
      </p:sp>
      <p:sp>
        <p:nvSpPr>
          <p:cNvPr id="3" name="2 İçerik Yer Tutucusu"/>
          <p:cNvSpPr>
            <a:spLocks noGrp="1"/>
          </p:cNvSpPr>
          <p:nvPr>
            <p:ph sz="quarter" idx="1"/>
          </p:nvPr>
        </p:nvSpPr>
        <p:spPr>
          <a:xfrm>
            <a:off x="457200" y="1340768"/>
            <a:ext cx="8229600" cy="4816192"/>
          </a:xfrm>
        </p:spPr>
        <p:txBody>
          <a:bodyPr>
            <a:normAutofit/>
          </a:bodyPr>
          <a:lstStyle/>
          <a:p>
            <a:r>
              <a:rPr lang="tr-TR" b="1" dirty="0"/>
              <a:t>VİRGİNİA SATİR AİLE TERAPİSİ</a:t>
            </a:r>
          </a:p>
          <a:p>
            <a:pPr algn="just"/>
            <a:r>
              <a:rPr lang="tr-TR" dirty="0"/>
              <a:t>Satir kuramı 3 Temel Yaklaşıma dayanır: Hümanizm, Varoluşçuluk ve Gelişim Modeli. Bireyin kendi seçimlerini yapabileceklerini söyleyerek varoluşçuluğun izlerini gösterir. </a:t>
            </a:r>
            <a:r>
              <a:rPr lang="tr-TR" dirty="0" err="1"/>
              <a:t>Maslow</a:t>
            </a:r>
            <a:r>
              <a:rPr lang="tr-TR" dirty="0"/>
              <a:t> ve </a:t>
            </a:r>
            <a:r>
              <a:rPr lang="tr-TR" dirty="0" err="1"/>
              <a:t>Rogers</a:t>
            </a:r>
            <a:r>
              <a:rPr lang="tr-TR" dirty="0"/>
              <a:t> gibi insanoğlunun özgüvenini, bireysel güçlülüğünü, motivasyonunu ve gerçekliği yönetmesini sağlaması </a:t>
            </a:r>
            <a:r>
              <a:rPr lang="tr-TR" dirty="0" err="1"/>
              <a:t>hümanistik</a:t>
            </a:r>
            <a:r>
              <a:rPr lang="tr-TR" dirty="0"/>
              <a:t> kuramdan etkilendiğini gösterir. İnsanların hislerini ortaya koymasını önemsediği ve olayları neden-sonuç ilişkisi ile değil de birçok değişkenin etkisini dikkate aldığı için gelişim modelini de benimsediğini görürüz.</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p:txBody>
          <a:bodyPr>
            <a:normAutofit fontScale="77500" lnSpcReduction="20000"/>
          </a:bodyPr>
          <a:lstStyle/>
          <a:p>
            <a:pPr marL="0" indent="0" algn="just">
              <a:buNone/>
            </a:pPr>
            <a:r>
              <a:rPr lang="tr-TR" b="1" dirty="0"/>
              <a:t>KURAMSAL KAVRAMLAR</a:t>
            </a:r>
          </a:p>
          <a:p>
            <a:pPr algn="just"/>
            <a:r>
              <a:rPr lang="tr-TR" b="1" dirty="0"/>
              <a:t>BENLİK SAYGISI:</a:t>
            </a:r>
            <a:r>
              <a:rPr lang="tr-TR" dirty="0"/>
              <a:t> Başkalarını sevmenin ön koşulu insanın kendisini sevmesidir. Aile üyelerinin özgüven sorununu aşmak, özgüvenlerini arttırmak gerekir. Bu da açık bir iletişim ile mümkün olur. </a:t>
            </a:r>
          </a:p>
          <a:p>
            <a:pPr algn="just"/>
            <a:r>
              <a:rPr lang="tr-TR" b="1" dirty="0"/>
              <a:t>KURALLAR:</a:t>
            </a:r>
            <a:r>
              <a:rPr lang="tr-TR" dirty="0"/>
              <a:t> Ailedeki kuralların katı olması aileyi negatif etkiler. Değişen durumlara karşı kuralların esneyebilmesi sağlıklıdır.</a:t>
            </a:r>
          </a:p>
          <a:p>
            <a:pPr algn="just"/>
            <a:r>
              <a:rPr lang="tr-TR" b="1" dirty="0"/>
              <a:t>TOPLUMSAL BAĞLAR:</a:t>
            </a:r>
            <a:r>
              <a:rPr lang="tr-TR" dirty="0"/>
              <a:t>   Sağlıklı bir ailenin toplum ile kurduğu bağların açık olması gerekir. </a:t>
            </a:r>
          </a:p>
          <a:p>
            <a:pPr algn="just"/>
            <a:r>
              <a:rPr lang="tr-TR" b="1" dirty="0"/>
              <a:t>AİLE DENGESİ:</a:t>
            </a:r>
            <a:r>
              <a:rPr lang="tr-TR" dirty="0"/>
              <a:t> Dengenin sürekliliği istenir. Önemli yaşam olayları aile dengesini değiştirir. Aile sistemi yeni bir denge arayışına girer. Dengenin tekrar elde edilmesi ailedeki kurallara ve iletişim tarzlarına bağlıdır. </a:t>
            </a:r>
          </a:p>
          <a:p>
            <a:pPr algn="just"/>
            <a:r>
              <a:rPr lang="tr-TR" b="1" dirty="0"/>
              <a:t>SEÇİLMİŞ HASTA:</a:t>
            </a:r>
            <a:r>
              <a:rPr lang="tr-TR" dirty="0"/>
              <a:t> Semptom gösteren aile bireyine ‘suçlu’ ifadesi yerine ‘seçilmiş hasta’ der. Bu aile üyesi ailenin hastalığını gösterir. Bu kişi aile içi ilişkiden en çok yara alan bireydir. Bu kişi tedavide kilit nokta olarak kullanılır.</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sz="quarter" idx="1"/>
          </p:nvPr>
        </p:nvSpPr>
        <p:spPr/>
        <p:txBody>
          <a:bodyPr/>
          <a:lstStyle/>
          <a:p>
            <a:r>
              <a:rPr lang="tr-TR" b="1" dirty="0"/>
              <a:t>AİLENİN İŞLEVSELLİĞİ:</a:t>
            </a:r>
            <a:r>
              <a:rPr lang="tr-TR" dirty="0"/>
              <a:t> İşlevsel ilişki tarzına sahip aileler sorunlara gerçekçi yaklaşır ve farklı çözüm yolları üretebilir. Bireylerin özgüveni yüksektir. Aile içindeki alt sistemler arası bağlılığın olduğu, aile üyeleri arasında açık ve duyarlı iletişimin olduğu, esnek kuralların olduğu açık sisteme dahildirler.</a:t>
            </a:r>
          </a:p>
          <a:p>
            <a:r>
              <a:rPr lang="tr-TR" b="1" dirty="0"/>
              <a:t>EĞİTİCİ AİLE:</a:t>
            </a:r>
            <a:r>
              <a:rPr lang="tr-TR" dirty="0"/>
              <a:t> Koşulsuz kabul, samimiyet, huzur, hoşgörü, neşe, dinginlik ve mizah eğitici ailelerin ortamını şekillendiren duygulardır. Sorunların yüklendiği tek kişi yoktur. Sorun tüm ailenindir.</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p:txBody>
          <a:bodyPr>
            <a:noAutofit/>
          </a:bodyPr>
          <a:lstStyle/>
          <a:p>
            <a:r>
              <a:rPr lang="tr-TR" sz="2000" b="1" dirty="0"/>
              <a:t>SORUNLU AİLE: </a:t>
            </a:r>
            <a:r>
              <a:rPr lang="tr-TR" sz="2000" dirty="0"/>
              <a:t>Soğukluk, alaycılık, rahatsız edici bir nezaket gösterisi, gerginlik, insan maskeleri, donuk bir sessizlik, iletişim kurmayan, birbirlerini önemsemeyen, sevgi göstermeyen, fiziksel ve ruhsal acılar çeken bireylerdir. Aile bireylerinin beden dili, yüz ifadeleri, duruşları danışman için ipucudur. Göz temasları zayıftır. Konuşma sesleri yüksektir ya da az duyulur. Ebeveynler çocuklarının hayatını sürekli yönetir ya da eleştirir. Satir’ e göre sorunlu ailelerin değişimi mümkündür. Çünkü bu tür aileler sorunlu olmayı öğrenmişlerdir. Bunu tersine çevirerek eğitici aile olunabilir.</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a:xfrm>
            <a:off x="457200" y="1556792"/>
            <a:ext cx="8229600" cy="4600168"/>
          </a:xfrm>
        </p:spPr>
        <p:txBody>
          <a:bodyPr>
            <a:normAutofit lnSpcReduction="10000"/>
          </a:bodyPr>
          <a:lstStyle/>
          <a:p>
            <a:r>
              <a:rPr lang="tr-TR" sz="2800" b="1" dirty="0"/>
              <a:t>TEMEL ÜÇGEN:</a:t>
            </a:r>
            <a:r>
              <a:rPr lang="tr-TR" sz="2800" dirty="0"/>
              <a:t> Tüm aile sistem kuramlarında kullanılan  “anne- baba- çocuk” üçgeni, temel üçgen olarak adlandırılır. Üçgen ilişkisinin doğası gereği kişilerden birisi zaman zaman kendisini diğer ikisinin ilişkilerinin dışında kalmış hissedecektir. Aile üçgeninde üç kişinin ilişkisi mümkün değildir. Ancak sağlıklı evliliklerde eşler birbirlerini güvende hissettikleri için çocuğa da bu ilişkinin dışında kalma korkusu yaşatmazlar. Anne, çocuk ve babasıyla olan ilişkiyi, baba da anne ve çocuk arasındaki ilişkiyi düzenler. Bu denge üçgenin olumlu gücüdür.</a:t>
            </a: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Kaynak">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ynak">
      <a:majorFont>
        <a:latin typeface="Bookman Old Style"/>
        <a:ea typeface=""/>
        <a:cs typeface=""/>
        <a:font script="Grek" typeface="Cambria"/>
        <a:font script="Cyrl" typeface="Cambria"/>
        <a:font script="Jpan" typeface="HG明朝E"/>
        <a:font script="Hang" typeface="돋움"/>
        <a:font script="Hans" typeface="宋体"/>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Gill Sans MT"/>
        <a:ea typeface=""/>
        <a:cs typeface=""/>
        <a:font script="Grek" typeface="Calibri"/>
        <a:font script="Cyrl" typeface="Calibri"/>
        <a:font script="Jpan" typeface="ＭＳ Ｐゴシック"/>
        <a:font script="Hang" typeface="맑은 고딕"/>
        <a:font script="Hans" typeface="华文新魏"/>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ynak">
      <a:fillStyleLst>
        <a:solidFill>
          <a:schemeClr val="phClr"/>
        </a:solidFill>
        <a:gradFill rotWithShape="1">
          <a:gsLst>
            <a:gs pos="0">
              <a:schemeClr val="phClr">
                <a:tint val="45000"/>
                <a:satMod val="200000"/>
              </a:schemeClr>
            </a:gs>
            <a:gs pos="30000">
              <a:schemeClr val="phClr">
                <a:tint val="61000"/>
                <a:satMod val="200000"/>
              </a:schemeClr>
            </a:gs>
            <a:gs pos="45000">
              <a:schemeClr val="phClr">
                <a:tint val="66000"/>
                <a:satMod val="200000"/>
              </a:schemeClr>
            </a:gs>
            <a:gs pos="55000">
              <a:schemeClr val="phClr">
                <a:tint val="66000"/>
                <a:satMod val="200000"/>
              </a:schemeClr>
            </a:gs>
            <a:gs pos="73000">
              <a:schemeClr val="phClr">
                <a:tint val="61000"/>
                <a:satMod val="200000"/>
              </a:schemeClr>
            </a:gs>
            <a:gs pos="100000">
              <a:schemeClr val="phClr">
                <a:tint val="45000"/>
                <a:satMod val="200000"/>
              </a:schemeClr>
            </a:gs>
          </a:gsLst>
          <a:lin ang="950000" scaled="1"/>
        </a:gradFill>
        <a:gradFill rotWithShape="1">
          <a:gsLst>
            <a:gs pos="0">
              <a:schemeClr val="phClr">
                <a:shade val="63000"/>
              </a:schemeClr>
            </a:gs>
            <a:gs pos="30000">
              <a:schemeClr val="phClr">
                <a:shade val="90000"/>
                <a:satMod val="110000"/>
              </a:schemeClr>
            </a:gs>
            <a:gs pos="45000">
              <a:schemeClr val="phClr">
                <a:shade val="100000"/>
                <a:satMod val="118000"/>
              </a:schemeClr>
            </a:gs>
            <a:gs pos="55000">
              <a:schemeClr val="phClr">
                <a:shade val="100000"/>
                <a:satMod val="118000"/>
              </a:schemeClr>
            </a:gs>
            <a:gs pos="73000">
              <a:schemeClr val="phClr">
                <a:shade val="90000"/>
                <a:satMod val="110000"/>
              </a:schemeClr>
            </a:gs>
            <a:gs pos="100000">
              <a:schemeClr val="phClr">
                <a:shade val="63000"/>
              </a:schemeClr>
            </a:gs>
          </a:gsLst>
          <a:lin ang="950000" scaled="1"/>
        </a:gradFill>
      </a:fillStyleLst>
      <a:lnStyleLst>
        <a:ln w="9525"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3000" dir="5400000" rotWithShape="0">
              <a:srgbClr val="000000">
                <a:alpha val="40000"/>
              </a:srgbClr>
            </a:outerShdw>
          </a:effectLst>
          <a:scene3d>
            <a:camera prst="orthographicFront" fov="0">
              <a:rot lat="0" lon="0" rev="0"/>
            </a:camera>
            <a:lightRig rig="balanced" dir="t">
              <a:rot lat="0" lon="0" rev="0"/>
            </a:lightRig>
          </a:scene3d>
          <a:sp3d prstMaterial="matte">
            <a:bevelT w="0" h="0"/>
            <a:contourClr>
              <a:schemeClr val="phClr">
                <a:tint val="100000"/>
                <a:shade val="100000"/>
                <a:hueMod val="100000"/>
                <a:satMod val="100000"/>
              </a:schemeClr>
            </a:contourClr>
          </a:sp3d>
        </a:effectStyle>
        <a:effectStyle>
          <a:effectLst>
            <a:outerShdw blurRad="50800" dist="25400" dir="5400000" rotWithShape="0">
              <a:srgbClr val="000000">
                <a:alpha val="50000"/>
              </a:srgbClr>
            </a:outerShdw>
          </a:effectLst>
          <a:scene3d>
            <a:camera prst="orthographicFront" fov="0">
              <a:rot lat="0" lon="0" rev="0"/>
            </a:camera>
            <a:lightRig rig="soft" dir="t">
              <a:rot lat="0" lon="0" rev="2700000"/>
            </a:lightRig>
          </a:scene3d>
          <a:sp3d prstMaterial="matte">
            <a:bevelT w="50800" h="50800"/>
            <a:contourClr>
              <a:schemeClr val="phClr"/>
            </a:contourClr>
          </a:sp3d>
        </a:effectStyle>
      </a:effectStyleLst>
      <a:bgFillStyleLst>
        <a:solidFill>
          <a:schemeClr val="phClr"/>
        </a:solidFill>
        <a:gradFill rotWithShape="1">
          <a:gsLst>
            <a:gs pos="0">
              <a:schemeClr val="phClr">
                <a:shade val="60000"/>
                <a:satMod val="300000"/>
              </a:schemeClr>
            </a:gs>
            <a:gs pos="30000">
              <a:schemeClr val="phClr">
                <a:shade val="80000"/>
                <a:satMod val="230000"/>
              </a:schemeClr>
            </a:gs>
            <a:gs pos="100000">
              <a:schemeClr val="phClr">
                <a:tint val="97000"/>
                <a:satMod val="220000"/>
              </a:schemeClr>
            </a:gs>
          </a:gsLst>
          <a:lin ang="16200000" scaled="1"/>
        </a:gradFill>
        <a:blipFill>
          <a:blip xmlns:r="http://schemas.openxmlformats.org/officeDocument/2006/relationships" r:embed="rId1">
            <a:duotone>
              <a:schemeClr val="phClr">
                <a:shade val="6000"/>
                <a:satMod val="120000"/>
              </a:schemeClr>
              <a:schemeClr val="phClr">
                <a:tint val="90000"/>
              </a:schemeClr>
            </a:duotone>
          </a:blip>
          <a:tile tx="0" ty="0" sx="35000" sy="40000" flip="x"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Origin</Template>
  <TotalTime>22</TotalTime>
  <Words>1410</Words>
  <Application>Microsoft Office PowerPoint</Application>
  <PresentationFormat>Ekran Gösterisi (4:3)</PresentationFormat>
  <Paragraphs>62</Paragraphs>
  <Slides>11</Slides>
  <Notes>0</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11</vt:i4>
      </vt:variant>
    </vt:vector>
  </HeadingPairs>
  <TitlesOfParts>
    <vt:vector size="17" baseType="lpstr">
      <vt:lpstr>Bookman Old Style</vt:lpstr>
      <vt:lpstr>Calibri</vt:lpstr>
      <vt:lpstr>Gill Sans MT</vt:lpstr>
      <vt:lpstr>Wingdings</vt:lpstr>
      <vt:lpstr>Wingdings 3</vt:lpstr>
      <vt:lpstr>Kaynak</vt:lpstr>
      <vt:lpstr>Ankara Üniversitesi  Sağlık Bilimleri Fakültesi Çocuk Gelişimi Bölümü</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Kaynaklar</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Ankara Üniversitesi  Sağlık Bilimleri Fakültesi Sosyal Hizmet Bölümü</dc:title>
  <dc:creator>DURU</dc:creator>
  <cp:lastModifiedBy>Serdarhan.Duru</cp:lastModifiedBy>
  <cp:revision>12</cp:revision>
  <dcterms:created xsi:type="dcterms:W3CDTF">2017-04-26T08:36:58Z</dcterms:created>
  <dcterms:modified xsi:type="dcterms:W3CDTF">2021-10-25T06:54:10Z</dcterms:modified>
</cp:coreProperties>
</file>