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handoutMasterIdLst>
    <p:handoutMasterId r:id="rId15"/>
  </p:handoutMasterIdLst>
  <p:sldIdLst>
    <p:sldId id="435" r:id="rId2"/>
    <p:sldId id="460" r:id="rId3"/>
    <p:sldId id="461" r:id="rId4"/>
    <p:sldId id="466" r:id="rId5"/>
    <p:sldId id="464" r:id="rId6"/>
    <p:sldId id="472" r:id="rId7"/>
    <p:sldId id="465" r:id="rId8"/>
    <p:sldId id="469" r:id="rId9"/>
    <p:sldId id="467" r:id="rId10"/>
    <p:sldId id="468" r:id="rId11"/>
    <p:sldId id="470" r:id="rId12"/>
    <p:sldId id="47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9DCCD-1E1E-4A4C-AC5E-E784B0EAE9B4}" type="datetimeFigureOut">
              <a:rPr lang="tr-TR" smtClean="0"/>
              <a:t>18.08.2021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67EB2-4396-47D4-81C7-366DBBEE141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6065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75D5C-3E22-4BD4-B196-2B5B83232C05}" type="datetimeFigureOut">
              <a:rPr lang="tr-TR" smtClean="0"/>
              <a:t>18.08.2021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442" y="4715270"/>
            <a:ext cx="5438792" cy="44672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530" y="9428221"/>
            <a:ext cx="2946058" cy="49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1BA9A-A2C0-4088-922B-6602FC85001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705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295150-4FD7-4802-B0EB-D52217513A72}" type="datetime1">
              <a:rPr lang="en-US" smtClean="0">
                <a:solidFill>
                  <a:srgbClr val="ECE9C6"/>
                </a:solidFill>
              </a:rPr>
              <a:pPr/>
              <a:t>8/18/2021</a:t>
            </a:fld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ECE9C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ECE9C6"/>
                </a:solidFill>
              </a:rPr>
              <a:pPr/>
              <a:t>‹#›</a:t>
            </a:fld>
            <a:endParaRPr lang="en-US" dirty="0">
              <a:solidFill>
                <a:srgbClr val="ECE9C6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rgbClr val="ECE9C6">
                        <a:alpha val="60000"/>
                      </a:srgbClr>
                    </a:solidFill>
                  </a:ln>
                  <a:solidFill>
                    <a:srgbClr val="ECE9C6">
                      <a:lumMod val="90000"/>
                    </a:srgb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rgbClr val="ECE9C6">
                      <a:alpha val="60000"/>
                    </a:srgbClr>
                  </a:solidFill>
                </a:ln>
                <a:solidFill>
                  <a:srgbClr val="ECE9C6">
                    <a:lumMod val="90000"/>
                  </a:srgb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0227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1895A-832A-4167-BE9B-7448CA062309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3415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571FF-D602-4BB6-9683-7A1E909D4296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8740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92BEB-5202-498C-89F7-BBD3BEE1B887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8093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2B6C6-10FF-4510-A888-F0B9C6A788B0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142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47B31-A4E1-4FCE-8661-5EC33A675437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AD832D-B7F8-4A85-B115-3F84BE9AC26D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562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B34F3-05F7-41C1-B84E-68CE2E00C83C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rgbClr val="895D1D">
                      <a:lumMod val="60000"/>
                      <a:lumOff val="40000"/>
                    </a:srgb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rgbClr val="895D1D">
                    <a:lumMod val="60000"/>
                    <a:lumOff val="40000"/>
                  </a:srgb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48062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47F82-2B2E-4837-B3AB-C94C672FBECB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51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57738-F4B0-48EA-9B71-E0F723F8BF6C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720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0D5EF-7D26-425F-8C45-B9312ACE18BC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>
              <a:solidFill>
                <a:srgbClr val="895D1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895D1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40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1909345-DEE0-4B07-8E32-441AC9DA095E}" type="datetime1">
              <a:rPr lang="en-US" smtClean="0">
                <a:solidFill>
                  <a:srgbClr val="895D1D"/>
                </a:solidFill>
              </a:rPr>
              <a:pPr/>
              <a:t>8/18/2021</a:t>
            </a:fld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895D1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6DD0FD-55B0-48C4-8AF2-8A69533EDFC3}" type="slidenum">
              <a:rPr lang="en-US" smtClean="0">
                <a:solidFill>
                  <a:srgbClr val="895D1D"/>
                </a:solidFill>
              </a:rPr>
              <a:pPr/>
              <a:t>‹#›</a:t>
            </a:fld>
            <a:endParaRPr lang="en-US" dirty="0">
              <a:solidFill>
                <a:srgbClr val="895D1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92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1750" y="247650"/>
            <a:ext cx="9042400" cy="3150475"/>
          </a:xfrm>
        </p:spPr>
        <p:txBody>
          <a:bodyPr anchor="t"/>
          <a:lstStyle/>
          <a:p>
            <a:pPr>
              <a:spcAft>
                <a:spcPts val="1200"/>
              </a:spcAft>
            </a:pPr>
            <a:r>
              <a:rPr lang="tr-TR" sz="3000" b="1" dirty="0" smtClean="0">
                <a:effectLst/>
              </a:rPr>
              <a:t>A.Ü. İlahiyat Fakültesi 1. Sınıf</a:t>
            </a:r>
            <a:r>
              <a:rPr lang="tr-TR" sz="3400" b="1" dirty="0" smtClean="0">
                <a:effectLst/>
              </a:rPr>
              <a:t/>
            </a:r>
            <a:br>
              <a:rPr lang="tr-TR" sz="3400" b="1" dirty="0" smtClean="0">
                <a:effectLst/>
              </a:rPr>
            </a:br>
            <a:r>
              <a:rPr lang="tr-TR" sz="2000" b="1" dirty="0" smtClean="0">
                <a:effectLst/>
              </a:rPr>
              <a:t/>
            </a:r>
            <a:br>
              <a:rPr lang="tr-TR" sz="2000" b="1" dirty="0" smtClean="0">
                <a:effectLst/>
              </a:rPr>
            </a:br>
            <a:r>
              <a:rPr lang="tr-TR" sz="6000" b="1" dirty="0" smtClean="0">
                <a:effectLst/>
              </a:rPr>
              <a:t>Tefsir Tarihi ve Usulü</a:t>
            </a:r>
            <a:r>
              <a:rPr lang="tr-TR" sz="6400" b="1" dirty="0" smtClean="0">
                <a:effectLst/>
              </a:rPr>
              <a:t/>
            </a:r>
            <a:br>
              <a:rPr lang="tr-TR" sz="6400" b="1" dirty="0" smtClean="0">
                <a:effectLst/>
              </a:rPr>
            </a:br>
            <a:r>
              <a:rPr lang="tr-TR" sz="1500" b="1" dirty="0">
                <a:effectLst/>
              </a:rPr>
              <a:t/>
            </a:r>
            <a:br>
              <a:rPr lang="tr-TR" sz="1500" b="1" dirty="0">
                <a:effectLst/>
              </a:rPr>
            </a:br>
            <a:r>
              <a:rPr lang="ar-SA" sz="6000" dirty="0">
                <a:effectLst/>
              </a:rPr>
              <a:t>تاريخ التفسير وأصوله</a:t>
            </a:r>
            <a:endParaRPr lang="en-US" sz="60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3000" b="1" dirty="0">
                <a:effectLst/>
              </a:rPr>
              <a:t>Prof. Dr. İSMAİL </a:t>
            </a:r>
            <a:r>
              <a:rPr lang="tr-TR" sz="3000" b="1" dirty="0" smtClean="0">
                <a:effectLst/>
              </a:rPr>
              <a:t>ÇALIŞKAN</a:t>
            </a:r>
          </a:p>
        </p:txBody>
      </p:sp>
    </p:spTree>
    <p:extLst>
      <p:ext uri="{BB962C8B-B14F-4D97-AF65-F5344CB8AC3E}">
        <p14:creationId xmlns:p14="http://schemas.microsoft.com/office/powerpoint/2010/main" val="6234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ar-SA" b="1" dirty="0" smtClean="0"/>
              <a:t>قال </a:t>
            </a:r>
            <a:r>
              <a:rPr lang="ar-SA" b="1" dirty="0"/>
              <a:t>الله تعالى في محكم التنزيل: أَفَلَا يَتَدَبَّرُونَ الْقُرْآنَ أَمْ عَلَى قُلُوبٍ </a:t>
            </a:r>
            <a:r>
              <a:rPr lang="ar-SA" b="1" dirty="0" smtClean="0"/>
              <a:t>أَقْفَالُهَا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47 Muhammed 24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كيف نقرأ القرآن وكيف نفهمه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10857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sz="4400" dirty="0"/>
              <a:t>تاريخ التفسير</a:t>
            </a:r>
            <a:endParaRPr lang="tr-TR" sz="4400" dirty="0"/>
          </a:p>
          <a:p>
            <a:r>
              <a:rPr lang="ar-SA" sz="4400" dirty="0"/>
              <a:t>أصول التفسير</a:t>
            </a:r>
            <a:endParaRPr lang="tr-TR" sz="4400" dirty="0"/>
          </a:p>
          <a:p>
            <a:r>
              <a:rPr lang="ar-SA" sz="4400" dirty="0"/>
              <a:t>علوم القرآن </a:t>
            </a:r>
            <a:endParaRPr lang="tr-TR" sz="4400" dirty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المفاهيم الاصلية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06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" y="668740"/>
            <a:ext cx="9010649" cy="6189259"/>
          </a:xfrm>
        </p:spPr>
        <p:txBody>
          <a:bodyPr>
            <a:noAutofit/>
          </a:bodyPr>
          <a:lstStyle/>
          <a:p>
            <a:r>
              <a:rPr lang="tr-TR" sz="2900" b="1" dirty="0"/>
              <a:t>İst. </a:t>
            </a:r>
            <a:r>
              <a:rPr lang="tr-TR" sz="2900" b="1" dirty="0" smtClean="0"/>
              <a:t>2015,</a:t>
            </a:r>
            <a:r>
              <a:rPr lang="ar-SA" sz="2900" b="1" dirty="0" smtClean="0"/>
              <a:t>محاضرات </a:t>
            </a:r>
            <a:r>
              <a:rPr lang="ar-SA" sz="2900" b="1" dirty="0"/>
              <a:t>في علوم القران وتاريخ التفسير </a:t>
            </a:r>
            <a:r>
              <a:rPr lang="ar-SA" sz="2900" b="1" dirty="0" smtClean="0"/>
              <a:t> </a:t>
            </a:r>
            <a:r>
              <a:rPr lang="tr-TR" sz="2900" b="1" dirty="0" smtClean="0"/>
              <a:t>- </a:t>
            </a:r>
            <a:r>
              <a:rPr lang="ar-SA" sz="2900" b="1" dirty="0"/>
              <a:t>هارون أوكمش </a:t>
            </a:r>
            <a:endParaRPr lang="tr-TR" sz="2900" b="1" dirty="0"/>
          </a:p>
          <a:p>
            <a:r>
              <a:rPr lang="tr-TR" sz="2900" b="1" dirty="0"/>
              <a:t>İsmail Çalışkan, </a:t>
            </a:r>
            <a:r>
              <a:rPr lang="tr-TR" sz="2900" b="1" i="1" dirty="0"/>
              <a:t>Tefsir </a:t>
            </a:r>
            <a:r>
              <a:rPr lang="tr-TR" sz="2900" b="1" i="1" dirty="0" smtClean="0"/>
              <a:t>Usulü</a:t>
            </a:r>
            <a:r>
              <a:rPr lang="tr-TR" sz="2900" b="1" dirty="0" smtClean="0"/>
              <a:t>, Ankara 2017</a:t>
            </a:r>
          </a:p>
          <a:p>
            <a:r>
              <a:rPr lang="tr-TR" sz="2900" b="1" dirty="0"/>
              <a:t>İsmail Çalışkan, </a:t>
            </a:r>
            <a:r>
              <a:rPr lang="tr-TR" sz="2900" b="1" i="1" dirty="0"/>
              <a:t>Tefsir </a:t>
            </a:r>
            <a:r>
              <a:rPr lang="tr-TR" sz="2900" b="1" i="1" dirty="0" smtClean="0"/>
              <a:t>Tarihi</a:t>
            </a:r>
            <a:r>
              <a:rPr lang="tr-TR" sz="2900" b="1" dirty="0" smtClean="0"/>
              <a:t>, </a:t>
            </a:r>
            <a:r>
              <a:rPr lang="tr-TR" sz="2900" b="1" dirty="0"/>
              <a:t>Ankara </a:t>
            </a:r>
            <a:r>
              <a:rPr lang="tr-TR" sz="2900" b="1" dirty="0" smtClean="0"/>
              <a:t>2019</a:t>
            </a:r>
          </a:p>
          <a:p>
            <a:r>
              <a:rPr lang="tr-TR" sz="2900" b="1" i="1" dirty="0" smtClean="0"/>
              <a:t>Tefsir </a:t>
            </a:r>
            <a:r>
              <a:rPr lang="tr-TR" sz="2900" b="1" i="1" dirty="0"/>
              <a:t>El Kitabı</a:t>
            </a:r>
            <a:r>
              <a:rPr lang="tr-TR" sz="2900" dirty="0"/>
              <a:t>, ed. Mehmet Akif </a:t>
            </a:r>
            <a:r>
              <a:rPr lang="tr-TR" sz="2900" dirty="0" smtClean="0"/>
              <a:t>Koç</a:t>
            </a:r>
            <a:endParaRPr lang="tr-TR" sz="2900" b="1" dirty="0" smtClean="0"/>
          </a:p>
          <a:p>
            <a:pPr marL="0" indent="0" algn="r">
              <a:buNone/>
            </a:pPr>
            <a:r>
              <a:rPr lang="ar-SA" sz="2900" dirty="0" smtClean="0"/>
              <a:t>محمد </a:t>
            </a:r>
            <a:r>
              <a:rPr lang="ar-SA" sz="2900" dirty="0"/>
              <a:t>حسين </a:t>
            </a:r>
            <a:r>
              <a:rPr lang="ar-SA" sz="2900" dirty="0" smtClean="0"/>
              <a:t>الذهبي</a:t>
            </a:r>
            <a:r>
              <a:rPr lang="tr-TR" sz="2900" dirty="0" smtClean="0"/>
              <a:t>-</a:t>
            </a:r>
            <a:r>
              <a:rPr lang="ar-SA" sz="2900" dirty="0" smtClean="0"/>
              <a:t> </a:t>
            </a:r>
            <a:r>
              <a:rPr lang="ar-SA" sz="2900" b="1" dirty="0"/>
              <a:t>علم التفسير (خاصة)</a:t>
            </a:r>
            <a:endParaRPr lang="tr-TR" sz="2900" dirty="0"/>
          </a:p>
          <a:p>
            <a:pPr marL="0" indent="0" algn="r">
              <a:buNone/>
            </a:pPr>
            <a:r>
              <a:rPr lang="ar-SA" sz="2900" dirty="0" smtClean="0"/>
              <a:t>الزركشي</a:t>
            </a:r>
            <a:r>
              <a:rPr lang="ar-SA" sz="2900" dirty="0"/>
              <a:t>– </a:t>
            </a:r>
            <a:r>
              <a:rPr lang="ar-SA" sz="2900" b="1" dirty="0"/>
              <a:t>البرهان في علوم القرأن</a:t>
            </a:r>
            <a:endParaRPr lang="tr-TR" sz="2900" dirty="0"/>
          </a:p>
          <a:p>
            <a:pPr marL="0" indent="0" algn="r">
              <a:buNone/>
            </a:pPr>
            <a:r>
              <a:rPr lang="ar-SA" sz="2900" dirty="0"/>
              <a:t>السيوطي – </a:t>
            </a:r>
            <a:r>
              <a:rPr lang="ar-SA" sz="2900" b="1" dirty="0"/>
              <a:t>الإتقان في علوم القرأن</a:t>
            </a:r>
            <a:endParaRPr lang="tr-TR" sz="2900" dirty="0"/>
          </a:p>
          <a:p>
            <a:pPr marL="0" indent="0" algn="r">
              <a:buNone/>
            </a:pPr>
            <a:r>
              <a:rPr lang="ar-SA" sz="2900" dirty="0"/>
              <a:t>محمد حسين الذهبي–</a:t>
            </a:r>
            <a:r>
              <a:rPr lang="ar-SA" sz="2900" b="1" dirty="0"/>
              <a:t>التفسير و المفسرون</a:t>
            </a:r>
            <a:endParaRPr lang="tr-TR" sz="2900" dirty="0"/>
          </a:p>
          <a:p>
            <a:pPr marL="0" indent="0" algn="r">
              <a:buNone/>
            </a:pPr>
            <a:r>
              <a:rPr lang="ar-SA" sz="2900" dirty="0"/>
              <a:t>صبحي الصالح–</a:t>
            </a:r>
            <a:r>
              <a:rPr lang="ar-SA" sz="2900" b="1" dirty="0"/>
              <a:t>مباحث في علوم القرأن</a:t>
            </a:r>
            <a:endParaRPr lang="tr-TR" sz="2900" dirty="0"/>
          </a:p>
          <a:p>
            <a:pPr marL="0" indent="0" algn="r">
              <a:buNone/>
            </a:pPr>
            <a:r>
              <a:rPr lang="ar-SA" sz="2900" dirty="0"/>
              <a:t>مناع القطان–</a:t>
            </a:r>
            <a:r>
              <a:rPr lang="ar-SA" sz="2900" b="1" dirty="0"/>
              <a:t> مباحث في علوم القرأن</a:t>
            </a:r>
            <a:endParaRPr lang="tr-TR" sz="2900" dirty="0"/>
          </a:p>
          <a:p>
            <a:pPr marL="0" indent="0" algn="r">
              <a:buNone/>
            </a:pPr>
            <a:r>
              <a:rPr lang="ar-SA" sz="2900" b="1" dirty="0" smtClean="0"/>
              <a:t>التبيان </a:t>
            </a:r>
            <a:r>
              <a:rPr lang="ar-SA" sz="2900" b="1" dirty="0"/>
              <a:t>في علوم القرأن</a:t>
            </a:r>
            <a:r>
              <a:rPr lang="tr-TR" sz="2900" dirty="0" smtClean="0"/>
              <a:t> - </a:t>
            </a:r>
            <a:r>
              <a:rPr lang="ar-SA" sz="2900" dirty="0"/>
              <a:t>محمد علي </a:t>
            </a:r>
            <a:r>
              <a:rPr lang="ar-SA" sz="2900" dirty="0" smtClean="0"/>
              <a:t>الصابوني</a:t>
            </a:r>
            <a:endParaRPr lang="tr-TR" sz="2900" dirty="0" smtClean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" y="0"/>
            <a:ext cx="6553200" cy="518615"/>
          </a:xfrm>
        </p:spPr>
        <p:txBody>
          <a:bodyPr/>
          <a:lstStyle/>
          <a:p>
            <a:pPr algn="l"/>
            <a:r>
              <a:rPr lang="tr-TR" sz="4000" b="1" dirty="0" smtClean="0"/>
              <a:t>Kaynaklar - </a:t>
            </a:r>
            <a:r>
              <a:rPr lang="ar-SA" sz="4000" b="1"/>
              <a:t>المصادر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60108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48700" cy="1759857"/>
          </a:xfrm>
        </p:spPr>
        <p:txBody>
          <a:bodyPr/>
          <a:lstStyle/>
          <a:p>
            <a:r>
              <a:rPr lang="tr-TR" sz="4600" b="1" dirty="0"/>
              <a:t>1. Hafta</a:t>
            </a:r>
            <a:r>
              <a:rPr lang="tr-TR" sz="4600" b="1" dirty="0" smtClean="0"/>
              <a:t>: Giriş</a:t>
            </a:r>
            <a:br>
              <a:rPr lang="tr-TR" sz="4600" b="1" dirty="0" smtClean="0"/>
            </a:br>
            <a:r>
              <a:rPr lang="tr-TR" sz="2500" b="1" dirty="0" smtClean="0"/>
              <a:t/>
            </a:r>
            <a:br>
              <a:rPr lang="tr-TR" sz="2500" b="1" dirty="0" smtClean="0"/>
            </a:br>
            <a:r>
              <a:rPr lang="ar-SA" sz="4600" b="1" dirty="0"/>
              <a:t>مدخل</a:t>
            </a:r>
            <a:r>
              <a:rPr lang="tr-TR" sz="4600" b="1" dirty="0" smtClean="0"/>
              <a:t> : </a:t>
            </a:r>
            <a:r>
              <a:rPr lang="ar-SA" sz="4600" b="1" dirty="0" smtClean="0"/>
              <a:t>الأسبوع الأول</a:t>
            </a:r>
            <a:endParaRPr lang="tr-TR" sz="3000" b="1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2213428"/>
            <a:ext cx="8616202" cy="4615543"/>
          </a:xfrm>
        </p:spPr>
        <p:txBody>
          <a:bodyPr>
            <a:noAutofit/>
          </a:bodyPr>
          <a:lstStyle/>
          <a:p>
            <a:pPr algn="l"/>
            <a:r>
              <a:rPr lang="tr-TR" sz="3300" dirty="0"/>
              <a:t>-Dersin </a:t>
            </a:r>
            <a:r>
              <a:rPr lang="tr-TR" sz="3300" dirty="0" smtClean="0"/>
              <a:t>amacı (</a:t>
            </a:r>
            <a:r>
              <a:rPr lang="ar-SA" sz="3300" dirty="0"/>
              <a:t>مقصد الدرس</a:t>
            </a:r>
            <a:r>
              <a:rPr lang="tr-TR" sz="3300" dirty="0" smtClean="0"/>
              <a:t>)</a:t>
            </a:r>
            <a:endParaRPr lang="tr-TR" sz="3300" dirty="0"/>
          </a:p>
          <a:p>
            <a:pPr algn="l"/>
            <a:r>
              <a:rPr lang="tr-TR" sz="3300" dirty="0" smtClean="0"/>
              <a:t>-</a:t>
            </a:r>
            <a:r>
              <a:rPr lang="tr-TR" sz="3300" dirty="0"/>
              <a:t>Dersin </a:t>
            </a:r>
            <a:r>
              <a:rPr lang="tr-TR" sz="3300" dirty="0" smtClean="0"/>
              <a:t>içeriği/Konular (</a:t>
            </a:r>
            <a:r>
              <a:rPr lang="ar-SA" sz="3300" dirty="0" smtClean="0"/>
              <a:t>المواضيع</a:t>
            </a:r>
            <a:r>
              <a:rPr lang="tr-TR" sz="3300" dirty="0" smtClean="0"/>
              <a:t>/</a:t>
            </a:r>
            <a:r>
              <a:rPr lang="ar-SA" sz="3300" dirty="0" smtClean="0"/>
              <a:t>محتوى الدرس</a:t>
            </a:r>
            <a:r>
              <a:rPr lang="tr-TR" sz="3300" dirty="0" smtClean="0"/>
              <a:t>)</a:t>
            </a:r>
          </a:p>
          <a:p>
            <a:pPr algn="l"/>
            <a:r>
              <a:rPr lang="tr-TR" sz="3300" dirty="0" smtClean="0"/>
              <a:t>-Dersin işlenişi (</a:t>
            </a:r>
            <a:r>
              <a:rPr lang="ar-SA" sz="3300" dirty="0"/>
              <a:t>تجهيز الدورة</a:t>
            </a:r>
            <a:r>
              <a:rPr lang="tr-TR" sz="3300" dirty="0" smtClean="0"/>
              <a:t>)</a:t>
            </a:r>
          </a:p>
          <a:p>
            <a:pPr algn="l"/>
            <a:r>
              <a:rPr lang="tr-TR" sz="3300" dirty="0" smtClean="0"/>
              <a:t>-</a:t>
            </a:r>
            <a:r>
              <a:rPr lang="tr-TR" sz="3300" dirty="0"/>
              <a:t>Kur’an’ı anlama ve yorumlamada </a:t>
            </a:r>
            <a:r>
              <a:rPr lang="tr-TR" sz="3300" dirty="0" smtClean="0"/>
              <a:t>ilkeler</a:t>
            </a:r>
          </a:p>
          <a:p>
            <a:pPr algn="l"/>
            <a:r>
              <a:rPr lang="tr-TR" sz="3300" dirty="0" smtClean="0"/>
              <a:t>(</a:t>
            </a:r>
            <a:r>
              <a:rPr lang="ar-SA" sz="3300" dirty="0"/>
              <a:t>تعليم المبادئ الأساسية في فهم القرآن تفسيره</a:t>
            </a:r>
            <a:r>
              <a:rPr lang="tr-TR" sz="3300" dirty="0" smtClean="0"/>
              <a:t>)</a:t>
            </a:r>
          </a:p>
          <a:p>
            <a:pPr algn="l"/>
            <a:r>
              <a:rPr lang="tr-TR" sz="3300" dirty="0"/>
              <a:t>-Sure / Ayet çalışmasında </a:t>
            </a:r>
            <a:r>
              <a:rPr lang="tr-TR" sz="3300" dirty="0" smtClean="0"/>
              <a:t>aşamalar</a:t>
            </a:r>
            <a:endParaRPr lang="tr-TR" sz="3300" dirty="0"/>
          </a:p>
          <a:p>
            <a:pPr algn="l"/>
            <a:r>
              <a:rPr lang="tr-TR" sz="3300" dirty="0" smtClean="0"/>
              <a:t>(</a:t>
            </a:r>
            <a:r>
              <a:rPr lang="ar-SA" sz="3300" dirty="0" smtClean="0"/>
              <a:t>السورة </a:t>
            </a:r>
            <a:r>
              <a:rPr lang="tr-TR" sz="3300" dirty="0" smtClean="0"/>
              <a:t>/ </a:t>
            </a:r>
            <a:r>
              <a:rPr lang="ar-SA" sz="3300" dirty="0"/>
              <a:t>مراحل في دراسة الآية</a:t>
            </a:r>
            <a:r>
              <a:rPr lang="tr-TR" sz="33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8386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841829"/>
            <a:ext cx="9144000" cy="6016172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sz="4800" dirty="0" smtClean="0"/>
              <a:t>-Tefsirin doğuşu ve tarihi gelişimini öğrenme</a:t>
            </a:r>
          </a:p>
          <a:p>
            <a:pPr marL="0" indent="0" algn="just">
              <a:buNone/>
            </a:pPr>
            <a:r>
              <a:rPr lang="tr-TR" sz="4800" dirty="0" smtClean="0"/>
              <a:t>	(</a:t>
            </a:r>
            <a:r>
              <a:rPr lang="ar-SA" sz="4800" dirty="0"/>
              <a:t>تعلييم بداية التفسير و تطوره التاريخي</a:t>
            </a:r>
            <a:r>
              <a:rPr lang="tr-TR" sz="4800" dirty="0" smtClean="0"/>
              <a:t>)</a:t>
            </a:r>
          </a:p>
          <a:p>
            <a:pPr marL="0" indent="0" algn="just">
              <a:buNone/>
            </a:pPr>
            <a:r>
              <a:rPr lang="tr-TR" sz="4800" dirty="0" smtClean="0"/>
              <a:t>-Müfessirleri </a:t>
            </a:r>
            <a:r>
              <a:rPr lang="tr-TR" sz="4800" dirty="0"/>
              <a:t>tanıma, tefsirlerden metin </a:t>
            </a:r>
            <a:r>
              <a:rPr lang="tr-TR" sz="4800" dirty="0" smtClean="0"/>
              <a:t>okuma</a:t>
            </a:r>
          </a:p>
          <a:p>
            <a:pPr marL="0" indent="0" algn="just">
              <a:buNone/>
            </a:pPr>
            <a:r>
              <a:rPr lang="tr-TR" sz="4800" dirty="0"/>
              <a:t>	</a:t>
            </a:r>
            <a:r>
              <a:rPr lang="tr-TR" sz="4800" dirty="0" smtClean="0"/>
              <a:t>(</a:t>
            </a:r>
            <a:r>
              <a:rPr lang="ar-SA" sz="4800" dirty="0"/>
              <a:t>الاعتراف من المفسرين ، وقراءة النص من التفاسير</a:t>
            </a:r>
            <a:r>
              <a:rPr lang="tr-TR" sz="4800" dirty="0" smtClean="0"/>
              <a:t>)</a:t>
            </a:r>
            <a:endParaRPr lang="tr-TR" sz="4800" dirty="0"/>
          </a:p>
          <a:p>
            <a:pPr marL="0" indent="0" algn="just">
              <a:buNone/>
            </a:pPr>
            <a:r>
              <a:rPr lang="tr-TR" sz="4800" dirty="0" smtClean="0"/>
              <a:t>-Kur’an’ı anlamaya ilişkin </a:t>
            </a:r>
            <a:r>
              <a:rPr lang="tr-TR" sz="4800" dirty="0"/>
              <a:t> </a:t>
            </a:r>
            <a:r>
              <a:rPr lang="tr-TR" sz="4800" dirty="0" smtClean="0"/>
              <a:t>bilgileri öğrenme</a:t>
            </a:r>
          </a:p>
          <a:p>
            <a:pPr marL="0" indent="0" algn="just">
              <a:buNone/>
            </a:pPr>
            <a:r>
              <a:rPr lang="tr-TR" sz="4800" dirty="0" smtClean="0"/>
              <a:t>	(</a:t>
            </a:r>
            <a:r>
              <a:rPr lang="ar-SA" sz="4800" dirty="0" smtClean="0"/>
              <a:t>معرفة </a:t>
            </a:r>
            <a:r>
              <a:rPr lang="ar-SA" sz="4800" dirty="0"/>
              <a:t>المعلومات لفهم </a:t>
            </a:r>
            <a:r>
              <a:rPr lang="ar-SA" sz="4800" dirty="0" smtClean="0"/>
              <a:t>القرآن</a:t>
            </a:r>
            <a:r>
              <a:rPr lang="tr-TR" sz="4800" dirty="0" smtClean="0"/>
              <a:t>)</a:t>
            </a:r>
            <a:endParaRPr lang="tr-TR" sz="4800" dirty="0"/>
          </a:p>
          <a:p>
            <a:pPr marL="0" indent="0" algn="just">
              <a:buNone/>
            </a:pPr>
            <a:r>
              <a:rPr lang="tr-TR" sz="4800" dirty="0" smtClean="0"/>
              <a:t>-</a:t>
            </a:r>
            <a:r>
              <a:rPr lang="tr-TR" sz="4800" dirty="0" err="1" smtClean="0"/>
              <a:t>Ulumu’l</a:t>
            </a:r>
            <a:r>
              <a:rPr lang="tr-TR" sz="4800" dirty="0" smtClean="0"/>
              <a:t>-Kur’an hakkında genel ve ayrıntılı bilgiler alma</a:t>
            </a:r>
          </a:p>
          <a:p>
            <a:pPr marL="0" indent="0" algn="just">
              <a:buNone/>
            </a:pPr>
            <a:r>
              <a:rPr lang="tr-TR" sz="4800" dirty="0" smtClean="0"/>
              <a:t>	(</a:t>
            </a:r>
            <a:r>
              <a:rPr lang="ar-SA" sz="4800" dirty="0"/>
              <a:t>الحصول على معلومات عامة ومفصلة عن علوم القرآن</a:t>
            </a:r>
            <a:r>
              <a:rPr lang="tr-TR" sz="4800" dirty="0" smtClean="0"/>
              <a:t>)</a:t>
            </a:r>
          </a:p>
          <a:p>
            <a:pPr marL="0" indent="0" algn="just">
              <a:buNone/>
            </a:pPr>
            <a:r>
              <a:rPr lang="tr-TR" sz="4800" dirty="0" smtClean="0"/>
              <a:t>-Tefsir yapma kabiliyetini geliştirme</a:t>
            </a:r>
          </a:p>
          <a:p>
            <a:pPr marL="0" indent="0" algn="just">
              <a:buNone/>
            </a:pPr>
            <a:r>
              <a:rPr lang="tr-TR" sz="4800" dirty="0" smtClean="0"/>
              <a:t>	(</a:t>
            </a:r>
            <a:r>
              <a:rPr lang="ar-SA" sz="4800" dirty="0"/>
              <a:t>تنمية</a:t>
            </a:r>
            <a:r>
              <a:rPr lang="ar-SA" sz="4800" dirty="0" smtClean="0"/>
              <a:t> </a:t>
            </a:r>
            <a:r>
              <a:rPr lang="ar-SA" sz="4800" dirty="0"/>
              <a:t>القدرة على التفسير</a:t>
            </a:r>
            <a:r>
              <a:rPr lang="tr-TR" sz="4800" dirty="0" smtClean="0"/>
              <a:t>)</a:t>
            </a:r>
          </a:p>
          <a:p>
            <a:pPr marL="0" indent="0" algn="just">
              <a:buNone/>
            </a:pPr>
            <a:r>
              <a:rPr lang="tr-TR" sz="4800" dirty="0" smtClean="0"/>
              <a:t>-</a:t>
            </a:r>
            <a:r>
              <a:rPr lang="tr-TR" sz="4800" dirty="0"/>
              <a:t>Kur’an’ı anlama ve yorumlamada temel </a:t>
            </a:r>
            <a:r>
              <a:rPr lang="tr-TR" sz="4800" dirty="0" smtClean="0"/>
              <a:t>ilkeleri </a:t>
            </a:r>
            <a:r>
              <a:rPr lang="tr-TR" sz="4800" dirty="0"/>
              <a:t>öğrenme </a:t>
            </a:r>
            <a:r>
              <a:rPr lang="tr-TR" sz="4800" dirty="0" smtClean="0"/>
              <a:t>	(</a:t>
            </a:r>
            <a:r>
              <a:rPr lang="ar-SA" sz="4800" dirty="0"/>
              <a:t>تعليم المبادئ الأساسية في فهم القرآن تفسيره</a:t>
            </a:r>
            <a:r>
              <a:rPr lang="tr-TR" sz="4800" dirty="0" smtClean="0"/>
              <a:t>)</a:t>
            </a:r>
            <a:endParaRPr lang="tr-TR" sz="48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43031"/>
            <a:ext cx="7930403" cy="1054250"/>
          </a:xfrm>
        </p:spPr>
        <p:txBody>
          <a:bodyPr/>
          <a:lstStyle/>
          <a:p>
            <a:r>
              <a:rPr lang="tr-TR" dirty="0" smtClean="0"/>
              <a:t>Dersin Amacı - </a:t>
            </a:r>
            <a:r>
              <a:rPr lang="ar-SA" dirty="0" smtClean="0"/>
              <a:t>مقصد الدرس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1371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23850" y="2264229"/>
            <a:ext cx="8477250" cy="4467647"/>
          </a:xfrm>
        </p:spPr>
        <p:txBody>
          <a:bodyPr>
            <a:normAutofit fontScale="77500" lnSpcReduction="20000"/>
          </a:bodyPr>
          <a:lstStyle/>
          <a:p>
            <a:pPr marL="411480" lvl="1" indent="0" algn="r">
              <a:buNone/>
            </a:pPr>
            <a:r>
              <a:rPr lang="ar-SA" sz="4600" dirty="0" smtClean="0"/>
              <a:t>تطبيق </a:t>
            </a:r>
            <a:r>
              <a:rPr lang="ar-SA" sz="4600" dirty="0"/>
              <a:t>ما تعلمناه عن فهم </a:t>
            </a:r>
            <a:r>
              <a:rPr lang="ar-SA" sz="4600" dirty="0" smtClean="0"/>
              <a:t>القرآن</a:t>
            </a:r>
            <a:r>
              <a:rPr lang="tr-TR" sz="4600" dirty="0" smtClean="0"/>
              <a:t> -</a:t>
            </a:r>
          </a:p>
          <a:p>
            <a:pPr marL="411480" lvl="1" indent="0" algn="r">
              <a:buNone/>
            </a:pPr>
            <a:r>
              <a:rPr lang="tr-TR" sz="4600" dirty="0" smtClean="0">
                <a:solidFill>
                  <a:srgbClr val="C00000"/>
                </a:solidFill>
              </a:rPr>
              <a:t> </a:t>
            </a:r>
            <a:r>
              <a:rPr lang="ar-SA" sz="4600" dirty="0" smtClean="0">
                <a:solidFill>
                  <a:srgbClr val="C00000"/>
                </a:solidFill>
              </a:rPr>
              <a:t>تعلييم </a:t>
            </a:r>
            <a:r>
              <a:rPr lang="ar-SA" sz="4600" dirty="0">
                <a:solidFill>
                  <a:srgbClr val="C00000"/>
                </a:solidFill>
              </a:rPr>
              <a:t>بداية </a:t>
            </a:r>
            <a:r>
              <a:rPr lang="ar-SA" sz="4600" dirty="0" smtClean="0">
                <a:solidFill>
                  <a:srgbClr val="C00000"/>
                </a:solidFill>
              </a:rPr>
              <a:t>التفسير </a:t>
            </a:r>
            <a:r>
              <a:rPr lang="ar-SA" sz="4600" dirty="0">
                <a:solidFill>
                  <a:srgbClr val="C00000"/>
                </a:solidFill>
              </a:rPr>
              <a:t>و تطوره </a:t>
            </a:r>
            <a:r>
              <a:rPr lang="ar-SA" sz="4600" dirty="0" smtClean="0">
                <a:solidFill>
                  <a:srgbClr val="C00000"/>
                </a:solidFill>
              </a:rPr>
              <a:t>التاريخي</a:t>
            </a:r>
            <a:r>
              <a:rPr lang="tr-TR" sz="4600" dirty="0" smtClean="0">
                <a:solidFill>
                  <a:srgbClr val="C00000"/>
                </a:solidFill>
              </a:rPr>
              <a:t> –</a:t>
            </a:r>
          </a:p>
          <a:p>
            <a:pPr marL="411480" lvl="1" indent="0" algn="r">
              <a:buNone/>
            </a:pPr>
            <a:r>
              <a:rPr lang="ar-SA" sz="4400" dirty="0"/>
              <a:t>معرفة المعلومات لفهم </a:t>
            </a:r>
            <a:r>
              <a:rPr lang="ar-SA" sz="4400" dirty="0" smtClean="0"/>
              <a:t>القرآن</a:t>
            </a:r>
            <a:r>
              <a:rPr lang="tr-TR" sz="4400" dirty="0" smtClean="0"/>
              <a:t>-</a:t>
            </a:r>
            <a:endParaRPr lang="tr-TR" sz="4600" dirty="0" smtClean="0"/>
          </a:p>
          <a:p>
            <a:pPr marL="411480" lvl="1" indent="0" algn="r">
              <a:buNone/>
            </a:pPr>
            <a:r>
              <a:rPr lang="tr-TR" sz="4400" dirty="0" smtClean="0">
                <a:solidFill>
                  <a:srgbClr val="002060"/>
                </a:solidFill>
              </a:rPr>
              <a:t> </a:t>
            </a:r>
            <a:r>
              <a:rPr lang="ar-SA" sz="4400" dirty="0" smtClean="0">
                <a:solidFill>
                  <a:srgbClr val="002060"/>
                </a:solidFill>
              </a:rPr>
              <a:t>الاعتراف </a:t>
            </a:r>
            <a:r>
              <a:rPr lang="ar-SA" sz="4400" dirty="0">
                <a:solidFill>
                  <a:srgbClr val="002060"/>
                </a:solidFill>
              </a:rPr>
              <a:t>من المفسرين ، وقراءة النص من </a:t>
            </a:r>
            <a:r>
              <a:rPr lang="ar-SA" sz="4400" dirty="0" smtClean="0">
                <a:solidFill>
                  <a:srgbClr val="002060"/>
                </a:solidFill>
              </a:rPr>
              <a:t>التفاسير</a:t>
            </a:r>
            <a:r>
              <a:rPr lang="tr-TR" sz="4400" dirty="0" smtClean="0">
                <a:solidFill>
                  <a:srgbClr val="002060"/>
                </a:solidFill>
              </a:rPr>
              <a:t>-</a:t>
            </a:r>
          </a:p>
          <a:p>
            <a:pPr marL="411480" lvl="1" indent="0" algn="r">
              <a:buNone/>
            </a:pPr>
            <a:r>
              <a:rPr lang="ar-SA" sz="4400" dirty="0"/>
              <a:t>الحصول على معلومات عامة ومفصلة عن علوم القرآن</a:t>
            </a:r>
            <a:r>
              <a:rPr lang="tr-TR" sz="4600" dirty="0" smtClean="0"/>
              <a:t> -</a:t>
            </a:r>
          </a:p>
          <a:p>
            <a:pPr marL="411480" lvl="1" indent="0" algn="r">
              <a:buNone/>
            </a:pPr>
            <a:r>
              <a:rPr lang="tr-TR" sz="4600" dirty="0" smtClean="0">
                <a:solidFill>
                  <a:srgbClr val="7030A0"/>
                </a:solidFill>
              </a:rPr>
              <a:t> </a:t>
            </a:r>
            <a:r>
              <a:rPr lang="ar-SA" sz="4600" dirty="0" smtClean="0">
                <a:solidFill>
                  <a:srgbClr val="7030A0"/>
                </a:solidFill>
              </a:rPr>
              <a:t> </a:t>
            </a:r>
            <a:r>
              <a:rPr lang="ar-SA" sz="4400" dirty="0" smtClean="0">
                <a:solidFill>
                  <a:srgbClr val="7030A0"/>
                </a:solidFill>
              </a:rPr>
              <a:t>تنمية القدرة على التفسير</a:t>
            </a:r>
            <a:r>
              <a:rPr lang="tr-TR" sz="4400" dirty="0" smtClean="0">
                <a:solidFill>
                  <a:srgbClr val="7030A0"/>
                </a:solidFill>
              </a:rPr>
              <a:t>-</a:t>
            </a:r>
            <a:endParaRPr lang="tr-TR" sz="4600" dirty="0" smtClean="0">
              <a:solidFill>
                <a:srgbClr val="7030A0"/>
              </a:solidFill>
            </a:endParaRPr>
          </a:p>
          <a:p>
            <a:pPr marL="411480" lvl="1" indent="0" algn="r">
              <a:buNone/>
            </a:pPr>
            <a:r>
              <a:rPr lang="ar-SA" sz="4400" dirty="0" smtClean="0"/>
              <a:t>تعليم </a:t>
            </a:r>
            <a:r>
              <a:rPr lang="ar-SA" sz="4400" dirty="0"/>
              <a:t>المبادئ الأساسية في فهم القرآن </a:t>
            </a:r>
            <a:r>
              <a:rPr lang="ar-SA" sz="4400" dirty="0" smtClean="0"/>
              <a:t>تفسيره</a:t>
            </a:r>
            <a:r>
              <a:rPr lang="tr-TR" sz="4400" dirty="0" smtClean="0"/>
              <a:t> -</a:t>
            </a:r>
          </a:p>
          <a:p>
            <a:pPr marL="411480" lvl="1" indent="0" algn="r">
              <a:buNone/>
            </a:pPr>
            <a:r>
              <a:rPr lang="ar-SA" sz="4600" dirty="0">
                <a:solidFill>
                  <a:srgbClr val="FF0000"/>
                </a:solidFill>
              </a:rPr>
              <a:t>دراسة </a:t>
            </a:r>
            <a:r>
              <a:rPr lang="ar-SA" sz="4600" dirty="0" smtClean="0">
                <a:solidFill>
                  <a:srgbClr val="FF0000"/>
                </a:solidFill>
              </a:rPr>
              <a:t>نموذجينة</a:t>
            </a:r>
            <a:r>
              <a:rPr lang="tr-TR" sz="4600" dirty="0" smtClean="0">
                <a:solidFill>
                  <a:srgbClr val="FF0000"/>
                </a:solidFill>
              </a:rPr>
              <a:t> -</a:t>
            </a:r>
            <a:endParaRPr lang="tr-TR" sz="4600" dirty="0">
              <a:solidFill>
                <a:srgbClr val="FF0000"/>
              </a:solidFill>
            </a:endParaRP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514350" y="570156"/>
            <a:ext cx="7930403" cy="1054250"/>
          </a:xfrm>
        </p:spPr>
        <p:txBody>
          <a:bodyPr/>
          <a:lstStyle/>
          <a:p>
            <a:r>
              <a:rPr lang="tr-TR" sz="4400" dirty="0" smtClean="0"/>
              <a:t>Dersin Amacı - </a:t>
            </a:r>
            <a:r>
              <a:rPr lang="ar-SA" sz="4400" dirty="0" smtClean="0"/>
              <a:t>مقصد الدرس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419336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1770744"/>
            <a:ext cx="9144000" cy="50872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3500" dirty="0" smtClean="0"/>
              <a:t>Kur’an;</a:t>
            </a:r>
          </a:p>
          <a:p>
            <a:r>
              <a:rPr lang="tr-TR" sz="3500" dirty="0" smtClean="0"/>
              <a:t>bir muhatap kitlesine inmiştir</a:t>
            </a:r>
          </a:p>
          <a:p>
            <a:r>
              <a:rPr lang="tr-TR" sz="3500" dirty="0" smtClean="0"/>
              <a:t>boşluğa konuşmamıştır, her ayetin, pasajın ve surenin </a:t>
            </a:r>
            <a:r>
              <a:rPr lang="tr-TR" sz="3500" dirty="0"/>
              <a:t>bir </a:t>
            </a:r>
            <a:r>
              <a:rPr lang="tr-TR" sz="3500" dirty="0" smtClean="0"/>
              <a:t>maksadı, bir hedefi vardır</a:t>
            </a:r>
          </a:p>
          <a:p>
            <a:r>
              <a:rPr lang="tr-TR" sz="3500" dirty="0" smtClean="0"/>
              <a:t>her ayet doğrudan konuştuklarına bir şey söyler, dolaylı muhataplara bir mesaj verir</a:t>
            </a:r>
          </a:p>
          <a:p>
            <a:r>
              <a:rPr lang="tr-TR" sz="3500" dirty="0" smtClean="0"/>
              <a:t>Her ayet için şu soru sorulur: Bu ayet bize/günümüze ne verir?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0"/>
            <a:ext cx="8972551" cy="133531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3000" b="1" dirty="0" smtClean="0"/>
              <a:t>Kur’an’ı </a:t>
            </a:r>
            <a:r>
              <a:rPr lang="tr-TR" sz="3000" b="1" dirty="0"/>
              <a:t>anlama ve </a:t>
            </a:r>
            <a:r>
              <a:rPr lang="tr-TR" sz="3000" b="1" dirty="0" smtClean="0"/>
              <a:t>yorumlamada temel ilkeler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11744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0" y="2095500"/>
            <a:ext cx="9144000" cy="4762499"/>
          </a:xfrm>
        </p:spPr>
        <p:txBody>
          <a:bodyPr>
            <a:normAutofit/>
          </a:bodyPr>
          <a:lstStyle/>
          <a:p>
            <a:pPr marL="411480" lvl="1" indent="0" algn="r">
              <a:buNone/>
            </a:pPr>
            <a:r>
              <a:rPr lang="tr-TR" sz="3400" dirty="0" smtClean="0"/>
              <a:t>:</a:t>
            </a:r>
            <a:r>
              <a:rPr lang="ar-SA" sz="3400" b="1" u="sng" dirty="0" smtClean="0"/>
              <a:t>القرآن</a:t>
            </a:r>
            <a:endParaRPr lang="tr-TR" sz="3400" b="1" u="sng" dirty="0" smtClean="0"/>
          </a:p>
          <a:p>
            <a:pPr marL="777240" lvl="2" indent="0" algn="r">
              <a:buNone/>
            </a:pPr>
            <a:r>
              <a:rPr lang="ar-SA" sz="3400" dirty="0"/>
              <a:t>خاطب في مجتمع معلوم </a:t>
            </a:r>
            <a:r>
              <a:rPr lang="tr-TR" sz="3400" dirty="0" smtClean="0"/>
              <a:t>-</a:t>
            </a:r>
          </a:p>
          <a:p>
            <a:pPr marL="411480" lvl="1" indent="0" algn="r">
              <a:buNone/>
            </a:pPr>
            <a:r>
              <a:rPr lang="tr-TR" sz="3400" dirty="0">
                <a:solidFill>
                  <a:srgbClr val="00B0F0"/>
                </a:solidFill>
              </a:rPr>
              <a:t> </a:t>
            </a:r>
            <a:r>
              <a:rPr lang="ar-SA" sz="3400" dirty="0">
                <a:solidFill>
                  <a:srgbClr val="00B0F0"/>
                </a:solidFill>
              </a:rPr>
              <a:t>لم يتكلم في الفضاء</a:t>
            </a:r>
            <a:r>
              <a:rPr lang="tr-TR" sz="3400" dirty="0">
                <a:solidFill>
                  <a:srgbClr val="00B0F0"/>
                </a:solidFill>
              </a:rPr>
              <a:t>-</a:t>
            </a:r>
            <a:endParaRPr lang="tr-TR" sz="3400" dirty="0" smtClean="0">
              <a:solidFill>
                <a:srgbClr val="00B0F0"/>
              </a:solidFill>
            </a:endParaRPr>
          </a:p>
          <a:p>
            <a:pPr marL="411480" lvl="1" indent="0" algn="r">
              <a:buNone/>
            </a:pPr>
            <a:r>
              <a:rPr lang="tr-TR" sz="3400" dirty="0" smtClean="0">
                <a:solidFill>
                  <a:srgbClr val="00B0F0"/>
                </a:solidFill>
              </a:rPr>
              <a:t>  </a:t>
            </a:r>
            <a:r>
              <a:rPr lang="ar-SA" sz="3400" dirty="0" smtClean="0">
                <a:solidFill>
                  <a:srgbClr val="00B0F0"/>
                </a:solidFill>
              </a:rPr>
              <a:t>لكل </a:t>
            </a:r>
            <a:r>
              <a:rPr lang="ar-SA" sz="3400" dirty="0">
                <a:solidFill>
                  <a:srgbClr val="00B0F0"/>
                </a:solidFill>
              </a:rPr>
              <a:t>آية </a:t>
            </a:r>
            <a:r>
              <a:rPr lang="ar-SA" sz="3400" dirty="0" smtClean="0">
                <a:solidFill>
                  <a:srgbClr val="00B0F0"/>
                </a:solidFill>
              </a:rPr>
              <a:t>وسورة </a:t>
            </a:r>
            <a:r>
              <a:rPr lang="ar-SA" sz="3400" dirty="0">
                <a:solidFill>
                  <a:srgbClr val="00B0F0"/>
                </a:solidFill>
              </a:rPr>
              <a:t>مقصد و هدف</a:t>
            </a:r>
            <a:r>
              <a:rPr lang="ar-SA" sz="3400" dirty="0"/>
              <a:t> </a:t>
            </a:r>
            <a:endParaRPr lang="tr-TR" sz="3400" dirty="0" smtClean="0"/>
          </a:p>
          <a:p>
            <a:pPr marL="411480" lvl="1" indent="0" algn="r">
              <a:buNone/>
            </a:pPr>
            <a:r>
              <a:rPr lang="ar-SA" sz="3400" dirty="0">
                <a:solidFill>
                  <a:srgbClr val="FF0000"/>
                </a:solidFill>
              </a:rPr>
              <a:t>كل آية تقول شيئًا لمخاطبه </a:t>
            </a:r>
            <a:r>
              <a:rPr lang="tr-TR" sz="3400" dirty="0" smtClean="0">
                <a:solidFill>
                  <a:srgbClr val="FF0000"/>
                </a:solidFill>
              </a:rPr>
              <a:t>-</a:t>
            </a:r>
          </a:p>
          <a:p>
            <a:pPr marL="411480" lvl="1" indent="0" algn="r">
              <a:buNone/>
            </a:pPr>
            <a:r>
              <a:rPr lang="ar-SA" sz="3400" dirty="0" smtClean="0">
                <a:solidFill>
                  <a:srgbClr val="FF0000"/>
                </a:solidFill>
              </a:rPr>
              <a:t>كل </a:t>
            </a:r>
            <a:r>
              <a:rPr lang="ar-SA" sz="3400" dirty="0">
                <a:solidFill>
                  <a:srgbClr val="FF0000"/>
                </a:solidFill>
              </a:rPr>
              <a:t>آية تعطي رسالة إلى المخاطبين غير المباشرين</a:t>
            </a:r>
            <a:endParaRPr lang="tr-TR" sz="3400" dirty="0" smtClean="0">
              <a:solidFill>
                <a:srgbClr val="FF0000"/>
              </a:solidFill>
            </a:endParaRPr>
          </a:p>
          <a:p>
            <a:pPr marL="411480" lvl="1" indent="0" algn="r">
              <a:buNone/>
            </a:pPr>
            <a:r>
              <a:rPr lang="ar-SA" sz="3400" dirty="0" smtClean="0">
                <a:solidFill>
                  <a:srgbClr val="7030A0"/>
                </a:solidFill>
              </a:rPr>
              <a:t>نسأل </a:t>
            </a:r>
            <a:r>
              <a:rPr lang="ar-SA" sz="3400" dirty="0">
                <a:solidFill>
                  <a:srgbClr val="7030A0"/>
                </a:solidFill>
              </a:rPr>
              <a:t>السؤال التالي لكل آية </a:t>
            </a:r>
            <a:r>
              <a:rPr lang="tr-TR" sz="3400" dirty="0" smtClean="0">
                <a:solidFill>
                  <a:srgbClr val="7030A0"/>
                </a:solidFill>
              </a:rPr>
              <a:t>: </a:t>
            </a:r>
            <a:r>
              <a:rPr lang="ar-SA" sz="3400" dirty="0">
                <a:solidFill>
                  <a:srgbClr val="7030A0"/>
                </a:solidFill>
              </a:rPr>
              <a:t>ماذا تعطينا هذه </a:t>
            </a:r>
            <a:r>
              <a:rPr lang="ar-SA" sz="3400" dirty="0" smtClean="0">
                <a:solidFill>
                  <a:srgbClr val="7030A0"/>
                </a:solidFill>
              </a:rPr>
              <a:t>الآية</a:t>
            </a:r>
            <a:r>
              <a:rPr lang="tr-TR" sz="3400" dirty="0" smtClean="0">
                <a:solidFill>
                  <a:srgbClr val="7030A0"/>
                </a:solidFill>
              </a:rPr>
              <a:t>-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0" y="217714"/>
            <a:ext cx="8972551" cy="1320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3000" b="1" dirty="0" smtClean="0"/>
              <a:t>Kur’an’ı </a:t>
            </a:r>
            <a:r>
              <a:rPr lang="tr-TR" sz="3000" b="1" dirty="0"/>
              <a:t>anlama ve </a:t>
            </a:r>
            <a:r>
              <a:rPr lang="tr-TR" sz="3000" b="1" dirty="0" smtClean="0"/>
              <a:t>yorumlamada temel ilkeler</a:t>
            </a:r>
            <a:br>
              <a:rPr lang="tr-TR" sz="3000" b="1" dirty="0" smtClean="0"/>
            </a:br>
            <a:r>
              <a:rPr lang="ar-SA" sz="3600" dirty="0" smtClean="0"/>
              <a:t>وتفسيره</a:t>
            </a:r>
            <a:r>
              <a:rPr lang="tr-TR" sz="3600" dirty="0" smtClean="0"/>
              <a:t> </a:t>
            </a:r>
            <a:r>
              <a:rPr lang="ar-SA" sz="3600" dirty="0" smtClean="0"/>
              <a:t>المبادئ </a:t>
            </a:r>
            <a:r>
              <a:rPr lang="ar-SA" sz="3600" dirty="0"/>
              <a:t>الأساسية في </a:t>
            </a:r>
            <a:r>
              <a:rPr lang="ar-SA" sz="3600" dirty="0" smtClean="0"/>
              <a:t>فهم القرآن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408096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29297"/>
            <a:ext cx="7745505" cy="3877815"/>
          </a:xfrm>
        </p:spPr>
        <p:txBody>
          <a:bodyPr/>
          <a:lstStyle/>
          <a:p>
            <a:r>
              <a:rPr lang="ar-SA" dirty="0"/>
              <a:t>القرآن الكريم</a:t>
            </a:r>
            <a:endParaRPr lang="tr-TR" dirty="0" smtClean="0"/>
          </a:p>
          <a:p>
            <a:r>
              <a:rPr lang="ar-SA" dirty="0" smtClean="0"/>
              <a:t>كيف </a:t>
            </a:r>
            <a:r>
              <a:rPr lang="ar-SA" dirty="0"/>
              <a:t>نقرأ القرآن وكيف </a:t>
            </a:r>
            <a:r>
              <a:rPr lang="ar-SA" dirty="0" smtClean="0"/>
              <a:t>نفهمه</a:t>
            </a:r>
            <a:endParaRPr lang="tr-TR" dirty="0" smtClean="0"/>
          </a:p>
          <a:p>
            <a:r>
              <a:rPr lang="ar-SA" dirty="0"/>
              <a:t>تاريخ </a:t>
            </a:r>
            <a:r>
              <a:rPr lang="ar-SA" dirty="0" smtClean="0"/>
              <a:t>التفسير</a:t>
            </a:r>
            <a:endParaRPr lang="tr-TR" dirty="0" smtClean="0"/>
          </a:p>
          <a:p>
            <a:r>
              <a:rPr lang="ar-SA" dirty="0"/>
              <a:t>أصول</a:t>
            </a:r>
            <a:r>
              <a:rPr lang="ar-SA" dirty="0" smtClean="0"/>
              <a:t> التفسير</a:t>
            </a:r>
            <a:endParaRPr lang="tr-TR" dirty="0" smtClean="0"/>
          </a:p>
          <a:p>
            <a:r>
              <a:rPr lang="ar-SA" dirty="0" smtClean="0"/>
              <a:t>علوم القرآن 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مدخل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315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228653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tr-TR" sz="4000" dirty="0" smtClean="0"/>
              <a:t>I</a:t>
            </a:r>
          </a:p>
          <a:p>
            <a:pPr marL="0" indent="0" algn="r">
              <a:buNone/>
            </a:pPr>
            <a:r>
              <a:rPr lang="ar-SA" sz="4000" dirty="0" smtClean="0"/>
              <a:t>مصدر </a:t>
            </a:r>
            <a:r>
              <a:rPr lang="ar-SA" sz="4000" dirty="0"/>
              <a:t>من الفعل قرأ، بمعنى </a:t>
            </a:r>
            <a:r>
              <a:rPr lang="ar-SA" sz="4000" dirty="0" smtClean="0"/>
              <a:t>الجمع</a:t>
            </a:r>
            <a:r>
              <a:rPr lang="ar-SA" sz="4000" dirty="0"/>
              <a:t>، يُقال: قرأ قُرآناً، قال الله عزَّ وجلّ: (إنَّ علينا جَمعهُ وقُرآنه فإذا قرأناه فاتبع قرآنه</a:t>
            </a:r>
            <a:r>
              <a:rPr lang="ar-SA" sz="4000" dirty="0" smtClean="0"/>
              <a:t>).</a:t>
            </a:r>
            <a:endParaRPr lang="tr-TR" sz="4000" dirty="0" smtClean="0"/>
          </a:p>
          <a:p>
            <a:pPr marL="0" indent="0" algn="r">
              <a:buNone/>
            </a:pPr>
            <a:r>
              <a:rPr lang="tr-TR" sz="4000" dirty="0" smtClean="0"/>
              <a:t>II</a:t>
            </a:r>
          </a:p>
          <a:p>
            <a:pPr marL="0" indent="0" algn="r">
              <a:buNone/>
            </a:pPr>
            <a:r>
              <a:rPr lang="ar-SA" sz="4000" dirty="0"/>
              <a:t>بمعنى تلي</a:t>
            </a:r>
            <a:r>
              <a:rPr lang="tr-TR" sz="4000" dirty="0" smtClean="0"/>
              <a:t> </a:t>
            </a:r>
            <a:endParaRPr lang="tr-TR" sz="40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z="4400" dirty="0"/>
              <a:t>معنى </a:t>
            </a:r>
            <a:r>
              <a:rPr lang="ar-SA" sz="4400" dirty="0" smtClean="0"/>
              <a:t>القرآن </a:t>
            </a:r>
            <a:r>
              <a:rPr lang="ar-SA" sz="4400" dirty="0"/>
              <a:t>لغة: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65369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75771" y="2248347"/>
            <a:ext cx="8592458" cy="438468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SA" sz="4000" b="1" dirty="0"/>
              <a:t>القرآن الكريم</a:t>
            </a:r>
            <a:r>
              <a:rPr lang="ar-SA" sz="4000" dirty="0"/>
              <a:t> </a:t>
            </a:r>
            <a:r>
              <a:rPr lang="ar-SA" sz="4000" dirty="0" smtClean="0">
                <a:solidFill>
                  <a:srgbClr val="002060"/>
                </a:solidFill>
              </a:rPr>
              <a:t>هو </a:t>
            </a:r>
            <a:r>
              <a:rPr lang="ar-SA" sz="4000" dirty="0">
                <a:solidFill>
                  <a:srgbClr val="002060"/>
                </a:solidFill>
              </a:rPr>
              <a:t>كلام الله </a:t>
            </a:r>
            <a:r>
              <a:rPr lang="ar-SA" sz="4000" dirty="0" smtClean="0">
                <a:solidFill>
                  <a:srgbClr val="002060"/>
                </a:solidFill>
              </a:rPr>
              <a:t>المعجز</a:t>
            </a:r>
            <a:r>
              <a:rPr lang="ar-SA" sz="4000" dirty="0" smtClean="0"/>
              <a:t>، </a:t>
            </a:r>
            <a:r>
              <a:rPr lang="ar-SA" sz="4000" dirty="0" smtClean="0">
                <a:solidFill>
                  <a:srgbClr val="7030A0"/>
                </a:solidFill>
              </a:rPr>
              <a:t>المنزّل </a:t>
            </a:r>
            <a:r>
              <a:rPr lang="ar-SA" sz="4000" dirty="0">
                <a:solidFill>
                  <a:srgbClr val="7030A0"/>
                </a:solidFill>
              </a:rPr>
              <a:t>على نبيه محمد،</a:t>
            </a:r>
            <a:r>
              <a:rPr lang="ar-SA" sz="4000" dirty="0"/>
              <a:t> </a:t>
            </a:r>
            <a:r>
              <a:rPr lang="ar-SA" sz="4000" dirty="0">
                <a:solidFill>
                  <a:srgbClr val="00B0F0"/>
                </a:solidFill>
              </a:rPr>
              <a:t>المنقول عنه بالتواتر حيث يؤمن المسلمون أنه محفوظ في الصدور والسطور من كل مس أو تحريف،</a:t>
            </a:r>
            <a:r>
              <a:rPr lang="ar-SA" sz="4000" dirty="0"/>
              <a:t> </a:t>
            </a:r>
            <a:r>
              <a:rPr lang="ar-SA" sz="4000" dirty="0">
                <a:solidFill>
                  <a:srgbClr val="92D050"/>
                </a:solidFill>
              </a:rPr>
              <a:t>وهو المتعبد بتلاوته،</a:t>
            </a:r>
            <a:r>
              <a:rPr lang="ar-SA" sz="4000" dirty="0"/>
              <a:t> </a:t>
            </a:r>
            <a:r>
              <a:rPr lang="ar-SA" sz="4000" dirty="0">
                <a:solidFill>
                  <a:srgbClr val="FFC000"/>
                </a:solidFill>
              </a:rPr>
              <a:t>وهو آخر الكتب السماوية بعد صحف إبراهيم والزبور والتوراة </a:t>
            </a:r>
            <a:r>
              <a:rPr lang="ar-SA" sz="4000" dirty="0" smtClean="0">
                <a:solidFill>
                  <a:srgbClr val="FFC000"/>
                </a:solidFill>
              </a:rPr>
              <a:t>والإنجيل</a:t>
            </a:r>
            <a:r>
              <a:rPr lang="ar-SA" sz="4000" dirty="0">
                <a:solidFill>
                  <a:srgbClr val="FFC000"/>
                </a:solidFill>
              </a:rPr>
              <a:t> ،</a:t>
            </a:r>
            <a:r>
              <a:rPr lang="ar-SA" sz="4000" dirty="0" smtClean="0"/>
              <a:t> </a:t>
            </a:r>
            <a:r>
              <a:rPr lang="ar-SA" sz="4000" dirty="0">
                <a:solidFill>
                  <a:srgbClr val="FF0000"/>
                </a:solidFill>
              </a:rPr>
              <a:t>المَبدوء بسورة </a:t>
            </a:r>
            <a:r>
              <a:rPr lang="ar-SA" sz="4000" dirty="0" smtClean="0">
                <a:solidFill>
                  <a:srgbClr val="FF0000"/>
                </a:solidFill>
              </a:rPr>
              <a:t>الفاتحة </a:t>
            </a:r>
            <a:r>
              <a:rPr lang="ar-SA" sz="4000" dirty="0">
                <a:solidFill>
                  <a:srgbClr val="FF0000"/>
                </a:solidFill>
              </a:rPr>
              <a:t>المَختوم بسورة النّاس</a:t>
            </a:r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688490" y="217714"/>
            <a:ext cx="7756263" cy="1406692"/>
          </a:xfrm>
        </p:spPr>
        <p:txBody>
          <a:bodyPr/>
          <a:lstStyle/>
          <a:p>
            <a:r>
              <a:rPr lang="ar-SA" sz="4000" u="sng" dirty="0"/>
              <a:t>معنى القرآن </a:t>
            </a:r>
            <a:r>
              <a:rPr lang="ar-SA" sz="4000" u="sng" dirty="0" smtClean="0"/>
              <a:t>اصطلاحا</a:t>
            </a:r>
            <a:r>
              <a:rPr lang="ar-SA" sz="4000" u="sng" dirty="0"/>
              <a:t>:</a:t>
            </a:r>
            <a:r>
              <a:rPr lang="tr-TR" sz="4000" u="sng" dirty="0" smtClean="0"/>
              <a:t/>
            </a:r>
            <a:br>
              <a:rPr lang="tr-TR" sz="4000" u="sng" dirty="0" smtClean="0"/>
            </a:br>
            <a:r>
              <a:rPr lang="tr-TR" sz="3200" u="sng" dirty="0" smtClean="0">
                <a:solidFill>
                  <a:srgbClr val="00B0F0"/>
                </a:solidFill>
              </a:rPr>
              <a:t>(</a:t>
            </a:r>
            <a:r>
              <a:rPr lang="ar-SA" sz="3200" u="sng" dirty="0" smtClean="0">
                <a:solidFill>
                  <a:srgbClr val="00B0F0"/>
                </a:solidFill>
              </a:rPr>
              <a:t>تعريف </a:t>
            </a:r>
            <a:r>
              <a:rPr lang="ar-SA" sz="3200" u="sng" dirty="0">
                <a:solidFill>
                  <a:srgbClr val="00B0F0"/>
                </a:solidFill>
              </a:rPr>
              <a:t>القرآن </a:t>
            </a:r>
            <a:r>
              <a:rPr lang="ar-SA" sz="3200" u="sng" dirty="0" smtClean="0">
                <a:solidFill>
                  <a:srgbClr val="00B0F0"/>
                </a:solidFill>
              </a:rPr>
              <a:t>الكريم</a:t>
            </a:r>
            <a:r>
              <a:rPr lang="tr-TR" sz="3200" u="sng" dirty="0" smtClean="0">
                <a:solidFill>
                  <a:srgbClr val="00B0F0"/>
                </a:solidFill>
              </a:rPr>
              <a:t>)</a:t>
            </a:r>
            <a:endParaRPr lang="tr-TR" sz="3200" u="sng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352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11872</TotalTime>
  <Words>588</Words>
  <Application>Microsoft Office PowerPoint</Application>
  <PresentationFormat>Ekran Gösterisi (4:3)</PresentationFormat>
  <Paragraphs>79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Book Antiqua</vt:lpstr>
      <vt:lpstr>Calibri</vt:lpstr>
      <vt:lpstr>Times New Roman</vt:lpstr>
      <vt:lpstr>Wingdings</vt:lpstr>
      <vt:lpstr>2_Hardcover</vt:lpstr>
      <vt:lpstr>A.Ü. İlahiyat Fakültesi 1. Sınıf  Tefsir Tarihi ve Usulü  تاريخ التفسير وأصوله</vt:lpstr>
      <vt:lpstr>1. Hafta: Giriş  مدخل : الأسبوع الأول</vt:lpstr>
      <vt:lpstr>Dersin Amacı - مقصد الدرس</vt:lpstr>
      <vt:lpstr>Dersin Amacı - مقصد الدرس</vt:lpstr>
      <vt:lpstr>Kur’an’ı anlama ve yorumlamada temel ilkeler</vt:lpstr>
      <vt:lpstr>Kur’an’ı anlama ve yorumlamada temel ilkeler وتفسيره المبادئ الأساسية في فهم القرآن</vt:lpstr>
      <vt:lpstr>مدخل</vt:lpstr>
      <vt:lpstr>معنى القرآن لغة:</vt:lpstr>
      <vt:lpstr>معنى القرآن اصطلاحا: (تعريف القرآن الكريم)</vt:lpstr>
      <vt:lpstr>كيف نقرأ القرآن وكيف نفهمه</vt:lpstr>
      <vt:lpstr>المفاهيم الاصلية</vt:lpstr>
      <vt:lpstr>Kaynaklar - المصادر</vt:lpstr>
    </vt:vector>
  </TitlesOfParts>
  <Company>istanbul ünivesitesi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TC. Diyanet İşleri Başkanlığı</dc:title>
  <dc:creator>Necmettin gökkır</dc:creator>
  <cp:lastModifiedBy>user</cp:lastModifiedBy>
  <cp:revision>541</cp:revision>
  <cp:lastPrinted>2016-03-08T11:30:58Z</cp:lastPrinted>
  <dcterms:created xsi:type="dcterms:W3CDTF">2014-10-29T07:48:48Z</dcterms:created>
  <dcterms:modified xsi:type="dcterms:W3CDTF">2021-08-18T16:01:52Z</dcterms:modified>
</cp:coreProperties>
</file>