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4" r:id="rId2"/>
    <p:sldId id="275" r:id="rId3"/>
    <p:sldId id="276" r:id="rId4"/>
    <p:sldId id="277" r:id="rId5"/>
    <p:sldId id="278" r:id="rId6"/>
    <p:sldId id="279" r:id="rId7"/>
    <p:sldId id="280" r:id="rId8"/>
    <p:sldId id="28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153002-AA39-4516-8A08-7D7BE8BCA60A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410BF2-2E27-4437-B6FD-64FABA263C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82014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86737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88025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82610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1899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43024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55619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41750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9580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9391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1906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1944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41073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learnenglishteens.britishcouncil.org/vocabulary/beginner-vocabulary/meals-cooking" TargetMode="External"/><Relationship Id="rId3" Type="http://schemas.openxmlformats.org/officeDocument/2006/relationships/hyperlink" Target="http://www.vocabulary.cl/Lists/Cooking-Instructions.htm" TargetMode="External"/><Relationship Id="rId7" Type="http://schemas.openxmlformats.org/officeDocument/2006/relationships/hyperlink" Target="http://learnenglishteens.britishcouncil.org/vocabulary/beginner-vocabulary/food" TargetMode="External"/><Relationship Id="rId2" Type="http://schemas.openxmlformats.org/officeDocument/2006/relationships/hyperlink" Target="http://learnenglishteens.britishcouncil.org/vocabulary/beginner-vocabulary/vegetable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vocabulary.cl/english-games/vegetables-picture-game.htm" TargetMode="External"/><Relationship Id="rId5" Type="http://schemas.openxmlformats.org/officeDocument/2006/relationships/hyperlink" Target="http://www.vocabulary.cl/english-games/fruit-picture-game.htm" TargetMode="External"/><Relationship Id="rId4" Type="http://schemas.openxmlformats.org/officeDocument/2006/relationships/hyperlink" Target="http://www.vocabulary.cl/Games/Food_Containers.htm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Mesleki Yabancı Dil 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02577" y="1690688"/>
            <a:ext cx="10515600" cy="4892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>
                <a:solidFill>
                  <a:srgbClr val="00B050"/>
                </a:solidFill>
              </a:rPr>
              <a:t>Dill</a:t>
            </a:r>
            <a:r>
              <a:rPr lang="tr-TR" dirty="0"/>
              <a:t>			: </a:t>
            </a:r>
            <a:r>
              <a:rPr lang="tr-TR" dirty="0">
                <a:solidFill>
                  <a:srgbClr val="FFC000"/>
                </a:solidFill>
              </a:rPr>
              <a:t>Dereotu</a:t>
            </a:r>
          </a:p>
          <a:p>
            <a:pPr marL="0" indent="0">
              <a:buNone/>
            </a:pPr>
            <a:endParaRPr lang="tr-TR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tr-TR" dirty="0" err="1">
                <a:solidFill>
                  <a:srgbClr val="00B050"/>
                </a:solidFill>
              </a:rPr>
              <a:t>Parsley</a:t>
            </a:r>
            <a:r>
              <a:rPr lang="tr-TR" dirty="0"/>
              <a:t>		: </a:t>
            </a:r>
            <a:r>
              <a:rPr lang="tr-TR" dirty="0">
                <a:solidFill>
                  <a:srgbClr val="FFC000"/>
                </a:solidFill>
              </a:rPr>
              <a:t>Maydanoz</a:t>
            </a:r>
          </a:p>
          <a:p>
            <a:pPr marL="0" indent="0">
              <a:buNone/>
            </a:pPr>
            <a:endParaRPr lang="tr-TR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rgbClr val="00B050"/>
                </a:solidFill>
              </a:rPr>
              <a:t>Basil</a:t>
            </a:r>
            <a:r>
              <a:rPr lang="tr-TR" dirty="0">
                <a:solidFill>
                  <a:srgbClr val="00B050"/>
                </a:solidFill>
              </a:rPr>
              <a:t>	</a:t>
            </a:r>
            <a:r>
              <a:rPr lang="tr-TR" dirty="0"/>
              <a:t>		: </a:t>
            </a:r>
            <a:r>
              <a:rPr lang="tr-TR" dirty="0">
                <a:solidFill>
                  <a:srgbClr val="FFC000"/>
                </a:solidFill>
              </a:rPr>
              <a:t>Fesleğen</a:t>
            </a:r>
          </a:p>
          <a:p>
            <a:pPr marL="0" indent="0">
              <a:buNone/>
            </a:pPr>
            <a:endParaRPr lang="tr-TR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tr-TR" dirty="0" err="1">
                <a:solidFill>
                  <a:srgbClr val="00B050"/>
                </a:solidFill>
              </a:rPr>
              <a:t>Purple</a:t>
            </a:r>
            <a:r>
              <a:rPr lang="tr-TR" dirty="0">
                <a:solidFill>
                  <a:srgbClr val="00B050"/>
                </a:solidFill>
              </a:rPr>
              <a:t> Basil	</a:t>
            </a:r>
            <a:r>
              <a:rPr lang="tr-TR" dirty="0"/>
              <a:t>	: </a:t>
            </a:r>
            <a:r>
              <a:rPr lang="tr-TR" dirty="0">
                <a:solidFill>
                  <a:srgbClr val="FFC000"/>
                </a:solidFill>
              </a:rPr>
              <a:t>Reyhan</a:t>
            </a:r>
          </a:p>
          <a:p>
            <a:pPr marL="0" indent="0">
              <a:buNone/>
            </a:pPr>
            <a:endParaRPr lang="tr-TR" dirty="0">
              <a:solidFill>
                <a:srgbClr val="00B050"/>
              </a:solidFill>
            </a:endParaRPr>
          </a:p>
          <a:p>
            <a:pPr lvl="1"/>
            <a:r>
              <a:rPr lang="tr-TR" dirty="0" err="1" smtClean="0"/>
              <a:t>Bunch</a:t>
            </a:r>
            <a:r>
              <a:rPr lang="tr-TR" dirty="0"/>
              <a:t>: Demet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428461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7731" y="209006"/>
            <a:ext cx="105156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900" dirty="0" err="1" smtClean="0">
                <a:solidFill>
                  <a:srgbClr val="00B0F0"/>
                </a:solidFill>
              </a:rPr>
              <a:t>Grape</a:t>
            </a:r>
            <a:r>
              <a:rPr lang="tr-TR" sz="2900" dirty="0" smtClean="0">
                <a:solidFill>
                  <a:srgbClr val="00B0F0"/>
                </a:solidFill>
              </a:rPr>
              <a:t> </a:t>
            </a:r>
            <a:r>
              <a:rPr lang="tr-TR" sz="2900" dirty="0" err="1" smtClean="0">
                <a:solidFill>
                  <a:srgbClr val="00B0F0"/>
                </a:solidFill>
              </a:rPr>
              <a:t>Leaf</a:t>
            </a:r>
            <a:r>
              <a:rPr lang="tr-TR" sz="2900" dirty="0" smtClean="0">
                <a:solidFill>
                  <a:srgbClr val="00B0F0"/>
                </a:solidFill>
              </a:rPr>
              <a:t>/</a:t>
            </a:r>
            <a:r>
              <a:rPr lang="tr-TR" sz="2900" dirty="0" err="1" smtClean="0">
                <a:solidFill>
                  <a:srgbClr val="00B0F0"/>
                </a:solidFill>
              </a:rPr>
              <a:t>Vine</a:t>
            </a:r>
            <a:r>
              <a:rPr lang="tr-TR" sz="2900" dirty="0" smtClean="0">
                <a:solidFill>
                  <a:srgbClr val="00B0F0"/>
                </a:solidFill>
              </a:rPr>
              <a:t> </a:t>
            </a:r>
            <a:r>
              <a:rPr lang="tr-TR" sz="2900" dirty="0" err="1" smtClean="0">
                <a:solidFill>
                  <a:srgbClr val="00B0F0"/>
                </a:solidFill>
              </a:rPr>
              <a:t>Leaf</a:t>
            </a:r>
            <a:r>
              <a:rPr lang="tr-TR" sz="2900" dirty="0" smtClean="0"/>
              <a:t>		: </a:t>
            </a:r>
            <a:r>
              <a:rPr lang="tr-TR" sz="2900" dirty="0" smtClean="0">
                <a:solidFill>
                  <a:srgbClr val="FF00FF"/>
                </a:solidFill>
              </a:rPr>
              <a:t>Asma Yaprağı</a:t>
            </a:r>
          </a:p>
          <a:p>
            <a:pPr marL="457200" lvl="1" indent="0">
              <a:buNone/>
            </a:pPr>
            <a:r>
              <a:rPr lang="en-US" sz="2900" dirty="0"/>
              <a:t>stuffed grape leaves with olive </a:t>
            </a:r>
            <a:r>
              <a:rPr lang="en-US" sz="2900" dirty="0" smtClean="0"/>
              <a:t>oil</a:t>
            </a:r>
            <a:r>
              <a:rPr lang="tr-TR" sz="2900" dirty="0" smtClean="0"/>
              <a:t/>
            </a:r>
            <a:br>
              <a:rPr lang="tr-TR" sz="2900" dirty="0" smtClean="0"/>
            </a:br>
            <a:r>
              <a:rPr lang="en-US" sz="2900" dirty="0"/>
              <a:t>wrapped leaf with olive oil</a:t>
            </a:r>
            <a:endParaRPr lang="tr-TR" sz="2900" dirty="0" smtClean="0"/>
          </a:p>
          <a:p>
            <a:pPr marL="0" indent="0">
              <a:buNone/>
            </a:pPr>
            <a:endParaRPr lang="tr-TR" sz="2900" dirty="0" smtClean="0"/>
          </a:p>
          <a:p>
            <a:pPr marL="0" indent="0">
              <a:buNone/>
            </a:pPr>
            <a:r>
              <a:rPr lang="tr-TR" sz="2900" dirty="0" err="1" smtClean="0">
                <a:solidFill>
                  <a:srgbClr val="00B0F0"/>
                </a:solidFill>
              </a:rPr>
              <a:t>Spinach</a:t>
            </a:r>
            <a:r>
              <a:rPr lang="tr-TR" sz="2900" dirty="0" smtClean="0">
                <a:solidFill>
                  <a:srgbClr val="00B0F0"/>
                </a:solidFill>
              </a:rPr>
              <a:t>	</a:t>
            </a:r>
            <a:r>
              <a:rPr lang="tr-TR" sz="2900" dirty="0" smtClean="0"/>
              <a:t>			: </a:t>
            </a:r>
            <a:r>
              <a:rPr lang="tr-TR" sz="2900" dirty="0" smtClean="0">
                <a:solidFill>
                  <a:srgbClr val="FF00FF"/>
                </a:solidFill>
              </a:rPr>
              <a:t>Ispanak (</a:t>
            </a:r>
            <a:r>
              <a:rPr lang="tr-TR" sz="2900" dirty="0" err="1" smtClean="0">
                <a:solidFill>
                  <a:srgbClr val="FF00FF"/>
                </a:solidFill>
              </a:rPr>
              <a:t>Sipenıç</a:t>
            </a:r>
            <a:r>
              <a:rPr lang="tr-TR" sz="2900" dirty="0" smtClean="0">
                <a:solidFill>
                  <a:srgbClr val="FF00FF"/>
                </a:solidFill>
              </a:rPr>
              <a:t>) (açık e)</a:t>
            </a:r>
          </a:p>
          <a:p>
            <a:pPr marL="0" indent="0">
              <a:buNone/>
            </a:pPr>
            <a:endParaRPr lang="tr-TR" sz="2900" dirty="0" smtClean="0"/>
          </a:p>
          <a:p>
            <a:pPr marL="0" indent="0">
              <a:buNone/>
            </a:pPr>
            <a:r>
              <a:rPr lang="tr-TR" sz="2900" dirty="0" err="1" smtClean="0">
                <a:solidFill>
                  <a:srgbClr val="00B0F0"/>
                </a:solidFill>
              </a:rPr>
              <a:t>Cucumber</a:t>
            </a:r>
            <a:r>
              <a:rPr lang="tr-TR" sz="2900" dirty="0" smtClean="0"/>
              <a:t>				: </a:t>
            </a:r>
            <a:r>
              <a:rPr lang="tr-TR" sz="2900" dirty="0" smtClean="0">
                <a:solidFill>
                  <a:srgbClr val="FF00FF"/>
                </a:solidFill>
              </a:rPr>
              <a:t>Salatalık (</a:t>
            </a:r>
            <a:r>
              <a:rPr lang="tr-TR" sz="2900" dirty="0" err="1" smtClean="0">
                <a:solidFill>
                  <a:srgbClr val="FF00FF"/>
                </a:solidFill>
              </a:rPr>
              <a:t>Küğkeambır</a:t>
            </a:r>
            <a:r>
              <a:rPr lang="tr-TR" sz="2900" dirty="0" smtClean="0">
                <a:solidFill>
                  <a:srgbClr val="FF00FF"/>
                </a:solidFill>
              </a:rPr>
              <a:t>) (açık e)</a:t>
            </a:r>
          </a:p>
          <a:p>
            <a:pPr marL="0" indent="0">
              <a:buNone/>
            </a:pPr>
            <a:endParaRPr lang="tr-TR" sz="2900" dirty="0" smtClean="0"/>
          </a:p>
          <a:p>
            <a:pPr marL="0" indent="0">
              <a:buNone/>
            </a:pPr>
            <a:r>
              <a:rPr lang="tr-TR" sz="2900" dirty="0" err="1" smtClean="0">
                <a:solidFill>
                  <a:srgbClr val="00B0F0"/>
                </a:solidFill>
              </a:rPr>
              <a:t>Beetroot</a:t>
            </a:r>
            <a:r>
              <a:rPr lang="tr-TR" sz="2900" dirty="0" smtClean="0"/>
              <a:t>				: </a:t>
            </a:r>
            <a:r>
              <a:rPr lang="tr-TR" sz="2900" dirty="0" smtClean="0">
                <a:solidFill>
                  <a:srgbClr val="FF00FF"/>
                </a:solidFill>
              </a:rPr>
              <a:t>Pancar</a:t>
            </a:r>
          </a:p>
          <a:p>
            <a:pPr marL="0" indent="0">
              <a:buNone/>
            </a:pPr>
            <a:endParaRPr lang="tr-TR" sz="2900" dirty="0" smtClean="0"/>
          </a:p>
          <a:p>
            <a:pPr marL="0" indent="0">
              <a:buNone/>
            </a:pPr>
            <a:r>
              <a:rPr lang="tr-TR" sz="2900" dirty="0" err="1" smtClean="0">
                <a:solidFill>
                  <a:srgbClr val="00B0F0"/>
                </a:solidFill>
              </a:rPr>
              <a:t>Shallot</a:t>
            </a:r>
            <a:r>
              <a:rPr lang="tr-TR" sz="2900" dirty="0" smtClean="0"/>
              <a:t>				: </a:t>
            </a:r>
            <a:r>
              <a:rPr lang="tr-TR" sz="2900" dirty="0" smtClean="0">
                <a:solidFill>
                  <a:srgbClr val="FF00FF"/>
                </a:solidFill>
              </a:rPr>
              <a:t>Arpacık Soğan (</a:t>
            </a:r>
            <a:r>
              <a:rPr lang="tr-TR" sz="2900" dirty="0" err="1" smtClean="0">
                <a:solidFill>
                  <a:srgbClr val="FF00FF"/>
                </a:solidFill>
              </a:rPr>
              <a:t>Şeelıt</a:t>
            </a:r>
            <a:r>
              <a:rPr lang="tr-TR" sz="2900" dirty="0" smtClean="0">
                <a:solidFill>
                  <a:srgbClr val="FF00FF"/>
                </a:solidFill>
              </a:rPr>
              <a:t>)</a:t>
            </a:r>
          </a:p>
          <a:p>
            <a:pPr marL="0" indent="0">
              <a:buNone/>
            </a:pPr>
            <a:endParaRPr lang="tr-TR" sz="2900" dirty="0" smtClean="0"/>
          </a:p>
          <a:p>
            <a:pPr marL="0" indent="0">
              <a:buNone/>
            </a:pPr>
            <a:r>
              <a:rPr lang="tr-TR" sz="2900" dirty="0" err="1" smtClean="0">
                <a:solidFill>
                  <a:srgbClr val="00B0F0"/>
                </a:solidFill>
              </a:rPr>
              <a:t>Onion</a:t>
            </a:r>
            <a:r>
              <a:rPr lang="tr-TR" sz="2900" dirty="0" smtClean="0">
                <a:solidFill>
                  <a:srgbClr val="00B0F0"/>
                </a:solidFill>
              </a:rPr>
              <a:t>	</a:t>
            </a:r>
            <a:r>
              <a:rPr lang="tr-TR" sz="2900" dirty="0" smtClean="0"/>
              <a:t>				: </a:t>
            </a:r>
            <a:r>
              <a:rPr lang="tr-TR" sz="2900" dirty="0" smtClean="0">
                <a:solidFill>
                  <a:srgbClr val="FF00FF"/>
                </a:solidFill>
              </a:rPr>
              <a:t>Soğan</a:t>
            </a:r>
          </a:p>
          <a:p>
            <a:pPr marL="0" indent="0">
              <a:buNone/>
            </a:pPr>
            <a:endParaRPr lang="tr-TR" sz="2900" dirty="0" smtClean="0"/>
          </a:p>
        </p:txBody>
      </p:sp>
    </p:spTree>
    <p:extLst>
      <p:ext uri="{BB962C8B-B14F-4D97-AF65-F5344CB8AC3E}">
        <p14:creationId xmlns:p14="http://schemas.microsoft.com/office/powerpoint/2010/main" xmlns="" val="2575718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88177" y="91440"/>
            <a:ext cx="1051560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>
                <a:solidFill>
                  <a:schemeClr val="accent2">
                    <a:lumMod val="75000"/>
                  </a:schemeClr>
                </a:solidFill>
              </a:rPr>
              <a:t>Red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 Spanish </a:t>
            </a:r>
            <a:r>
              <a:rPr lang="tr-TR" dirty="0" err="1" smtClean="0">
                <a:solidFill>
                  <a:schemeClr val="accent2">
                    <a:lumMod val="75000"/>
                  </a:schemeClr>
                </a:solidFill>
              </a:rPr>
              <a:t>Onion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tr-TR" dirty="0" smtClean="0"/>
              <a:t>		: 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Kırmızı Soğan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>
                <a:solidFill>
                  <a:schemeClr val="accent2">
                    <a:lumMod val="75000"/>
                  </a:schemeClr>
                </a:solidFill>
              </a:rPr>
              <a:t>Green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2">
                    <a:lumMod val="75000"/>
                  </a:schemeClr>
                </a:solidFill>
              </a:rPr>
              <a:t>Onion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Spring </a:t>
            </a:r>
            <a:r>
              <a:rPr lang="tr-TR" dirty="0" err="1" smtClean="0">
                <a:solidFill>
                  <a:schemeClr val="accent2">
                    <a:lumMod val="75000"/>
                  </a:schemeClr>
                </a:solidFill>
              </a:rPr>
              <a:t>Onion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			</a:t>
            </a:r>
            <a:r>
              <a:rPr lang="tr-TR" dirty="0" smtClean="0"/>
              <a:t>: 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Yeşil </a:t>
            </a:r>
            <a:r>
              <a:rPr lang="tr-T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Soğan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tr-TR" dirty="0" err="1" smtClean="0">
                <a:solidFill>
                  <a:schemeClr val="accent2">
                    <a:lumMod val="75000"/>
                  </a:schemeClr>
                </a:solidFill>
              </a:rPr>
              <a:t>Scallion</a:t>
            </a:r>
            <a:r>
              <a:rPr lang="tr-TR" dirty="0" smtClean="0"/>
              <a:t>		</a:t>
            </a:r>
            <a:endParaRPr lang="tr-TR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tr-TR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tr-TR" dirty="0" err="1" smtClean="0">
                <a:solidFill>
                  <a:schemeClr val="accent2">
                    <a:lumMod val="75000"/>
                  </a:schemeClr>
                </a:solidFill>
              </a:rPr>
              <a:t>Garlic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		</a:t>
            </a:r>
            <a:r>
              <a:rPr lang="tr-TR" dirty="0" smtClean="0"/>
              <a:t>			: 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Sarımsak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>
                <a:solidFill>
                  <a:schemeClr val="accent2">
                    <a:lumMod val="75000"/>
                  </a:schemeClr>
                </a:solidFill>
              </a:rPr>
              <a:t>Chive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tr-TR" dirty="0" smtClean="0"/>
              <a:t>				: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Frenksoğanı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Çayv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>
                <a:solidFill>
                  <a:schemeClr val="accent2">
                    <a:lumMod val="75000"/>
                  </a:schemeClr>
                </a:solidFill>
              </a:rPr>
              <a:t>Caper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tr-TR" dirty="0" smtClean="0"/>
              <a:t>				: 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Kapari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>
                <a:solidFill>
                  <a:schemeClr val="accent2">
                    <a:lumMod val="75000"/>
                  </a:schemeClr>
                </a:solidFill>
              </a:rPr>
              <a:t>Cilantro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dirty="0" smtClean="0"/>
              <a:t>				: </a:t>
            </a:r>
            <a:r>
              <a:rPr lang="tr-T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Kişniş</a:t>
            </a:r>
            <a:r>
              <a:rPr lang="tr-TR" dirty="0"/>
              <a:t/>
            </a:r>
            <a:br>
              <a:rPr lang="tr-TR" dirty="0"/>
            </a:br>
            <a:r>
              <a:rPr lang="tr-TR" dirty="0" err="1">
                <a:solidFill>
                  <a:schemeClr val="accent2">
                    <a:lumMod val="75000"/>
                  </a:schemeClr>
                </a:solidFill>
              </a:rPr>
              <a:t>Coriander</a:t>
            </a:r>
            <a:endParaRPr lang="tr-TR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2557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78281" y="326571"/>
            <a:ext cx="10515600" cy="653142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err="1" smtClean="0">
                <a:solidFill>
                  <a:srgbClr val="FF9900"/>
                </a:solidFill>
              </a:rPr>
              <a:t>Radish</a:t>
            </a:r>
            <a:r>
              <a:rPr lang="tr-TR" dirty="0" smtClean="0">
                <a:solidFill>
                  <a:srgbClr val="FF9900"/>
                </a:solidFill>
              </a:rPr>
              <a:t>/</a:t>
            </a:r>
            <a:r>
              <a:rPr lang="tr-TR" dirty="0" err="1" smtClean="0">
                <a:solidFill>
                  <a:srgbClr val="FF9900"/>
                </a:solidFill>
              </a:rPr>
              <a:t>Horseradish</a:t>
            </a:r>
            <a:r>
              <a:rPr lang="tr-TR" dirty="0" smtClean="0">
                <a:solidFill>
                  <a:srgbClr val="FF9900"/>
                </a:solidFill>
              </a:rPr>
              <a:t>	</a:t>
            </a:r>
            <a:r>
              <a:rPr lang="tr-TR" dirty="0" smtClean="0"/>
              <a:t>	: </a:t>
            </a:r>
            <a:r>
              <a:rPr lang="tr-TR" dirty="0" smtClean="0">
                <a:solidFill>
                  <a:srgbClr val="7030A0"/>
                </a:solidFill>
              </a:rPr>
              <a:t>Turp/Bayır </a:t>
            </a:r>
            <a:r>
              <a:rPr lang="tr-TR" dirty="0" err="1" smtClean="0">
                <a:solidFill>
                  <a:srgbClr val="7030A0"/>
                </a:solidFill>
              </a:rPr>
              <a:t>Turbu</a:t>
            </a:r>
            <a:r>
              <a:rPr lang="tr-TR" dirty="0" smtClean="0">
                <a:solidFill>
                  <a:srgbClr val="7030A0"/>
                </a:solidFill>
              </a:rPr>
              <a:t>/Kırmızı Turp</a:t>
            </a:r>
          </a:p>
          <a:p>
            <a:pPr marL="0" indent="0">
              <a:buNone/>
            </a:pPr>
            <a:endParaRPr lang="tr-TR" dirty="0" smtClean="0">
              <a:solidFill>
                <a:srgbClr val="FF9900"/>
              </a:solidFill>
            </a:endParaRPr>
          </a:p>
          <a:p>
            <a:pPr marL="0" indent="0">
              <a:buNone/>
            </a:pPr>
            <a:r>
              <a:rPr lang="tr-TR" dirty="0" err="1" smtClean="0">
                <a:solidFill>
                  <a:srgbClr val="FF9900"/>
                </a:solidFill>
              </a:rPr>
              <a:t>Turnip</a:t>
            </a:r>
            <a:r>
              <a:rPr lang="tr-TR" dirty="0" smtClean="0"/>
              <a:t>				: </a:t>
            </a:r>
            <a:r>
              <a:rPr lang="tr-TR" dirty="0" smtClean="0">
                <a:solidFill>
                  <a:srgbClr val="7030A0"/>
                </a:solidFill>
              </a:rPr>
              <a:t>Turp</a:t>
            </a:r>
            <a:endParaRPr lang="tr-TR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tr-TR" dirty="0" smtClean="0">
              <a:solidFill>
                <a:srgbClr val="FF9900"/>
              </a:solidFill>
            </a:endParaRPr>
          </a:p>
          <a:p>
            <a:pPr marL="0" indent="0">
              <a:buNone/>
            </a:pPr>
            <a:r>
              <a:rPr lang="tr-TR" dirty="0" err="1" smtClean="0">
                <a:solidFill>
                  <a:srgbClr val="FF9900"/>
                </a:solidFill>
              </a:rPr>
              <a:t>Brussels</a:t>
            </a:r>
            <a:r>
              <a:rPr lang="tr-TR" dirty="0" smtClean="0">
                <a:solidFill>
                  <a:srgbClr val="FF9900"/>
                </a:solidFill>
              </a:rPr>
              <a:t> </a:t>
            </a:r>
            <a:r>
              <a:rPr lang="tr-TR" dirty="0" err="1" smtClean="0">
                <a:solidFill>
                  <a:srgbClr val="FF9900"/>
                </a:solidFill>
              </a:rPr>
              <a:t>Sprout</a:t>
            </a:r>
            <a:r>
              <a:rPr lang="tr-TR" dirty="0" smtClean="0"/>
              <a:t>			: </a:t>
            </a:r>
            <a:r>
              <a:rPr lang="tr-TR" dirty="0">
                <a:solidFill>
                  <a:srgbClr val="7030A0"/>
                </a:solidFill>
              </a:rPr>
              <a:t>Brüksel </a:t>
            </a:r>
            <a:r>
              <a:rPr lang="tr-TR" dirty="0" smtClean="0">
                <a:solidFill>
                  <a:srgbClr val="7030A0"/>
                </a:solidFill>
              </a:rPr>
              <a:t>Lahanası</a:t>
            </a:r>
          </a:p>
          <a:p>
            <a:pPr marL="0" indent="0">
              <a:buNone/>
            </a:pPr>
            <a:endParaRPr lang="tr-TR" dirty="0" smtClean="0">
              <a:solidFill>
                <a:srgbClr val="FF9900"/>
              </a:solidFill>
            </a:endParaRPr>
          </a:p>
          <a:p>
            <a:pPr marL="0" indent="0">
              <a:buNone/>
            </a:pPr>
            <a:r>
              <a:rPr lang="tr-TR" dirty="0" err="1" smtClean="0">
                <a:solidFill>
                  <a:srgbClr val="FF9900"/>
                </a:solidFill>
              </a:rPr>
              <a:t>Carrot</a:t>
            </a:r>
            <a:r>
              <a:rPr lang="tr-TR" dirty="0" smtClean="0">
                <a:solidFill>
                  <a:srgbClr val="FF9900"/>
                </a:solidFill>
              </a:rPr>
              <a:t>		</a:t>
            </a:r>
            <a:r>
              <a:rPr lang="tr-TR" dirty="0" smtClean="0"/>
              <a:t>			: </a:t>
            </a:r>
            <a:r>
              <a:rPr lang="tr-TR" dirty="0" smtClean="0">
                <a:solidFill>
                  <a:srgbClr val="7030A0"/>
                </a:solidFill>
              </a:rPr>
              <a:t>Havuç</a:t>
            </a:r>
          </a:p>
          <a:p>
            <a:pPr marL="0" indent="0">
              <a:buNone/>
            </a:pPr>
            <a:endParaRPr lang="tr-TR" dirty="0" smtClean="0">
              <a:solidFill>
                <a:srgbClr val="FF9900"/>
              </a:solidFill>
            </a:endParaRPr>
          </a:p>
          <a:p>
            <a:pPr marL="0" indent="0">
              <a:buNone/>
            </a:pPr>
            <a:r>
              <a:rPr lang="tr-TR" dirty="0" err="1">
                <a:solidFill>
                  <a:srgbClr val="FF9900"/>
                </a:solidFill>
              </a:rPr>
              <a:t>A</a:t>
            </a:r>
            <a:r>
              <a:rPr lang="tr-TR" dirty="0" err="1" smtClean="0">
                <a:solidFill>
                  <a:srgbClr val="FF9900"/>
                </a:solidFill>
              </a:rPr>
              <a:t>sparagus</a:t>
            </a:r>
            <a:r>
              <a:rPr lang="tr-TR" dirty="0" smtClean="0"/>
              <a:t>				: </a:t>
            </a:r>
            <a:r>
              <a:rPr lang="tr-TR" dirty="0" smtClean="0">
                <a:solidFill>
                  <a:srgbClr val="7030A0"/>
                </a:solidFill>
              </a:rPr>
              <a:t>Kuşkonmaz</a:t>
            </a:r>
          </a:p>
          <a:p>
            <a:pPr marL="0" indent="0">
              <a:buNone/>
            </a:pPr>
            <a:endParaRPr lang="tr-TR" dirty="0" smtClean="0">
              <a:solidFill>
                <a:srgbClr val="FF9900"/>
              </a:solidFill>
            </a:endParaRPr>
          </a:p>
          <a:p>
            <a:pPr marL="0" indent="0">
              <a:buNone/>
            </a:pPr>
            <a:r>
              <a:rPr lang="tr-TR" dirty="0" err="1" smtClean="0">
                <a:solidFill>
                  <a:srgbClr val="FF9900"/>
                </a:solidFill>
              </a:rPr>
              <a:t>Fennel</a:t>
            </a:r>
            <a:r>
              <a:rPr lang="tr-TR" dirty="0" smtClean="0"/>
              <a:t>				: </a:t>
            </a:r>
            <a:r>
              <a:rPr lang="tr-TR" dirty="0" smtClean="0">
                <a:solidFill>
                  <a:srgbClr val="7030A0"/>
                </a:solidFill>
              </a:rPr>
              <a:t>Rezene</a:t>
            </a:r>
          </a:p>
          <a:p>
            <a:pPr marL="0" indent="0">
              <a:buNone/>
            </a:pPr>
            <a:endParaRPr lang="tr-TR" dirty="0" smtClean="0">
              <a:solidFill>
                <a:srgbClr val="FF9900"/>
              </a:solidFill>
            </a:endParaRPr>
          </a:p>
          <a:p>
            <a:pPr marL="0" indent="0">
              <a:buNone/>
            </a:pPr>
            <a:r>
              <a:rPr lang="tr-TR" dirty="0" err="1" smtClean="0">
                <a:solidFill>
                  <a:srgbClr val="FF9900"/>
                </a:solidFill>
              </a:rPr>
              <a:t>Celery</a:t>
            </a:r>
            <a:r>
              <a:rPr lang="tr-TR" dirty="0" smtClean="0">
                <a:solidFill>
                  <a:srgbClr val="FF9900"/>
                </a:solidFill>
              </a:rPr>
              <a:t> </a:t>
            </a:r>
            <a:r>
              <a:rPr lang="tr-TR" dirty="0">
                <a:solidFill>
                  <a:srgbClr val="FF9900"/>
                </a:solidFill>
              </a:rPr>
              <a:t>/</a:t>
            </a:r>
            <a:r>
              <a:rPr lang="tr-TR" dirty="0" err="1">
                <a:solidFill>
                  <a:srgbClr val="FF9900"/>
                </a:solidFill>
              </a:rPr>
              <a:t>Celery</a:t>
            </a:r>
            <a:r>
              <a:rPr lang="tr-TR" dirty="0">
                <a:solidFill>
                  <a:srgbClr val="FF9900"/>
                </a:solidFill>
              </a:rPr>
              <a:t> </a:t>
            </a:r>
            <a:r>
              <a:rPr lang="tr-TR" dirty="0" err="1" smtClean="0">
                <a:solidFill>
                  <a:srgbClr val="FF9900"/>
                </a:solidFill>
              </a:rPr>
              <a:t>Root</a:t>
            </a:r>
            <a:r>
              <a:rPr lang="tr-TR" dirty="0" smtClean="0">
                <a:solidFill>
                  <a:srgbClr val="FF9900"/>
                </a:solidFill>
              </a:rPr>
              <a:t>	</a:t>
            </a:r>
            <a:r>
              <a:rPr lang="tr-TR" dirty="0" smtClean="0"/>
              <a:t>	: </a:t>
            </a:r>
            <a:r>
              <a:rPr lang="tr-TR" dirty="0" smtClean="0">
                <a:solidFill>
                  <a:srgbClr val="7030A0"/>
                </a:solidFill>
              </a:rPr>
              <a:t>Kereviz</a:t>
            </a:r>
            <a:endParaRPr lang="tr-T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5742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75559" y="143692"/>
            <a:ext cx="10515600" cy="680574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White </a:t>
            </a:r>
            <a:r>
              <a:rPr lang="tr-TR" dirty="0" err="1" smtClean="0">
                <a:solidFill>
                  <a:srgbClr val="FF0000"/>
                </a:solidFill>
              </a:rPr>
              <a:t>Cabbage</a:t>
            </a:r>
            <a:r>
              <a:rPr lang="tr-TR" dirty="0" smtClean="0">
                <a:solidFill>
                  <a:srgbClr val="FF0000"/>
                </a:solidFill>
              </a:rPr>
              <a:t>	</a:t>
            </a:r>
            <a:r>
              <a:rPr lang="tr-TR" dirty="0" smtClean="0"/>
              <a:t>	: </a:t>
            </a:r>
            <a:r>
              <a:rPr lang="tr-TR" dirty="0">
                <a:solidFill>
                  <a:srgbClr val="CCCC00"/>
                </a:solidFill>
              </a:rPr>
              <a:t>Beyaz Lahana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>
                <a:solidFill>
                  <a:srgbClr val="FF0000"/>
                </a:solidFill>
              </a:rPr>
              <a:t>Red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Cabbage</a:t>
            </a:r>
            <a:r>
              <a:rPr lang="tr-TR" dirty="0" smtClean="0"/>
              <a:t>			: </a:t>
            </a:r>
            <a:r>
              <a:rPr lang="tr-TR" dirty="0">
                <a:solidFill>
                  <a:srgbClr val="CCCC00"/>
                </a:solidFill>
              </a:rPr>
              <a:t>Kırmızı Lahana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>
                <a:solidFill>
                  <a:srgbClr val="FF0000"/>
                </a:solidFill>
              </a:rPr>
              <a:t>Green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Peas</a:t>
            </a:r>
            <a:r>
              <a:rPr lang="tr-TR" dirty="0" smtClean="0"/>
              <a:t>			: </a:t>
            </a:r>
            <a:r>
              <a:rPr lang="tr-TR" dirty="0">
                <a:solidFill>
                  <a:srgbClr val="CCCC00"/>
                </a:solidFill>
              </a:rPr>
              <a:t>Bezelye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>
                <a:solidFill>
                  <a:srgbClr val="FF0000"/>
                </a:solidFill>
              </a:rPr>
              <a:t>Fresh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Broad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Bean</a:t>
            </a:r>
            <a:r>
              <a:rPr lang="tr-TR" dirty="0" smtClean="0"/>
              <a:t>	</a:t>
            </a:r>
            <a:r>
              <a:rPr lang="tr-TR" dirty="0"/>
              <a:t>	</a:t>
            </a:r>
            <a:r>
              <a:rPr lang="tr-TR" dirty="0" smtClean="0"/>
              <a:t>: </a:t>
            </a:r>
            <a:r>
              <a:rPr lang="tr-TR" dirty="0">
                <a:solidFill>
                  <a:srgbClr val="CCCC00"/>
                </a:solidFill>
              </a:rPr>
              <a:t>Taze Bakla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>
                <a:solidFill>
                  <a:srgbClr val="FF0000"/>
                </a:solidFill>
              </a:rPr>
              <a:t>Mushroom</a:t>
            </a:r>
            <a:r>
              <a:rPr lang="tr-TR" dirty="0" smtClean="0"/>
              <a:t>			: </a:t>
            </a:r>
            <a:r>
              <a:rPr lang="tr-TR" dirty="0">
                <a:solidFill>
                  <a:srgbClr val="CCCC00"/>
                </a:solidFill>
              </a:rPr>
              <a:t>Mantar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>
                <a:solidFill>
                  <a:srgbClr val="FF0000"/>
                </a:solidFill>
              </a:rPr>
              <a:t>Ginger</a:t>
            </a:r>
            <a:r>
              <a:rPr lang="tr-TR" dirty="0" smtClean="0">
                <a:solidFill>
                  <a:srgbClr val="FF0000"/>
                </a:solidFill>
              </a:rPr>
              <a:t>	</a:t>
            </a:r>
            <a:r>
              <a:rPr lang="tr-TR" dirty="0" smtClean="0"/>
              <a:t>			: </a:t>
            </a:r>
            <a:r>
              <a:rPr lang="tr-TR" dirty="0">
                <a:solidFill>
                  <a:srgbClr val="CCCC00"/>
                </a:solidFill>
              </a:rPr>
              <a:t>Zencefil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>
                <a:solidFill>
                  <a:srgbClr val="FF0000"/>
                </a:solidFill>
              </a:rPr>
              <a:t>Thyme</a:t>
            </a:r>
            <a:r>
              <a:rPr lang="tr-TR" dirty="0" smtClean="0"/>
              <a:t>				: </a:t>
            </a:r>
            <a:r>
              <a:rPr lang="tr-TR" dirty="0">
                <a:solidFill>
                  <a:srgbClr val="CCCC00"/>
                </a:solidFill>
              </a:rPr>
              <a:t>Kekik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>
                <a:solidFill>
                  <a:srgbClr val="FF0000"/>
                </a:solidFill>
              </a:rPr>
              <a:t>Mint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err="1">
                <a:solidFill>
                  <a:srgbClr val="FF0000"/>
                </a:solidFill>
              </a:rPr>
              <a:t>Peppermint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smtClean="0">
                <a:solidFill>
                  <a:srgbClr val="FF0000"/>
                </a:solidFill>
              </a:rPr>
              <a:t>	</a:t>
            </a:r>
            <a:r>
              <a:rPr lang="tr-TR" dirty="0" smtClean="0"/>
              <a:t>		: </a:t>
            </a:r>
            <a:r>
              <a:rPr lang="tr-TR" dirty="0">
                <a:solidFill>
                  <a:srgbClr val="CCCC00"/>
                </a:solidFill>
              </a:rPr>
              <a:t>Nane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155751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learnenglishteens.britishcouncil.org/vocabulary/beginner-vocabulary/vegetables</a:t>
            </a:r>
            <a:endParaRPr lang="tr-TR" dirty="0" smtClean="0"/>
          </a:p>
          <a:p>
            <a:r>
              <a:rPr lang="tr-TR" dirty="0">
                <a:hlinkClick r:id="rId3"/>
              </a:rPr>
              <a:t>http://</a:t>
            </a:r>
            <a:r>
              <a:rPr lang="tr-TR" dirty="0" smtClean="0">
                <a:hlinkClick r:id="rId3"/>
              </a:rPr>
              <a:t>www.vocabulary.cl/Lists/Cooking-Instructions.htm</a:t>
            </a:r>
            <a:endParaRPr lang="tr-TR" dirty="0" smtClean="0"/>
          </a:p>
          <a:p>
            <a:r>
              <a:rPr lang="tr-TR" dirty="0">
                <a:hlinkClick r:id="rId4"/>
              </a:rPr>
              <a:t>http://</a:t>
            </a:r>
            <a:r>
              <a:rPr lang="tr-TR" dirty="0" smtClean="0">
                <a:hlinkClick r:id="rId4"/>
              </a:rPr>
              <a:t>www.vocabulary.cl/Games/Food_Containers.htm</a:t>
            </a:r>
            <a:endParaRPr lang="tr-TR" dirty="0" smtClean="0"/>
          </a:p>
          <a:p>
            <a:r>
              <a:rPr lang="tr-TR" dirty="0">
                <a:hlinkClick r:id="rId5"/>
              </a:rPr>
              <a:t>http://</a:t>
            </a:r>
            <a:r>
              <a:rPr lang="tr-TR" dirty="0" smtClean="0">
                <a:hlinkClick r:id="rId5"/>
              </a:rPr>
              <a:t>www.vocabulary.cl/english-games/fruit-picture-game.htm</a:t>
            </a:r>
            <a:endParaRPr lang="tr-TR" dirty="0" smtClean="0"/>
          </a:p>
          <a:p>
            <a:r>
              <a:rPr lang="tr-TR" dirty="0">
                <a:hlinkClick r:id="rId6"/>
              </a:rPr>
              <a:t>http://</a:t>
            </a:r>
            <a:r>
              <a:rPr lang="tr-TR" dirty="0" smtClean="0">
                <a:hlinkClick r:id="rId6"/>
              </a:rPr>
              <a:t>www.vocabulary.cl/english-games/vegetables-picture-game.htm</a:t>
            </a:r>
            <a:endParaRPr lang="tr-TR" dirty="0" smtClean="0"/>
          </a:p>
          <a:p>
            <a:r>
              <a:rPr lang="tr-TR" dirty="0">
                <a:hlinkClick r:id="rId7"/>
              </a:rPr>
              <a:t>http://</a:t>
            </a:r>
            <a:r>
              <a:rPr lang="tr-TR" dirty="0" smtClean="0">
                <a:hlinkClick r:id="rId7"/>
              </a:rPr>
              <a:t>learnenglishteens.britishcouncil.org/vocabulary/beginner-vocabulary/food</a:t>
            </a:r>
            <a:endParaRPr lang="tr-TR" dirty="0" smtClean="0"/>
          </a:p>
          <a:p>
            <a:r>
              <a:rPr lang="tr-TR" dirty="0">
                <a:hlinkClick r:id="rId7"/>
              </a:rPr>
              <a:t>http://</a:t>
            </a:r>
            <a:r>
              <a:rPr lang="tr-TR" dirty="0" smtClean="0">
                <a:hlinkClick r:id="rId7"/>
              </a:rPr>
              <a:t>learnenglishteens.britishcouncil.org/vocabulary/beginner-vocabulary/food</a:t>
            </a:r>
            <a:endParaRPr lang="tr-TR" dirty="0" smtClean="0"/>
          </a:p>
          <a:p>
            <a:r>
              <a:rPr lang="tr-TR" dirty="0">
                <a:hlinkClick r:id="rId8"/>
              </a:rPr>
              <a:t>http://</a:t>
            </a:r>
            <a:r>
              <a:rPr lang="tr-TR" dirty="0" smtClean="0">
                <a:hlinkClick r:id="rId8"/>
              </a:rPr>
              <a:t>learnenglishteens.britishcouncil.org/vocabulary/beginner-vocabulary/meals-cooking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393849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8000" dirty="0" smtClean="0"/>
              <a:t>FEAST</a:t>
            </a:r>
            <a:endParaRPr lang="tr-TR" sz="8000" dirty="0"/>
          </a:p>
        </p:txBody>
      </p:sp>
      <p:pic>
        <p:nvPicPr>
          <p:cNvPr id="4098" name="Picture 2" descr="feast ile ilgili gÃ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6933" y="1459207"/>
            <a:ext cx="8378133" cy="518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628100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39</Words>
  <Application>Microsoft Office PowerPoint</Application>
  <PresentationFormat>Özel</PresentationFormat>
  <Paragraphs>70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Mesleki Yabancı Dil 2</vt:lpstr>
      <vt:lpstr>Slayt 2</vt:lpstr>
      <vt:lpstr>Slayt 3</vt:lpstr>
      <vt:lpstr>Slayt 4</vt:lpstr>
      <vt:lpstr>Slayt 5</vt:lpstr>
      <vt:lpstr>Slayt 6</vt:lpstr>
      <vt:lpstr>Slayt 7</vt:lpstr>
      <vt:lpstr>FEAST</vt:lpstr>
    </vt:vector>
  </TitlesOfParts>
  <Company>Silentall Unattended Installer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Behiyenur</dc:creator>
  <cp:lastModifiedBy>güneş</cp:lastModifiedBy>
  <cp:revision>23</cp:revision>
  <dcterms:created xsi:type="dcterms:W3CDTF">2018-10-03T20:34:23Z</dcterms:created>
  <dcterms:modified xsi:type="dcterms:W3CDTF">2020-03-13T12:25:17Z</dcterms:modified>
</cp:coreProperties>
</file>