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9" r:id="rId2"/>
    <p:sldId id="268" r:id="rId3"/>
    <p:sldId id="269" r:id="rId4"/>
    <p:sldId id="270" r:id="rId5"/>
    <p:sldId id="274" r:id="rId6"/>
    <p:sldId id="278" r:id="rId7"/>
    <p:sldId id="276" r:id="rId8"/>
    <p:sldId id="277" r:id="rId9"/>
    <p:sldId id="279" r:id="rId10"/>
    <p:sldId id="280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485" autoAdjust="0"/>
    <p:restoredTop sz="94660"/>
  </p:normalViewPr>
  <p:slideViewPr>
    <p:cSldViewPr snapToGrid="0">
      <p:cViewPr varScale="1">
        <p:scale>
          <a:sx n="88" d="100"/>
          <a:sy n="88" d="100"/>
        </p:scale>
        <p:origin x="-594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9/30/2019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9/30/2019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9/30/2019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9/30/2019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9/30/2019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9/30/2019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9/30/2019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9/30/2019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>
                <a:latin typeface="Calibri" panose="020F0502020204030204" pitchFamily="34" charset="0"/>
              </a:rPr>
              <a:t>GEBELİKTE KULLANILAN MADDELERİN ETKİSİ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92211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MADDE KULLANAN ANNELERIN BEBEKLERINI EMZIRME DURUMU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Narkotik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kokain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amfetamin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marihuananın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sütle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geçmesi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nedeniyle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bu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maddeleri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kullanan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annelerin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bebeklerini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emzirmesi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kontrendikedir</a:t>
            </a:r>
            <a:r>
              <a:rPr lang="tr-TR" sz="2400" dirty="0" smtClean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.</a:t>
            </a:r>
          </a:p>
          <a:p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Nikotin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süte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geçer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ve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son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sigara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içiminden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7-8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saat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sonrasına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kadar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sütte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tespit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edilebilir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.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Sütteki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konsantrasyonu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inhalasyon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miktarı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ve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derinliğine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içilen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sigara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sayısı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ve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sıklığına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bağlıdır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.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Yalnızca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bebeğin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bulunduğu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ortamda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değil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evin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hiç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bir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yerinde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sigara</a:t>
            </a:r>
            <a:r>
              <a:rPr lang="tr-TR" sz="2400" dirty="0" smtClean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içilmemesi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gerekmektedir</a:t>
            </a:r>
            <a:r>
              <a:rPr lang="tr-TR" sz="2400" dirty="0" smtClean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.</a:t>
            </a:r>
          </a:p>
          <a:p>
            <a:r>
              <a:rPr lang="tr-TR" sz="2400" dirty="0" smtClean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Madde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kullanan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annelerin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HIV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pozitif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olma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riskleri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yüksektir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. Anne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sütünde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HIV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antijeni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izole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edildiğinden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madde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kötüye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kullanımı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olan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her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kadının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HIVantikoru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yönünden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taranması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ve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pozitif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bulgu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verenlerin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bebeğini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emzirmemesi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gerekir</a:t>
            </a:r>
            <a:endParaRPr lang="en-US" sz="2400" dirty="0">
              <a:solidFill>
                <a:schemeClr val="tx2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00174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KOKAİN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3510" y="722439"/>
            <a:ext cx="7315200" cy="5613965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İlk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kez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1985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yılında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insanlarda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kokain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kullanımı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ile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fetal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anomali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arasındaki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ilişki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araştırılmaya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başlanmıştır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.</a:t>
            </a:r>
            <a:endParaRPr lang="tr-TR" sz="2400" dirty="0" smtClean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</a:endParaRPr>
          </a:p>
          <a:p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Gebelikte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kullanımı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maternal, fetal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ve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neonatal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riskleri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açısından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ciddi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bir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halk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sağlığı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sorunudur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.</a:t>
            </a:r>
            <a:endParaRPr lang="tr-TR" sz="2400" dirty="0" smtClean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</a:endParaRPr>
          </a:p>
          <a:p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Kokain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kullanan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gebelerde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dekolman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plasenta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riski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anlamlı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olarak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yüksektir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. Bu durum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uterin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damarlarda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artmış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vazokonstriksiyona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bağlı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olarak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azalmış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plasental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perfüzyon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ile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açıklanabilir</a:t>
            </a:r>
            <a:r>
              <a:rPr lang="tr-TR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.</a:t>
            </a:r>
          </a:p>
          <a:p>
            <a:r>
              <a:rPr lang="tr-TR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Gebelikte kokain bağımlılığı spontan abortus, plasenta dekolmanı, fetal prematürite ve İUGG insidansında artış ile ilişkilidir.</a:t>
            </a:r>
          </a:p>
          <a:p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Annede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gebelik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sırasında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migren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atakları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ve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hipertermi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de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artış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saptanır</a:t>
            </a:r>
            <a:r>
              <a:rPr lang="tr-TR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.</a:t>
            </a: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28393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MARİHUANA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Preterm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doğum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ve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intrauterın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gelişme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geriliğine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bağlı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düşük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doğum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ağırlıklı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bebek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oranı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% 25,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ölü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doğum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oranı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% </a:t>
            </a: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10’dur</a:t>
            </a:r>
            <a:r>
              <a:rPr lang="tr-TR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.</a:t>
            </a:r>
          </a:p>
          <a:p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Bir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çalışmada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,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gebeliğinde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marihuana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kullanan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annelerin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çocukları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doğum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sonrası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incelenmiş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, 6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yaşına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gelmiş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648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çocuğa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çeşitli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testler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yapılmış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ve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bu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çocukların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zekâ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düzeylerinin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olumsuz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etkilendiği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saptanmıştır</a:t>
            </a:r>
            <a:r>
              <a:rPr lang="tr-TR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.</a:t>
            </a:r>
            <a:endParaRPr lang="en-US" sz="2800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858379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alibri" panose="020F0502020204030204" pitchFamily="34" charset="0"/>
              </a:rPr>
              <a:t>AMFETAMİN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Gebeliğinde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amfetamin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kullanan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kadınlar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ile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kullanmayanları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kapsayan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bir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çalışmada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,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kullananlarda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kontrol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grubuna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göre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anemi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, preterm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doğum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,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mekonyumlu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amnios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mayii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,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intrauterin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gelişme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geriliği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oranlarında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artış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saptanmıştır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.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Gebelikte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kullanımı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 hem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anneye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 hem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fetusa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belirgin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riskler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getirmektedir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.</a:t>
            </a:r>
            <a:endParaRPr lang="tr-TR" sz="2800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  <a:p>
            <a:r>
              <a:rPr lang="tr-TR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İ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ntrauterin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amfetamine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maruz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kalan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çocuklar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incelendiğinde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 14-15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yaşlarında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okul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başarısında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yaşıtlarına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göre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bir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yıl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gerilik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saptanmıştır</a:t>
            </a:r>
            <a:r>
              <a:rPr lang="tr-TR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.</a:t>
            </a: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158175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Calibri" panose="020F0502020204030204" pitchFamily="34" charset="0"/>
              </a:rPr>
              <a:t>YENİDOĞANDA YOKSUNLUK BELİRTİLERİ</a:t>
            </a:r>
            <a:endParaRPr lang="en-US" b="1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36092" y="1123837"/>
            <a:ext cx="6976100" cy="4748929"/>
          </a:xfrm>
        </p:spPr>
        <p:txBody>
          <a:bodyPr>
            <a:normAutofit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en-US" sz="2400" dirty="0" err="1">
                <a:latin typeface="Calibri" panose="020F0502020204030204" pitchFamily="34" charset="0"/>
              </a:rPr>
              <a:t>Yoksunluk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bulguları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narkotik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kullanan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annelerin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bebeklerinde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u="sng" dirty="0" err="1">
                <a:latin typeface="Calibri" panose="020F0502020204030204" pitchFamily="34" charset="0"/>
              </a:rPr>
              <a:t>daha</a:t>
            </a:r>
            <a:r>
              <a:rPr lang="en-US" sz="2400" u="sng" dirty="0">
                <a:latin typeface="Calibri" panose="020F0502020204030204" pitchFamily="34" charset="0"/>
              </a:rPr>
              <a:t> </a:t>
            </a:r>
            <a:r>
              <a:rPr lang="en-US" sz="2400" u="sng" dirty="0" err="1">
                <a:latin typeface="Calibri" panose="020F0502020204030204" pitchFamily="34" charset="0"/>
              </a:rPr>
              <a:t>yoğun</a:t>
            </a:r>
            <a:r>
              <a:rPr lang="en-US" sz="2400" u="sng" dirty="0">
                <a:latin typeface="Calibri" panose="020F0502020204030204" pitchFamily="34" charset="0"/>
              </a:rPr>
              <a:t> </a:t>
            </a:r>
            <a:r>
              <a:rPr lang="en-US" sz="2400" u="sng" dirty="0" err="1">
                <a:latin typeface="Calibri" panose="020F0502020204030204" pitchFamily="34" charset="0"/>
              </a:rPr>
              <a:t>ve</a:t>
            </a:r>
            <a:r>
              <a:rPr lang="en-US" sz="2400" u="sng" dirty="0">
                <a:latin typeface="Calibri" panose="020F0502020204030204" pitchFamily="34" charset="0"/>
              </a:rPr>
              <a:t> </a:t>
            </a:r>
            <a:r>
              <a:rPr lang="en-US" sz="2400" u="sng" dirty="0" err="1">
                <a:latin typeface="Calibri" panose="020F0502020204030204" pitchFamily="34" charset="0"/>
              </a:rPr>
              <a:t>şiddetli</a:t>
            </a:r>
            <a:r>
              <a:rPr lang="en-US" sz="2400" u="sng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olmakla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birlikte</a:t>
            </a:r>
            <a:r>
              <a:rPr lang="en-US" sz="2400" dirty="0">
                <a:latin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</a:rPr>
              <a:t>alkol</a:t>
            </a:r>
            <a:r>
              <a:rPr lang="en-US" sz="2400" dirty="0">
                <a:latin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</a:rPr>
              <a:t>kokain</a:t>
            </a:r>
            <a:r>
              <a:rPr lang="en-US" sz="2400" dirty="0">
                <a:latin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</a:rPr>
              <a:t>amfetamin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kullanan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annelerin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bebeklerinde</a:t>
            </a:r>
            <a:r>
              <a:rPr lang="en-US" sz="2400" dirty="0">
                <a:latin typeface="Calibri" panose="020F0502020204030204" pitchFamily="34" charset="0"/>
              </a:rPr>
              <a:t> de </a:t>
            </a:r>
            <a:r>
              <a:rPr lang="en-US" sz="2400" dirty="0" err="1" smtClean="0">
                <a:latin typeface="Calibri" panose="020F0502020204030204" pitchFamily="34" charset="0"/>
              </a:rPr>
              <a:t>görülür</a:t>
            </a:r>
            <a:r>
              <a:rPr lang="tr-TR" sz="2400" dirty="0" smtClean="0">
                <a:latin typeface="Calibri" panose="020F0502020204030204" pitchFamily="34" charset="0"/>
              </a:rPr>
              <a:t>. </a:t>
            </a:r>
            <a:endParaRPr lang="en-US" sz="24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34938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Calibri" panose="020F0502020204030204" pitchFamily="34" charset="0"/>
              </a:rPr>
              <a:t>YENİDOĞANDA YOKSUNLUK BELİRTİLERİ</a:t>
            </a:r>
            <a:endParaRPr lang="en-US" b="1" dirty="0">
              <a:latin typeface="Calibri" panose="020F050202020403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867912" y="373487"/>
            <a:ext cx="3474720" cy="614322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tr-TR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tr-TR" sz="1280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tr-TR" sz="128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tr-TR" sz="1280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tr-TR" sz="128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tr-TR" sz="12800" dirty="0" smtClean="0">
                <a:latin typeface="Calibri" panose="020F0502020204030204" pitchFamily="34" charset="0"/>
              </a:rPr>
              <a:t>Bu </a:t>
            </a:r>
            <a:r>
              <a:rPr lang="tr-TR" sz="12800" dirty="0">
                <a:latin typeface="Calibri" panose="020F0502020204030204" pitchFamily="34" charset="0"/>
              </a:rPr>
              <a:t>bulgular</a:t>
            </a:r>
            <a:r>
              <a:rPr lang="tr-TR" sz="12800" dirty="0" smtClean="0">
                <a:latin typeface="Calibri" panose="020F0502020204030204" pitchFamily="34" charset="0"/>
              </a:rPr>
              <a:t>:</a:t>
            </a:r>
          </a:p>
          <a:p>
            <a:pPr marL="0" indent="0">
              <a:buNone/>
            </a:pPr>
            <a:endParaRPr lang="tr-TR" sz="12800" dirty="0">
              <a:latin typeface="Calibri" panose="020F0502020204030204" pitchFamily="34" charset="0"/>
            </a:endParaRPr>
          </a:p>
          <a:p>
            <a:r>
              <a:rPr lang="en-US" sz="11200" dirty="0">
                <a:latin typeface="Calibri" panose="020F0502020204030204" pitchFamily="34" charset="0"/>
              </a:rPr>
              <a:t>Tremor</a:t>
            </a:r>
            <a:endParaRPr lang="tr-TR" sz="11200" dirty="0">
              <a:latin typeface="Calibri" panose="020F0502020204030204" pitchFamily="34" charset="0"/>
            </a:endParaRPr>
          </a:p>
          <a:p>
            <a:r>
              <a:rPr lang="tr-TR" sz="11200" dirty="0" err="1" smtClean="0">
                <a:latin typeface="Calibri" panose="020F0502020204030204" pitchFamily="34" charset="0"/>
              </a:rPr>
              <a:t>T</a:t>
            </a:r>
            <a:r>
              <a:rPr lang="en-US" sz="11200" dirty="0" err="1" smtClean="0">
                <a:latin typeface="Calibri" panose="020F0502020204030204" pitchFamily="34" charset="0"/>
              </a:rPr>
              <a:t>iz</a:t>
            </a:r>
            <a:r>
              <a:rPr lang="en-US" sz="11200" dirty="0" smtClean="0">
                <a:latin typeface="Calibri" panose="020F0502020204030204" pitchFamily="34" charset="0"/>
              </a:rPr>
              <a:t> </a:t>
            </a:r>
            <a:r>
              <a:rPr lang="en-US" sz="11200" dirty="0" err="1">
                <a:latin typeface="Calibri" panose="020F0502020204030204" pitchFamily="34" charset="0"/>
              </a:rPr>
              <a:t>sesli</a:t>
            </a:r>
            <a:r>
              <a:rPr lang="en-US" sz="11200" dirty="0">
                <a:latin typeface="Calibri" panose="020F0502020204030204" pitchFamily="34" charset="0"/>
              </a:rPr>
              <a:t> </a:t>
            </a:r>
            <a:r>
              <a:rPr lang="en-US" sz="11200" dirty="0" err="1">
                <a:latin typeface="Calibri" panose="020F0502020204030204" pitchFamily="34" charset="0"/>
              </a:rPr>
              <a:t>ağlama</a:t>
            </a:r>
            <a:endParaRPr lang="tr-TR" sz="11200" dirty="0">
              <a:latin typeface="Calibri" panose="020F0502020204030204" pitchFamily="34" charset="0"/>
            </a:endParaRPr>
          </a:p>
          <a:p>
            <a:r>
              <a:rPr lang="en-US" sz="11200" dirty="0" err="1">
                <a:latin typeface="Calibri" panose="020F0502020204030204" pitchFamily="34" charset="0"/>
              </a:rPr>
              <a:t>Huzursuzluk</a:t>
            </a:r>
            <a:endParaRPr lang="tr-TR" sz="11200" dirty="0">
              <a:latin typeface="Calibri" panose="020F0502020204030204" pitchFamily="34" charset="0"/>
            </a:endParaRPr>
          </a:p>
          <a:p>
            <a:r>
              <a:rPr lang="en-US" sz="11200" dirty="0" err="1">
                <a:latin typeface="Calibri" panose="020F0502020204030204" pitchFamily="34" charset="0"/>
              </a:rPr>
              <a:t>Uykusuzluk</a:t>
            </a:r>
            <a:endParaRPr lang="tr-TR" sz="11200" dirty="0">
              <a:latin typeface="Calibri" panose="020F0502020204030204" pitchFamily="34" charset="0"/>
            </a:endParaRPr>
          </a:p>
          <a:p>
            <a:r>
              <a:rPr lang="tr-TR" sz="11200" dirty="0" err="1" smtClean="0">
                <a:latin typeface="Calibri" panose="020F0502020204030204" pitchFamily="34" charset="0"/>
              </a:rPr>
              <a:t>R</a:t>
            </a:r>
            <a:r>
              <a:rPr lang="en-US" sz="11200" dirty="0" err="1" smtClean="0">
                <a:latin typeface="Calibri" panose="020F0502020204030204" pitchFamily="34" charset="0"/>
              </a:rPr>
              <a:t>eflekslerde</a:t>
            </a:r>
            <a:r>
              <a:rPr lang="en-US" sz="11200" dirty="0" smtClean="0">
                <a:latin typeface="Calibri" panose="020F0502020204030204" pitchFamily="34" charset="0"/>
              </a:rPr>
              <a:t> </a:t>
            </a:r>
            <a:r>
              <a:rPr lang="en-US" sz="11200" dirty="0" err="1">
                <a:latin typeface="Calibri" panose="020F0502020204030204" pitchFamily="34" charset="0"/>
              </a:rPr>
              <a:t>artma</a:t>
            </a:r>
            <a:endParaRPr lang="tr-TR" sz="11200" dirty="0">
              <a:latin typeface="Calibri" panose="020F0502020204030204" pitchFamily="34" charset="0"/>
            </a:endParaRPr>
          </a:p>
          <a:p>
            <a:r>
              <a:rPr lang="tr-TR" sz="11200" dirty="0" err="1" smtClean="0">
                <a:latin typeface="Calibri" panose="020F0502020204030204" pitchFamily="34" charset="0"/>
              </a:rPr>
              <a:t>S</a:t>
            </a:r>
            <a:r>
              <a:rPr lang="en-US" sz="11200" dirty="0" err="1" smtClean="0">
                <a:latin typeface="Calibri" panose="020F0502020204030204" pitchFamily="34" charset="0"/>
              </a:rPr>
              <a:t>ık</a:t>
            </a:r>
            <a:r>
              <a:rPr lang="en-US" sz="11200" dirty="0" smtClean="0">
                <a:latin typeface="Calibri" panose="020F0502020204030204" pitchFamily="34" charset="0"/>
              </a:rPr>
              <a:t> </a:t>
            </a:r>
            <a:r>
              <a:rPr lang="en-US" sz="11200" dirty="0" err="1">
                <a:latin typeface="Calibri" panose="020F0502020204030204" pitchFamily="34" charset="0"/>
              </a:rPr>
              <a:t>esneme</a:t>
            </a:r>
            <a:endParaRPr lang="tr-TR" sz="11200" dirty="0">
              <a:latin typeface="Calibri" panose="020F0502020204030204" pitchFamily="34" charset="0"/>
            </a:endParaRPr>
          </a:p>
          <a:p>
            <a:r>
              <a:rPr lang="en-US" sz="11200" dirty="0" err="1" smtClean="0">
                <a:latin typeface="Calibri" panose="020F0502020204030204" pitchFamily="34" charset="0"/>
              </a:rPr>
              <a:t>Hapşurma</a:t>
            </a:r>
            <a:endParaRPr lang="tr-TR" sz="11200" dirty="0" smtClean="0">
              <a:latin typeface="Calibri" panose="020F0502020204030204" pitchFamily="34" charset="0"/>
            </a:endParaRPr>
          </a:p>
          <a:p>
            <a:r>
              <a:rPr lang="en-US" sz="11200" dirty="0" err="1">
                <a:latin typeface="Calibri" panose="020F0502020204030204" pitchFamily="34" charset="0"/>
              </a:rPr>
              <a:t>Irritabilite</a:t>
            </a:r>
            <a:endParaRPr lang="tr-TR" sz="11200" dirty="0">
              <a:latin typeface="Calibri" panose="020F0502020204030204" pitchFamily="34" charset="0"/>
            </a:endParaRPr>
          </a:p>
          <a:p>
            <a:r>
              <a:rPr lang="en-US" sz="11200" dirty="0" err="1">
                <a:latin typeface="Calibri" panose="020F0502020204030204" pitchFamily="34" charset="0"/>
              </a:rPr>
              <a:t>Öğürme</a:t>
            </a:r>
            <a:endParaRPr lang="tr-TR" sz="112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tr-TR" sz="12800" dirty="0" smtClean="0">
              <a:latin typeface="Calibri" panose="020F0502020204030204" pitchFamily="34" charset="0"/>
            </a:endParaRPr>
          </a:p>
          <a:p>
            <a:endParaRPr lang="tr-TR" sz="12800" dirty="0">
              <a:latin typeface="Calibri" panose="020F0502020204030204" pitchFamily="34" charset="0"/>
            </a:endParaRPr>
          </a:p>
          <a:p>
            <a:endParaRPr lang="tr-TR" sz="12800" dirty="0" smtClean="0">
              <a:latin typeface="Calibri" panose="020F0502020204030204" pitchFamily="34" charset="0"/>
            </a:endParaRPr>
          </a:p>
          <a:p>
            <a:endParaRPr lang="tr-TR" sz="12800" dirty="0">
              <a:latin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7818120" y="868679"/>
            <a:ext cx="3474720" cy="5248785"/>
          </a:xfrm>
        </p:spPr>
        <p:txBody>
          <a:bodyPr>
            <a:normAutofit fontScale="25000" lnSpcReduction="20000"/>
          </a:bodyPr>
          <a:lstStyle/>
          <a:p>
            <a:endParaRPr lang="tr-TR" sz="11200" dirty="0" smtClean="0">
              <a:latin typeface="Calibri" panose="020F0502020204030204" pitchFamily="34" charset="0"/>
            </a:endParaRPr>
          </a:p>
          <a:p>
            <a:endParaRPr lang="tr-TR" sz="11200" dirty="0">
              <a:latin typeface="Calibri" panose="020F0502020204030204" pitchFamily="34" charset="0"/>
            </a:endParaRPr>
          </a:p>
          <a:p>
            <a:endParaRPr lang="tr-TR" sz="11200" dirty="0" smtClean="0">
              <a:latin typeface="Calibri" panose="020F0502020204030204" pitchFamily="34" charset="0"/>
            </a:endParaRPr>
          </a:p>
          <a:p>
            <a:r>
              <a:rPr lang="en-US" sz="11200" dirty="0" err="1" smtClean="0">
                <a:latin typeface="Calibri" panose="020F0502020204030204" pitchFamily="34" charset="0"/>
              </a:rPr>
              <a:t>Kusma</a:t>
            </a:r>
            <a:endParaRPr lang="tr-TR" sz="11200" dirty="0">
              <a:latin typeface="Calibri" panose="020F0502020204030204" pitchFamily="34" charset="0"/>
            </a:endParaRPr>
          </a:p>
          <a:p>
            <a:r>
              <a:rPr lang="en-US" sz="11200" dirty="0" err="1">
                <a:latin typeface="Calibri" panose="020F0502020204030204" pitchFamily="34" charset="0"/>
              </a:rPr>
              <a:t>Ishal</a:t>
            </a:r>
            <a:endParaRPr lang="tr-TR" sz="11200" dirty="0">
              <a:latin typeface="Calibri" panose="020F0502020204030204" pitchFamily="34" charset="0"/>
            </a:endParaRPr>
          </a:p>
          <a:p>
            <a:r>
              <a:rPr lang="en-US" sz="11200" dirty="0" err="1">
                <a:latin typeface="Calibri" panose="020F0502020204030204" pitchFamily="34" charset="0"/>
              </a:rPr>
              <a:t>Dehidretasyon</a:t>
            </a:r>
            <a:endParaRPr lang="tr-TR" sz="11200" dirty="0">
              <a:latin typeface="Calibri" panose="020F0502020204030204" pitchFamily="34" charset="0"/>
            </a:endParaRPr>
          </a:p>
          <a:p>
            <a:r>
              <a:rPr lang="en-US" sz="11200" dirty="0" err="1">
                <a:latin typeface="Calibri" panose="020F0502020204030204" pitchFamily="34" charset="0"/>
              </a:rPr>
              <a:t>Ateş</a:t>
            </a:r>
            <a:endParaRPr lang="tr-TR" sz="11200" dirty="0">
              <a:latin typeface="Calibri" panose="020F0502020204030204" pitchFamily="34" charset="0"/>
            </a:endParaRPr>
          </a:p>
          <a:p>
            <a:r>
              <a:rPr lang="en-US" sz="11200" dirty="0" err="1">
                <a:latin typeface="Calibri" panose="020F0502020204030204" pitchFamily="34" charset="0"/>
              </a:rPr>
              <a:t>Kızarıklık</a:t>
            </a:r>
            <a:endParaRPr lang="tr-TR" sz="11200" dirty="0">
              <a:latin typeface="Calibri" panose="020F0502020204030204" pitchFamily="34" charset="0"/>
            </a:endParaRPr>
          </a:p>
          <a:p>
            <a:r>
              <a:rPr lang="en-US" sz="11200" dirty="0" err="1">
                <a:latin typeface="Calibri" panose="020F0502020204030204" pitchFamily="34" charset="0"/>
              </a:rPr>
              <a:t>Takipne</a:t>
            </a:r>
            <a:endParaRPr lang="tr-TR" sz="11200" dirty="0">
              <a:latin typeface="Calibri" panose="020F0502020204030204" pitchFamily="34" charset="0"/>
            </a:endParaRPr>
          </a:p>
          <a:p>
            <a:r>
              <a:rPr lang="tr-TR" sz="11200" dirty="0" smtClean="0">
                <a:latin typeface="Calibri" panose="020F0502020204030204" pitchFamily="34" charset="0"/>
              </a:rPr>
              <a:t>E</a:t>
            </a:r>
            <a:r>
              <a:rPr lang="en-US" sz="11200" dirty="0" smtClean="0">
                <a:latin typeface="Calibri" panose="020F0502020204030204" pitchFamily="34" charset="0"/>
              </a:rPr>
              <a:t>l </a:t>
            </a:r>
            <a:r>
              <a:rPr lang="en-US" sz="11200" dirty="0" err="1">
                <a:latin typeface="Calibri" panose="020F0502020204030204" pitchFamily="34" charset="0"/>
              </a:rPr>
              <a:t>bilekleri</a:t>
            </a:r>
            <a:r>
              <a:rPr lang="en-US" sz="11200" dirty="0">
                <a:latin typeface="Calibri" panose="020F0502020204030204" pitchFamily="34" charset="0"/>
              </a:rPr>
              <a:t>, </a:t>
            </a:r>
            <a:r>
              <a:rPr lang="en-US" sz="11200" dirty="0" err="1">
                <a:latin typeface="Calibri" panose="020F0502020204030204" pitchFamily="34" charset="0"/>
              </a:rPr>
              <a:t>dizler</a:t>
            </a:r>
            <a:r>
              <a:rPr lang="en-US" sz="11200" dirty="0">
                <a:latin typeface="Calibri" panose="020F0502020204030204" pitchFamily="34" charset="0"/>
              </a:rPr>
              <a:t> </a:t>
            </a:r>
            <a:r>
              <a:rPr lang="en-US" sz="11200" dirty="0" err="1">
                <a:latin typeface="Calibri" panose="020F0502020204030204" pitchFamily="34" charset="0"/>
              </a:rPr>
              <a:t>ya</a:t>
            </a:r>
            <a:r>
              <a:rPr lang="en-US" sz="11200" dirty="0">
                <a:latin typeface="Calibri" panose="020F0502020204030204" pitchFamily="34" charset="0"/>
              </a:rPr>
              <a:t> da </a:t>
            </a:r>
            <a:r>
              <a:rPr lang="en-US" sz="11200" dirty="0" err="1">
                <a:latin typeface="Calibri" panose="020F0502020204030204" pitchFamily="34" charset="0"/>
              </a:rPr>
              <a:t>burunu</a:t>
            </a:r>
            <a:r>
              <a:rPr lang="en-US" sz="11200" dirty="0">
                <a:latin typeface="Calibri" panose="020F0502020204030204" pitchFamily="34" charset="0"/>
              </a:rPr>
              <a:t> </a:t>
            </a:r>
            <a:r>
              <a:rPr lang="en-US" sz="11200" dirty="0" err="1">
                <a:latin typeface="Calibri" panose="020F0502020204030204" pitchFamily="34" charset="0"/>
              </a:rPr>
              <a:t>aşırı</a:t>
            </a:r>
            <a:r>
              <a:rPr lang="en-US" sz="11200" dirty="0">
                <a:latin typeface="Calibri" panose="020F0502020204030204" pitchFamily="34" charset="0"/>
              </a:rPr>
              <a:t> </a:t>
            </a:r>
            <a:r>
              <a:rPr lang="en-US" sz="11200" dirty="0" err="1">
                <a:latin typeface="Calibri" panose="020F0502020204030204" pitchFamily="34" charset="0"/>
              </a:rPr>
              <a:t>sürtme</a:t>
            </a:r>
            <a:endParaRPr lang="tr-TR" sz="11200" dirty="0">
              <a:latin typeface="Calibri" panose="020F0502020204030204" pitchFamily="34" charset="0"/>
            </a:endParaRPr>
          </a:p>
          <a:p>
            <a:r>
              <a:rPr lang="tr-TR" sz="11200" dirty="0" err="1" smtClean="0">
                <a:latin typeface="Calibri" panose="020F0502020204030204" pitchFamily="34" charset="0"/>
              </a:rPr>
              <a:t>K</a:t>
            </a:r>
            <a:r>
              <a:rPr lang="en-US" sz="11200" dirty="0" err="1" smtClean="0">
                <a:latin typeface="Calibri" panose="020F0502020204030204" pitchFamily="34" charset="0"/>
              </a:rPr>
              <a:t>onvülsiyon</a:t>
            </a:r>
            <a:endParaRPr lang="en-US" sz="11200" dirty="0">
              <a:latin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78806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4294967295"/>
          </p:nvPr>
        </p:nvSpPr>
        <p:spPr>
          <a:xfrm>
            <a:off x="2339662" y="760569"/>
            <a:ext cx="7315200" cy="512127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2400" b="1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Klinik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bulgular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genellikle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yaşamın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ilk </a:t>
            </a:r>
            <a:r>
              <a:rPr lang="en-US" sz="2400" b="1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gününde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ortaya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çıkar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ve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eroin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bağımlılığında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7 </a:t>
            </a:r>
            <a:r>
              <a:rPr lang="en-US" sz="2400" b="1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gün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, </a:t>
            </a:r>
            <a:r>
              <a:rPr lang="en-US" sz="2400" b="1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metadon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ağımlılığında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2 </a:t>
            </a:r>
            <a:r>
              <a:rPr lang="en-US" sz="2400" b="1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hafta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ve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fenobarbital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bağımlılığında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2 </a:t>
            </a:r>
            <a:r>
              <a:rPr lang="en-US" sz="2400" b="1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aya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kadar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görülebilir</a:t>
            </a:r>
            <a:r>
              <a:rPr lang="tr-TR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.</a:t>
            </a:r>
            <a:endParaRPr lang="en-US" sz="2400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373022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Gebe</a:t>
            </a:r>
            <a:r>
              <a:rPr lang="es-ES" dirty="0"/>
              <a:t> ve </a:t>
            </a:r>
            <a:r>
              <a:rPr lang="es-ES" dirty="0" err="1"/>
              <a:t>yenidoğanda</a:t>
            </a:r>
            <a:r>
              <a:rPr lang="es-ES" dirty="0"/>
              <a:t> </a:t>
            </a:r>
            <a:r>
              <a:rPr lang="es-ES" dirty="0" err="1"/>
              <a:t>madde</a:t>
            </a:r>
            <a:r>
              <a:rPr lang="es-ES" dirty="0"/>
              <a:t> </a:t>
            </a:r>
            <a:r>
              <a:rPr lang="es-ES" dirty="0" err="1" smtClean="0"/>
              <a:t>tespiti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9268" y="748197"/>
            <a:ext cx="7315200" cy="5575329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Anne ve bebekte kullanılan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madde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ve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ınetebolitlerinin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tespiti</a:t>
            </a:r>
            <a:r>
              <a:rPr lang="tr-TR" dirty="0" smtClean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için:</a:t>
            </a:r>
          </a:p>
          <a:p>
            <a:r>
              <a:rPr lang="tr-TR" dirty="0" err="1" smtClean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A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nnenin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öyküsü</a:t>
            </a:r>
            <a:endParaRPr lang="tr-TR" dirty="0" smtClean="0">
              <a:solidFill>
                <a:schemeClr val="tx2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Kan</a:t>
            </a:r>
            <a:r>
              <a:rPr lang="tr-TR" dirty="0" smtClean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analizi</a:t>
            </a:r>
          </a:p>
          <a:p>
            <a:r>
              <a:rPr lang="tr-TR" dirty="0" smtClean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İdrar analizi</a:t>
            </a:r>
          </a:p>
          <a:p>
            <a:r>
              <a:rPr lang="tr-TR" dirty="0" smtClean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Mekonyum incelenmesi</a:t>
            </a:r>
          </a:p>
          <a:p>
            <a:r>
              <a:rPr lang="tr-TR" dirty="0" smtClean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Tükrük analizi</a:t>
            </a:r>
          </a:p>
          <a:p>
            <a:r>
              <a:rPr lang="tr-TR" dirty="0" smtClean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Saç analizi </a:t>
            </a:r>
          </a:p>
          <a:p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endParaRPr lang="tr-TR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4310786" y="3889420"/>
            <a:ext cx="6432164" cy="234395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İdrar</a:t>
            </a: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ve</a:t>
            </a: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kan</a:t>
            </a: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tetkiki</a:t>
            </a: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halen</a:t>
            </a: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kullanılmakta</a:t>
            </a: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olan</a:t>
            </a: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maddeye</a:t>
            </a: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ilişkin</a:t>
            </a: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bilgi</a:t>
            </a: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sağlamasına</a:t>
            </a: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karşın</a:t>
            </a: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</a:rPr>
              <a:t>, </a:t>
            </a:r>
            <a:r>
              <a:rPr lang="en-US" sz="24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saç</a:t>
            </a: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analizi</a:t>
            </a: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geçmişteki</a:t>
            </a: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madde</a:t>
            </a: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kullanımı</a:t>
            </a: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konusunda</a:t>
            </a: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</a:rPr>
              <a:t> da </a:t>
            </a:r>
            <a:r>
              <a:rPr lang="en-US" sz="24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fikir</a:t>
            </a: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verir</a:t>
            </a: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</a:rPr>
              <a:t>.</a:t>
            </a:r>
            <a:endParaRPr lang="tr-TR" sz="24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003135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0760" y="346381"/>
            <a:ext cx="7199290" cy="353943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sz="3200" dirty="0" err="1">
                <a:latin typeface="Calibri" panose="020F0502020204030204" pitchFamily="34" charset="0"/>
              </a:rPr>
              <a:t>Yenidoğan</a:t>
            </a:r>
            <a:r>
              <a:rPr lang="en-US" sz="3200" dirty="0">
                <a:latin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</a:rPr>
              <a:t>bebeklerde</a:t>
            </a:r>
            <a:r>
              <a:rPr lang="en-US" sz="3200" dirty="0">
                <a:latin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</a:rPr>
              <a:t>idrar</a:t>
            </a:r>
            <a:r>
              <a:rPr lang="en-US" sz="3200" dirty="0">
                <a:latin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</a:rPr>
              <a:t>analizi</a:t>
            </a:r>
            <a:r>
              <a:rPr lang="en-US" sz="3200" dirty="0">
                <a:latin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</a:rPr>
              <a:t>ile</a:t>
            </a:r>
            <a:r>
              <a:rPr lang="en-US" sz="3200" dirty="0">
                <a:latin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</a:rPr>
              <a:t>yetinilmeyip</a:t>
            </a:r>
            <a:r>
              <a:rPr lang="en-US" sz="3200" dirty="0">
                <a:latin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</a:rPr>
              <a:t>mekonyum</a:t>
            </a:r>
            <a:r>
              <a:rPr lang="en-US" sz="3200" dirty="0">
                <a:latin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</a:rPr>
              <a:t>incelemesinin</a:t>
            </a:r>
            <a:r>
              <a:rPr lang="en-US" sz="3200" dirty="0">
                <a:latin typeface="Calibri" panose="020F0502020204030204" pitchFamily="34" charset="0"/>
              </a:rPr>
              <a:t> de </a:t>
            </a:r>
            <a:r>
              <a:rPr lang="en-US" sz="3200" dirty="0" err="1">
                <a:latin typeface="Calibri" panose="020F0502020204030204" pitchFamily="34" charset="0"/>
              </a:rPr>
              <a:t>yapılması</a:t>
            </a:r>
            <a:r>
              <a:rPr lang="en-US" sz="3200" dirty="0">
                <a:latin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</a:rPr>
              <a:t>gerektiği</a:t>
            </a:r>
            <a:r>
              <a:rPr lang="en-US" sz="3200" dirty="0">
                <a:latin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</a:rPr>
              <a:t>belirtilmekte</a:t>
            </a:r>
            <a:r>
              <a:rPr lang="en-US" sz="3200" dirty="0">
                <a:latin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</a:rPr>
              <a:t>olup</a:t>
            </a:r>
            <a:r>
              <a:rPr lang="en-US" sz="3200" dirty="0">
                <a:latin typeface="Calibri" panose="020F0502020204030204" pitchFamily="34" charset="0"/>
              </a:rPr>
              <a:t>, </a:t>
            </a:r>
            <a:r>
              <a:rPr lang="en-US" sz="3200" dirty="0" err="1">
                <a:latin typeface="Calibri" panose="020F0502020204030204" pitchFamily="34" charset="0"/>
              </a:rPr>
              <a:t>idrarda</a:t>
            </a:r>
            <a:r>
              <a:rPr lang="en-US" sz="3200" dirty="0">
                <a:latin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</a:rPr>
              <a:t>negatif</a:t>
            </a:r>
            <a:r>
              <a:rPr lang="en-US" sz="3200" dirty="0">
                <a:latin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</a:rPr>
              <a:t>bulgu</a:t>
            </a:r>
            <a:r>
              <a:rPr lang="en-US" sz="3200" dirty="0">
                <a:latin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</a:rPr>
              <a:t>veren</a:t>
            </a:r>
            <a:r>
              <a:rPr lang="en-US" sz="3200" dirty="0">
                <a:latin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</a:rPr>
              <a:t>vakaların</a:t>
            </a:r>
            <a:r>
              <a:rPr lang="en-US" sz="3200" dirty="0">
                <a:latin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</a:rPr>
              <a:t>mekonyumlarında</a:t>
            </a:r>
            <a:r>
              <a:rPr lang="en-US" sz="3200" dirty="0">
                <a:latin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</a:rPr>
              <a:t>madde</a:t>
            </a:r>
            <a:r>
              <a:rPr lang="en-US" sz="3200" dirty="0">
                <a:latin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</a:rPr>
              <a:t>metebolitlerinin</a:t>
            </a:r>
            <a:r>
              <a:rPr lang="en-US" sz="3200" dirty="0">
                <a:latin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</a:rPr>
              <a:t>tespit</a:t>
            </a:r>
            <a:r>
              <a:rPr lang="en-US" sz="3200" dirty="0">
                <a:latin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</a:rPr>
              <a:t>edildiğini</a:t>
            </a:r>
            <a:r>
              <a:rPr lang="en-US" sz="3200" dirty="0">
                <a:latin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</a:rPr>
              <a:t>gösteren</a:t>
            </a:r>
            <a:r>
              <a:rPr lang="en-US" sz="3200" dirty="0">
                <a:latin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</a:rPr>
              <a:t>araştırma</a:t>
            </a:r>
            <a:r>
              <a:rPr lang="en-US" sz="3200" dirty="0">
                <a:latin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</a:rPr>
              <a:t>bulguları</a:t>
            </a:r>
            <a:r>
              <a:rPr lang="en-US" sz="3200" dirty="0">
                <a:latin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</a:rPr>
              <a:t>vardı</a:t>
            </a:r>
            <a:endParaRPr lang="en-US" sz="3200" dirty="0">
              <a:latin typeface="Calibri" panose="020F0502020204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77557" y="3252721"/>
            <a:ext cx="4533900" cy="3314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15461368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120</TotalTime>
  <Words>472</Words>
  <Application>Microsoft Office PowerPoint</Application>
  <PresentationFormat>Özel</PresentationFormat>
  <Paragraphs>63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Frame</vt:lpstr>
      <vt:lpstr>GEBELİKTE KULLANILAN MADDELERİN ETKİSİ</vt:lpstr>
      <vt:lpstr>KOKAİN</vt:lpstr>
      <vt:lpstr>MARİHUANA</vt:lpstr>
      <vt:lpstr>AMFETAMİN</vt:lpstr>
      <vt:lpstr>YENİDOĞANDA YOKSUNLUK BELİRTİLERİ</vt:lpstr>
      <vt:lpstr>YENİDOĞANDA YOKSUNLUK BELİRTİLERİ</vt:lpstr>
      <vt:lpstr>Slayt 7</vt:lpstr>
      <vt:lpstr>Gebe ve yenidoğanda madde tespiti</vt:lpstr>
      <vt:lpstr>Slayt 9</vt:lpstr>
      <vt:lpstr>MADDE KULLANAN ANNELERIN BEBEKLERINI EMZIRME DURUMU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MaryaM</dc:creator>
  <cp:lastModifiedBy>NAZAN</cp:lastModifiedBy>
  <cp:revision>44</cp:revision>
  <dcterms:created xsi:type="dcterms:W3CDTF">2019-09-29T12:02:36Z</dcterms:created>
  <dcterms:modified xsi:type="dcterms:W3CDTF">2019-09-30T16:41:52Z</dcterms:modified>
</cp:coreProperties>
</file>