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9" r:id="rId2"/>
    <p:sldId id="268" r:id="rId3"/>
    <p:sldId id="269" r:id="rId4"/>
    <p:sldId id="270" r:id="rId5"/>
    <p:sldId id="274" r:id="rId6"/>
    <p:sldId id="278" r:id="rId7"/>
    <p:sldId id="276" r:id="rId8"/>
    <p:sldId id="277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4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GEBELİKTE KULLANILAN MADDELERİN ETKİSİ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22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MADDE KULLANAN ANNELERIN BEBEKLERINI EMZIRME DURUMU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Narkotik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kokain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amfetamin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marihuananın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sütle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geçmesi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nedeniyle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maddeleri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kullanan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annelerin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bebeklerini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emzirmesi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kontrendikedir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Nikotin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süte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geçer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son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sigara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içiminden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7-8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saat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sonrasına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kadar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sütte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tespit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edilebilir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Sütteki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konsantrasyonu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inhalasyon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miktarı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derinliğine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içilen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sigara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sayısı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sıklığına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bağlıdır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Yalnızca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bebeğin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bulunduğu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ortamda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değil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evin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hiç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bir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yerinde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sigara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içilmemesi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gerekmektedir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Madde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kullanan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annelerin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HIV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pozitif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olma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riskleri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yüksektir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Anne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sütünde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HIV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antijeni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izole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edildiğinden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madde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kötüye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kullanımı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olan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her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kadının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HIVantikoru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yönünden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taranması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pozitif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bulgu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verenlerin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bebeğini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emzirmemesi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gerekir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17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KOKAİN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510" y="722439"/>
            <a:ext cx="7315200" cy="561396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İlk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kez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1985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yılında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insanlarda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kokain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kullanımı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ile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fetal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anomali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arasındaki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ilişki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araştırılmaya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başlanmıştır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Gebelikte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kullanımı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maternal, fetal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neonatal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riskleri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açısından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ciddi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halk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sağlığı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sorunudur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Kokain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kullanan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gebelerde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dekolman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plasenta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riski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anlamlı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olarak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yüksektir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 Bu durum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uterin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damarlarda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artmış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vazokonstriksiyona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bağlı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olarak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azalmış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plasental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perfüzyon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ile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açıklanabilir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Gebelikte kokain bağımlılığı spontan abortus, plasenta dekolmanı, fetal prematürite ve İUGG insidansında artış ile ilişkilidir.</a:t>
            </a:r>
          </a:p>
          <a:p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Annede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sırasında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migren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atakları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hipertermi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artış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saptanır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39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MARİHUANA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Preterm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intrauterın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gelişme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geriliğine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bağlı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düşük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ağırlıklı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bebek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oranı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% 25,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ölü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oranı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%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10’dur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çalışmada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gebeliğinde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marihuana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kullanan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annelerin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çocukları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sonrası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incelenmiş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6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yaşına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gelmiş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648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çocuğa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çeşitli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testler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yapılmış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çocukların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zekâ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düzeylerinin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olumsuz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etkilendiği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saptanmıştır</a:t>
            </a:r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83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AMFETAMİN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Gebeliğinde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amfetamin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kullanan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kadınlar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ile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kullanmayanları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kapsayan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bir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çalışmada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kullananlarda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kontrol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grubuna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göre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anemi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preterm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doğum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mekonyumlu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amnios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mayii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intrauterin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gelişme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geriliği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oranlarında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artış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saptanmıştır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Gebelikte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kullanımı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hem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anneye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hem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fetusa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belirgin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riskler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getirmektedir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.</a:t>
            </a:r>
            <a:endParaRPr lang="tr-TR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İ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ntrauterin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amfetamine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maruz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kalan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çocuklar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incelendiğinde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14-15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yaşlarında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okul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başarısında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yaşıtlarına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göre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bir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yıl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gerilik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saptanmıştır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8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YENİDOĞANDA YOKSUNLUK BELİRTİLERİ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36092" y="1123837"/>
            <a:ext cx="6976100" cy="4748929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400" dirty="0" err="1">
                <a:latin typeface="Calibri" panose="020F0502020204030204" pitchFamily="34" charset="0"/>
              </a:rPr>
              <a:t>Yoksunluk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bulguları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narkotik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annelerin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bebeklerinde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u="sng" dirty="0" err="1">
                <a:latin typeface="Calibri" panose="020F0502020204030204" pitchFamily="34" charset="0"/>
              </a:rPr>
              <a:t>daha</a:t>
            </a:r>
            <a:r>
              <a:rPr lang="en-US" sz="2400" u="sng" dirty="0">
                <a:latin typeface="Calibri" panose="020F0502020204030204" pitchFamily="34" charset="0"/>
              </a:rPr>
              <a:t> </a:t>
            </a:r>
            <a:r>
              <a:rPr lang="en-US" sz="2400" u="sng" dirty="0" err="1">
                <a:latin typeface="Calibri" panose="020F0502020204030204" pitchFamily="34" charset="0"/>
              </a:rPr>
              <a:t>yoğun</a:t>
            </a:r>
            <a:r>
              <a:rPr lang="en-US" sz="2400" u="sng" dirty="0">
                <a:latin typeface="Calibri" panose="020F0502020204030204" pitchFamily="34" charset="0"/>
              </a:rPr>
              <a:t> </a:t>
            </a:r>
            <a:r>
              <a:rPr lang="en-US" sz="2400" u="sng" dirty="0" err="1">
                <a:latin typeface="Calibri" panose="020F0502020204030204" pitchFamily="34" charset="0"/>
              </a:rPr>
              <a:t>ve</a:t>
            </a:r>
            <a:r>
              <a:rPr lang="en-US" sz="2400" u="sng" dirty="0">
                <a:latin typeface="Calibri" panose="020F0502020204030204" pitchFamily="34" charset="0"/>
              </a:rPr>
              <a:t> </a:t>
            </a:r>
            <a:r>
              <a:rPr lang="en-US" sz="2400" u="sng" dirty="0" err="1">
                <a:latin typeface="Calibri" panose="020F0502020204030204" pitchFamily="34" charset="0"/>
              </a:rPr>
              <a:t>şiddetli</a:t>
            </a:r>
            <a:r>
              <a:rPr lang="en-US" sz="2400" u="sng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olmakla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birlikte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alkol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kokain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amfetamin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annelerin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bebeklerinde</a:t>
            </a:r>
            <a:r>
              <a:rPr lang="en-US" sz="2400" dirty="0">
                <a:latin typeface="Calibri" panose="020F0502020204030204" pitchFamily="34" charset="0"/>
              </a:rPr>
              <a:t> de </a:t>
            </a:r>
            <a:r>
              <a:rPr lang="en-US" sz="2400" dirty="0" err="1" smtClean="0">
                <a:latin typeface="Calibri" panose="020F0502020204030204" pitchFamily="34" charset="0"/>
              </a:rPr>
              <a:t>görülür</a:t>
            </a:r>
            <a:r>
              <a:rPr lang="tr-TR" sz="2400" dirty="0" smtClean="0">
                <a:latin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93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YENİDOĞANDA YOKSUNLUK BELİRTİLERİ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67912" y="373487"/>
            <a:ext cx="3474720" cy="6143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sz="1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sz="1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sz="1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sz="1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12800" dirty="0" smtClean="0">
                <a:latin typeface="Calibri" panose="020F0502020204030204" pitchFamily="34" charset="0"/>
              </a:rPr>
              <a:t>Bu </a:t>
            </a:r>
            <a:r>
              <a:rPr lang="tr-TR" sz="12800" dirty="0">
                <a:latin typeface="Calibri" panose="020F0502020204030204" pitchFamily="34" charset="0"/>
              </a:rPr>
              <a:t>bulgular</a:t>
            </a:r>
            <a:r>
              <a:rPr lang="tr-TR" sz="12800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tr-TR" sz="12800" dirty="0">
              <a:latin typeface="Calibri" panose="020F0502020204030204" pitchFamily="34" charset="0"/>
            </a:endParaRPr>
          </a:p>
          <a:p>
            <a:r>
              <a:rPr lang="en-US" sz="11200" dirty="0">
                <a:latin typeface="Calibri" panose="020F0502020204030204" pitchFamily="34" charset="0"/>
              </a:rPr>
              <a:t>Tremor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tr-TR" sz="11200" dirty="0" err="1" smtClean="0">
                <a:latin typeface="Calibri" panose="020F0502020204030204" pitchFamily="34" charset="0"/>
              </a:rPr>
              <a:t>T</a:t>
            </a:r>
            <a:r>
              <a:rPr lang="en-US" sz="11200" dirty="0" err="1" smtClean="0">
                <a:latin typeface="Calibri" panose="020F0502020204030204" pitchFamily="34" charset="0"/>
              </a:rPr>
              <a:t>iz</a:t>
            </a:r>
            <a:r>
              <a:rPr lang="en-US" sz="11200" dirty="0" smtClean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sesli</a:t>
            </a:r>
            <a:r>
              <a:rPr lang="en-US" sz="11200" dirty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ağlama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Huzursuzluk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Uykusuzluk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tr-TR" sz="11200" dirty="0" err="1" smtClean="0">
                <a:latin typeface="Calibri" panose="020F0502020204030204" pitchFamily="34" charset="0"/>
              </a:rPr>
              <a:t>R</a:t>
            </a:r>
            <a:r>
              <a:rPr lang="en-US" sz="11200" dirty="0" err="1" smtClean="0">
                <a:latin typeface="Calibri" panose="020F0502020204030204" pitchFamily="34" charset="0"/>
              </a:rPr>
              <a:t>eflekslerde</a:t>
            </a:r>
            <a:r>
              <a:rPr lang="en-US" sz="11200" dirty="0" smtClean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artma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tr-TR" sz="11200" dirty="0" err="1" smtClean="0">
                <a:latin typeface="Calibri" panose="020F0502020204030204" pitchFamily="34" charset="0"/>
              </a:rPr>
              <a:t>S</a:t>
            </a:r>
            <a:r>
              <a:rPr lang="en-US" sz="11200" dirty="0" err="1" smtClean="0">
                <a:latin typeface="Calibri" panose="020F0502020204030204" pitchFamily="34" charset="0"/>
              </a:rPr>
              <a:t>ık</a:t>
            </a:r>
            <a:r>
              <a:rPr lang="en-US" sz="11200" dirty="0" smtClean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esneme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 smtClean="0">
                <a:latin typeface="Calibri" panose="020F0502020204030204" pitchFamily="34" charset="0"/>
              </a:rPr>
              <a:t>Hapşurma</a:t>
            </a:r>
            <a:endParaRPr lang="tr-TR" sz="11200" dirty="0" smtClean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Irritabilite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Öğürme</a:t>
            </a:r>
            <a:endParaRPr lang="tr-TR" sz="1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sz="12800" dirty="0" smtClean="0">
              <a:latin typeface="Calibri" panose="020F0502020204030204" pitchFamily="34" charset="0"/>
            </a:endParaRPr>
          </a:p>
          <a:p>
            <a:endParaRPr lang="tr-TR" sz="12800" dirty="0">
              <a:latin typeface="Calibri" panose="020F0502020204030204" pitchFamily="34" charset="0"/>
            </a:endParaRPr>
          </a:p>
          <a:p>
            <a:endParaRPr lang="tr-TR" sz="12800" dirty="0" smtClean="0">
              <a:latin typeface="Calibri" panose="020F0502020204030204" pitchFamily="34" charset="0"/>
            </a:endParaRPr>
          </a:p>
          <a:p>
            <a:endParaRPr lang="tr-TR" sz="128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18120" y="868679"/>
            <a:ext cx="3474720" cy="5248785"/>
          </a:xfrm>
        </p:spPr>
        <p:txBody>
          <a:bodyPr>
            <a:normAutofit fontScale="25000" lnSpcReduction="20000"/>
          </a:bodyPr>
          <a:lstStyle/>
          <a:p>
            <a:endParaRPr lang="tr-TR" sz="11200" dirty="0" smtClean="0">
              <a:latin typeface="Calibri" panose="020F0502020204030204" pitchFamily="34" charset="0"/>
            </a:endParaRPr>
          </a:p>
          <a:p>
            <a:endParaRPr lang="tr-TR" sz="11200" dirty="0">
              <a:latin typeface="Calibri" panose="020F0502020204030204" pitchFamily="34" charset="0"/>
            </a:endParaRPr>
          </a:p>
          <a:p>
            <a:endParaRPr lang="tr-TR" sz="11200" dirty="0" smtClean="0">
              <a:latin typeface="Calibri" panose="020F0502020204030204" pitchFamily="34" charset="0"/>
            </a:endParaRPr>
          </a:p>
          <a:p>
            <a:r>
              <a:rPr lang="en-US" sz="11200" dirty="0" err="1" smtClean="0">
                <a:latin typeface="Calibri" panose="020F0502020204030204" pitchFamily="34" charset="0"/>
              </a:rPr>
              <a:t>Kusma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Ishal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Dehidretasyon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Ateş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Kızarıklık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en-US" sz="11200" dirty="0" err="1">
                <a:latin typeface="Calibri" panose="020F0502020204030204" pitchFamily="34" charset="0"/>
              </a:rPr>
              <a:t>Takipne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tr-TR" sz="11200" dirty="0" smtClean="0">
                <a:latin typeface="Calibri" panose="020F0502020204030204" pitchFamily="34" charset="0"/>
              </a:rPr>
              <a:t>E</a:t>
            </a:r>
            <a:r>
              <a:rPr lang="en-US" sz="11200" dirty="0" smtClean="0">
                <a:latin typeface="Calibri" panose="020F0502020204030204" pitchFamily="34" charset="0"/>
              </a:rPr>
              <a:t>l </a:t>
            </a:r>
            <a:r>
              <a:rPr lang="en-US" sz="11200" dirty="0" err="1">
                <a:latin typeface="Calibri" panose="020F0502020204030204" pitchFamily="34" charset="0"/>
              </a:rPr>
              <a:t>bilekleri</a:t>
            </a:r>
            <a:r>
              <a:rPr lang="en-US" sz="11200" dirty="0">
                <a:latin typeface="Calibri" panose="020F0502020204030204" pitchFamily="34" charset="0"/>
              </a:rPr>
              <a:t>, </a:t>
            </a:r>
            <a:r>
              <a:rPr lang="en-US" sz="11200" dirty="0" err="1">
                <a:latin typeface="Calibri" panose="020F0502020204030204" pitchFamily="34" charset="0"/>
              </a:rPr>
              <a:t>dizler</a:t>
            </a:r>
            <a:r>
              <a:rPr lang="en-US" sz="11200" dirty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ya</a:t>
            </a:r>
            <a:r>
              <a:rPr lang="en-US" sz="11200" dirty="0">
                <a:latin typeface="Calibri" panose="020F0502020204030204" pitchFamily="34" charset="0"/>
              </a:rPr>
              <a:t> da </a:t>
            </a:r>
            <a:r>
              <a:rPr lang="en-US" sz="11200" dirty="0" err="1">
                <a:latin typeface="Calibri" panose="020F0502020204030204" pitchFamily="34" charset="0"/>
              </a:rPr>
              <a:t>burunu</a:t>
            </a:r>
            <a:r>
              <a:rPr lang="en-US" sz="11200" dirty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aşırı</a:t>
            </a:r>
            <a:r>
              <a:rPr lang="en-US" sz="11200" dirty="0">
                <a:latin typeface="Calibri" panose="020F0502020204030204" pitchFamily="34" charset="0"/>
              </a:rPr>
              <a:t> </a:t>
            </a:r>
            <a:r>
              <a:rPr lang="en-US" sz="11200" dirty="0" err="1">
                <a:latin typeface="Calibri" panose="020F0502020204030204" pitchFamily="34" charset="0"/>
              </a:rPr>
              <a:t>sürtme</a:t>
            </a:r>
            <a:endParaRPr lang="tr-TR" sz="11200" dirty="0">
              <a:latin typeface="Calibri" panose="020F0502020204030204" pitchFamily="34" charset="0"/>
            </a:endParaRPr>
          </a:p>
          <a:p>
            <a:r>
              <a:rPr lang="tr-TR" sz="11200" dirty="0" err="1" smtClean="0">
                <a:latin typeface="Calibri" panose="020F0502020204030204" pitchFamily="34" charset="0"/>
              </a:rPr>
              <a:t>K</a:t>
            </a:r>
            <a:r>
              <a:rPr lang="en-US" sz="11200" dirty="0" err="1" smtClean="0">
                <a:latin typeface="Calibri" panose="020F0502020204030204" pitchFamily="34" charset="0"/>
              </a:rPr>
              <a:t>onvülsiyon</a:t>
            </a:r>
            <a:endParaRPr lang="en-US" sz="112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80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2339662" y="760569"/>
            <a:ext cx="7315200" cy="51212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Klinik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bulgular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genellikle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yaşamın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ilk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gününde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ortaya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çıkar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eroin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bağımlılığında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7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gün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metadon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ağımlılığında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2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hafta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fenobarbital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bağımlılığında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2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aya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kadar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görülebilir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30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Gebe</a:t>
            </a:r>
            <a:r>
              <a:rPr lang="es-ES" dirty="0"/>
              <a:t> ve </a:t>
            </a:r>
            <a:r>
              <a:rPr lang="es-ES" dirty="0" err="1"/>
              <a:t>yenidoğanda</a:t>
            </a:r>
            <a:r>
              <a:rPr lang="es-ES" dirty="0"/>
              <a:t> </a:t>
            </a:r>
            <a:r>
              <a:rPr lang="es-ES" dirty="0" err="1"/>
              <a:t>madde</a:t>
            </a:r>
            <a:r>
              <a:rPr lang="es-ES" dirty="0"/>
              <a:t> </a:t>
            </a:r>
            <a:r>
              <a:rPr lang="es-ES" dirty="0" err="1" smtClean="0"/>
              <a:t>tespiti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48197"/>
            <a:ext cx="7315200" cy="557532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Anne ve bebekte kullanılan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madde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ınetebolitlerinin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tespiti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için:</a:t>
            </a:r>
          </a:p>
          <a:p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nnenin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öyküsü</a:t>
            </a:r>
            <a:endParaRPr lang="tr-TR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Kan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analizi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İdrar analizi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Mekonyum incelenmesi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Tükrük analizi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Saç analizi 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10786" y="3889420"/>
            <a:ext cx="6432164" cy="2343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İdrar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ve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kan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tetkiki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halen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kullanılmakta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olan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maddeye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ilişkin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bilgi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sağlamasına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karşın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saç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analizi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geçmişteki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madde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kullanımı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konusunda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da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fikir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verir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tr-TR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31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760" y="346381"/>
            <a:ext cx="719929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Calibri" panose="020F0502020204030204" pitchFamily="34" charset="0"/>
              </a:rPr>
              <a:t>Yenidoğan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bebeklerde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idrar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analizi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ile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yetinilmeyip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mekonyum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incelemesinin</a:t>
            </a:r>
            <a:r>
              <a:rPr lang="en-US" sz="3200" dirty="0">
                <a:latin typeface="Calibri" panose="020F0502020204030204" pitchFamily="34" charset="0"/>
              </a:rPr>
              <a:t> de </a:t>
            </a:r>
            <a:r>
              <a:rPr lang="en-US" sz="3200" dirty="0" err="1">
                <a:latin typeface="Calibri" panose="020F0502020204030204" pitchFamily="34" charset="0"/>
              </a:rPr>
              <a:t>yapılması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gerektiği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belirtilmekte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olup</a:t>
            </a:r>
            <a:r>
              <a:rPr lang="en-US" sz="3200" dirty="0">
                <a:latin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</a:rPr>
              <a:t>idrarda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negatif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bulgu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veren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vakaların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mekonyumlarında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madde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metebolitlerinin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tespit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edildiğini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gösteren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araştırma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bulguları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vardı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7557" y="3252721"/>
            <a:ext cx="45339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546136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120</TotalTime>
  <Words>472</Words>
  <Application>Microsoft Office PowerPoint</Application>
  <PresentationFormat>Özel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Frame</vt:lpstr>
      <vt:lpstr>GEBELİKTE KULLANILAN MADDELERİN ETKİSİ</vt:lpstr>
      <vt:lpstr>KOKAİN</vt:lpstr>
      <vt:lpstr>MARİHUANA</vt:lpstr>
      <vt:lpstr>AMFETAMİN</vt:lpstr>
      <vt:lpstr>YENİDOĞANDA YOKSUNLUK BELİRTİLERİ</vt:lpstr>
      <vt:lpstr>YENİDOĞANDA YOKSUNLUK BELİRTİLERİ</vt:lpstr>
      <vt:lpstr>Slayt 7</vt:lpstr>
      <vt:lpstr>Gebe ve yenidoğanda madde tespiti</vt:lpstr>
      <vt:lpstr>Slayt 9</vt:lpstr>
      <vt:lpstr>MADDE KULLANAN ANNELERIN BEBEKLERINI EMZIRME DURUMU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</dc:creator>
  <cp:lastModifiedBy>NAZAN</cp:lastModifiedBy>
  <cp:revision>44</cp:revision>
  <dcterms:created xsi:type="dcterms:W3CDTF">2019-09-29T12:02:36Z</dcterms:created>
  <dcterms:modified xsi:type="dcterms:W3CDTF">2019-09-30T16:41:52Z</dcterms:modified>
</cp:coreProperties>
</file>