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4" r:id="rId8"/>
    <p:sldId id="263" r:id="rId9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16" autoAdjust="0"/>
    <p:restoredTop sz="94660"/>
  </p:normalViewPr>
  <p:slideViewPr>
    <p:cSldViewPr snapToGrid="0">
      <p:cViewPr varScale="1">
        <p:scale>
          <a:sx n="88" d="100"/>
          <a:sy n="88" d="100"/>
        </p:scale>
        <p:origin x="264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0041AD-1E01-4B20-B9BB-938B0297339A}" type="datetimeFigureOut">
              <a:rPr lang="tr-TR" smtClean="0"/>
              <a:t>2.02.2020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62F172D8-B73A-434F-A077-9EF7D8A912F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702479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0041AD-1E01-4B20-B9BB-938B0297339A}" type="datetimeFigureOut">
              <a:rPr lang="tr-TR" smtClean="0"/>
              <a:t>2.02.2020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62F172D8-B73A-434F-A077-9EF7D8A912F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868175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0041AD-1E01-4B20-B9BB-938B0297339A}" type="datetimeFigureOut">
              <a:rPr lang="tr-TR" smtClean="0"/>
              <a:t>2.02.2020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62F172D8-B73A-434F-A077-9EF7D8A912F2}" type="slidenum">
              <a:rPr lang="tr-TR" smtClean="0"/>
              <a:t>‹#›</a:t>
            </a:fld>
            <a:endParaRPr lang="tr-TR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96664971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0041AD-1E01-4B20-B9BB-938B0297339A}" type="datetimeFigureOut">
              <a:rPr lang="tr-TR" smtClean="0"/>
              <a:t>2.02.2020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62F172D8-B73A-434F-A077-9EF7D8A912F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1230355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ıntı 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0041AD-1E01-4B20-B9BB-938B0297339A}" type="datetimeFigureOut">
              <a:rPr lang="tr-TR" smtClean="0"/>
              <a:t>2.02.2020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62F172D8-B73A-434F-A077-9EF7D8A912F2}" type="slidenum">
              <a:rPr lang="tr-TR" smtClean="0"/>
              <a:t>‹#›</a:t>
            </a:fld>
            <a:endParaRPr lang="tr-TR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17293411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ğru veya Yanlı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0041AD-1E01-4B20-B9BB-938B0297339A}" type="datetimeFigureOut">
              <a:rPr lang="tr-TR" smtClean="0"/>
              <a:t>2.02.2020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62F172D8-B73A-434F-A077-9EF7D8A912F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2587204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0041AD-1E01-4B20-B9BB-938B0297339A}" type="datetimeFigureOut">
              <a:rPr lang="tr-TR" smtClean="0"/>
              <a:t>2.02.2020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F172D8-B73A-434F-A077-9EF7D8A912F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5712205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0041AD-1E01-4B20-B9BB-938B0297339A}" type="datetimeFigureOut">
              <a:rPr lang="tr-TR" smtClean="0"/>
              <a:t>2.02.2020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F172D8-B73A-434F-A077-9EF7D8A912F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284831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0041AD-1E01-4B20-B9BB-938B0297339A}" type="datetimeFigureOut">
              <a:rPr lang="tr-TR" smtClean="0"/>
              <a:t>2.02.2020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F172D8-B73A-434F-A077-9EF7D8A912F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499189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0041AD-1E01-4B20-B9BB-938B0297339A}" type="datetimeFigureOut">
              <a:rPr lang="tr-TR" smtClean="0"/>
              <a:t>2.02.2020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62F172D8-B73A-434F-A077-9EF7D8A912F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472890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0041AD-1E01-4B20-B9BB-938B0297339A}" type="datetimeFigureOut">
              <a:rPr lang="tr-TR" smtClean="0"/>
              <a:t>2.02.2020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62F172D8-B73A-434F-A077-9EF7D8A912F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036327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0041AD-1E01-4B20-B9BB-938B0297339A}" type="datetimeFigureOut">
              <a:rPr lang="tr-TR" smtClean="0"/>
              <a:t>2.02.2020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62F172D8-B73A-434F-A077-9EF7D8A912F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0182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0041AD-1E01-4B20-B9BB-938B0297339A}" type="datetimeFigureOut">
              <a:rPr lang="tr-TR" smtClean="0"/>
              <a:t>2.02.2020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F172D8-B73A-434F-A077-9EF7D8A912F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097546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0041AD-1E01-4B20-B9BB-938B0297339A}" type="datetimeFigureOut">
              <a:rPr lang="tr-TR" smtClean="0"/>
              <a:t>2.02.2020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F172D8-B73A-434F-A077-9EF7D8A912F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193735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0041AD-1E01-4B20-B9BB-938B0297339A}" type="datetimeFigureOut">
              <a:rPr lang="tr-TR" smtClean="0"/>
              <a:t>2.02.2020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F172D8-B73A-434F-A077-9EF7D8A912F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309722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0041AD-1E01-4B20-B9BB-938B0297339A}" type="datetimeFigureOut">
              <a:rPr lang="tr-TR" smtClean="0"/>
              <a:t>2.02.2020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62F172D8-B73A-434F-A077-9EF7D8A912F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132736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B0041AD-1E01-4B20-B9BB-938B0297339A}" type="datetimeFigureOut">
              <a:rPr lang="tr-TR" smtClean="0"/>
              <a:t>2.02.2020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62F172D8-B73A-434F-A077-9EF7D8A912F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024632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Kamusal Alan ve Kent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smtClean="0"/>
              <a:t>Giriş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01456946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Ders Hakkında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altLang="tr-TR" dirty="0" smtClean="0"/>
              <a:t>Bu derste öncelikle, tarihsel süreç içinde kentsel mekanların düzenlenişi ve kullanılışı kamusal alan fikriyle karşılıklı ilişkisi içinde tartışılacaktır.</a:t>
            </a:r>
          </a:p>
          <a:p>
            <a:r>
              <a:rPr lang="tr-TR" altLang="tr-TR" dirty="0" smtClean="0"/>
              <a:t>Kamusal mekanların kamusal alandaki ilişkiler ve iletişim biçimleri üzerinde nasıl bir etkisi olduğunu..</a:t>
            </a:r>
          </a:p>
          <a:p>
            <a:r>
              <a:rPr lang="tr-TR" altLang="tr-TR" dirty="0" smtClean="0"/>
              <a:t>Dolayısıyla kamusal alanın ve kamusal alandaki ilişkilerin niteliğinin dönüşmesinde </a:t>
            </a:r>
            <a:r>
              <a:rPr lang="tr-TR" altLang="tr-TR" dirty="0" err="1" smtClean="0"/>
              <a:t>mekansal</a:t>
            </a:r>
            <a:r>
              <a:rPr lang="tr-TR" altLang="tr-TR" dirty="0" smtClean="0"/>
              <a:t> söylemlerin nasıl bir rolü olduğunu …</a:t>
            </a:r>
          </a:p>
          <a:p>
            <a:pPr algn="r"/>
            <a:r>
              <a:rPr lang="tr-TR" altLang="tr-TR" dirty="0" smtClean="0"/>
              <a:t>anlamaya çalışacağız</a:t>
            </a:r>
          </a:p>
          <a:p>
            <a:pPr marL="3657600" lvl="8" indent="0">
              <a:buNone/>
            </a:pPr>
            <a:r>
              <a:rPr lang="tr-TR" altLang="tr-TR" dirty="0" smtClean="0"/>
              <a:t>				</a:t>
            </a:r>
          </a:p>
          <a:p>
            <a:pPr marL="3657600" lvl="8" indent="0">
              <a:buNone/>
            </a:pPr>
            <a:endParaRPr lang="tr-TR" altLang="tr-TR" dirty="0" smtClean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37432553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484632">
              <a:defRPr/>
            </a:pPr>
            <a:r>
              <a:rPr lang="tr-TR" dirty="0" smtClean="0">
                <a:solidFill>
                  <a:schemeClr val="accent1">
                    <a:tint val="83000"/>
                    <a:satMod val="150000"/>
                  </a:schemeClr>
                </a:solidFill>
              </a:rPr>
              <a:t>1. ve 2. HAFTA KONULARI</a:t>
            </a:r>
            <a:endParaRPr lang="tr-TR" dirty="0">
              <a:solidFill>
                <a:schemeClr val="accent1">
                  <a:tint val="83000"/>
                  <a:satMod val="150000"/>
                </a:schemeClr>
              </a:solidFill>
            </a:endParaRPr>
          </a:p>
        </p:txBody>
      </p:sp>
      <p:sp>
        <p:nvSpPr>
          <p:cNvPr id="11267" name="2 İçerik Yer Tutucusu"/>
          <p:cNvSpPr>
            <a:spLocks noGrp="1"/>
          </p:cNvSpPr>
          <p:nvPr>
            <p:ph idx="1"/>
          </p:nvPr>
        </p:nvSpPr>
        <p:spPr>
          <a:xfrm>
            <a:off x="1981200" y="1882775"/>
            <a:ext cx="8229600" cy="4572000"/>
          </a:xfrm>
        </p:spPr>
        <p:txBody>
          <a:bodyPr/>
          <a:lstStyle/>
          <a:p>
            <a:pPr eaLnBrk="1" hangingPunct="1"/>
            <a:r>
              <a:rPr lang="tr-TR" altLang="tr-TR" dirty="0" smtClean="0"/>
              <a:t>1. Kamusal alan, kamusal mekan, kent, kentsel mekan kavramları üzerine genel tartışma</a:t>
            </a:r>
          </a:p>
          <a:p>
            <a:pPr eaLnBrk="1" hangingPunct="1"/>
            <a:r>
              <a:rPr lang="tr-TR" altLang="tr-TR" dirty="0" smtClean="0"/>
              <a:t>2. Kent yerleşimine geçilmesi</a:t>
            </a:r>
          </a:p>
          <a:p>
            <a:pPr lvl="1" eaLnBrk="1" hangingPunct="1"/>
            <a:r>
              <a:rPr lang="tr-TR" altLang="tr-TR" dirty="0" smtClean="0"/>
              <a:t>Kent öncesi yerleşimlerin özellikleri ve kamusal alan özel alan ayrımı</a:t>
            </a:r>
          </a:p>
          <a:p>
            <a:pPr lvl="1" eaLnBrk="1" hangingPunct="1"/>
            <a:r>
              <a:rPr lang="tr-TR" altLang="tr-TR" dirty="0" smtClean="0"/>
              <a:t>İlk kentlerin özellikleri ve köyden farklılaştığı unsurlar</a:t>
            </a:r>
          </a:p>
        </p:txBody>
      </p:sp>
    </p:spTree>
    <p:extLst>
      <p:ext uri="{BB962C8B-B14F-4D97-AF65-F5344CB8AC3E}">
        <p14:creationId xmlns:p14="http://schemas.microsoft.com/office/powerpoint/2010/main" val="375858585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484632">
              <a:defRPr/>
            </a:pPr>
            <a:r>
              <a:rPr lang="tr-TR" dirty="0" smtClean="0">
                <a:solidFill>
                  <a:schemeClr val="accent1">
                    <a:tint val="83000"/>
                    <a:satMod val="150000"/>
                  </a:schemeClr>
                </a:solidFill>
              </a:rPr>
              <a:t>Kavramlar Üzerine Tartışma</a:t>
            </a:r>
            <a:endParaRPr lang="tr-TR" dirty="0">
              <a:solidFill>
                <a:schemeClr val="accent1">
                  <a:tint val="83000"/>
                  <a:satMod val="150000"/>
                </a:schemeClr>
              </a:solidFill>
            </a:endParaRPr>
          </a:p>
        </p:txBody>
      </p:sp>
      <p:sp>
        <p:nvSpPr>
          <p:cNvPr id="12291" name="2 İçerik Yer Tutucusu"/>
          <p:cNvSpPr>
            <a:spLocks noGrp="1"/>
          </p:cNvSpPr>
          <p:nvPr>
            <p:ph idx="1"/>
          </p:nvPr>
        </p:nvSpPr>
        <p:spPr>
          <a:xfrm>
            <a:off x="1981200" y="1882775"/>
            <a:ext cx="8229600" cy="4572000"/>
          </a:xfrm>
        </p:spPr>
        <p:txBody>
          <a:bodyPr/>
          <a:lstStyle/>
          <a:p>
            <a:pPr eaLnBrk="1" hangingPunct="1"/>
            <a:r>
              <a:rPr lang="tr-TR" altLang="tr-TR" smtClean="0"/>
              <a:t>Kamu-Kamusal</a:t>
            </a:r>
          </a:p>
          <a:p>
            <a:pPr eaLnBrk="1" hangingPunct="1"/>
            <a:r>
              <a:rPr lang="tr-TR" altLang="tr-TR" smtClean="0"/>
              <a:t>Kamusal Alan –Özel Alan</a:t>
            </a:r>
          </a:p>
          <a:p>
            <a:pPr eaLnBrk="1" hangingPunct="1"/>
            <a:r>
              <a:rPr lang="tr-TR" altLang="tr-TR" smtClean="0"/>
              <a:t>Kamuoyu</a:t>
            </a:r>
          </a:p>
          <a:p>
            <a:pPr eaLnBrk="1" hangingPunct="1"/>
            <a:r>
              <a:rPr lang="tr-TR" altLang="tr-TR" smtClean="0"/>
              <a:t>Kamusal Mekan</a:t>
            </a:r>
          </a:p>
          <a:p>
            <a:pPr eaLnBrk="1" hangingPunct="1"/>
            <a:r>
              <a:rPr lang="tr-TR" altLang="tr-TR" smtClean="0"/>
              <a:t>Kent</a:t>
            </a:r>
          </a:p>
          <a:p>
            <a:pPr eaLnBrk="1" hangingPunct="1">
              <a:buFont typeface="Wingdings 2" panose="05020102010507070707" pitchFamily="18" charset="2"/>
              <a:buNone/>
            </a:pPr>
            <a:endParaRPr lang="tr-TR" altLang="tr-TR" sz="2400"/>
          </a:p>
        </p:txBody>
      </p:sp>
      <p:pic>
        <p:nvPicPr>
          <p:cNvPr id="12292" name="4 Resim" descr="testq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91400" y="2205039"/>
            <a:ext cx="1931988" cy="19446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6656612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484632">
              <a:defRPr/>
            </a:pPr>
            <a:r>
              <a:rPr lang="tr-TR" dirty="0" smtClean="0">
                <a:solidFill>
                  <a:schemeClr val="accent1">
                    <a:tint val="83000"/>
                    <a:satMod val="150000"/>
                  </a:schemeClr>
                </a:solidFill>
              </a:rPr>
              <a:t>Kavramlar Üzerine Tartışma</a:t>
            </a:r>
            <a:endParaRPr lang="tr-TR" dirty="0">
              <a:solidFill>
                <a:schemeClr val="accent1">
                  <a:tint val="83000"/>
                  <a:satMod val="150000"/>
                </a:schemeClr>
              </a:solidFill>
            </a:endParaRPr>
          </a:p>
        </p:txBody>
      </p:sp>
      <p:sp>
        <p:nvSpPr>
          <p:cNvPr id="13315" name="2 İçerik Yer Tutucusu"/>
          <p:cNvSpPr>
            <a:spLocks noGrp="1"/>
          </p:cNvSpPr>
          <p:nvPr>
            <p:ph idx="1"/>
          </p:nvPr>
        </p:nvSpPr>
        <p:spPr>
          <a:xfrm>
            <a:off x="1981200" y="1882775"/>
            <a:ext cx="8229600" cy="4572000"/>
          </a:xfrm>
        </p:spPr>
        <p:txBody>
          <a:bodyPr/>
          <a:lstStyle/>
          <a:p>
            <a:pPr eaLnBrk="1" hangingPunct="1"/>
            <a:r>
              <a:rPr lang="tr-TR" altLang="tr-TR" smtClean="0"/>
              <a:t>Kamusal Alan nedir?</a:t>
            </a:r>
          </a:p>
          <a:p>
            <a:pPr eaLnBrk="1" hangingPunct="1"/>
            <a:r>
              <a:rPr lang="tr-TR" altLang="tr-TR" smtClean="0"/>
              <a:t>Özel Alandan farkı nedir?</a:t>
            </a:r>
          </a:p>
          <a:p>
            <a:pPr eaLnBrk="1" hangingPunct="1"/>
            <a:r>
              <a:rPr lang="tr-TR" altLang="tr-TR" smtClean="0"/>
              <a:t>Bir mekan/yer/ortam ne zaman ve nasıl kamusal alan olarak nitelenebilir. </a:t>
            </a:r>
          </a:p>
          <a:p>
            <a:pPr eaLnBrk="1" hangingPunct="1"/>
            <a:r>
              <a:rPr lang="tr-TR" altLang="tr-TR" smtClean="0"/>
              <a:t>Kamusal Alana kimler katılabilir? </a:t>
            </a:r>
          </a:p>
          <a:p>
            <a:pPr eaLnBrk="1" hangingPunct="1"/>
            <a:r>
              <a:rPr lang="tr-TR" altLang="tr-TR" smtClean="0"/>
              <a:t>Kamusal alandaki ilişkilerin ve tartışmanın niteliğini belirleyen unsurlar nedir? </a:t>
            </a:r>
          </a:p>
        </p:txBody>
      </p:sp>
    </p:spTree>
    <p:extLst>
      <p:ext uri="{BB962C8B-B14F-4D97-AF65-F5344CB8AC3E}">
        <p14:creationId xmlns:p14="http://schemas.microsoft.com/office/powerpoint/2010/main" val="41423944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981200" y="267494"/>
            <a:ext cx="8229600" cy="929258"/>
          </a:xfrm>
        </p:spPr>
        <p:txBody>
          <a:bodyPr/>
          <a:lstStyle/>
          <a:p>
            <a:pPr marL="484632">
              <a:defRPr/>
            </a:pPr>
            <a:r>
              <a:rPr lang="tr-TR" dirty="0" smtClean="0">
                <a:solidFill>
                  <a:schemeClr val="accent1">
                    <a:tint val="83000"/>
                    <a:satMod val="150000"/>
                  </a:schemeClr>
                </a:solidFill>
              </a:rPr>
              <a:t>KAMU(SAL) </a:t>
            </a:r>
            <a:endParaRPr lang="tr-TR" dirty="0">
              <a:solidFill>
                <a:schemeClr val="accent1">
                  <a:tint val="83000"/>
                  <a:satMod val="150000"/>
                </a:schemeClr>
              </a:solidFill>
            </a:endParaRPr>
          </a:p>
        </p:txBody>
      </p:sp>
      <p:sp>
        <p:nvSpPr>
          <p:cNvPr id="14339" name="2 İçerik Yer Tutucusu"/>
          <p:cNvSpPr>
            <a:spLocks noGrp="1"/>
          </p:cNvSpPr>
          <p:nvPr>
            <p:ph idx="1"/>
          </p:nvPr>
        </p:nvSpPr>
        <p:spPr>
          <a:xfrm>
            <a:off x="1981200" y="1268413"/>
            <a:ext cx="8229600" cy="5186362"/>
          </a:xfrm>
        </p:spPr>
        <p:txBody>
          <a:bodyPr/>
          <a:lstStyle/>
          <a:p>
            <a:pPr eaLnBrk="1" hangingPunct="1"/>
            <a:r>
              <a:rPr lang="tr-TR" altLang="tr-TR"/>
              <a:t>Public-Publicus</a:t>
            </a:r>
          </a:p>
          <a:p>
            <a:pPr eaLnBrk="1" hangingPunct="1"/>
            <a:r>
              <a:rPr lang="tr-TR" altLang="tr-TR"/>
              <a:t>Halk /ahali</a:t>
            </a:r>
          </a:p>
          <a:p>
            <a:pPr eaLnBrk="1" hangingPunct="1"/>
            <a:r>
              <a:rPr lang="tr-TR" altLang="tr-TR"/>
              <a:t>Genel olan – özel olmayan</a:t>
            </a:r>
          </a:p>
          <a:p>
            <a:pPr eaLnBrk="1" hangingPunct="1"/>
            <a:r>
              <a:rPr lang="tr-TR" altLang="tr-TR"/>
              <a:t>Herkesi ilgilendiren</a:t>
            </a:r>
          </a:p>
          <a:p>
            <a:pPr eaLnBrk="1" hangingPunct="1"/>
            <a:r>
              <a:rPr lang="tr-TR" altLang="tr-TR"/>
              <a:t>Aleni olan</a:t>
            </a:r>
          </a:p>
          <a:p>
            <a:pPr eaLnBrk="1" hangingPunct="1"/>
            <a:r>
              <a:rPr lang="tr-TR" altLang="tr-TR"/>
              <a:t>Herkese açık olan</a:t>
            </a:r>
          </a:p>
          <a:p>
            <a:pPr eaLnBrk="1" hangingPunct="1"/>
            <a:r>
              <a:rPr lang="tr-TR" altLang="tr-TR"/>
              <a:t>Devlete ait / devletle ilgili olan</a:t>
            </a:r>
          </a:p>
          <a:p>
            <a:pPr eaLnBrk="1" hangingPunct="1"/>
            <a:r>
              <a:rPr lang="tr-TR" altLang="tr-TR" sz="2000"/>
              <a:t>Kamu Yayıncılığı, Kamu Hizmeti, Kamu Kuruluşu, Kamu Menfaati, Kamu Vicdanı, Kamu Çıkarı, Kamu Güvenliği, Kamusal Tehdit, Özel Kanal, Özel Okul, Özel Hastane, Özel Kuruluş…</a:t>
            </a:r>
          </a:p>
          <a:p>
            <a:pPr eaLnBrk="1" hangingPunct="1"/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67326775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484632">
              <a:defRPr/>
            </a:pPr>
            <a:r>
              <a:rPr lang="tr-TR" dirty="0" err="1" smtClean="0">
                <a:solidFill>
                  <a:schemeClr val="accent1">
                    <a:tint val="83000"/>
                    <a:satMod val="150000"/>
                  </a:schemeClr>
                </a:solidFill>
              </a:rPr>
              <a:t>Habermas</a:t>
            </a:r>
            <a:r>
              <a:rPr lang="tr-TR" dirty="0" smtClean="0">
                <a:solidFill>
                  <a:schemeClr val="accent1">
                    <a:tint val="83000"/>
                    <a:satMod val="150000"/>
                  </a:schemeClr>
                </a:solidFill>
              </a:rPr>
              <a:t> ve Kamusal </a:t>
            </a:r>
            <a:r>
              <a:rPr lang="tr-TR" dirty="0" err="1" smtClean="0">
                <a:solidFill>
                  <a:schemeClr val="accent1">
                    <a:tint val="83000"/>
                    <a:satMod val="150000"/>
                  </a:schemeClr>
                </a:solidFill>
              </a:rPr>
              <a:t>ALan</a:t>
            </a:r>
            <a:endParaRPr lang="tr-TR" dirty="0">
              <a:solidFill>
                <a:schemeClr val="accent1">
                  <a:tint val="83000"/>
                  <a:satMod val="150000"/>
                </a:schemeClr>
              </a:solidFill>
            </a:endParaRPr>
          </a:p>
        </p:txBody>
      </p:sp>
      <p:pic>
        <p:nvPicPr>
          <p:cNvPr id="15363" name="3 İçerik Yer Tutucusu" descr="lim-jus394-internet-public-sphere-3-728.jp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28080" y="2133600"/>
            <a:ext cx="5037666" cy="3778250"/>
          </a:xfrm>
        </p:spPr>
      </p:pic>
    </p:spTree>
    <p:extLst>
      <p:ext uri="{BB962C8B-B14F-4D97-AF65-F5344CB8AC3E}">
        <p14:creationId xmlns:p14="http://schemas.microsoft.com/office/powerpoint/2010/main" val="366399472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981200" y="267494"/>
            <a:ext cx="8229600" cy="857250"/>
          </a:xfrm>
        </p:spPr>
        <p:txBody>
          <a:bodyPr/>
          <a:lstStyle/>
          <a:p>
            <a:pPr marL="484632">
              <a:defRPr/>
            </a:pPr>
            <a:r>
              <a:rPr lang="tr-TR" sz="4000" dirty="0" err="1">
                <a:solidFill>
                  <a:schemeClr val="accent1">
                    <a:tint val="83000"/>
                    <a:satMod val="150000"/>
                  </a:schemeClr>
                </a:solidFill>
              </a:rPr>
              <a:t>Habermas’a</a:t>
            </a:r>
            <a:r>
              <a:rPr lang="tr-TR" sz="4000" dirty="0">
                <a:solidFill>
                  <a:schemeClr val="accent1">
                    <a:tint val="83000"/>
                    <a:satMod val="150000"/>
                  </a:schemeClr>
                </a:solidFill>
              </a:rPr>
              <a:t> göre..</a:t>
            </a:r>
          </a:p>
        </p:txBody>
      </p:sp>
      <p:sp>
        <p:nvSpPr>
          <p:cNvPr id="17411" name="2 İçerik Yer Tutucusu"/>
          <p:cNvSpPr>
            <a:spLocks noGrp="1"/>
          </p:cNvSpPr>
          <p:nvPr>
            <p:ph idx="1"/>
          </p:nvPr>
        </p:nvSpPr>
        <p:spPr>
          <a:xfrm>
            <a:off x="1981200" y="1268413"/>
            <a:ext cx="8229600" cy="5186362"/>
          </a:xfrm>
        </p:spPr>
        <p:txBody>
          <a:bodyPr>
            <a:normAutofit lnSpcReduction="10000"/>
          </a:bodyPr>
          <a:lstStyle/>
          <a:p>
            <a:pPr eaLnBrk="1" hangingPunct="1"/>
            <a:endParaRPr lang="tr-TR" altLang="tr-TR" sz="2400"/>
          </a:p>
          <a:p>
            <a:pPr eaLnBrk="1" hangingPunct="1"/>
            <a:r>
              <a:rPr lang="tr-TR" altLang="tr-TR" sz="2400"/>
              <a:t>18. yy’da burjuva sınıfının yükselişi ile birlikte kafelerde ve çeşitli toplantı salonlarında edebiyat, şiir, felsefe gibi konulardaki tartışmalarla ortaya çıktığını söyler. </a:t>
            </a:r>
          </a:p>
          <a:p>
            <a:pPr eaLnBrk="1" hangingPunct="1"/>
            <a:r>
              <a:rPr lang="tr-TR" altLang="tr-TR" sz="2400"/>
              <a:t>Zamanla insanlar politik meseleleri ve gündemdeki olayları da tartışmaya başlamıştır</a:t>
            </a:r>
          </a:p>
          <a:p>
            <a:pPr eaLnBrk="1" hangingPunct="1"/>
            <a:r>
              <a:rPr lang="tr-TR" altLang="tr-TR" sz="2400"/>
              <a:t>Kamuoyunun oluştuğu alan</a:t>
            </a:r>
          </a:p>
          <a:p>
            <a:pPr eaLnBrk="1" hangingPunct="1"/>
            <a:r>
              <a:rPr lang="tr-TR" altLang="tr-TR" sz="2400"/>
              <a:t>Kamusal alan, ortak meselelere ilişkin eleştirel ve rasyonel tartışmaların yapılabildiği alan</a:t>
            </a:r>
          </a:p>
          <a:p>
            <a:pPr eaLnBrk="1" hangingPunct="1">
              <a:lnSpc>
                <a:spcPct val="120000"/>
              </a:lnSpc>
            </a:pPr>
            <a:r>
              <a:rPr lang="tr-TR" altLang="tr-TR" sz="2400"/>
              <a:t>devletten ve sermayeden özerk bir alan, sivil toplumun alanı </a:t>
            </a:r>
          </a:p>
        </p:txBody>
      </p:sp>
    </p:spTree>
    <p:extLst>
      <p:ext uri="{BB962C8B-B14F-4D97-AF65-F5344CB8AC3E}">
        <p14:creationId xmlns:p14="http://schemas.microsoft.com/office/powerpoint/2010/main" val="4195864722"/>
      </p:ext>
    </p:extLst>
  </p:cSld>
  <p:clrMapOvr>
    <a:masterClrMapping/>
  </p:clrMapOvr>
</p:sld>
</file>

<file path=ppt/theme/theme1.xml><?xml version="1.0" encoding="utf-8"?>
<a:theme xmlns:a="http://schemas.openxmlformats.org/drawingml/2006/main" name="Duman">
  <a:themeElements>
    <a:clrScheme name="Duman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Duman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Duman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0</TotalTime>
  <Words>282</Words>
  <Application>Microsoft Office PowerPoint</Application>
  <PresentationFormat>Geniş ekran</PresentationFormat>
  <Paragraphs>42</Paragraphs>
  <Slides>8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13" baseType="lpstr">
      <vt:lpstr>Arial</vt:lpstr>
      <vt:lpstr>Century Gothic</vt:lpstr>
      <vt:lpstr>Wingdings 2</vt:lpstr>
      <vt:lpstr>Wingdings 3</vt:lpstr>
      <vt:lpstr>Duman</vt:lpstr>
      <vt:lpstr>Kamusal Alan ve Kent</vt:lpstr>
      <vt:lpstr>Ders Hakkında</vt:lpstr>
      <vt:lpstr>1. ve 2. HAFTA KONULARI</vt:lpstr>
      <vt:lpstr>Kavramlar Üzerine Tartışma</vt:lpstr>
      <vt:lpstr>Kavramlar Üzerine Tartışma</vt:lpstr>
      <vt:lpstr>KAMU(SAL) </vt:lpstr>
      <vt:lpstr>Habermas ve Kamusal ALan</vt:lpstr>
      <vt:lpstr>Habermas’a göre..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Kamusal Alan ve Kent</dc:title>
  <dc:creator>OZGUN DINCER</dc:creator>
  <cp:lastModifiedBy>user</cp:lastModifiedBy>
  <cp:revision>2</cp:revision>
  <dcterms:created xsi:type="dcterms:W3CDTF">2019-04-02T08:58:54Z</dcterms:created>
  <dcterms:modified xsi:type="dcterms:W3CDTF">2020-02-02T15:00:59Z</dcterms:modified>
</cp:coreProperties>
</file>