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D5B2-F1F9-45D0-8A6E-1B70F2E4A8FD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8367-8BFB-4268-9E46-8F0F5A15A5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D5B2-F1F9-45D0-8A6E-1B70F2E4A8FD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8367-8BFB-4268-9E46-8F0F5A15A5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D5B2-F1F9-45D0-8A6E-1B70F2E4A8FD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8367-8BFB-4268-9E46-8F0F5A15A5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D5B2-F1F9-45D0-8A6E-1B70F2E4A8FD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8367-8BFB-4268-9E46-8F0F5A15A5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D5B2-F1F9-45D0-8A6E-1B70F2E4A8FD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8367-8BFB-4268-9E46-8F0F5A15A5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D5B2-F1F9-45D0-8A6E-1B70F2E4A8FD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8367-8BFB-4268-9E46-8F0F5A15A5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D5B2-F1F9-45D0-8A6E-1B70F2E4A8FD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8367-8BFB-4268-9E46-8F0F5A15A5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D5B2-F1F9-45D0-8A6E-1B70F2E4A8FD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8367-8BFB-4268-9E46-8F0F5A15A5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D5B2-F1F9-45D0-8A6E-1B70F2E4A8FD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8367-8BFB-4268-9E46-8F0F5A15A5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D5B2-F1F9-45D0-8A6E-1B70F2E4A8FD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8367-8BFB-4268-9E46-8F0F5A15A5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D5B2-F1F9-45D0-8A6E-1B70F2E4A8FD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8367-8BFB-4268-9E46-8F0F5A15A5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BD5B2-F1F9-45D0-8A6E-1B70F2E4A8FD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28367-8BFB-4268-9E46-8F0F5A15A59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RNA </a:t>
            </a:r>
            <a:r>
              <a:rPr lang="tr-TR" dirty="0" err="1" smtClean="0"/>
              <a:t>Interference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RNA </a:t>
            </a:r>
            <a:r>
              <a:rPr lang="tr-TR" dirty="0" err="1" smtClean="0"/>
              <a:t>Interference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Over ten years ago, Andrew Fire and Craig Mello showed the ability of double stranded RNA molecules to inhibit the expression of homologous genes in </a:t>
            </a:r>
            <a:r>
              <a:rPr lang="en-US" i="1" dirty="0"/>
              <a:t>C. </a:t>
            </a:r>
            <a:r>
              <a:rPr lang="en-US" i="1" dirty="0" err="1"/>
              <a:t>elegans</a:t>
            </a:r>
            <a:r>
              <a:rPr lang="en-US" i="1" dirty="0"/>
              <a:t> (Fire et al. 1998). </a:t>
            </a:r>
            <a:endParaRPr lang="tr-TR" i="1" dirty="0" smtClean="0"/>
          </a:p>
          <a:p>
            <a:endParaRPr lang="tr-TR" i="1" dirty="0"/>
          </a:p>
          <a:p>
            <a:r>
              <a:rPr lang="en-US" i="1" dirty="0" smtClean="0"/>
              <a:t>For </a:t>
            </a:r>
            <a:r>
              <a:rPr lang="en-US" i="1" dirty="0"/>
              <a:t>this achievement they were </a:t>
            </a:r>
            <a:r>
              <a:rPr lang="en-US" i="1" dirty="0" err="1"/>
              <a:t>honoured</a:t>
            </a:r>
            <a:r>
              <a:rPr lang="en-US" i="1" dirty="0"/>
              <a:t> with the Nobel Prize for Medicine or Physiology in 2006. </a:t>
            </a:r>
          </a:p>
          <a:p>
            <a:endParaRPr lang="tr-TR" b="1" dirty="0" smtClean="0"/>
          </a:p>
          <a:p>
            <a:endParaRPr lang="tr-T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RNAi</a:t>
            </a:r>
            <a:r>
              <a:rPr lang="tr-TR" b="1" dirty="0" smtClean="0"/>
              <a:t> </a:t>
            </a:r>
            <a:r>
              <a:rPr lang="tr-TR" b="1" dirty="0" err="1" smtClean="0"/>
              <a:t>Pathway</a:t>
            </a:r>
            <a:r>
              <a:rPr lang="tr-TR" b="1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RNA-interference (</a:t>
            </a:r>
            <a:r>
              <a:rPr lang="en-US" dirty="0" err="1" smtClean="0"/>
              <a:t>RNAi</a:t>
            </a:r>
            <a:r>
              <a:rPr lang="en-US" dirty="0" smtClean="0"/>
              <a:t>) is the sequence-specific silencing of gene expression triggered by short double-stranded RNAs. </a:t>
            </a:r>
            <a:endParaRPr lang="tr-TR" dirty="0" smtClean="0"/>
          </a:p>
          <a:p>
            <a:endParaRPr lang="tr-TR" dirty="0"/>
          </a:p>
          <a:p>
            <a:r>
              <a:rPr lang="en-US" dirty="0" err="1" smtClean="0"/>
              <a:t>RNAi</a:t>
            </a:r>
            <a:r>
              <a:rPr lang="en-US" dirty="0" smtClean="0"/>
              <a:t> in mammalian systems begins in the nucleus with </a:t>
            </a:r>
            <a:r>
              <a:rPr lang="en-US" dirty="0" err="1" smtClean="0"/>
              <a:t>dsRNA</a:t>
            </a:r>
            <a:r>
              <a:rPr lang="en-US" dirty="0" smtClean="0"/>
              <a:t> synthesis and continues in the cytoplasm (Grimm and Kay 2007)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The first step involves the processing of the long </a:t>
            </a:r>
            <a:r>
              <a:rPr lang="en-US" dirty="0" err="1" smtClean="0"/>
              <a:t>dsRNA</a:t>
            </a:r>
            <a:r>
              <a:rPr lang="en-US" dirty="0" smtClean="0"/>
              <a:t> into smaller fragments called </a:t>
            </a:r>
            <a:r>
              <a:rPr lang="en-US" dirty="0" err="1" smtClean="0"/>
              <a:t>siRNAs</a:t>
            </a:r>
            <a:r>
              <a:rPr lang="en-US" dirty="0" smtClean="0"/>
              <a:t> by the </a:t>
            </a:r>
            <a:r>
              <a:rPr lang="en-US" dirty="0" err="1" smtClean="0"/>
              <a:t>endonuclease</a:t>
            </a:r>
            <a:r>
              <a:rPr lang="en-US" dirty="0" smtClean="0"/>
              <a:t> Dicer. Generally </a:t>
            </a:r>
            <a:r>
              <a:rPr lang="en-US" dirty="0" err="1" smtClean="0"/>
              <a:t>siRNAs</a:t>
            </a:r>
            <a:r>
              <a:rPr lang="en-US" dirty="0" smtClean="0"/>
              <a:t> are 21 nucleotides long, of which 19 nucleotides form a helix and 2 nucleotides on each of the 3’ ends are unpaired. The </a:t>
            </a:r>
            <a:r>
              <a:rPr lang="en-US" dirty="0" err="1" smtClean="0"/>
              <a:t>ribonucleoprotein</a:t>
            </a:r>
            <a:r>
              <a:rPr lang="en-US" dirty="0" smtClean="0"/>
              <a:t> complex RISC (RNA-induced silencing complex), the main </a:t>
            </a:r>
            <a:r>
              <a:rPr lang="en-US" dirty="0" err="1" smtClean="0"/>
              <a:t>effector</a:t>
            </a:r>
            <a:r>
              <a:rPr lang="en-US" dirty="0" smtClean="0"/>
              <a:t> of the pathway, is guided by the </a:t>
            </a:r>
            <a:r>
              <a:rPr lang="en-US" dirty="0" err="1" smtClean="0"/>
              <a:t>siRNA</a:t>
            </a:r>
            <a:r>
              <a:rPr lang="en-US" dirty="0" smtClean="0"/>
              <a:t> to the complementary target mRNA. As a result, Ago2, the catalytic component of RISC, cleaves the target RNA at a specific site in the center of the duplex, 10 nucleotides from the 5’ end of the </a:t>
            </a:r>
            <a:r>
              <a:rPr lang="en-US" dirty="0" err="1" smtClean="0"/>
              <a:t>siRNA</a:t>
            </a:r>
            <a:r>
              <a:rPr lang="en-US" dirty="0" smtClean="0"/>
              <a:t> strand. 5' end cap and the poly-A tail which gives stability to mRNAs, are also removed from the target mRNA, therefore the cleaved mRNA is rapidly degraded by </a:t>
            </a:r>
            <a:r>
              <a:rPr lang="en-US" dirty="0" err="1" smtClean="0"/>
              <a:t>RNases</a:t>
            </a:r>
            <a:r>
              <a:rPr lang="en-US" dirty="0" smtClean="0"/>
              <a:t>. This will result in no protein synthesis from the corresponding gene (</a:t>
            </a:r>
            <a:r>
              <a:rPr lang="en-US" dirty="0" err="1" smtClean="0"/>
              <a:t>Kurreck</a:t>
            </a:r>
            <a:r>
              <a:rPr lang="en-US" dirty="0" smtClean="0"/>
              <a:t> 2009).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siRNA</a:t>
            </a:r>
            <a:r>
              <a:rPr lang="tr-TR" b="1" dirty="0" smtClean="0"/>
              <a:t> </a:t>
            </a:r>
            <a:r>
              <a:rPr lang="tr-TR" b="1" dirty="0" err="1" smtClean="0"/>
              <a:t>Delivery</a:t>
            </a:r>
            <a:r>
              <a:rPr lang="tr-TR" b="1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modulators of </a:t>
            </a:r>
            <a:r>
              <a:rPr lang="en-US" dirty="0" err="1"/>
              <a:t>RNAi</a:t>
            </a:r>
            <a:r>
              <a:rPr lang="en-US" dirty="0"/>
              <a:t> include exogenously introduced double-stranded RNA (</a:t>
            </a:r>
            <a:r>
              <a:rPr lang="en-US" dirty="0" err="1"/>
              <a:t>dsRNA</a:t>
            </a:r>
            <a:r>
              <a:rPr lang="en-US" dirty="0"/>
              <a:t>) in the form of either short hairpin RNA (</a:t>
            </a:r>
            <a:r>
              <a:rPr lang="en-US" dirty="0" err="1"/>
              <a:t>shRNA</a:t>
            </a:r>
            <a:r>
              <a:rPr lang="en-US" dirty="0"/>
              <a:t>) or short interfering RNA (</a:t>
            </a:r>
            <a:r>
              <a:rPr lang="en-US" dirty="0" err="1"/>
              <a:t>siRNA</a:t>
            </a:r>
            <a:r>
              <a:rPr lang="en-US" dirty="0"/>
              <a:t>); or micro RNA (</a:t>
            </a:r>
            <a:r>
              <a:rPr lang="en-US" dirty="0" err="1"/>
              <a:t>miRNA</a:t>
            </a:r>
            <a:r>
              <a:rPr lang="en-US" dirty="0"/>
              <a:t>) which are the endogenous regulators of gene expression.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As </a:t>
            </a:r>
            <a:r>
              <a:rPr lang="en-US" dirty="0"/>
              <a:t>any other therapeutic agent, </a:t>
            </a:r>
            <a:r>
              <a:rPr lang="en-US" dirty="0" err="1"/>
              <a:t>RNAi</a:t>
            </a:r>
            <a:r>
              <a:rPr lang="en-US" dirty="0"/>
              <a:t> requires an effective and safe delivery vector.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Moreover</a:t>
            </a:r>
            <a:r>
              <a:rPr lang="en-US" dirty="0"/>
              <a:t>, specific tissue and cell targeting after systemic administration remain a formidable challenge.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a </a:t>
            </a:r>
            <a:r>
              <a:rPr lang="en-US" dirty="0"/>
              <a:t>number of different strategies have been developed for the </a:t>
            </a:r>
            <a:r>
              <a:rPr lang="en-US" i="1" dirty="0"/>
              <a:t>in vitro and in vivo delivery </a:t>
            </a:r>
            <a:r>
              <a:rPr lang="en-US" i="1" dirty="0" smtClean="0"/>
              <a:t>of</a:t>
            </a:r>
            <a:endParaRPr lang="en-US" i="1" dirty="0"/>
          </a:p>
          <a:p>
            <a:r>
              <a:rPr lang="en-US" dirty="0" err="1" smtClean="0"/>
              <a:t>siRNA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siRNA</a:t>
            </a:r>
            <a:r>
              <a:rPr lang="tr-TR" dirty="0" smtClean="0"/>
              <a:t> </a:t>
            </a:r>
            <a:r>
              <a:rPr lang="tr-TR" dirty="0" err="1" smtClean="0"/>
              <a:t>delivery</a:t>
            </a:r>
            <a:r>
              <a:rPr lang="tr-TR" dirty="0" smtClean="0"/>
              <a:t> </a:t>
            </a:r>
            <a:r>
              <a:rPr lang="tr-TR" dirty="0" err="1" smtClean="0"/>
              <a:t>routes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Naked </a:t>
            </a:r>
            <a:r>
              <a:rPr lang="en-US" dirty="0" err="1" smtClean="0"/>
              <a:t>siRNA</a:t>
            </a:r>
            <a:r>
              <a:rPr lang="en-US" dirty="0" smtClean="0"/>
              <a:t> (Lee and </a:t>
            </a:r>
            <a:r>
              <a:rPr lang="en-US" dirty="0" err="1" smtClean="0"/>
              <a:t>Sinko</a:t>
            </a:r>
            <a:r>
              <a:rPr lang="en-US" dirty="0" smtClean="0"/>
              <a:t> 2006; Whitehead et al. 2009); </a:t>
            </a:r>
          </a:p>
          <a:p>
            <a:r>
              <a:rPr lang="tr-TR" dirty="0" smtClean="0"/>
              <a:t>(</a:t>
            </a:r>
            <a:r>
              <a:rPr lang="tr-TR" dirty="0" err="1" smtClean="0"/>
              <a:t>ii</a:t>
            </a:r>
            <a:r>
              <a:rPr lang="tr-TR" dirty="0" smtClean="0"/>
              <a:t>) </a:t>
            </a:r>
            <a:r>
              <a:rPr lang="tr-TR" dirty="0" err="1" smtClean="0"/>
              <a:t>Lipid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</a:t>
            </a:r>
            <a:r>
              <a:rPr lang="tr-TR" dirty="0" err="1" smtClean="0"/>
              <a:t>delivery</a:t>
            </a:r>
            <a:r>
              <a:rPr lang="tr-TR" dirty="0" smtClean="0"/>
              <a:t> (</a:t>
            </a:r>
            <a:r>
              <a:rPr lang="tr-TR" dirty="0" err="1" smtClean="0"/>
              <a:t>Fenske</a:t>
            </a:r>
            <a:r>
              <a:rPr lang="tr-TR" dirty="0" smtClean="0"/>
              <a:t> et al. 2008; </a:t>
            </a:r>
            <a:r>
              <a:rPr lang="tr-TR" dirty="0" err="1" smtClean="0"/>
              <a:t>Morrissey</a:t>
            </a:r>
            <a:r>
              <a:rPr lang="tr-TR" dirty="0" smtClean="0"/>
              <a:t> et al. 2005; </a:t>
            </a:r>
            <a:r>
              <a:rPr lang="tr-TR" dirty="0" err="1" smtClean="0"/>
              <a:t>Rossi</a:t>
            </a:r>
            <a:r>
              <a:rPr lang="tr-TR" dirty="0" smtClean="0"/>
              <a:t> 2005); </a:t>
            </a:r>
          </a:p>
          <a:p>
            <a:r>
              <a:rPr lang="tr-TR" dirty="0" smtClean="0"/>
              <a:t>(</a:t>
            </a:r>
            <a:r>
              <a:rPr lang="tr-TR" dirty="0" err="1" smtClean="0"/>
              <a:t>iii</a:t>
            </a:r>
            <a:r>
              <a:rPr lang="tr-TR" dirty="0" smtClean="0"/>
              <a:t>) </a:t>
            </a:r>
            <a:r>
              <a:rPr lang="tr-TR" dirty="0" err="1" smtClean="0"/>
              <a:t>Polymer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</a:t>
            </a:r>
            <a:r>
              <a:rPr lang="tr-TR" dirty="0" err="1" smtClean="0"/>
              <a:t>delivery</a:t>
            </a:r>
            <a:r>
              <a:rPr lang="tr-TR" dirty="0" smtClean="0"/>
              <a:t> (</a:t>
            </a:r>
            <a:r>
              <a:rPr lang="tr-TR" dirty="0" err="1" smtClean="0"/>
              <a:t>Gao</a:t>
            </a:r>
            <a:r>
              <a:rPr lang="tr-TR" dirty="0" smtClean="0"/>
              <a:t> et al. 2007; </a:t>
            </a:r>
            <a:r>
              <a:rPr lang="tr-TR" dirty="0" err="1" smtClean="0"/>
              <a:t>Oliveira</a:t>
            </a:r>
            <a:r>
              <a:rPr lang="tr-TR" dirty="0" smtClean="0"/>
              <a:t> et al. 2006; </a:t>
            </a:r>
            <a:r>
              <a:rPr lang="tr-TR" dirty="0" err="1" smtClean="0"/>
              <a:t>Ozpolat</a:t>
            </a:r>
            <a:r>
              <a:rPr lang="tr-TR" dirty="0" smtClean="0"/>
              <a:t> et al. 2009); </a:t>
            </a:r>
          </a:p>
          <a:p>
            <a:r>
              <a:rPr lang="en-US" dirty="0" smtClean="0"/>
              <a:t>(iv) Viral based delivery (</a:t>
            </a:r>
            <a:r>
              <a:rPr lang="en-US" dirty="0" err="1" smtClean="0"/>
              <a:t>Kurreck</a:t>
            </a:r>
            <a:r>
              <a:rPr lang="en-US" dirty="0" smtClean="0"/>
              <a:t> 2009; Liu et al. 2007; </a:t>
            </a:r>
            <a:r>
              <a:rPr lang="en-US" dirty="0" err="1" smtClean="0"/>
              <a:t>Rozema</a:t>
            </a:r>
            <a:r>
              <a:rPr lang="en-US" dirty="0" smtClean="0"/>
              <a:t> and Lewis 2003; Whitehead et al. 2009); </a:t>
            </a:r>
          </a:p>
          <a:p>
            <a:r>
              <a:rPr lang="tr-TR" dirty="0" smtClean="0"/>
              <a:t>(v) </a:t>
            </a:r>
            <a:r>
              <a:rPr lang="tr-TR" dirty="0" err="1" smtClean="0"/>
              <a:t>Physical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r>
              <a:rPr lang="tr-TR" dirty="0" smtClean="0"/>
              <a:t> (</a:t>
            </a:r>
            <a:r>
              <a:rPr lang="tr-TR" dirty="0" err="1" smtClean="0"/>
              <a:t>Leung</a:t>
            </a:r>
            <a:r>
              <a:rPr lang="tr-TR" dirty="0" smtClean="0"/>
              <a:t> and </a:t>
            </a:r>
            <a:r>
              <a:rPr lang="tr-TR" dirty="0" err="1" smtClean="0"/>
              <a:t>Whittaker</a:t>
            </a:r>
            <a:r>
              <a:rPr lang="tr-TR" dirty="0" smtClean="0"/>
              <a:t> 2005; Suzuki et al. 2011; </a:t>
            </a:r>
            <a:r>
              <a:rPr lang="tr-TR" dirty="0" err="1" smtClean="0"/>
              <a:t>Vandenbroucke</a:t>
            </a:r>
            <a:r>
              <a:rPr lang="tr-TR" dirty="0" smtClean="0"/>
              <a:t> et al. 2008).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470</Words>
  <Application>Microsoft Office PowerPoint</Application>
  <PresentationFormat>Ekran Gösterisi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RNA Interference</vt:lpstr>
      <vt:lpstr>RNA Interference </vt:lpstr>
      <vt:lpstr>RNAi Pathway </vt:lpstr>
      <vt:lpstr>siRNA Delivery </vt:lpstr>
      <vt:lpstr>siRNA delivery routes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Pc Hp</dc:creator>
  <cp:lastModifiedBy>Pc Hp</cp:lastModifiedBy>
  <cp:revision>2</cp:revision>
  <dcterms:created xsi:type="dcterms:W3CDTF">2018-02-13T11:22:38Z</dcterms:created>
  <dcterms:modified xsi:type="dcterms:W3CDTF">2018-02-13T11:34:36Z</dcterms:modified>
</cp:coreProperties>
</file>