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0" d="100"/>
          <a:sy n="70" d="100"/>
        </p:scale>
        <p:origin x="-104" y="-6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FE285B-8540-3E4D-A382-185A94AAB563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ADBC2C-4A43-9549-A00A-D5A5280496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613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891980-0BF3-461C-95D4-87E094E9751C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891980-0BF3-461C-95D4-87E094E9751C}" type="slidenum">
              <a:rPr lang="en-US" smtClean="0">
                <a:solidFill>
                  <a:prstClr val="black"/>
                </a:solidFill>
              </a:rPr>
              <a:pPr/>
              <a:t>11</a:t>
            </a:fld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891980-0BF3-461C-95D4-87E094E9751C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891980-0BF3-461C-95D4-87E094E9751C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891980-0BF3-461C-95D4-87E094E9751C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891980-0BF3-461C-95D4-87E094E9751C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891980-0BF3-461C-95D4-87E094E9751C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891980-0BF3-461C-95D4-87E094E9751C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891980-0BF3-461C-95D4-87E094E9751C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891980-0BF3-461C-95D4-87E094E9751C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3B6AB-164F-6742-AFF2-9529433807D7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74FE6-2981-9140-B11C-4E069C142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5195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3B6AB-164F-6742-AFF2-9529433807D7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74FE6-2981-9140-B11C-4E069C142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8075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3B6AB-164F-6742-AFF2-9529433807D7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74FE6-2981-9140-B11C-4E069C142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932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3B6AB-164F-6742-AFF2-9529433807D7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74FE6-2981-9140-B11C-4E069C142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4701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3B6AB-164F-6742-AFF2-9529433807D7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74FE6-2981-9140-B11C-4E069C142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263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3B6AB-164F-6742-AFF2-9529433807D7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74FE6-2981-9140-B11C-4E069C142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791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3B6AB-164F-6742-AFF2-9529433807D7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74FE6-2981-9140-B11C-4E069C142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3707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3B6AB-164F-6742-AFF2-9529433807D7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74FE6-2981-9140-B11C-4E069C142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025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3B6AB-164F-6742-AFF2-9529433807D7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74FE6-2981-9140-B11C-4E069C142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263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3B6AB-164F-6742-AFF2-9529433807D7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74FE6-2981-9140-B11C-4E069C142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414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3B6AB-164F-6742-AFF2-9529433807D7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74FE6-2981-9140-B11C-4E069C142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76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E3B6AB-164F-6742-AFF2-9529433807D7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B74FE6-2981-9140-B11C-4E069C142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996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jpe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4" Type="http://schemas.openxmlformats.org/officeDocument/2006/relationships/image" Target="../media/image10.jpe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Ayder</a:t>
            </a:r>
            <a:r>
              <a:rPr lang="en-US" dirty="0" smtClean="0"/>
              <a:t> </a:t>
            </a:r>
            <a:r>
              <a:rPr lang="en-US" smtClean="0"/>
              <a:t>Tur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7074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0" y="0"/>
            <a:ext cx="1087306" cy="990600"/>
          </a:xfrm>
          <a:prstGeom prst="ellipse">
            <a:avLst/>
          </a:prstGeom>
          <a:gradFill>
            <a:gsLst>
              <a:gs pos="0">
                <a:srgbClr val="00B0F0"/>
              </a:gs>
              <a:gs pos="50000">
                <a:srgbClr val="399ECB"/>
              </a:gs>
              <a:gs pos="100000">
                <a:srgbClr val="0077D0"/>
              </a:gs>
            </a:gsLst>
            <a:path path="circle">
              <a:fillToRect l="50000" t="50000" r="50000" b="50000"/>
            </a:path>
          </a:gradFill>
          <a:ln w="82550">
            <a:noFill/>
          </a:ln>
          <a:effectLst>
            <a:outerShdw blurRad="127000" dist="165100" dir="5400000" sx="90000" sy="-19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white"/>
                </a:solidFill>
              </a:rPr>
              <a:t>             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229958" y="83355"/>
            <a:ext cx="836842" cy="602445"/>
          </a:xfrm>
          <a:prstGeom prst="ellipse">
            <a:avLst/>
          </a:prstGeom>
          <a:gradFill flip="none" rotWithShape="1">
            <a:gsLst>
              <a:gs pos="63000">
                <a:schemeClr val="bg1">
                  <a:alpha val="7000"/>
                </a:schemeClr>
              </a:gs>
              <a:gs pos="72000">
                <a:schemeClr val="bg1">
                  <a:alpha val="15000"/>
                </a:schemeClr>
              </a:gs>
              <a:gs pos="91000">
                <a:schemeClr val="bg1">
                  <a:alpha val="28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white"/>
                </a:solidFill>
              </a:rPr>
              <a:t>       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52400" y="-256639"/>
            <a:ext cx="609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 smtClean="0">
                <a:solidFill>
                  <a:srgbClr val="2A7A9E">
                    <a:alpha val="40000"/>
                  </a:srgbClr>
                </a:solidFill>
                <a:cs typeface="Arial" pitchFamily="34" charset="0"/>
              </a:rPr>
              <a:t>3</a:t>
            </a:r>
            <a:endParaRPr lang="en-US" b="1" dirty="0">
              <a:solidFill>
                <a:srgbClr val="2A7A9E">
                  <a:alpha val="40000"/>
                </a:srgbClr>
              </a:solidFill>
              <a:cs typeface="Arial" pitchFamily="34" charset="0"/>
            </a:endParaRPr>
          </a:p>
        </p:txBody>
      </p:sp>
      <p:sp>
        <p:nvSpPr>
          <p:cNvPr id="11" name="Title 8"/>
          <p:cNvSpPr>
            <a:spLocks noGrp="1"/>
          </p:cNvSpPr>
          <p:nvPr>
            <p:ph type="title"/>
          </p:nvPr>
        </p:nvSpPr>
        <p:spPr>
          <a:xfrm>
            <a:off x="1055584" y="0"/>
            <a:ext cx="8077200" cy="762000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en-US" sz="2400" cap="none" dirty="0">
                <a:solidFill>
                  <a:prstClr val="black">
                    <a:lumMod val="85000"/>
                    <a:lumOff val="15000"/>
                  </a:prstClr>
                </a:solidFill>
                <a:ea typeface="+mn-ea"/>
                <a:cs typeface="+mn-cs"/>
              </a:rPr>
              <a:t>FIRTINA </a:t>
            </a:r>
            <a:r>
              <a:rPr lang="en-US" sz="2400" cap="none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+mn-ea"/>
                <a:cs typeface="+mn-cs"/>
              </a:rPr>
              <a:t>VADİSİ - ZİLKALE - PALOVİT ŞELALESİ - </a:t>
            </a:r>
            <a:r>
              <a:rPr lang="en-US" sz="2400" cap="none" dirty="0" smtClean="0">
                <a:solidFill>
                  <a:srgbClr val="FF0000"/>
                </a:solidFill>
                <a:ea typeface="+mn-ea"/>
                <a:cs typeface="+mn-cs"/>
              </a:rPr>
              <a:t>TARDERESİ KANYONU</a:t>
            </a:r>
            <a:r>
              <a:rPr lang="en-US" sz="2400" cap="none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+mn-ea"/>
                <a:cs typeface="+mn-cs"/>
              </a:rPr>
              <a:t> - AYDER </a:t>
            </a:r>
            <a:endParaRPr lang="en-US" sz="2400" b="0" cap="none" dirty="0">
              <a:solidFill>
                <a:prstClr val="black">
                  <a:lumMod val="50000"/>
                  <a:lumOff val="50000"/>
                </a:prstClr>
              </a:solidFill>
              <a:ea typeface="+mn-ea"/>
              <a:cs typeface="+mn-cs"/>
            </a:endParaRPr>
          </a:p>
        </p:txBody>
      </p:sp>
      <p:sp>
        <p:nvSpPr>
          <p:cNvPr id="7" name="Text Placeholder 2"/>
          <p:cNvSpPr txBox="1">
            <a:spLocks/>
          </p:cNvSpPr>
          <p:nvPr/>
        </p:nvSpPr>
        <p:spPr>
          <a:xfrm>
            <a:off x="897646" y="838200"/>
            <a:ext cx="8229601" cy="762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000" dirty="0"/>
              <a:t>Bölgenin debisi en yüksek şelalesi olan </a:t>
            </a:r>
            <a:r>
              <a:rPr lang="tr-TR" sz="2000" dirty="0" err="1"/>
              <a:t>Palovit’in</a:t>
            </a:r>
            <a:r>
              <a:rPr lang="tr-TR" sz="2000" dirty="0"/>
              <a:t> görülmesinin ardından </a:t>
            </a:r>
            <a:r>
              <a:rPr lang="tr-TR" sz="2000" dirty="0" err="1"/>
              <a:t>Tarderesi</a:t>
            </a:r>
            <a:r>
              <a:rPr lang="tr-TR" sz="2000" dirty="0"/>
              <a:t> kanyonuna giriş yapıyoruz</a:t>
            </a:r>
            <a:r>
              <a:rPr lang="tr-TR" sz="2000" dirty="0" smtClean="0"/>
              <a:t>. 15.30</a:t>
            </a:r>
            <a:r>
              <a:rPr lang="en-US" sz="2000" dirty="0" smtClean="0"/>
              <a:t> </a:t>
            </a:r>
            <a:endParaRPr lang="en-US" sz="2000" dirty="0"/>
          </a:p>
        </p:txBody>
      </p:sp>
      <p:pic>
        <p:nvPicPr>
          <p:cNvPr id="2" name="Picture 1" descr="tar deresi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130"/>
          <a:stretch/>
        </p:blipFill>
        <p:spPr>
          <a:xfrm>
            <a:off x="32858" y="1654848"/>
            <a:ext cx="9144000" cy="4517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17405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>
        <p14:gallery dir="l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0" y="0"/>
            <a:ext cx="1087306" cy="990600"/>
          </a:xfrm>
          <a:prstGeom prst="ellipse">
            <a:avLst/>
          </a:prstGeom>
          <a:gradFill>
            <a:gsLst>
              <a:gs pos="0">
                <a:srgbClr val="00B0F0"/>
              </a:gs>
              <a:gs pos="50000">
                <a:srgbClr val="399ECB"/>
              </a:gs>
              <a:gs pos="100000">
                <a:srgbClr val="0077D0"/>
              </a:gs>
            </a:gsLst>
            <a:path path="circle">
              <a:fillToRect l="50000" t="50000" r="50000" b="50000"/>
            </a:path>
          </a:gradFill>
          <a:ln w="82550">
            <a:noFill/>
          </a:ln>
          <a:effectLst>
            <a:outerShdw blurRad="127000" dist="165100" dir="5400000" sx="90000" sy="-19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white"/>
                </a:solidFill>
              </a:rPr>
              <a:t>             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229958" y="83355"/>
            <a:ext cx="836842" cy="602445"/>
          </a:xfrm>
          <a:prstGeom prst="ellipse">
            <a:avLst/>
          </a:prstGeom>
          <a:gradFill flip="none" rotWithShape="1">
            <a:gsLst>
              <a:gs pos="63000">
                <a:schemeClr val="bg1">
                  <a:alpha val="7000"/>
                </a:schemeClr>
              </a:gs>
              <a:gs pos="72000">
                <a:schemeClr val="bg1">
                  <a:alpha val="15000"/>
                </a:schemeClr>
              </a:gs>
              <a:gs pos="91000">
                <a:schemeClr val="bg1">
                  <a:alpha val="28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white"/>
                </a:solidFill>
              </a:rPr>
              <a:t>       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52400" y="-256639"/>
            <a:ext cx="609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 smtClean="0">
                <a:solidFill>
                  <a:srgbClr val="2A7A9E">
                    <a:alpha val="40000"/>
                  </a:srgbClr>
                </a:solidFill>
                <a:cs typeface="Arial" pitchFamily="34" charset="0"/>
              </a:rPr>
              <a:t>3</a:t>
            </a:r>
            <a:endParaRPr lang="en-US" b="1" dirty="0">
              <a:solidFill>
                <a:srgbClr val="2A7A9E">
                  <a:alpha val="40000"/>
                </a:srgbClr>
              </a:solidFill>
              <a:cs typeface="Arial" pitchFamily="34" charset="0"/>
            </a:endParaRPr>
          </a:p>
        </p:txBody>
      </p:sp>
      <p:sp>
        <p:nvSpPr>
          <p:cNvPr id="11" name="Title 8"/>
          <p:cNvSpPr>
            <a:spLocks noGrp="1"/>
          </p:cNvSpPr>
          <p:nvPr>
            <p:ph type="title"/>
          </p:nvPr>
        </p:nvSpPr>
        <p:spPr>
          <a:xfrm>
            <a:off x="1055584" y="0"/>
            <a:ext cx="8077200" cy="762000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en-US" sz="2400" cap="none" dirty="0">
                <a:solidFill>
                  <a:prstClr val="black">
                    <a:lumMod val="85000"/>
                    <a:lumOff val="15000"/>
                  </a:prstClr>
                </a:solidFill>
                <a:ea typeface="+mn-ea"/>
                <a:cs typeface="+mn-cs"/>
              </a:rPr>
              <a:t>FIRTINA </a:t>
            </a:r>
            <a:r>
              <a:rPr lang="en-US" sz="2400" cap="none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+mn-ea"/>
                <a:cs typeface="+mn-cs"/>
              </a:rPr>
              <a:t>VADİSİ - ZİLKALE - PALOVİT ŞELALESİ - </a:t>
            </a:r>
            <a:r>
              <a:rPr lang="en-US" sz="2400" cap="none" dirty="0" smtClean="0">
                <a:solidFill>
                  <a:srgbClr val="FF0000"/>
                </a:solidFill>
                <a:ea typeface="+mn-ea"/>
                <a:cs typeface="+mn-cs"/>
              </a:rPr>
              <a:t>TARDERESİ KANYONU</a:t>
            </a:r>
            <a:r>
              <a:rPr lang="en-US" sz="2400" cap="none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+mn-ea"/>
                <a:cs typeface="+mn-cs"/>
              </a:rPr>
              <a:t> - AYDER </a:t>
            </a:r>
            <a:endParaRPr lang="en-US" sz="2400" b="0" cap="none" dirty="0">
              <a:solidFill>
                <a:prstClr val="black">
                  <a:lumMod val="50000"/>
                  <a:lumOff val="50000"/>
                </a:prstClr>
              </a:solidFill>
              <a:ea typeface="+mn-ea"/>
              <a:cs typeface="+mn-cs"/>
            </a:endParaRPr>
          </a:p>
        </p:txBody>
      </p:sp>
      <p:sp>
        <p:nvSpPr>
          <p:cNvPr id="7" name="Text Placeholder 2"/>
          <p:cNvSpPr txBox="1">
            <a:spLocks/>
          </p:cNvSpPr>
          <p:nvPr/>
        </p:nvSpPr>
        <p:spPr>
          <a:xfrm>
            <a:off x="897646" y="838200"/>
            <a:ext cx="8229601" cy="990600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000" dirty="0"/>
              <a:t>Orman içi zevkli bir yürüyüşün ardından Göksu Şelalesine varış. Fotoğraf çekimi için verilen serbest zaman sonrası Kaçkar dağlarının en güzel yaylalarından biri olan </a:t>
            </a:r>
            <a:r>
              <a:rPr lang="tr-TR" sz="2000" dirty="0" err="1"/>
              <a:t>Ayder’e</a:t>
            </a:r>
            <a:r>
              <a:rPr lang="tr-TR" sz="2000" dirty="0"/>
              <a:t> </a:t>
            </a:r>
            <a:r>
              <a:rPr lang="tr-TR" sz="2000" dirty="0" smtClean="0"/>
              <a:t>hareket. 15.30-17.00 </a:t>
            </a:r>
            <a:r>
              <a:rPr lang="en-US" sz="2000" dirty="0" smtClean="0"/>
              <a:t> </a:t>
            </a:r>
            <a:endParaRPr lang="en-US" sz="2000" dirty="0"/>
          </a:p>
        </p:txBody>
      </p:sp>
      <p:pic>
        <p:nvPicPr>
          <p:cNvPr id="2" name="Picture 1" descr="göksu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841"/>
          <a:stretch/>
        </p:blipFill>
        <p:spPr>
          <a:xfrm>
            <a:off x="0" y="1825502"/>
            <a:ext cx="9144000" cy="42628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95166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>
        <p14:gallery dir="l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/>
          <p:cNvSpPr/>
          <p:nvPr/>
        </p:nvSpPr>
        <p:spPr>
          <a:xfrm>
            <a:off x="1639" y="0"/>
            <a:ext cx="1084925" cy="1018156"/>
          </a:xfrm>
          <a:prstGeom prst="ellipse">
            <a:avLst/>
          </a:prstGeom>
          <a:gradFill flip="none" rotWithShape="1">
            <a:gsLst>
              <a:gs pos="5000">
                <a:srgbClr val="84D830"/>
              </a:gs>
              <a:gs pos="48000">
                <a:srgbClr val="7BCF27"/>
              </a:gs>
              <a:gs pos="100000">
                <a:srgbClr val="56901C"/>
              </a:gs>
            </a:gsLst>
            <a:path path="circle">
              <a:fillToRect l="50000" t="50000" r="50000" b="50000"/>
            </a:path>
            <a:tileRect/>
          </a:gradFill>
          <a:ln w="50800">
            <a:noFill/>
          </a:ln>
          <a:effectLst>
            <a:outerShdw blurRad="152400" dist="165100" dir="5400000" sx="90000" sy="-19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white"/>
                </a:solidFill>
              </a:rPr>
              <a:t>             </a:t>
            </a:r>
          </a:p>
        </p:txBody>
      </p:sp>
      <p:sp>
        <p:nvSpPr>
          <p:cNvPr id="11" name="Oval 10"/>
          <p:cNvSpPr/>
          <p:nvPr/>
        </p:nvSpPr>
        <p:spPr>
          <a:xfrm>
            <a:off x="231791" y="33036"/>
            <a:ext cx="835009" cy="652764"/>
          </a:xfrm>
          <a:prstGeom prst="ellipse">
            <a:avLst/>
          </a:prstGeom>
          <a:gradFill flip="none" rotWithShape="1">
            <a:gsLst>
              <a:gs pos="63000">
                <a:schemeClr val="bg1">
                  <a:alpha val="7000"/>
                </a:schemeClr>
              </a:gs>
              <a:gs pos="72000">
                <a:schemeClr val="bg1">
                  <a:alpha val="15000"/>
                </a:schemeClr>
              </a:gs>
              <a:gs pos="91000">
                <a:schemeClr val="bg1">
                  <a:alpha val="28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white"/>
                </a:solidFill>
              </a:rPr>
              <a:t>       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95282" y="-228600"/>
            <a:ext cx="64291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 smtClean="0">
                <a:solidFill>
                  <a:srgbClr val="65B131">
                    <a:alpha val="64000"/>
                  </a:srgbClr>
                </a:solidFill>
                <a:cs typeface="Arial" pitchFamily="34" charset="0"/>
              </a:rPr>
              <a:t>2</a:t>
            </a:r>
            <a:endParaRPr lang="en-US" sz="8000" b="1" dirty="0">
              <a:solidFill>
                <a:srgbClr val="65B131">
                  <a:alpha val="64000"/>
                </a:srgbClr>
              </a:solidFill>
              <a:cs typeface="Arial" pitchFamily="34" charset="0"/>
            </a:endParaRPr>
          </a:p>
        </p:txBody>
      </p:sp>
      <p:sp>
        <p:nvSpPr>
          <p:cNvPr id="14" name="Title 7"/>
          <p:cNvSpPr>
            <a:spLocks noGrp="1"/>
          </p:cNvSpPr>
          <p:nvPr>
            <p:ph type="title"/>
          </p:nvPr>
        </p:nvSpPr>
        <p:spPr>
          <a:xfrm>
            <a:off x="1066800" y="10201"/>
            <a:ext cx="8077200" cy="751799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en-US" sz="2400" cap="none" dirty="0">
                <a:solidFill>
                  <a:prstClr val="black">
                    <a:lumMod val="85000"/>
                    <a:lumOff val="15000"/>
                  </a:prstClr>
                </a:solidFill>
                <a:ea typeface="+mn-ea"/>
                <a:cs typeface="+mn-cs"/>
              </a:rPr>
              <a:t>LAZ </a:t>
            </a:r>
            <a:r>
              <a:rPr lang="en-US" sz="2400" cap="none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+mn-ea"/>
                <a:cs typeface="+mn-cs"/>
              </a:rPr>
              <a:t>KONAKLARI - </a:t>
            </a:r>
            <a:r>
              <a:rPr lang="en-US" sz="2400" cap="none" dirty="0" smtClean="0">
                <a:solidFill>
                  <a:srgbClr val="FF0000"/>
                </a:solidFill>
                <a:ea typeface="+mn-ea"/>
                <a:cs typeface="+mn-cs"/>
              </a:rPr>
              <a:t>ARHAVİ</a:t>
            </a:r>
            <a:r>
              <a:rPr lang="en-US" sz="2400" cap="none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+mn-ea"/>
                <a:cs typeface="+mn-cs"/>
              </a:rPr>
              <a:t> - KAMİLET VADİSİ - MENÇUNA ŞELALESİ - SARP </a:t>
            </a:r>
            <a:r>
              <a:rPr lang="en-US" sz="2400" cap="none" dirty="0">
                <a:solidFill>
                  <a:prstClr val="black">
                    <a:lumMod val="85000"/>
                    <a:lumOff val="15000"/>
                  </a:prstClr>
                </a:solidFill>
                <a:ea typeface="+mn-ea"/>
                <a:cs typeface="+mn-cs"/>
              </a:rPr>
              <a:t>SINIR KAPISI </a:t>
            </a:r>
            <a:endParaRPr lang="en-US" sz="1600" dirty="0"/>
          </a:p>
        </p:txBody>
      </p:sp>
      <p:sp>
        <p:nvSpPr>
          <p:cNvPr id="16" name="Text Placeholder 2"/>
          <p:cNvSpPr txBox="1">
            <a:spLocks/>
          </p:cNvSpPr>
          <p:nvPr/>
        </p:nvSpPr>
        <p:spPr>
          <a:xfrm>
            <a:off x="897646" y="838200"/>
            <a:ext cx="8229601" cy="1066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000" dirty="0"/>
              <a:t>Osmanlı döneminden kalma taş kemer köprülerin, çay, kivi bahçelerinin ve kendine has mimariye sahip Klasik </a:t>
            </a:r>
            <a:r>
              <a:rPr lang="tr-TR" sz="2000" dirty="0" err="1"/>
              <a:t>laz</a:t>
            </a:r>
            <a:r>
              <a:rPr lang="tr-TR" sz="2000" dirty="0"/>
              <a:t> konaklarının görülmesinin ardından Arhavi’de öğle yemeği</a:t>
            </a:r>
            <a:r>
              <a:rPr lang="tr-TR" sz="2000" dirty="0" smtClean="0"/>
              <a:t>. 09.00-12.00</a:t>
            </a:r>
            <a:r>
              <a:rPr lang="en-US" sz="2000" dirty="0" smtClean="0"/>
              <a:t> </a:t>
            </a:r>
            <a:endParaRPr lang="en-US" sz="2000" dirty="0"/>
          </a:p>
        </p:txBody>
      </p:sp>
      <p:pic>
        <p:nvPicPr>
          <p:cNvPr id="2" name="Picture 1" descr="arhavi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81" b="19880"/>
          <a:stretch/>
        </p:blipFill>
        <p:spPr>
          <a:xfrm>
            <a:off x="-16278" y="1905000"/>
            <a:ext cx="9144000" cy="43437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85587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>
        <p14:gallery dir="l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/>
          <p:cNvSpPr/>
          <p:nvPr/>
        </p:nvSpPr>
        <p:spPr>
          <a:xfrm>
            <a:off x="1639" y="0"/>
            <a:ext cx="1084925" cy="1018156"/>
          </a:xfrm>
          <a:prstGeom prst="ellipse">
            <a:avLst/>
          </a:prstGeom>
          <a:gradFill flip="none" rotWithShape="1">
            <a:gsLst>
              <a:gs pos="5000">
                <a:srgbClr val="84D830"/>
              </a:gs>
              <a:gs pos="48000">
                <a:srgbClr val="7BCF27"/>
              </a:gs>
              <a:gs pos="100000">
                <a:srgbClr val="56901C"/>
              </a:gs>
            </a:gsLst>
            <a:path path="circle">
              <a:fillToRect l="50000" t="50000" r="50000" b="50000"/>
            </a:path>
            <a:tileRect/>
          </a:gradFill>
          <a:ln w="50800">
            <a:noFill/>
          </a:ln>
          <a:effectLst>
            <a:outerShdw blurRad="152400" dist="165100" dir="5400000" sx="90000" sy="-19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white"/>
                </a:solidFill>
              </a:rPr>
              <a:t>             </a:t>
            </a:r>
          </a:p>
        </p:txBody>
      </p:sp>
      <p:sp>
        <p:nvSpPr>
          <p:cNvPr id="11" name="Oval 10"/>
          <p:cNvSpPr/>
          <p:nvPr/>
        </p:nvSpPr>
        <p:spPr>
          <a:xfrm>
            <a:off x="231791" y="33036"/>
            <a:ext cx="835009" cy="652764"/>
          </a:xfrm>
          <a:prstGeom prst="ellipse">
            <a:avLst/>
          </a:prstGeom>
          <a:gradFill flip="none" rotWithShape="1">
            <a:gsLst>
              <a:gs pos="63000">
                <a:schemeClr val="bg1">
                  <a:alpha val="7000"/>
                </a:schemeClr>
              </a:gs>
              <a:gs pos="72000">
                <a:schemeClr val="bg1">
                  <a:alpha val="15000"/>
                </a:schemeClr>
              </a:gs>
              <a:gs pos="91000">
                <a:schemeClr val="bg1">
                  <a:alpha val="28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white"/>
                </a:solidFill>
              </a:rPr>
              <a:t>       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95282" y="-228600"/>
            <a:ext cx="64291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 smtClean="0">
                <a:solidFill>
                  <a:srgbClr val="65B131">
                    <a:alpha val="64000"/>
                  </a:srgbClr>
                </a:solidFill>
                <a:cs typeface="Arial" pitchFamily="34" charset="0"/>
              </a:rPr>
              <a:t>2</a:t>
            </a:r>
            <a:endParaRPr lang="en-US" sz="8000" b="1" dirty="0">
              <a:solidFill>
                <a:srgbClr val="65B131">
                  <a:alpha val="64000"/>
                </a:srgbClr>
              </a:solidFill>
              <a:cs typeface="Arial" pitchFamily="34" charset="0"/>
            </a:endParaRPr>
          </a:p>
        </p:txBody>
      </p:sp>
      <p:sp>
        <p:nvSpPr>
          <p:cNvPr id="14" name="Title 7"/>
          <p:cNvSpPr>
            <a:spLocks noGrp="1"/>
          </p:cNvSpPr>
          <p:nvPr>
            <p:ph type="title"/>
          </p:nvPr>
        </p:nvSpPr>
        <p:spPr>
          <a:xfrm>
            <a:off x="1066800" y="10201"/>
            <a:ext cx="8077200" cy="751799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en-US" sz="2400" cap="none" dirty="0">
                <a:solidFill>
                  <a:prstClr val="black">
                    <a:lumMod val="85000"/>
                    <a:lumOff val="15000"/>
                  </a:prstClr>
                </a:solidFill>
                <a:ea typeface="+mn-ea"/>
                <a:cs typeface="+mn-cs"/>
              </a:rPr>
              <a:t>LAZ </a:t>
            </a:r>
            <a:r>
              <a:rPr lang="en-US" sz="2400" cap="none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+mn-ea"/>
                <a:cs typeface="+mn-cs"/>
              </a:rPr>
              <a:t>KONAKLARI - ARHAVİ - KAMİLET VADİSİ - </a:t>
            </a:r>
            <a:r>
              <a:rPr lang="en-US" sz="2400" cap="none" dirty="0" smtClean="0">
                <a:solidFill>
                  <a:srgbClr val="FF0000"/>
                </a:solidFill>
                <a:ea typeface="+mn-ea"/>
                <a:cs typeface="+mn-cs"/>
              </a:rPr>
              <a:t>MENÇUNA ŞELALESİ</a:t>
            </a:r>
            <a:r>
              <a:rPr lang="en-US" sz="2400" cap="none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+mn-ea"/>
                <a:cs typeface="+mn-cs"/>
              </a:rPr>
              <a:t> - SARP </a:t>
            </a:r>
            <a:r>
              <a:rPr lang="en-US" sz="2400" cap="none" dirty="0">
                <a:solidFill>
                  <a:prstClr val="black">
                    <a:lumMod val="85000"/>
                    <a:lumOff val="15000"/>
                  </a:prstClr>
                </a:solidFill>
                <a:ea typeface="+mn-ea"/>
                <a:cs typeface="+mn-cs"/>
              </a:rPr>
              <a:t>SINIR KAPISI </a:t>
            </a:r>
            <a:endParaRPr lang="en-US" sz="1600" dirty="0"/>
          </a:p>
        </p:txBody>
      </p:sp>
      <p:sp>
        <p:nvSpPr>
          <p:cNvPr id="16" name="Text Placeholder 2"/>
          <p:cNvSpPr txBox="1">
            <a:spLocks/>
          </p:cNvSpPr>
          <p:nvPr/>
        </p:nvSpPr>
        <p:spPr>
          <a:xfrm>
            <a:off x="897646" y="838200"/>
            <a:ext cx="8229601" cy="1066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000" dirty="0"/>
              <a:t>Alınan yemeğin ardından </a:t>
            </a:r>
            <a:r>
              <a:rPr lang="tr-TR" sz="2000" dirty="0" err="1"/>
              <a:t>Çifteköprü’ye</a:t>
            </a:r>
            <a:r>
              <a:rPr lang="tr-TR" sz="2000" dirty="0"/>
              <a:t> hareket. Köprülerin fotoğraflanmasının ardından </a:t>
            </a:r>
            <a:r>
              <a:rPr lang="tr-TR" sz="2000" dirty="0" err="1"/>
              <a:t>Kamilet</a:t>
            </a:r>
            <a:r>
              <a:rPr lang="tr-TR" sz="2000" dirty="0"/>
              <a:t> Vadisini takiben, 90 metreden düşen ve muhteşem manzaralar sunan </a:t>
            </a:r>
            <a:r>
              <a:rPr lang="tr-TR" sz="2000" dirty="0" err="1"/>
              <a:t>Mençuna</a:t>
            </a:r>
            <a:r>
              <a:rPr lang="tr-TR" sz="2000" dirty="0"/>
              <a:t> Şelalesinin görülmesi</a:t>
            </a:r>
            <a:r>
              <a:rPr lang="tr-TR" sz="2000" dirty="0" smtClean="0"/>
              <a:t>. 13.00-16.00</a:t>
            </a:r>
            <a:r>
              <a:rPr lang="en-US" sz="2000" dirty="0" smtClean="0"/>
              <a:t> </a:t>
            </a:r>
            <a:endParaRPr lang="en-US" sz="2000" dirty="0"/>
          </a:p>
        </p:txBody>
      </p:sp>
      <p:pic>
        <p:nvPicPr>
          <p:cNvPr id="2" name="Picture 1" descr="çifteköprü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66" t="22784" r="4719" b="6778"/>
          <a:stretch/>
        </p:blipFill>
        <p:spPr>
          <a:xfrm>
            <a:off x="0" y="1981200"/>
            <a:ext cx="6324600" cy="4114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 descr="Mençuna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1980819"/>
            <a:ext cx="2819400" cy="41182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39609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>
        <p14:gallery dir="l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/>
          <p:cNvSpPr/>
          <p:nvPr/>
        </p:nvSpPr>
        <p:spPr>
          <a:xfrm>
            <a:off x="1639" y="0"/>
            <a:ext cx="1084925" cy="1018156"/>
          </a:xfrm>
          <a:prstGeom prst="ellipse">
            <a:avLst/>
          </a:prstGeom>
          <a:gradFill flip="none" rotWithShape="1">
            <a:gsLst>
              <a:gs pos="5000">
                <a:srgbClr val="84D830"/>
              </a:gs>
              <a:gs pos="48000">
                <a:srgbClr val="7BCF27"/>
              </a:gs>
              <a:gs pos="100000">
                <a:srgbClr val="56901C"/>
              </a:gs>
            </a:gsLst>
            <a:path path="circle">
              <a:fillToRect l="50000" t="50000" r="50000" b="50000"/>
            </a:path>
            <a:tileRect/>
          </a:gradFill>
          <a:ln w="50800">
            <a:noFill/>
          </a:ln>
          <a:effectLst>
            <a:outerShdw blurRad="152400" dist="165100" dir="5400000" sx="90000" sy="-19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white"/>
                </a:solidFill>
              </a:rPr>
              <a:t>             </a:t>
            </a:r>
          </a:p>
        </p:txBody>
      </p:sp>
      <p:sp>
        <p:nvSpPr>
          <p:cNvPr id="11" name="Oval 10"/>
          <p:cNvSpPr/>
          <p:nvPr/>
        </p:nvSpPr>
        <p:spPr>
          <a:xfrm>
            <a:off x="231791" y="33036"/>
            <a:ext cx="835009" cy="652764"/>
          </a:xfrm>
          <a:prstGeom prst="ellipse">
            <a:avLst/>
          </a:prstGeom>
          <a:gradFill flip="none" rotWithShape="1">
            <a:gsLst>
              <a:gs pos="63000">
                <a:schemeClr val="bg1">
                  <a:alpha val="7000"/>
                </a:schemeClr>
              </a:gs>
              <a:gs pos="72000">
                <a:schemeClr val="bg1">
                  <a:alpha val="15000"/>
                </a:schemeClr>
              </a:gs>
              <a:gs pos="91000">
                <a:schemeClr val="bg1">
                  <a:alpha val="28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white"/>
                </a:solidFill>
              </a:rPr>
              <a:t>       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95282" y="-228600"/>
            <a:ext cx="64291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 smtClean="0">
                <a:solidFill>
                  <a:srgbClr val="65B131">
                    <a:alpha val="64000"/>
                  </a:srgbClr>
                </a:solidFill>
                <a:cs typeface="Arial" pitchFamily="34" charset="0"/>
              </a:rPr>
              <a:t>2</a:t>
            </a:r>
            <a:endParaRPr lang="en-US" sz="8000" b="1" dirty="0">
              <a:solidFill>
                <a:srgbClr val="65B131">
                  <a:alpha val="64000"/>
                </a:srgbClr>
              </a:solidFill>
              <a:cs typeface="Arial" pitchFamily="34" charset="0"/>
            </a:endParaRPr>
          </a:p>
        </p:txBody>
      </p:sp>
      <p:sp>
        <p:nvSpPr>
          <p:cNvPr id="14" name="Title 7"/>
          <p:cNvSpPr>
            <a:spLocks noGrp="1"/>
          </p:cNvSpPr>
          <p:nvPr>
            <p:ph type="title"/>
          </p:nvPr>
        </p:nvSpPr>
        <p:spPr>
          <a:xfrm>
            <a:off x="1066800" y="10201"/>
            <a:ext cx="8077200" cy="751799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en-US" sz="2400" cap="none" dirty="0">
                <a:solidFill>
                  <a:prstClr val="black">
                    <a:lumMod val="85000"/>
                    <a:lumOff val="15000"/>
                  </a:prstClr>
                </a:solidFill>
                <a:ea typeface="+mn-ea"/>
                <a:cs typeface="+mn-cs"/>
              </a:rPr>
              <a:t>LAZ </a:t>
            </a:r>
            <a:r>
              <a:rPr lang="en-US" sz="2400" cap="none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+mn-ea"/>
                <a:cs typeface="+mn-cs"/>
              </a:rPr>
              <a:t>KONAKLARI - ARHAVİ - KAMİLET VADİSİ - MENÇUNA ŞELALESİ - </a:t>
            </a:r>
            <a:r>
              <a:rPr lang="en-US" sz="2400" cap="none" dirty="0" smtClean="0">
                <a:solidFill>
                  <a:srgbClr val="FF0000"/>
                </a:solidFill>
                <a:ea typeface="+mn-ea"/>
                <a:cs typeface="+mn-cs"/>
              </a:rPr>
              <a:t>SARP </a:t>
            </a:r>
            <a:r>
              <a:rPr lang="en-US" sz="2400" cap="none" dirty="0">
                <a:solidFill>
                  <a:srgbClr val="FF0000"/>
                </a:solidFill>
                <a:ea typeface="+mn-ea"/>
                <a:cs typeface="+mn-cs"/>
              </a:rPr>
              <a:t>SINIR KAPISI</a:t>
            </a:r>
            <a:r>
              <a:rPr lang="en-US" sz="2400" cap="none" dirty="0">
                <a:solidFill>
                  <a:prstClr val="black">
                    <a:lumMod val="85000"/>
                    <a:lumOff val="15000"/>
                  </a:prstClr>
                </a:solidFill>
                <a:ea typeface="+mn-ea"/>
                <a:cs typeface="+mn-cs"/>
              </a:rPr>
              <a:t> </a:t>
            </a:r>
            <a:endParaRPr lang="en-US" sz="1600" dirty="0"/>
          </a:p>
        </p:txBody>
      </p:sp>
      <p:sp>
        <p:nvSpPr>
          <p:cNvPr id="16" name="Text Placeholder 2"/>
          <p:cNvSpPr txBox="1">
            <a:spLocks/>
          </p:cNvSpPr>
          <p:nvPr/>
        </p:nvSpPr>
        <p:spPr>
          <a:xfrm>
            <a:off x="897646" y="838200"/>
            <a:ext cx="8229601" cy="685800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000" dirty="0"/>
              <a:t>Gürcistan ile sınırımız olan Sarp Sınır Kapısı’na hareket. Sınırın görülmesi ve fotoğraf molası</a:t>
            </a:r>
            <a:r>
              <a:rPr lang="tr-TR" sz="2000" dirty="0" smtClean="0"/>
              <a:t>. 16.00-17.00</a:t>
            </a:r>
            <a:r>
              <a:rPr lang="en-US" sz="2000" dirty="0" smtClean="0"/>
              <a:t> </a:t>
            </a:r>
            <a:endParaRPr lang="en-US" sz="2000" dirty="0"/>
          </a:p>
        </p:txBody>
      </p:sp>
      <p:pic>
        <p:nvPicPr>
          <p:cNvPr id="3" name="Picture 2" descr="sarpsinir1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14" b="18571"/>
          <a:stretch/>
        </p:blipFill>
        <p:spPr>
          <a:xfrm>
            <a:off x="0" y="1511114"/>
            <a:ext cx="9144000" cy="45086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93769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>
        <p14:gallery dir="l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/>
          <p:cNvSpPr/>
          <p:nvPr/>
        </p:nvSpPr>
        <p:spPr>
          <a:xfrm>
            <a:off x="1639" y="0"/>
            <a:ext cx="1084925" cy="1018156"/>
          </a:xfrm>
          <a:prstGeom prst="ellipse">
            <a:avLst/>
          </a:prstGeom>
          <a:gradFill flip="none" rotWithShape="1">
            <a:gsLst>
              <a:gs pos="5000">
                <a:srgbClr val="84D830"/>
              </a:gs>
              <a:gs pos="48000">
                <a:srgbClr val="7BCF27"/>
              </a:gs>
              <a:gs pos="100000">
                <a:srgbClr val="56901C"/>
              </a:gs>
            </a:gsLst>
            <a:path path="circle">
              <a:fillToRect l="50000" t="50000" r="50000" b="50000"/>
            </a:path>
            <a:tileRect/>
          </a:gradFill>
          <a:ln w="50800">
            <a:noFill/>
          </a:ln>
          <a:effectLst>
            <a:outerShdw blurRad="152400" dist="165100" dir="5400000" sx="90000" sy="-19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white"/>
                </a:solidFill>
              </a:rPr>
              <a:t>             </a:t>
            </a:r>
          </a:p>
        </p:txBody>
      </p:sp>
      <p:sp>
        <p:nvSpPr>
          <p:cNvPr id="11" name="Oval 10"/>
          <p:cNvSpPr/>
          <p:nvPr/>
        </p:nvSpPr>
        <p:spPr>
          <a:xfrm>
            <a:off x="231791" y="33036"/>
            <a:ext cx="835009" cy="652764"/>
          </a:xfrm>
          <a:prstGeom prst="ellipse">
            <a:avLst/>
          </a:prstGeom>
          <a:gradFill flip="none" rotWithShape="1">
            <a:gsLst>
              <a:gs pos="63000">
                <a:schemeClr val="bg1">
                  <a:alpha val="7000"/>
                </a:schemeClr>
              </a:gs>
              <a:gs pos="72000">
                <a:schemeClr val="bg1">
                  <a:alpha val="15000"/>
                </a:schemeClr>
              </a:gs>
              <a:gs pos="91000">
                <a:schemeClr val="bg1">
                  <a:alpha val="28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white"/>
                </a:solidFill>
              </a:rPr>
              <a:t>       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95282" y="-228600"/>
            <a:ext cx="64291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 smtClean="0">
                <a:solidFill>
                  <a:srgbClr val="65B131">
                    <a:alpha val="64000"/>
                  </a:srgbClr>
                </a:solidFill>
                <a:cs typeface="Arial" pitchFamily="34" charset="0"/>
              </a:rPr>
              <a:t>2</a:t>
            </a:r>
            <a:endParaRPr lang="en-US" sz="8000" b="1" dirty="0">
              <a:solidFill>
                <a:srgbClr val="65B131">
                  <a:alpha val="64000"/>
                </a:srgbClr>
              </a:solidFill>
              <a:cs typeface="Arial" pitchFamily="34" charset="0"/>
            </a:endParaRPr>
          </a:p>
        </p:txBody>
      </p:sp>
      <p:sp>
        <p:nvSpPr>
          <p:cNvPr id="14" name="Title 7"/>
          <p:cNvSpPr>
            <a:spLocks noGrp="1"/>
          </p:cNvSpPr>
          <p:nvPr>
            <p:ph type="title"/>
          </p:nvPr>
        </p:nvSpPr>
        <p:spPr>
          <a:xfrm>
            <a:off x="1066800" y="10201"/>
            <a:ext cx="8077200" cy="751799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en-US" sz="2400" cap="none" dirty="0">
                <a:solidFill>
                  <a:prstClr val="black">
                    <a:lumMod val="85000"/>
                    <a:lumOff val="15000"/>
                  </a:prstClr>
                </a:solidFill>
                <a:ea typeface="+mn-ea"/>
                <a:cs typeface="+mn-cs"/>
              </a:rPr>
              <a:t>LAZ </a:t>
            </a:r>
            <a:r>
              <a:rPr lang="en-US" sz="2400" cap="none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+mn-ea"/>
                <a:cs typeface="+mn-cs"/>
              </a:rPr>
              <a:t>KONAKLARI - ARHAVİ - KAMİLET VADİSİ - MENÇUNA ŞELALESİ - SARP </a:t>
            </a:r>
            <a:r>
              <a:rPr lang="en-US" sz="2400" cap="none" dirty="0">
                <a:solidFill>
                  <a:prstClr val="black">
                    <a:lumMod val="85000"/>
                    <a:lumOff val="15000"/>
                  </a:prstClr>
                </a:solidFill>
                <a:ea typeface="+mn-ea"/>
                <a:cs typeface="+mn-cs"/>
              </a:rPr>
              <a:t>SINIR KAPISI </a:t>
            </a:r>
            <a:endParaRPr lang="en-US" sz="1600" dirty="0"/>
          </a:p>
        </p:txBody>
      </p:sp>
      <p:sp>
        <p:nvSpPr>
          <p:cNvPr id="16" name="Text Placeholder 2"/>
          <p:cNvSpPr txBox="1">
            <a:spLocks/>
          </p:cNvSpPr>
          <p:nvPr/>
        </p:nvSpPr>
        <p:spPr>
          <a:xfrm>
            <a:off x="897646" y="838200"/>
            <a:ext cx="8229601" cy="457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tr-TR" sz="2000" dirty="0"/>
              <a:t>Konaklama ve akşam yemeği </a:t>
            </a:r>
            <a:r>
              <a:rPr lang="tr-TR" sz="2000" dirty="0" err="1"/>
              <a:t>Paluri</a:t>
            </a:r>
            <a:r>
              <a:rPr lang="tr-TR" sz="2000" dirty="0"/>
              <a:t> Otel’de</a:t>
            </a:r>
            <a:r>
              <a:rPr lang="tr-TR" sz="2000" dirty="0" smtClean="0"/>
              <a:t>. 18.00</a:t>
            </a:r>
            <a:endParaRPr lang="en-US" sz="2000" dirty="0">
              <a:effectLst/>
            </a:endParaRPr>
          </a:p>
        </p:txBody>
      </p:sp>
      <p:pic>
        <p:nvPicPr>
          <p:cNvPr id="2" name="Picture 1" descr="puluri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6" t="3334" r="9265" b="4102"/>
          <a:stretch/>
        </p:blipFill>
        <p:spPr>
          <a:xfrm>
            <a:off x="0" y="1524000"/>
            <a:ext cx="9144000" cy="441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51312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>
        <p14:gallery dir="l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0" y="0"/>
            <a:ext cx="1087306" cy="990600"/>
          </a:xfrm>
          <a:prstGeom prst="ellipse">
            <a:avLst/>
          </a:prstGeom>
          <a:gradFill>
            <a:gsLst>
              <a:gs pos="0">
                <a:srgbClr val="00B0F0"/>
              </a:gs>
              <a:gs pos="50000">
                <a:srgbClr val="399ECB"/>
              </a:gs>
              <a:gs pos="100000">
                <a:srgbClr val="0077D0"/>
              </a:gs>
            </a:gsLst>
            <a:path path="circle">
              <a:fillToRect l="50000" t="50000" r="50000" b="50000"/>
            </a:path>
          </a:gradFill>
          <a:ln w="82550">
            <a:noFill/>
          </a:ln>
          <a:effectLst>
            <a:outerShdw blurRad="127000" dist="165100" dir="5400000" sx="90000" sy="-19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white"/>
                </a:solidFill>
              </a:rPr>
              <a:t>             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229958" y="83355"/>
            <a:ext cx="836842" cy="602445"/>
          </a:xfrm>
          <a:prstGeom prst="ellipse">
            <a:avLst/>
          </a:prstGeom>
          <a:gradFill flip="none" rotWithShape="1">
            <a:gsLst>
              <a:gs pos="63000">
                <a:schemeClr val="bg1">
                  <a:alpha val="7000"/>
                </a:schemeClr>
              </a:gs>
              <a:gs pos="72000">
                <a:schemeClr val="bg1">
                  <a:alpha val="15000"/>
                </a:schemeClr>
              </a:gs>
              <a:gs pos="91000">
                <a:schemeClr val="bg1">
                  <a:alpha val="28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white"/>
                </a:solidFill>
              </a:rPr>
              <a:t>       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52400" y="-256639"/>
            <a:ext cx="609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 smtClean="0">
                <a:solidFill>
                  <a:srgbClr val="2A7A9E">
                    <a:alpha val="40000"/>
                  </a:srgbClr>
                </a:solidFill>
                <a:cs typeface="Arial" pitchFamily="34" charset="0"/>
              </a:rPr>
              <a:t>3</a:t>
            </a:r>
            <a:endParaRPr lang="en-US" b="1" dirty="0">
              <a:solidFill>
                <a:srgbClr val="2A7A9E">
                  <a:alpha val="40000"/>
                </a:srgbClr>
              </a:solidFill>
              <a:cs typeface="Arial" pitchFamily="34" charset="0"/>
            </a:endParaRPr>
          </a:p>
        </p:txBody>
      </p:sp>
      <p:sp>
        <p:nvSpPr>
          <p:cNvPr id="11" name="Title 8"/>
          <p:cNvSpPr>
            <a:spLocks noGrp="1"/>
          </p:cNvSpPr>
          <p:nvPr>
            <p:ph type="title"/>
          </p:nvPr>
        </p:nvSpPr>
        <p:spPr>
          <a:xfrm>
            <a:off x="1055584" y="0"/>
            <a:ext cx="8077200" cy="762000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en-US" sz="2400" cap="none" dirty="0">
                <a:solidFill>
                  <a:srgbClr val="FF0000"/>
                </a:solidFill>
                <a:ea typeface="+mn-ea"/>
                <a:cs typeface="+mn-cs"/>
              </a:rPr>
              <a:t>FIRTINA </a:t>
            </a:r>
            <a:r>
              <a:rPr lang="en-US" sz="2400" cap="none" dirty="0" smtClean="0">
                <a:solidFill>
                  <a:srgbClr val="FF0000"/>
                </a:solidFill>
                <a:ea typeface="+mn-ea"/>
                <a:cs typeface="+mn-cs"/>
              </a:rPr>
              <a:t>VADİSİ</a:t>
            </a:r>
            <a:r>
              <a:rPr lang="en-US" sz="2400" cap="none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+mn-ea"/>
                <a:cs typeface="+mn-cs"/>
              </a:rPr>
              <a:t> - ZİLKALE - PALOVİT ŞELALESİ - TARDERESİ KANYONU - AYDER </a:t>
            </a:r>
            <a:endParaRPr lang="en-US" sz="2400" b="0" cap="none" dirty="0">
              <a:solidFill>
                <a:prstClr val="black">
                  <a:lumMod val="50000"/>
                  <a:lumOff val="50000"/>
                </a:prstClr>
              </a:solidFill>
              <a:ea typeface="+mn-ea"/>
              <a:cs typeface="+mn-cs"/>
            </a:endParaRPr>
          </a:p>
        </p:txBody>
      </p:sp>
      <p:sp>
        <p:nvSpPr>
          <p:cNvPr id="7" name="Text Placeholder 2"/>
          <p:cNvSpPr txBox="1">
            <a:spLocks/>
          </p:cNvSpPr>
          <p:nvPr/>
        </p:nvSpPr>
        <p:spPr>
          <a:xfrm>
            <a:off x="897646" y="838200"/>
            <a:ext cx="8229601" cy="1295400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000" dirty="0"/>
              <a:t>Kahvaltı sonrası Karadeniz’in en güzel bitki örtüsüne sahip Fırtına Vadisi’ne hareket. Fırtına deresi rafting yapmaya uygun Karadeniz’in sayılı nehirlerindendir. Heyecan ve macerayı birlikte yaşamak için Fırtına deresinde rafting yapma imkanı</a:t>
            </a:r>
            <a:r>
              <a:rPr lang="tr-TR" sz="2000" dirty="0" smtClean="0"/>
              <a:t>. 09.00-11.30</a:t>
            </a:r>
            <a:r>
              <a:rPr lang="en-US" sz="2000" dirty="0" smtClean="0"/>
              <a:t> </a:t>
            </a:r>
            <a:endParaRPr lang="en-US" sz="2000" dirty="0"/>
          </a:p>
        </p:txBody>
      </p:sp>
      <p:pic>
        <p:nvPicPr>
          <p:cNvPr id="5" name="Picture 4" descr="rafting_firtina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43" b="27437"/>
          <a:stretch/>
        </p:blipFill>
        <p:spPr>
          <a:xfrm>
            <a:off x="0" y="2057400"/>
            <a:ext cx="9144000" cy="41648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17315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>
        <p14:gallery dir="l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0" y="0"/>
            <a:ext cx="1087306" cy="990600"/>
          </a:xfrm>
          <a:prstGeom prst="ellipse">
            <a:avLst/>
          </a:prstGeom>
          <a:gradFill>
            <a:gsLst>
              <a:gs pos="0">
                <a:srgbClr val="00B0F0"/>
              </a:gs>
              <a:gs pos="50000">
                <a:srgbClr val="399ECB"/>
              </a:gs>
              <a:gs pos="100000">
                <a:srgbClr val="0077D0"/>
              </a:gs>
            </a:gsLst>
            <a:path path="circle">
              <a:fillToRect l="50000" t="50000" r="50000" b="50000"/>
            </a:path>
          </a:gradFill>
          <a:ln w="82550">
            <a:noFill/>
          </a:ln>
          <a:effectLst>
            <a:outerShdw blurRad="127000" dist="165100" dir="5400000" sx="90000" sy="-19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white"/>
                </a:solidFill>
              </a:rPr>
              <a:t>             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229958" y="83355"/>
            <a:ext cx="836842" cy="602445"/>
          </a:xfrm>
          <a:prstGeom prst="ellipse">
            <a:avLst/>
          </a:prstGeom>
          <a:gradFill flip="none" rotWithShape="1">
            <a:gsLst>
              <a:gs pos="63000">
                <a:schemeClr val="bg1">
                  <a:alpha val="7000"/>
                </a:schemeClr>
              </a:gs>
              <a:gs pos="72000">
                <a:schemeClr val="bg1">
                  <a:alpha val="15000"/>
                </a:schemeClr>
              </a:gs>
              <a:gs pos="91000">
                <a:schemeClr val="bg1">
                  <a:alpha val="28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white"/>
                </a:solidFill>
              </a:rPr>
              <a:t>       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52400" y="-256639"/>
            <a:ext cx="609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 smtClean="0">
                <a:solidFill>
                  <a:srgbClr val="2A7A9E">
                    <a:alpha val="40000"/>
                  </a:srgbClr>
                </a:solidFill>
                <a:cs typeface="Arial" pitchFamily="34" charset="0"/>
              </a:rPr>
              <a:t>3</a:t>
            </a:r>
            <a:endParaRPr lang="en-US" b="1" dirty="0">
              <a:solidFill>
                <a:srgbClr val="2A7A9E">
                  <a:alpha val="40000"/>
                </a:srgbClr>
              </a:solidFill>
              <a:cs typeface="Arial" pitchFamily="34" charset="0"/>
            </a:endParaRPr>
          </a:p>
        </p:txBody>
      </p:sp>
      <p:sp>
        <p:nvSpPr>
          <p:cNvPr id="11" name="Title 8"/>
          <p:cNvSpPr>
            <a:spLocks noGrp="1"/>
          </p:cNvSpPr>
          <p:nvPr>
            <p:ph type="title"/>
          </p:nvPr>
        </p:nvSpPr>
        <p:spPr>
          <a:xfrm>
            <a:off x="1055584" y="0"/>
            <a:ext cx="8077200" cy="762000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en-US" sz="2400" cap="none" dirty="0">
                <a:solidFill>
                  <a:srgbClr val="FF0000"/>
                </a:solidFill>
                <a:ea typeface="+mn-ea"/>
                <a:cs typeface="+mn-cs"/>
              </a:rPr>
              <a:t>FIRTINA </a:t>
            </a:r>
            <a:r>
              <a:rPr lang="en-US" sz="2400" cap="none" dirty="0" smtClean="0">
                <a:solidFill>
                  <a:srgbClr val="FF0000"/>
                </a:solidFill>
                <a:ea typeface="+mn-ea"/>
                <a:cs typeface="+mn-cs"/>
              </a:rPr>
              <a:t>VADİSİ</a:t>
            </a:r>
            <a:r>
              <a:rPr lang="en-US" sz="2400" cap="none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+mn-ea"/>
                <a:cs typeface="+mn-cs"/>
              </a:rPr>
              <a:t> - ZİLKALE - PALOVİT ŞELALESİ - TARDERESİ KANYONU - AYDER </a:t>
            </a:r>
            <a:endParaRPr lang="en-US" sz="2400" b="0" cap="none" dirty="0">
              <a:solidFill>
                <a:prstClr val="black">
                  <a:lumMod val="50000"/>
                  <a:lumOff val="50000"/>
                </a:prstClr>
              </a:solidFill>
              <a:ea typeface="+mn-ea"/>
              <a:cs typeface="+mn-cs"/>
            </a:endParaRPr>
          </a:p>
        </p:txBody>
      </p:sp>
      <p:sp>
        <p:nvSpPr>
          <p:cNvPr id="7" name="Text Placeholder 2"/>
          <p:cNvSpPr txBox="1">
            <a:spLocks/>
          </p:cNvSpPr>
          <p:nvPr/>
        </p:nvSpPr>
        <p:spPr>
          <a:xfrm>
            <a:off x="897646" y="838200"/>
            <a:ext cx="8229601" cy="685800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000" dirty="0"/>
              <a:t>Rafting sonrası </a:t>
            </a:r>
            <a:r>
              <a:rPr lang="tr-TR" sz="2000" dirty="0" err="1"/>
              <a:t>Timisvat</a:t>
            </a:r>
            <a:r>
              <a:rPr lang="tr-TR" sz="2000" dirty="0"/>
              <a:t> taş kemer köprünün görülmesi ve öğle yemeği</a:t>
            </a:r>
            <a:r>
              <a:rPr lang="tr-TR" sz="2000" dirty="0" smtClean="0"/>
              <a:t>.12.00-13.30</a:t>
            </a:r>
            <a:r>
              <a:rPr lang="en-US" sz="2000" dirty="0" smtClean="0"/>
              <a:t> </a:t>
            </a:r>
            <a:endParaRPr lang="en-US" sz="2000" dirty="0"/>
          </a:p>
        </p:txBody>
      </p:sp>
      <p:pic>
        <p:nvPicPr>
          <p:cNvPr id="2" name="Picture 1" descr="ArchBridgeOverFirtinaDeresi@Rize-Turkey-1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96" b="22295"/>
          <a:stretch/>
        </p:blipFill>
        <p:spPr>
          <a:xfrm>
            <a:off x="0" y="1524000"/>
            <a:ext cx="9144000" cy="46481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6924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>
        <p14:gallery dir="l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0" y="0"/>
            <a:ext cx="1087306" cy="990600"/>
          </a:xfrm>
          <a:prstGeom prst="ellipse">
            <a:avLst/>
          </a:prstGeom>
          <a:gradFill>
            <a:gsLst>
              <a:gs pos="0">
                <a:srgbClr val="00B0F0"/>
              </a:gs>
              <a:gs pos="50000">
                <a:srgbClr val="399ECB"/>
              </a:gs>
              <a:gs pos="100000">
                <a:srgbClr val="0077D0"/>
              </a:gs>
            </a:gsLst>
            <a:path path="circle">
              <a:fillToRect l="50000" t="50000" r="50000" b="50000"/>
            </a:path>
          </a:gradFill>
          <a:ln w="82550">
            <a:noFill/>
          </a:ln>
          <a:effectLst>
            <a:outerShdw blurRad="127000" dist="165100" dir="5400000" sx="90000" sy="-19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white"/>
                </a:solidFill>
              </a:rPr>
              <a:t>             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229958" y="83355"/>
            <a:ext cx="836842" cy="602445"/>
          </a:xfrm>
          <a:prstGeom prst="ellipse">
            <a:avLst/>
          </a:prstGeom>
          <a:gradFill flip="none" rotWithShape="1">
            <a:gsLst>
              <a:gs pos="63000">
                <a:schemeClr val="bg1">
                  <a:alpha val="7000"/>
                </a:schemeClr>
              </a:gs>
              <a:gs pos="72000">
                <a:schemeClr val="bg1">
                  <a:alpha val="15000"/>
                </a:schemeClr>
              </a:gs>
              <a:gs pos="91000">
                <a:schemeClr val="bg1">
                  <a:alpha val="28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white"/>
                </a:solidFill>
              </a:rPr>
              <a:t>       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52400" y="-256639"/>
            <a:ext cx="609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 smtClean="0">
                <a:solidFill>
                  <a:srgbClr val="2A7A9E">
                    <a:alpha val="40000"/>
                  </a:srgbClr>
                </a:solidFill>
                <a:cs typeface="Arial" pitchFamily="34" charset="0"/>
              </a:rPr>
              <a:t>3</a:t>
            </a:r>
            <a:endParaRPr lang="en-US" b="1" dirty="0">
              <a:solidFill>
                <a:srgbClr val="2A7A9E">
                  <a:alpha val="40000"/>
                </a:srgbClr>
              </a:solidFill>
              <a:cs typeface="Arial" pitchFamily="34" charset="0"/>
            </a:endParaRPr>
          </a:p>
        </p:txBody>
      </p:sp>
      <p:sp>
        <p:nvSpPr>
          <p:cNvPr id="11" name="Title 8"/>
          <p:cNvSpPr>
            <a:spLocks noGrp="1"/>
          </p:cNvSpPr>
          <p:nvPr>
            <p:ph type="title"/>
          </p:nvPr>
        </p:nvSpPr>
        <p:spPr>
          <a:xfrm>
            <a:off x="1055584" y="0"/>
            <a:ext cx="8077200" cy="762000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en-US" sz="2400" cap="none" dirty="0">
                <a:solidFill>
                  <a:srgbClr val="FF0000"/>
                </a:solidFill>
                <a:ea typeface="+mn-ea"/>
                <a:cs typeface="+mn-cs"/>
              </a:rPr>
              <a:t>FIRTINA </a:t>
            </a:r>
            <a:r>
              <a:rPr lang="en-US" sz="2400" cap="none" dirty="0" smtClean="0">
                <a:solidFill>
                  <a:srgbClr val="FF0000"/>
                </a:solidFill>
                <a:ea typeface="+mn-ea"/>
                <a:cs typeface="+mn-cs"/>
              </a:rPr>
              <a:t>VADİSİ</a:t>
            </a:r>
            <a:r>
              <a:rPr lang="en-US" sz="2400" cap="none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+mn-ea"/>
                <a:cs typeface="+mn-cs"/>
              </a:rPr>
              <a:t> - ZİLKALE - PALOVİT ŞELALESİ - TARDERESİ KANYONU - AYDER </a:t>
            </a:r>
            <a:endParaRPr lang="en-US" sz="2400" b="0" cap="none" dirty="0">
              <a:solidFill>
                <a:prstClr val="black">
                  <a:lumMod val="50000"/>
                  <a:lumOff val="50000"/>
                </a:prstClr>
              </a:solidFill>
              <a:ea typeface="+mn-ea"/>
              <a:cs typeface="+mn-cs"/>
            </a:endParaRPr>
          </a:p>
        </p:txBody>
      </p:sp>
      <p:sp>
        <p:nvSpPr>
          <p:cNvPr id="7" name="Text Placeholder 2"/>
          <p:cNvSpPr txBox="1">
            <a:spLocks/>
          </p:cNvSpPr>
          <p:nvPr/>
        </p:nvSpPr>
        <p:spPr>
          <a:xfrm>
            <a:off x="897646" y="838200"/>
            <a:ext cx="8229601" cy="6858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000" dirty="0"/>
              <a:t>Yemek sonrası Fırtına vadisi üzerinde dere yatağından 100m yükseklikte bulanan Zil Kale’ye hareket. Yol üzerinde </a:t>
            </a:r>
            <a:r>
              <a:rPr lang="tr-TR" sz="2000" dirty="0" err="1"/>
              <a:t>Çinçiva</a:t>
            </a:r>
            <a:r>
              <a:rPr lang="tr-TR" sz="2000" dirty="0"/>
              <a:t> Kemer Köprü’nün görülmesi</a:t>
            </a:r>
            <a:r>
              <a:rPr lang="tr-TR" sz="2000" dirty="0" smtClean="0"/>
              <a:t>. 13.30-14.00 </a:t>
            </a:r>
            <a:endParaRPr lang="en-US" sz="2000" dirty="0"/>
          </a:p>
        </p:txBody>
      </p:sp>
      <p:pic>
        <p:nvPicPr>
          <p:cNvPr id="2" name="Picture 1" descr="çiçan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365" b="6883"/>
          <a:stretch/>
        </p:blipFill>
        <p:spPr>
          <a:xfrm>
            <a:off x="0" y="1600201"/>
            <a:ext cx="9144000" cy="45571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55450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>
        <p14:gallery dir="l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0" y="0"/>
            <a:ext cx="1087306" cy="990600"/>
          </a:xfrm>
          <a:prstGeom prst="ellipse">
            <a:avLst/>
          </a:prstGeom>
          <a:gradFill>
            <a:gsLst>
              <a:gs pos="0">
                <a:srgbClr val="00B0F0"/>
              </a:gs>
              <a:gs pos="50000">
                <a:srgbClr val="399ECB"/>
              </a:gs>
              <a:gs pos="100000">
                <a:srgbClr val="0077D0"/>
              </a:gs>
            </a:gsLst>
            <a:path path="circle">
              <a:fillToRect l="50000" t="50000" r="50000" b="50000"/>
            </a:path>
          </a:gradFill>
          <a:ln w="82550">
            <a:noFill/>
          </a:ln>
          <a:effectLst>
            <a:outerShdw blurRad="127000" dist="165100" dir="5400000" sx="90000" sy="-19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white"/>
                </a:solidFill>
              </a:rPr>
              <a:t>             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229958" y="83355"/>
            <a:ext cx="836842" cy="602445"/>
          </a:xfrm>
          <a:prstGeom prst="ellipse">
            <a:avLst/>
          </a:prstGeom>
          <a:gradFill flip="none" rotWithShape="1">
            <a:gsLst>
              <a:gs pos="63000">
                <a:schemeClr val="bg1">
                  <a:alpha val="7000"/>
                </a:schemeClr>
              </a:gs>
              <a:gs pos="72000">
                <a:schemeClr val="bg1">
                  <a:alpha val="15000"/>
                </a:schemeClr>
              </a:gs>
              <a:gs pos="91000">
                <a:schemeClr val="bg1">
                  <a:alpha val="28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white"/>
                </a:solidFill>
              </a:rPr>
              <a:t>       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52400" y="-256639"/>
            <a:ext cx="609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 smtClean="0">
                <a:solidFill>
                  <a:srgbClr val="2A7A9E">
                    <a:alpha val="40000"/>
                  </a:srgbClr>
                </a:solidFill>
                <a:cs typeface="Arial" pitchFamily="34" charset="0"/>
              </a:rPr>
              <a:t>3</a:t>
            </a:r>
            <a:endParaRPr lang="en-US" b="1" dirty="0">
              <a:solidFill>
                <a:srgbClr val="2A7A9E">
                  <a:alpha val="40000"/>
                </a:srgbClr>
              </a:solidFill>
              <a:cs typeface="Arial" pitchFamily="34" charset="0"/>
            </a:endParaRPr>
          </a:p>
        </p:txBody>
      </p:sp>
      <p:sp>
        <p:nvSpPr>
          <p:cNvPr id="11" name="Title 8"/>
          <p:cNvSpPr>
            <a:spLocks noGrp="1"/>
          </p:cNvSpPr>
          <p:nvPr>
            <p:ph type="title"/>
          </p:nvPr>
        </p:nvSpPr>
        <p:spPr>
          <a:xfrm>
            <a:off x="1055584" y="0"/>
            <a:ext cx="8077200" cy="762000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en-US" sz="2400" cap="none" dirty="0">
                <a:solidFill>
                  <a:prstClr val="black">
                    <a:lumMod val="85000"/>
                    <a:lumOff val="15000"/>
                  </a:prstClr>
                </a:solidFill>
                <a:ea typeface="+mn-ea"/>
                <a:cs typeface="+mn-cs"/>
              </a:rPr>
              <a:t>FIRTINA </a:t>
            </a:r>
            <a:r>
              <a:rPr lang="en-US" sz="2400" cap="none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+mn-ea"/>
                <a:cs typeface="+mn-cs"/>
              </a:rPr>
              <a:t>VADİSİ - </a:t>
            </a:r>
            <a:r>
              <a:rPr lang="en-US" sz="2400" cap="none" dirty="0" smtClean="0">
                <a:solidFill>
                  <a:srgbClr val="FF0000"/>
                </a:solidFill>
                <a:ea typeface="+mn-ea"/>
                <a:cs typeface="+mn-cs"/>
              </a:rPr>
              <a:t>ZİLKALE - PALOVİT ŞELALESİ</a:t>
            </a:r>
            <a:r>
              <a:rPr lang="en-US" sz="2400" cap="none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+mn-ea"/>
                <a:cs typeface="+mn-cs"/>
              </a:rPr>
              <a:t> - TARDERESİ KANYONU - AYDER </a:t>
            </a:r>
            <a:endParaRPr lang="en-US" sz="2400" b="0" cap="none" dirty="0">
              <a:solidFill>
                <a:prstClr val="black">
                  <a:lumMod val="50000"/>
                  <a:lumOff val="50000"/>
                </a:prstClr>
              </a:solidFill>
              <a:ea typeface="+mn-ea"/>
              <a:cs typeface="+mn-cs"/>
            </a:endParaRPr>
          </a:p>
        </p:txBody>
      </p:sp>
      <p:sp>
        <p:nvSpPr>
          <p:cNvPr id="7" name="Text Placeholder 2"/>
          <p:cNvSpPr txBox="1">
            <a:spLocks/>
          </p:cNvSpPr>
          <p:nvPr/>
        </p:nvSpPr>
        <p:spPr>
          <a:xfrm>
            <a:off x="897646" y="838200"/>
            <a:ext cx="8229601" cy="762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000" dirty="0"/>
              <a:t>Kalenin gezilmesi ve fotoğraf çekiminin ardından </a:t>
            </a:r>
            <a:r>
              <a:rPr lang="tr-TR" sz="2000" dirty="0" err="1"/>
              <a:t>Palovit</a:t>
            </a:r>
            <a:r>
              <a:rPr lang="tr-TR" sz="2000" dirty="0"/>
              <a:t> şelalesine hareket ediyoruz</a:t>
            </a:r>
            <a:r>
              <a:rPr lang="tr-TR" sz="2000" dirty="0" smtClean="0"/>
              <a:t>. 14.00-15.00 </a:t>
            </a:r>
            <a:endParaRPr lang="en-US" sz="2000" dirty="0"/>
          </a:p>
        </p:txBody>
      </p:sp>
      <p:pic>
        <p:nvPicPr>
          <p:cNvPr id="2" name="Picture 1" descr="zil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42" t="20545" r="16059" b="7871"/>
          <a:stretch/>
        </p:blipFill>
        <p:spPr>
          <a:xfrm>
            <a:off x="0" y="1752600"/>
            <a:ext cx="6364045" cy="4343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 descr="palovit.jpg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76" r="10485"/>
          <a:stretch/>
        </p:blipFill>
        <p:spPr>
          <a:xfrm>
            <a:off x="6400800" y="1752600"/>
            <a:ext cx="2743199" cy="4343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44569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>
        <p14:gallery dir="l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384</Words>
  <Application>Microsoft Macintosh PowerPoint</Application>
  <PresentationFormat>On-screen Show (4:3)</PresentationFormat>
  <Paragraphs>61</Paragraphs>
  <Slides>11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Ayder Tur</vt:lpstr>
      <vt:lpstr>LAZ KONAKLARI - ARHAVİ - KAMİLET VADİSİ - MENÇUNA ŞELALESİ - SARP SINIR KAPISI </vt:lpstr>
      <vt:lpstr>LAZ KONAKLARI - ARHAVİ - KAMİLET VADİSİ - MENÇUNA ŞELALESİ - SARP SINIR KAPISI </vt:lpstr>
      <vt:lpstr>LAZ KONAKLARI - ARHAVİ - KAMİLET VADİSİ - MENÇUNA ŞELALESİ - SARP SINIR KAPISI </vt:lpstr>
      <vt:lpstr>LAZ KONAKLARI - ARHAVİ - KAMİLET VADİSİ - MENÇUNA ŞELALESİ - SARP SINIR KAPISI </vt:lpstr>
      <vt:lpstr>FIRTINA VADİSİ - ZİLKALE - PALOVİT ŞELALESİ - TARDERESİ KANYONU - AYDER </vt:lpstr>
      <vt:lpstr>FIRTINA VADİSİ - ZİLKALE - PALOVİT ŞELALESİ - TARDERESİ KANYONU - AYDER </vt:lpstr>
      <vt:lpstr>FIRTINA VADİSİ - ZİLKALE - PALOVİT ŞELALESİ - TARDERESİ KANYONU - AYDER </vt:lpstr>
      <vt:lpstr>FIRTINA VADİSİ - ZİLKALE - PALOVİT ŞELALESİ - TARDERESİ KANYONU - AYDER </vt:lpstr>
      <vt:lpstr>FIRTINA VADİSİ - ZİLKALE - PALOVİT ŞELALESİ - TARDERESİ KANYONU - AYDER </vt:lpstr>
      <vt:lpstr>FIRTINA VADİSİ - ZİLKALE - PALOVİT ŞELALESİ - TARDERESİ KANYONU - AYDER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Ayder Tur</dc:title>
  <dc:creator>azade</dc:creator>
  <cp:lastModifiedBy>azade</cp:lastModifiedBy>
  <cp:revision>1</cp:revision>
  <dcterms:created xsi:type="dcterms:W3CDTF">2017-11-07T00:26:25Z</dcterms:created>
  <dcterms:modified xsi:type="dcterms:W3CDTF">2017-11-07T00:28:06Z</dcterms:modified>
</cp:coreProperties>
</file>