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73" d="100"/>
          <a:sy n="73" d="100"/>
        </p:scale>
        <p:origin x="-175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printerSettings" Target="printerSettings/printerSettings1.bin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9D21D778-B565-4D7E-94D7-64010A445B68}" type="datetimeFigureOut">
              <a:rPr lang="en-US" smtClean="0"/>
              <a:pPr eaLnBrk="1" latinLnBrk="0" hangingPunct="1"/>
              <a:t>19.01.21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Oval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2C6B1FF6-39B9-40F5-8B67-33C6354A3D4F}" type="slidenum">
              <a:rPr kumimoji="0" lang="en-US" smtClean="0"/>
              <a:pPr eaLnBrk="1" latinLnBrk="0" hangingPunct="1"/>
              <a:t>‹#›</a:t>
            </a:fld>
            <a:endParaRPr kumimoji="0" lang="en-US" dirty="0">
              <a:solidFill>
                <a:schemeClr val="accent3">
                  <a:shade val="75000"/>
                </a:scheme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endParaRPr/>
          </a:p>
          <a:p>
            <a:pPr lvl="1" eaLnBrk="1" latinLnBrk="0" hangingPunct="1"/>
            <a:endParaRPr/>
          </a:p>
          <a:p>
            <a:pPr lvl="2" eaLnBrk="1" latinLnBrk="0" hangingPunct="1"/>
            <a:endParaRPr/>
          </a:p>
          <a:p>
            <a:pPr lvl="3" eaLnBrk="1" latinLnBrk="0" hangingPunct="1"/>
            <a:endParaRPr/>
          </a:p>
          <a:p>
            <a:pPr lvl="4" eaLnBrk="1" latinLnBrk="0" hangingPunct="1"/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9D21D778-B565-4D7E-94D7-64010A445B68}" type="datetimeFigureOut">
              <a:rPr lang="en-US" smtClean="0"/>
              <a:pPr eaLnBrk="1" latinLnBrk="0" hangingPunct="1"/>
              <a:t>19.01.21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B1FF6-39B9-40F5-8B67-33C6354A3D4F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2C6B1FF6-39B9-40F5-8B67-33C6354A3D4F}" type="slidenum">
              <a:rPr kumimoji="0" lang="en-US" smtClean="0"/>
              <a:pPr eaLnBrk="1" latinLnBrk="0" hangingPunct="1"/>
              <a:t>‹#›</a:t>
            </a:fld>
            <a:endParaRPr kumimoji="0"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endParaRPr/>
          </a:p>
          <a:p>
            <a:pPr lvl="1" eaLnBrk="1" latinLnBrk="0" hangingPunct="1"/>
            <a:endParaRPr/>
          </a:p>
          <a:p>
            <a:pPr lvl="2" eaLnBrk="1" latinLnBrk="0" hangingPunct="1"/>
            <a:endParaRPr/>
          </a:p>
          <a:p>
            <a:pPr lvl="3" eaLnBrk="1" latinLnBrk="0" hangingPunct="1"/>
            <a:endParaRPr/>
          </a:p>
          <a:p>
            <a:pPr lvl="4" eaLnBrk="1" latinLnBrk="0" hangingPunct="1"/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9D21D778-B565-4D7E-94D7-64010A445B68}" type="datetimeFigureOut">
              <a:rPr lang="en-US" smtClean="0"/>
              <a:pPr eaLnBrk="1" latinLnBrk="0" hangingPunct="1"/>
              <a:t>19.01.21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9D21D778-B565-4D7E-94D7-64010A445B68}" type="datetimeFigureOut">
              <a:rPr lang="en-US" smtClean="0"/>
              <a:pPr eaLnBrk="1" latinLnBrk="0" hangingPunct="1"/>
              <a:t>19.01.21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2C6B1FF6-39B9-40F5-8B67-33C6354A3D4F}" type="slidenum">
              <a:rPr kumimoji="0" lang="en-US" smtClean="0"/>
              <a:pPr eaLnBrk="1" latinLnBrk="0" hangingPunct="1"/>
              <a:t>‹#›</a:t>
            </a:fld>
            <a:endParaRPr kumimoji="0"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endParaRPr/>
          </a:p>
          <a:p>
            <a:pPr lvl="1" eaLnBrk="1" latinLnBrk="0" hangingPunct="1"/>
            <a:endParaRPr/>
          </a:p>
          <a:p>
            <a:pPr lvl="2" eaLnBrk="1" latinLnBrk="0" hangingPunct="1"/>
            <a:endParaRPr/>
          </a:p>
          <a:p>
            <a:pPr lvl="3" eaLnBrk="1" latinLnBrk="0" hangingPunct="1"/>
            <a:endParaRPr/>
          </a:p>
          <a:p>
            <a:pPr lvl="4" eaLnBrk="1" latinLnBrk="0" hangingPunct="1"/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endParaRPr kumimoji="0" lang="en-US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9D21D778-B565-4D7E-94D7-64010A445B68}" type="datetimeFigureOut">
              <a:rPr lang="en-US" smtClean="0"/>
              <a:pPr eaLnBrk="1" latinLnBrk="0" hangingPunct="1"/>
              <a:t>19.01.21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2C6B1FF6-39B9-40F5-8B67-33C6354A3D4F}" type="slidenum">
              <a:rPr kumimoji="0" lang="en-US" smtClean="0"/>
              <a:pPr eaLnBrk="1" latinLnBrk="0" hangingPunct="1"/>
              <a:t>‹#›</a:t>
            </a:fld>
            <a:endParaRPr kumimoji="0" lang="en-US" dirty="0">
              <a:solidFill>
                <a:schemeClr val="accent3">
                  <a:shade val="75000"/>
                </a:scheme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pPr eaLnBrk="1" latinLnBrk="0" hangingPunct="1"/>
            <a:fld id="{9D21D778-B565-4D7E-94D7-64010A445B68}" type="datetimeFigureOut">
              <a:rPr lang="en-US" smtClean="0"/>
              <a:pPr eaLnBrk="1" latinLnBrk="0" hangingPunct="1"/>
              <a:t>19.01.21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B1FF6-39B9-40F5-8B67-33C6354A3D4F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endParaRPr/>
          </a:p>
          <a:p>
            <a:pPr lvl="1" eaLnBrk="1" latinLnBrk="0" hangingPunct="1"/>
            <a:endParaRPr/>
          </a:p>
          <a:p>
            <a:pPr lvl="2" eaLnBrk="1" latinLnBrk="0" hangingPunct="1"/>
            <a:endParaRPr/>
          </a:p>
          <a:p>
            <a:pPr lvl="3" eaLnBrk="1" latinLnBrk="0" hangingPunct="1"/>
            <a:endParaRPr/>
          </a:p>
          <a:p>
            <a:pPr lvl="4" eaLnBrk="1" latinLnBrk="0" hangingPunct="1"/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endParaRPr/>
          </a:p>
          <a:p>
            <a:pPr lvl="1" eaLnBrk="1" latinLnBrk="0" hangingPunct="1"/>
            <a:endParaRPr/>
          </a:p>
          <a:p>
            <a:pPr lvl="2" eaLnBrk="1" latinLnBrk="0" hangingPunct="1"/>
            <a:endParaRPr/>
          </a:p>
          <a:p>
            <a:pPr lvl="3" eaLnBrk="1" latinLnBrk="0" hangingPunct="1"/>
            <a:endParaRPr/>
          </a:p>
          <a:p>
            <a:pPr lvl="4" eaLnBrk="1" latinLnBrk="0" hangingPunct="1"/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9D21D778-B565-4D7E-94D7-64010A445B68}" type="datetimeFigureOut">
              <a:rPr lang="en-US" smtClean="0"/>
              <a:pPr eaLnBrk="1" latinLnBrk="0" hangingPunct="1"/>
              <a:t>19.01.21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Content Placeholder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endParaRPr/>
          </a:p>
          <a:p>
            <a:pPr lvl="1" eaLnBrk="1" latinLnBrk="0" hangingPunct="1"/>
            <a:endParaRPr/>
          </a:p>
          <a:p>
            <a:pPr lvl="2" eaLnBrk="1" latinLnBrk="0" hangingPunct="1"/>
            <a:endParaRPr/>
          </a:p>
          <a:p>
            <a:pPr lvl="3" eaLnBrk="1" latinLnBrk="0" hangingPunct="1"/>
            <a:endParaRPr/>
          </a:p>
          <a:p>
            <a:pPr lvl="4" eaLnBrk="1" latinLnBrk="0" hangingPunct="1"/>
            <a:endParaRPr kumimoji="0" lang="en-US"/>
          </a:p>
        </p:txBody>
      </p:sp>
      <p:sp>
        <p:nvSpPr>
          <p:cNvPr id="26" name="Content Placeholder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endParaRPr/>
          </a:p>
          <a:p>
            <a:pPr lvl="1" eaLnBrk="1" latinLnBrk="0" hangingPunct="1"/>
            <a:endParaRPr/>
          </a:p>
          <a:p>
            <a:pPr lvl="2" eaLnBrk="1" latinLnBrk="0" hangingPunct="1"/>
            <a:endParaRPr/>
          </a:p>
          <a:p>
            <a:pPr lvl="3" eaLnBrk="1" latinLnBrk="0" hangingPunct="1"/>
            <a:endParaRPr/>
          </a:p>
          <a:p>
            <a:pPr lvl="4" eaLnBrk="1" latinLnBrk="0" hangingPunct="1"/>
            <a:endParaRPr kumimoji="0" lang="en-US"/>
          </a:p>
        </p:txBody>
      </p:sp>
      <p:sp>
        <p:nvSpPr>
          <p:cNvPr id="25" name="Oval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Oval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pPr algn="ctr" eaLnBrk="1" latinLnBrk="0" hangingPunct="1"/>
            <a:fld id="{2C6B1FF6-39B9-40F5-8B67-33C6354A3D4F}" type="slidenum">
              <a:rPr kumimoji="0" lang="en-US" smtClean="0"/>
              <a:pPr algn="ctr" eaLnBrk="1" latinLnBrk="0" hangingPunct="1"/>
              <a:t>‹#›</a:t>
            </a:fld>
            <a:endParaRPr kumimoji="0" lang="en-US" dirty="0"/>
          </a:p>
        </p:txBody>
      </p:sp>
      <p:sp>
        <p:nvSpPr>
          <p:cNvPr id="23" name="Title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9D21D778-B565-4D7E-94D7-64010A445B68}" type="datetimeFigureOut">
              <a:rPr lang="en-US" smtClean="0"/>
              <a:pPr eaLnBrk="1" latinLnBrk="0" hangingPunct="1"/>
              <a:t>19.01.21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2C6B1FF6-39B9-40F5-8B67-33C6354A3D4F}" type="slidenum">
              <a:rPr kumimoji="0" lang="en-US" smtClean="0"/>
              <a:pPr eaLnBrk="1" latinLnBrk="0" hangingPunct="1"/>
              <a:t>‹#›</a:t>
            </a:fld>
            <a:endParaRPr kumimoji="0"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9D21D778-B565-4D7E-94D7-64010A445B68}" type="datetimeFigureOut">
              <a:rPr lang="en-US" smtClean="0"/>
              <a:pPr eaLnBrk="1" latinLnBrk="0" hangingPunct="1"/>
              <a:t>19.01.21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2C6B1FF6-39B9-40F5-8B67-33C6354A3D4F}" type="slidenum">
              <a:rPr kumimoji="0" lang="en-US" smtClean="0"/>
              <a:pPr eaLnBrk="1" latinLnBrk="0" hangingPunct="1"/>
              <a:t>‹#›</a:t>
            </a:fld>
            <a:endParaRPr kumimoji="0" lang="en-US" dirty="0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Content Placeholder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endParaRPr/>
          </a:p>
          <a:p>
            <a:pPr lvl="1" eaLnBrk="1" latinLnBrk="0" hangingPunct="1"/>
            <a:endParaRPr/>
          </a:p>
          <a:p>
            <a:pPr lvl="2" eaLnBrk="1" latinLnBrk="0" hangingPunct="1"/>
            <a:endParaRPr/>
          </a:p>
          <a:p>
            <a:pPr lvl="3" eaLnBrk="1" latinLnBrk="0" hangingPunct="1"/>
            <a:endParaRPr/>
          </a:p>
          <a:p>
            <a:pPr lvl="4" eaLnBrk="1" latinLnBrk="0" hangingPunct="1"/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2C6B1FF6-39B9-40F5-8B67-33C6354A3D4F}" type="slidenum">
              <a:rPr kumimoji="0" lang="en-US" smtClean="0"/>
              <a:pPr eaLnBrk="1" latinLnBrk="0" hangingPunct="1"/>
              <a:t>‹#›</a:t>
            </a:fld>
            <a:endParaRPr kumimoji="0" lang="en-US" dirty="0">
              <a:solidFill>
                <a:schemeClr val="accent3">
                  <a:shade val="75000"/>
                </a:schemeClr>
              </a:solidFill>
            </a:endParaRPr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9D21D778-B565-4D7E-94D7-64010A445B68}" type="datetimeFigureOut">
              <a:rPr lang="en-US" smtClean="0"/>
              <a:pPr eaLnBrk="1" latinLnBrk="0" hangingPunct="1"/>
              <a:t>19.01.21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traight Connector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Oval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2C6B1FF6-39B9-40F5-8B67-33C6354A3D4F}" type="slidenum">
              <a:rPr kumimoji="0" lang="en-US" smtClean="0"/>
              <a:pPr eaLnBrk="1" latinLnBrk="0" hangingPunct="1"/>
              <a:t>‹#›</a:t>
            </a:fld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endParaRPr kumimoji="0" lang="en-US"/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pPr eaLnBrk="1" latinLnBrk="0" hangingPunct="1"/>
            <a:fld id="{9D21D778-B565-4D7E-94D7-64010A445B68}" type="datetimeFigureOut">
              <a:rPr lang="en-US" smtClean="0"/>
              <a:pPr eaLnBrk="1" latinLnBrk="0" hangingPunct="1"/>
              <a:t>19.01.21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pPr algn="r" eaLnBrk="1" latinLnBrk="0" hangingPunct="1"/>
            <a:fld id="{9D21D778-B565-4D7E-94D7-64010A445B68}" type="datetimeFigureOut">
              <a:rPr lang="en-US" smtClean="0"/>
              <a:pPr algn="r" eaLnBrk="1" latinLnBrk="0" hangingPunct="1"/>
              <a:t>19.01.21</a:t>
            </a:fld>
            <a:endParaRPr lang="en-US" sz="1400" dirty="0">
              <a:solidFill>
                <a:srgbClr val="FFFFFF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pPr algn="l" eaLnBrk="1" latinLnBrk="0" hangingPunct="1"/>
            <a:endParaRPr kumimoji="0" lang="en-US" dirty="0">
              <a:solidFill>
                <a:srgbClr val="FFFFFF"/>
              </a:solidFill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pPr algn="ctr" eaLnBrk="1" latinLnBrk="0" hangingPunct="1"/>
            <a:fld id="{2C6B1FF6-39B9-40F5-8B67-33C6354A3D4F}" type="slidenum">
              <a:rPr kumimoji="0" lang="en-US" smtClean="0"/>
              <a:pPr algn="ctr" eaLnBrk="1" latinLnBrk="0" hangingPunct="1"/>
              <a:t>‹#›</a:t>
            </a:fld>
            <a:endParaRPr kumimoji="0" lang="en-US" sz="1600" dirty="0">
              <a:solidFill>
                <a:schemeClr val="accent3">
                  <a:shade val="75000"/>
                </a:schemeClr>
              </a:solidFill>
            </a:endParaRPr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sz="4000" dirty="0" smtClean="0"/>
              <a:t>VERGİ HUKUKU I</a:t>
            </a:r>
            <a:br>
              <a:rPr lang="en-US" sz="4000" dirty="0" smtClean="0"/>
            </a:br>
            <a:r>
              <a:rPr lang="en-US" sz="4000" dirty="0" smtClean="0"/>
              <a:t/>
            </a:r>
            <a:br>
              <a:rPr lang="en-US" sz="4000" dirty="0" smtClean="0"/>
            </a:br>
            <a:r>
              <a:rPr lang="en-US" sz="4000" dirty="0" err="1" smtClean="0"/>
              <a:t>Vergilendirme</a:t>
            </a:r>
            <a:r>
              <a:rPr lang="en-US" sz="4000" dirty="0" smtClean="0"/>
              <a:t> </a:t>
            </a:r>
            <a:r>
              <a:rPr lang="en-US" sz="4000" dirty="0" err="1" smtClean="0"/>
              <a:t>Süreci</a:t>
            </a:r>
            <a:r>
              <a:rPr lang="en-US" sz="4000" smtClean="0"/>
              <a:t>:</a:t>
            </a:r>
            <a:br>
              <a:rPr lang="en-US" sz="4000" smtClean="0"/>
            </a:br>
            <a:r>
              <a:rPr lang="en-US" sz="4000" smtClean="0"/>
              <a:t>Tarha</a:t>
            </a:r>
            <a:r>
              <a:rPr lang="en-US" sz="4000" dirty="0" smtClean="0"/>
              <a:t> </a:t>
            </a:r>
            <a:r>
              <a:rPr lang="en-US" sz="4000" dirty="0" err="1" smtClean="0"/>
              <a:t>hazırlayıcı</a:t>
            </a:r>
            <a:r>
              <a:rPr lang="en-US" sz="4000" dirty="0" smtClean="0"/>
              <a:t> </a:t>
            </a:r>
            <a:r>
              <a:rPr lang="en-US" sz="4000" dirty="0" err="1" smtClean="0"/>
              <a:t>işlemler</a:t>
            </a:r>
            <a:r>
              <a:rPr lang="en-US" sz="4000" dirty="0" smtClean="0"/>
              <a:t> </a:t>
            </a:r>
            <a:endParaRPr lang="en-US" sz="4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 smtClean="0"/>
              <a:t>Prof.Dr.Dilek</a:t>
            </a:r>
            <a:r>
              <a:rPr lang="en-US" dirty="0" smtClean="0"/>
              <a:t> ÖZKÖK ÇUBUKÇU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85410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4. BİLGİ TOPLAMA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0112" y="1855365"/>
            <a:ext cx="7345363" cy="4210156"/>
          </a:xfrm>
        </p:spPr>
        <p:txBody>
          <a:bodyPr>
            <a:normAutofit fontScale="77500" lnSpcReduction="20000"/>
          </a:bodyPr>
          <a:lstStyle/>
          <a:p>
            <a:endParaRPr lang="en-US" dirty="0" smtClean="0"/>
          </a:p>
          <a:p>
            <a:pPr marL="0" indent="0">
              <a:buNone/>
            </a:pPr>
            <a:r>
              <a:rPr lang="en-US" dirty="0" err="1" smtClean="0"/>
              <a:t>İdare</a:t>
            </a:r>
            <a:r>
              <a:rPr lang="en-US" dirty="0" smtClean="0"/>
              <a:t> </a:t>
            </a:r>
            <a:r>
              <a:rPr lang="en-US" dirty="0" err="1" smtClean="0"/>
              <a:t>ihtiyaç</a:t>
            </a:r>
            <a:r>
              <a:rPr lang="en-US" dirty="0" smtClean="0"/>
              <a:t> </a:t>
            </a:r>
            <a:r>
              <a:rPr lang="en-US" dirty="0" err="1" smtClean="0"/>
              <a:t>halinde</a:t>
            </a:r>
            <a:r>
              <a:rPr lang="en-US" dirty="0" smtClean="0"/>
              <a:t> </a:t>
            </a:r>
            <a:r>
              <a:rPr lang="en-US" dirty="0" err="1" smtClean="0"/>
              <a:t>ya</a:t>
            </a:r>
            <a:r>
              <a:rPr lang="en-US" dirty="0" smtClean="0"/>
              <a:t> da </a:t>
            </a:r>
            <a:r>
              <a:rPr lang="en-US" dirty="0" err="1" smtClean="0"/>
              <a:t>devamlı</a:t>
            </a:r>
            <a:r>
              <a:rPr lang="en-US" dirty="0" smtClean="0"/>
              <a:t> </a:t>
            </a:r>
            <a:r>
              <a:rPr lang="en-US" dirty="0" err="1" smtClean="0"/>
              <a:t>olarak</a:t>
            </a:r>
            <a:r>
              <a:rPr lang="en-US" dirty="0" smtClean="0"/>
              <a:t> </a:t>
            </a:r>
            <a:r>
              <a:rPr lang="en-US" dirty="0" err="1" smtClean="0"/>
              <a:t>bilgi</a:t>
            </a:r>
            <a:r>
              <a:rPr lang="en-US" dirty="0" smtClean="0"/>
              <a:t> </a:t>
            </a:r>
            <a:r>
              <a:rPr lang="en-US" dirty="0" err="1" smtClean="0"/>
              <a:t>toplar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1. </a:t>
            </a:r>
            <a:r>
              <a:rPr lang="en-US" dirty="0" err="1" smtClean="0"/>
              <a:t>Kamu</a:t>
            </a:r>
            <a:r>
              <a:rPr lang="en-US" dirty="0" smtClean="0"/>
              <a:t> </a:t>
            </a:r>
            <a:r>
              <a:rPr lang="en-US" dirty="0" err="1"/>
              <a:t>idare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müesseseleri</a:t>
            </a:r>
            <a:r>
              <a:rPr lang="en-US" dirty="0"/>
              <a:t>, </a:t>
            </a:r>
            <a:r>
              <a:rPr lang="en-US" dirty="0" err="1"/>
              <a:t>mükellefler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mükelleflerle</a:t>
            </a:r>
            <a:r>
              <a:rPr lang="en-US" dirty="0"/>
              <a:t> </a:t>
            </a:r>
            <a:r>
              <a:rPr lang="en-US" dirty="0" err="1"/>
              <a:t>muamelede</a:t>
            </a:r>
            <a:r>
              <a:rPr lang="en-US" dirty="0"/>
              <a:t> </a:t>
            </a:r>
            <a:r>
              <a:rPr lang="en-US" dirty="0" err="1"/>
              <a:t>bulunan</a:t>
            </a:r>
            <a:r>
              <a:rPr lang="en-US" dirty="0"/>
              <a:t> </a:t>
            </a:r>
            <a:r>
              <a:rPr lang="en-US" dirty="0" err="1"/>
              <a:t>diğer</a:t>
            </a:r>
            <a:r>
              <a:rPr lang="en-US" dirty="0"/>
              <a:t> </a:t>
            </a:r>
            <a:r>
              <a:rPr lang="en-US" dirty="0" err="1"/>
              <a:t>gerçek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 smtClean="0"/>
              <a:t>tüzel</a:t>
            </a:r>
            <a:r>
              <a:rPr lang="en-US" dirty="0" smtClean="0"/>
              <a:t> </a:t>
            </a:r>
            <a:r>
              <a:rPr lang="en-US" dirty="0" err="1" smtClean="0"/>
              <a:t>kişiler</a:t>
            </a:r>
            <a:r>
              <a:rPr lang="en-US" dirty="0"/>
              <a:t>, </a:t>
            </a:r>
            <a:r>
              <a:rPr lang="en-US" dirty="0" err="1"/>
              <a:t>Maliye</a:t>
            </a:r>
            <a:r>
              <a:rPr lang="en-US" dirty="0"/>
              <a:t> </a:t>
            </a:r>
            <a:r>
              <a:rPr lang="en-US" dirty="0" err="1"/>
              <a:t>Bakanlığının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vergi</a:t>
            </a:r>
            <a:r>
              <a:rPr lang="en-US" dirty="0"/>
              <a:t> </a:t>
            </a:r>
            <a:r>
              <a:rPr lang="en-US" dirty="0" err="1"/>
              <a:t>incelemesi</a:t>
            </a:r>
            <a:r>
              <a:rPr lang="en-US" dirty="0"/>
              <a:t> </a:t>
            </a:r>
            <a:r>
              <a:rPr lang="en-US" dirty="0" err="1"/>
              <a:t>yapmaya</a:t>
            </a:r>
            <a:r>
              <a:rPr lang="en-US" dirty="0"/>
              <a:t> </a:t>
            </a:r>
            <a:r>
              <a:rPr lang="en-US" dirty="0" err="1"/>
              <a:t>yetkili</a:t>
            </a:r>
            <a:r>
              <a:rPr lang="en-US" dirty="0"/>
              <a:t> </a:t>
            </a:r>
            <a:r>
              <a:rPr lang="en-US" dirty="0" err="1"/>
              <a:t>olanların</a:t>
            </a:r>
            <a:r>
              <a:rPr lang="en-US" dirty="0"/>
              <a:t> </a:t>
            </a:r>
            <a:r>
              <a:rPr lang="en-US" dirty="0" err="1"/>
              <a:t>istiyecekleri</a:t>
            </a:r>
            <a:r>
              <a:rPr lang="en-US" dirty="0"/>
              <a:t> </a:t>
            </a:r>
            <a:r>
              <a:rPr lang="en-US" dirty="0" err="1"/>
              <a:t>bilgileri</a:t>
            </a:r>
            <a:r>
              <a:rPr lang="en-US" dirty="0"/>
              <a:t> </a:t>
            </a:r>
            <a:r>
              <a:rPr lang="en-US" dirty="0" err="1"/>
              <a:t>vermeye</a:t>
            </a:r>
            <a:r>
              <a:rPr lang="en-US" dirty="0"/>
              <a:t> </a:t>
            </a:r>
            <a:r>
              <a:rPr lang="en-US" dirty="0" err="1"/>
              <a:t>mecburdurlar</a:t>
            </a:r>
            <a:r>
              <a:rPr lang="en-US" dirty="0"/>
              <a:t>.</a:t>
            </a:r>
          </a:p>
          <a:p>
            <a:pPr marL="0" indent="0">
              <a:buNone/>
            </a:pPr>
            <a:r>
              <a:rPr lang="en-US" dirty="0" err="1"/>
              <a:t>Bilgiler</a:t>
            </a:r>
            <a:r>
              <a:rPr lang="en-US" dirty="0"/>
              <a:t> </a:t>
            </a:r>
            <a:r>
              <a:rPr lang="en-US" dirty="0" err="1"/>
              <a:t>yazı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sözle</a:t>
            </a:r>
            <a:r>
              <a:rPr lang="en-US" dirty="0"/>
              <a:t> </a:t>
            </a:r>
            <a:r>
              <a:rPr lang="en-US" dirty="0" err="1"/>
              <a:t>istenilir</a:t>
            </a:r>
            <a:r>
              <a:rPr lang="en-US" dirty="0"/>
              <a:t>. </a:t>
            </a:r>
            <a:r>
              <a:rPr lang="en-US" dirty="0" err="1"/>
              <a:t>Sözle</a:t>
            </a:r>
            <a:r>
              <a:rPr lang="en-US" dirty="0"/>
              <a:t> </a:t>
            </a:r>
            <a:r>
              <a:rPr lang="en-US" dirty="0" err="1"/>
              <a:t>istenen</a:t>
            </a:r>
            <a:r>
              <a:rPr lang="en-US" dirty="0"/>
              <a:t> </a:t>
            </a:r>
            <a:r>
              <a:rPr lang="en-US" dirty="0" err="1"/>
              <a:t>bilgileri</a:t>
            </a:r>
            <a:r>
              <a:rPr lang="en-US" dirty="0"/>
              <a:t> </a:t>
            </a:r>
            <a:r>
              <a:rPr lang="en-US" dirty="0" err="1"/>
              <a:t>vermeyenlere</a:t>
            </a:r>
            <a:r>
              <a:rPr lang="en-US" dirty="0"/>
              <a:t> </a:t>
            </a:r>
            <a:r>
              <a:rPr lang="en-US" dirty="0" err="1"/>
              <a:t>keyfiyet</a:t>
            </a:r>
            <a:r>
              <a:rPr lang="en-US" dirty="0"/>
              <a:t> </a:t>
            </a:r>
            <a:r>
              <a:rPr lang="en-US" dirty="0" err="1"/>
              <a:t>yazı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tekit</a:t>
            </a:r>
            <a:r>
              <a:rPr lang="en-US" dirty="0"/>
              <a:t> </a:t>
            </a:r>
            <a:r>
              <a:rPr lang="en-US" dirty="0" err="1" smtClean="0"/>
              <a:t>edilir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/>
              <a:t>cevap</a:t>
            </a:r>
            <a:r>
              <a:rPr lang="en-US" dirty="0"/>
              <a:t> </a:t>
            </a:r>
            <a:r>
              <a:rPr lang="en-US" dirty="0" err="1"/>
              <a:t>vermeleri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kendilerine</a:t>
            </a:r>
            <a:r>
              <a:rPr lang="en-US" dirty="0"/>
              <a:t> </a:t>
            </a:r>
            <a:r>
              <a:rPr lang="en-US" dirty="0" err="1"/>
              <a:t>münasip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mühlet</a:t>
            </a:r>
            <a:r>
              <a:rPr lang="en-US" dirty="0"/>
              <a:t> </a:t>
            </a:r>
            <a:r>
              <a:rPr lang="en-US" dirty="0" err="1"/>
              <a:t>tayin</a:t>
            </a:r>
            <a:r>
              <a:rPr lang="en-US" dirty="0"/>
              <a:t> </a:t>
            </a:r>
            <a:r>
              <a:rPr lang="en-US" dirty="0" err="1"/>
              <a:t>olunur</a:t>
            </a:r>
            <a:r>
              <a:rPr lang="en-US" dirty="0"/>
              <a:t>. </a:t>
            </a:r>
            <a:r>
              <a:rPr lang="en-US" dirty="0" err="1"/>
              <a:t>Bilgi</a:t>
            </a:r>
            <a:r>
              <a:rPr lang="en-US" dirty="0"/>
              <a:t> </a:t>
            </a:r>
            <a:r>
              <a:rPr lang="en-US" dirty="0" err="1"/>
              <a:t>istenmek</a:t>
            </a:r>
            <a:r>
              <a:rPr lang="en-US" dirty="0"/>
              <a:t> </a:t>
            </a:r>
            <a:r>
              <a:rPr lang="en-US" dirty="0" err="1"/>
              <a:t>üzere</a:t>
            </a:r>
            <a:r>
              <a:rPr lang="en-US" dirty="0"/>
              <a:t> </a:t>
            </a:r>
            <a:r>
              <a:rPr lang="en-US" dirty="0" err="1"/>
              <a:t>ilgililer</a:t>
            </a:r>
            <a:r>
              <a:rPr lang="en-US" dirty="0"/>
              <a:t> </a:t>
            </a:r>
            <a:r>
              <a:rPr lang="en-US" dirty="0" err="1"/>
              <a:t>vergi</a:t>
            </a:r>
            <a:r>
              <a:rPr lang="en-US" dirty="0"/>
              <a:t> </a:t>
            </a:r>
            <a:r>
              <a:rPr lang="en-US" dirty="0" err="1"/>
              <a:t>dairesine</a:t>
            </a:r>
            <a:r>
              <a:rPr lang="en-US" dirty="0"/>
              <a:t> </a:t>
            </a:r>
            <a:r>
              <a:rPr lang="en-US" dirty="0" err="1"/>
              <a:t>zorla</a:t>
            </a:r>
            <a:r>
              <a:rPr lang="en-US" dirty="0"/>
              <a:t> </a:t>
            </a:r>
            <a:r>
              <a:rPr lang="en-US" dirty="0" err="1"/>
              <a:t>getirilemez</a:t>
            </a:r>
            <a:r>
              <a:rPr lang="en-US" dirty="0"/>
              <a:t>.</a:t>
            </a:r>
          </a:p>
          <a:p>
            <a:pPr marL="0" indent="0">
              <a:buNone/>
            </a:pPr>
            <a:r>
              <a:rPr lang="en-US" dirty="0" err="1"/>
              <a:t>Memleket</a:t>
            </a:r>
            <a:r>
              <a:rPr lang="en-US" dirty="0"/>
              <a:t> </a:t>
            </a:r>
            <a:r>
              <a:rPr lang="en-US" dirty="0" err="1"/>
              <a:t>dışı</a:t>
            </a:r>
            <a:r>
              <a:rPr lang="en-US" dirty="0"/>
              <a:t> </a:t>
            </a:r>
            <a:r>
              <a:rPr lang="en-US" dirty="0" err="1"/>
              <a:t>imtiyazlarından</a:t>
            </a:r>
            <a:r>
              <a:rPr lang="en-US" dirty="0"/>
              <a:t> </a:t>
            </a:r>
            <a:r>
              <a:rPr lang="en-US" dirty="0" err="1"/>
              <a:t>faydalanan</a:t>
            </a:r>
            <a:r>
              <a:rPr lang="en-US" dirty="0"/>
              <a:t> </a:t>
            </a:r>
            <a:r>
              <a:rPr lang="en-US" dirty="0" err="1"/>
              <a:t>yabancı</a:t>
            </a:r>
            <a:r>
              <a:rPr lang="en-US" dirty="0"/>
              <a:t> </a:t>
            </a:r>
            <a:r>
              <a:rPr lang="en-US" dirty="0" err="1"/>
              <a:t>Devlet</a:t>
            </a:r>
            <a:r>
              <a:rPr lang="en-US" dirty="0"/>
              <a:t> </a:t>
            </a:r>
            <a:r>
              <a:rPr lang="en-US" dirty="0" err="1"/>
              <a:t>memurları</a:t>
            </a:r>
            <a:r>
              <a:rPr lang="en-US" dirty="0"/>
              <a:t> </a:t>
            </a:r>
            <a:r>
              <a:rPr lang="en-US" dirty="0" err="1"/>
              <a:t>bilgi</a:t>
            </a:r>
            <a:r>
              <a:rPr lang="en-US" dirty="0"/>
              <a:t> </a:t>
            </a:r>
            <a:r>
              <a:rPr lang="en-US" dirty="0" err="1"/>
              <a:t>verme</a:t>
            </a:r>
            <a:r>
              <a:rPr lang="en-US" dirty="0"/>
              <a:t> </a:t>
            </a:r>
            <a:r>
              <a:rPr lang="en-US" dirty="0" err="1"/>
              <a:t>mecburiyetine</a:t>
            </a:r>
            <a:r>
              <a:rPr lang="en-US" dirty="0"/>
              <a:t> </a:t>
            </a:r>
            <a:r>
              <a:rPr lang="en-US" dirty="0" err="1"/>
              <a:t>tabi</a:t>
            </a:r>
            <a:r>
              <a:rPr lang="en-US" dirty="0"/>
              <a:t> </a:t>
            </a:r>
            <a:r>
              <a:rPr lang="en-US" dirty="0" err="1"/>
              <a:t>olamazlar</a:t>
            </a:r>
            <a:r>
              <a:rPr lang="en-US" dirty="0" smtClean="0"/>
              <a:t>. (VUK </a:t>
            </a:r>
            <a:r>
              <a:rPr lang="en-US" dirty="0" err="1" smtClean="0"/>
              <a:t>md.</a:t>
            </a:r>
            <a:r>
              <a:rPr lang="en-US" dirty="0" smtClean="0"/>
              <a:t> 148)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60929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0113" y="406036"/>
            <a:ext cx="7345362" cy="133985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just"/>
            <a:r>
              <a:rPr lang="en-US" dirty="0" smtClean="0"/>
              <a:t>2. </a:t>
            </a:r>
            <a:r>
              <a:rPr lang="en-US" dirty="0" err="1" smtClean="0"/>
              <a:t>Devamlı</a:t>
            </a:r>
            <a:r>
              <a:rPr lang="en-US" dirty="0" smtClean="0"/>
              <a:t> </a:t>
            </a:r>
            <a:r>
              <a:rPr lang="en-US" dirty="0" err="1" smtClean="0"/>
              <a:t>bilgi</a:t>
            </a:r>
            <a:r>
              <a:rPr lang="en-US" dirty="0" smtClean="0"/>
              <a:t> </a:t>
            </a:r>
            <a:r>
              <a:rPr lang="en-US" dirty="0" err="1" smtClean="0"/>
              <a:t>isteme</a:t>
            </a:r>
            <a:r>
              <a:rPr lang="en-US" dirty="0" smtClean="0"/>
              <a:t> (</a:t>
            </a:r>
            <a:r>
              <a:rPr lang="en-US" dirty="0" err="1" smtClean="0"/>
              <a:t>verme</a:t>
            </a:r>
            <a:r>
              <a:rPr lang="en-US" dirty="0" smtClean="0"/>
              <a:t>): </a:t>
            </a:r>
            <a:r>
              <a:rPr lang="en-US" dirty="0" err="1" smtClean="0"/>
              <a:t>Kamu</a:t>
            </a:r>
            <a:r>
              <a:rPr lang="en-US" dirty="0" smtClean="0"/>
              <a:t> </a:t>
            </a:r>
            <a:r>
              <a:rPr lang="en-US" dirty="0" err="1"/>
              <a:t>idare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müsseseleri</a:t>
            </a:r>
            <a:r>
              <a:rPr lang="en-US" dirty="0"/>
              <a:t> (</a:t>
            </a:r>
            <a:r>
              <a:rPr lang="en-US" dirty="0" err="1"/>
              <a:t>Kamu</a:t>
            </a:r>
            <a:r>
              <a:rPr lang="en-US" dirty="0"/>
              <a:t> </a:t>
            </a:r>
            <a:r>
              <a:rPr lang="en-US" dirty="0" err="1"/>
              <a:t>hizmeti</a:t>
            </a:r>
            <a:r>
              <a:rPr lang="en-US" dirty="0"/>
              <a:t> </a:t>
            </a:r>
            <a:r>
              <a:rPr lang="en-US" dirty="0" err="1"/>
              <a:t>ifa</a:t>
            </a:r>
            <a:r>
              <a:rPr lang="en-US" dirty="0"/>
              <a:t> </a:t>
            </a:r>
            <a:r>
              <a:rPr lang="en-US" dirty="0" err="1"/>
              <a:t>eden</a:t>
            </a:r>
            <a:r>
              <a:rPr lang="en-US" dirty="0"/>
              <a:t> </a:t>
            </a:r>
            <a:r>
              <a:rPr lang="en-US" dirty="0" err="1"/>
              <a:t>kurum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kuruluşlar</a:t>
            </a:r>
            <a:r>
              <a:rPr lang="en-US" dirty="0"/>
              <a:t> </a:t>
            </a:r>
            <a:r>
              <a:rPr lang="en-US" dirty="0" err="1"/>
              <a:t>dahil</a:t>
            </a:r>
            <a:r>
              <a:rPr lang="en-US" dirty="0"/>
              <a:t>)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gerçek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 smtClean="0"/>
              <a:t>tüzel</a:t>
            </a:r>
            <a:r>
              <a:rPr lang="en-US" dirty="0" smtClean="0"/>
              <a:t> </a:t>
            </a:r>
            <a:r>
              <a:rPr lang="en-US" dirty="0" err="1" smtClean="0"/>
              <a:t>kişiler</a:t>
            </a:r>
            <a:r>
              <a:rPr lang="en-US" dirty="0" smtClean="0"/>
              <a:t> </a:t>
            </a:r>
            <a:r>
              <a:rPr lang="en-US" dirty="0" err="1"/>
              <a:t>vergilendirmeye</a:t>
            </a:r>
            <a:r>
              <a:rPr lang="en-US" dirty="0"/>
              <a:t> </a:t>
            </a:r>
            <a:r>
              <a:rPr lang="en-US" dirty="0" err="1"/>
              <a:t>ilişkin</a:t>
            </a:r>
            <a:r>
              <a:rPr lang="en-US" dirty="0"/>
              <a:t> </a:t>
            </a:r>
            <a:r>
              <a:rPr lang="en-US" dirty="0" err="1"/>
              <a:t>olaylarla</a:t>
            </a:r>
            <a:r>
              <a:rPr lang="en-US" dirty="0"/>
              <a:t> </a:t>
            </a:r>
            <a:r>
              <a:rPr lang="en-US" dirty="0" err="1"/>
              <a:t>ilgili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Maliye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Gümrük</a:t>
            </a:r>
            <a:r>
              <a:rPr lang="en-US" dirty="0"/>
              <a:t> </a:t>
            </a:r>
            <a:r>
              <a:rPr lang="en-US" dirty="0" err="1"/>
              <a:t>Bakanlığı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vergi</a:t>
            </a:r>
            <a:r>
              <a:rPr lang="en-US" dirty="0"/>
              <a:t> </a:t>
            </a:r>
            <a:r>
              <a:rPr lang="en-US" dirty="0" err="1"/>
              <a:t>dairesince</a:t>
            </a:r>
            <a:r>
              <a:rPr lang="en-US" dirty="0"/>
              <a:t> </a:t>
            </a:r>
            <a:r>
              <a:rPr lang="en-US" dirty="0" err="1"/>
              <a:t>kendilerinden</a:t>
            </a:r>
            <a:r>
              <a:rPr lang="en-US" dirty="0"/>
              <a:t> </a:t>
            </a:r>
            <a:r>
              <a:rPr lang="en-US" dirty="0" err="1"/>
              <a:t>yazı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istenecek</a:t>
            </a:r>
            <a:r>
              <a:rPr lang="en-US" dirty="0"/>
              <a:t> </a:t>
            </a:r>
            <a:r>
              <a:rPr lang="en-US" dirty="0" err="1"/>
              <a:t>bilgileri</a:t>
            </a:r>
            <a:r>
              <a:rPr lang="en-US" dirty="0"/>
              <a:t> belli </a:t>
            </a:r>
            <a:r>
              <a:rPr lang="en-US" dirty="0" err="1"/>
              <a:t>fasılalarla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devamlı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yazı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vermeye</a:t>
            </a:r>
            <a:r>
              <a:rPr lang="en-US" dirty="0"/>
              <a:t> </a:t>
            </a:r>
            <a:r>
              <a:rPr lang="en-US" dirty="0" err="1" smtClean="0"/>
              <a:t>mecburdurlar</a:t>
            </a:r>
            <a:r>
              <a:rPr lang="en-US" dirty="0" smtClean="0"/>
              <a:t>.( VUK </a:t>
            </a:r>
            <a:r>
              <a:rPr lang="en-US" dirty="0" err="1" smtClean="0"/>
              <a:t>md.</a:t>
            </a:r>
            <a:r>
              <a:rPr lang="en-US" dirty="0" smtClean="0"/>
              <a:t> 149) (</a:t>
            </a:r>
            <a:r>
              <a:rPr lang="en-US" dirty="0" err="1" smtClean="0"/>
              <a:t>tapu</a:t>
            </a:r>
            <a:r>
              <a:rPr lang="en-US" dirty="0" smtClean="0"/>
              <a:t> </a:t>
            </a:r>
            <a:r>
              <a:rPr lang="en-US" dirty="0" err="1" smtClean="0"/>
              <a:t>sicilleri</a:t>
            </a:r>
            <a:r>
              <a:rPr lang="en-US" dirty="0" smtClean="0"/>
              <a:t>, </a:t>
            </a:r>
            <a:r>
              <a:rPr lang="en-US" dirty="0" err="1" smtClean="0"/>
              <a:t>araç</a:t>
            </a:r>
            <a:r>
              <a:rPr lang="en-US" dirty="0" smtClean="0"/>
              <a:t> </a:t>
            </a:r>
            <a:r>
              <a:rPr lang="en-US" dirty="0" err="1" smtClean="0"/>
              <a:t>sicilleri</a:t>
            </a:r>
            <a:r>
              <a:rPr lang="en-US" dirty="0" smtClean="0"/>
              <a:t>, </a:t>
            </a:r>
            <a:r>
              <a:rPr lang="en-US" dirty="0" err="1" smtClean="0"/>
              <a:t>bankalar</a:t>
            </a:r>
            <a:r>
              <a:rPr lang="en-US" dirty="0" smtClean="0"/>
              <a:t>, </a:t>
            </a:r>
            <a:r>
              <a:rPr lang="en-US" dirty="0" err="1" smtClean="0"/>
              <a:t>nüfus</a:t>
            </a:r>
            <a:r>
              <a:rPr lang="en-US" dirty="0" smtClean="0"/>
              <a:t> </a:t>
            </a:r>
            <a:r>
              <a:rPr lang="en-US" dirty="0" err="1" smtClean="0"/>
              <a:t>müdürlükleri</a:t>
            </a:r>
            <a:r>
              <a:rPr lang="en-US" dirty="0" smtClean="0"/>
              <a:t>, </a:t>
            </a:r>
            <a:r>
              <a:rPr lang="en-US" dirty="0" err="1" smtClean="0"/>
              <a:t>icra</a:t>
            </a:r>
            <a:r>
              <a:rPr lang="en-US" dirty="0" smtClean="0"/>
              <a:t> </a:t>
            </a:r>
            <a:r>
              <a:rPr lang="en-US" dirty="0" err="1" smtClean="0"/>
              <a:t>daireleri</a:t>
            </a:r>
            <a:r>
              <a:rPr lang="en-US" dirty="0" smtClean="0"/>
              <a:t>, </a:t>
            </a:r>
            <a:r>
              <a:rPr lang="en-US" dirty="0" err="1" smtClean="0"/>
              <a:t>yabancı</a:t>
            </a:r>
            <a:r>
              <a:rPr lang="en-US" dirty="0" smtClean="0"/>
              <a:t> </a:t>
            </a:r>
            <a:r>
              <a:rPr lang="en-US" dirty="0" err="1" smtClean="0"/>
              <a:t>ülkelerdeki</a:t>
            </a:r>
            <a:r>
              <a:rPr lang="en-US" dirty="0" smtClean="0"/>
              <a:t>  </a:t>
            </a:r>
            <a:r>
              <a:rPr lang="en-US" dirty="0" err="1"/>
              <a:t>Türk</a:t>
            </a:r>
            <a:r>
              <a:rPr lang="en-US" dirty="0"/>
              <a:t> </a:t>
            </a:r>
            <a:r>
              <a:rPr lang="en-US" dirty="0" err="1"/>
              <a:t>konsolosları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konsolosluk</a:t>
            </a:r>
            <a:r>
              <a:rPr lang="en-US" dirty="0"/>
              <a:t> </a:t>
            </a:r>
            <a:r>
              <a:rPr lang="en-US" dirty="0" err="1"/>
              <a:t>görevini</a:t>
            </a:r>
            <a:r>
              <a:rPr lang="en-US" dirty="0"/>
              <a:t> </a:t>
            </a:r>
            <a:r>
              <a:rPr lang="en-US" dirty="0" err="1"/>
              <a:t>yapanlar</a:t>
            </a:r>
            <a:r>
              <a:rPr lang="en-US" dirty="0"/>
              <a:t> (</a:t>
            </a:r>
            <a:r>
              <a:rPr lang="en-US" dirty="0" err="1"/>
              <a:t>Memur</a:t>
            </a:r>
            <a:r>
              <a:rPr lang="en-US" dirty="0"/>
              <a:t> </a:t>
            </a:r>
            <a:r>
              <a:rPr lang="en-US" dirty="0" err="1"/>
              <a:t>oldukları</a:t>
            </a:r>
            <a:r>
              <a:rPr lang="en-US" dirty="0"/>
              <a:t> </a:t>
            </a:r>
            <a:r>
              <a:rPr lang="en-US" dirty="0" err="1"/>
              <a:t>yerde</a:t>
            </a:r>
            <a:r>
              <a:rPr lang="en-US" dirty="0"/>
              <a:t> </a:t>
            </a:r>
            <a:r>
              <a:rPr lang="en-US" dirty="0" err="1"/>
              <a:t>ölen</a:t>
            </a:r>
            <a:r>
              <a:rPr lang="en-US" dirty="0"/>
              <a:t> </a:t>
            </a:r>
            <a:r>
              <a:rPr lang="en-US" dirty="0" err="1"/>
              <a:t>Türk</a:t>
            </a:r>
            <a:r>
              <a:rPr lang="en-US" dirty="0"/>
              <a:t> </a:t>
            </a:r>
            <a:r>
              <a:rPr lang="en-US" dirty="0" err="1"/>
              <a:t>tebaasının</a:t>
            </a:r>
            <a:r>
              <a:rPr lang="en-US" dirty="0"/>
              <a:t> </a:t>
            </a:r>
            <a:r>
              <a:rPr lang="en-US" dirty="0" err="1"/>
              <a:t>soyadı</a:t>
            </a:r>
            <a:r>
              <a:rPr lang="en-US" dirty="0"/>
              <a:t>, </a:t>
            </a:r>
            <a:r>
              <a:rPr lang="en-US" dirty="0" err="1"/>
              <a:t>adı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sıfatları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Türkiye'deki</a:t>
            </a:r>
            <a:r>
              <a:rPr lang="en-US" dirty="0"/>
              <a:t> </a:t>
            </a:r>
            <a:r>
              <a:rPr lang="en-US" dirty="0" err="1"/>
              <a:t>ikametgahlarını</a:t>
            </a:r>
            <a:r>
              <a:rPr lang="en-US" dirty="0"/>
              <a:t> </a:t>
            </a:r>
            <a:r>
              <a:rPr lang="en-US" dirty="0" err="1"/>
              <a:t>Maliye</a:t>
            </a:r>
            <a:r>
              <a:rPr lang="en-US" dirty="0"/>
              <a:t> </a:t>
            </a:r>
            <a:r>
              <a:rPr lang="en-US" dirty="0" err="1"/>
              <a:t>Bakanlığına</a:t>
            </a:r>
            <a:r>
              <a:rPr lang="en-US" dirty="0"/>
              <a:t> </a:t>
            </a:r>
            <a:r>
              <a:rPr lang="en-US" dirty="0" err="1"/>
              <a:t>bildirirler</a:t>
            </a:r>
            <a:r>
              <a:rPr lang="en-US" dirty="0"/>
              <a:t>)</a:t>
            </a:r>
            <a:r>
              <a:rPr lang="en-US" dirty="0" smtClean="0"/>
              <a:t>; </a:t>
            </a:r>
            <a:r>
              <a:rPr lang="en-US" dirty="0" err="1"/>
              <a:t>Mahalle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köy</a:t>
            </a:r>
            <a:r>
              <a:rPr lang="en-US" dirty="0"/>
              <a:t> </a:t>
            </a:r>
            <a:r>
              <a:rPr lang="en-US" dirty="0" err="1"/>
              <a:t>muhtarları</a:t>
            </a:r>
            <a:r>
              <a:rPr lang="en-US" dirty="0"/>
              <a:t> (</a:t>
            </a:r>
            <a:r>
              <a:rPr lang="en-US" dirty="0" err="1"/>
              <a:t>Kendi</a:t>
            </a:r>
            <a:r>
              <a:rPr lang="en-US" dirty="0"/>
              <a:t> </a:t>
            </a:r>
            <a:r>
              <a:rPr lang="en-US" dirty="0" err="1"/>
              <a:t>mahalle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köylerinde</a:t>
            </a:r>
            <a:r>
              <a:rPr lang="en-US" dirty="0"/>
              <a:t> </a:t>
            </a:r>
            <a:r>
              <a:rPr lang="en-US" dirty="0" err="1"/>
              <a:t>ölenleri</a:t>
            </a:r>
            <a:r>
              <a:rPr lang="en-US" dirty="0"/>
              <a:t> </a:t>
            </a:r>
            <a:r>
              <a:rPr lang="en-US" dirty="0" err="1"/>
              <a:t>bildirirler</a:t>
            </a:r>
            <a:r>
              <a:rPr lang="en-US" dirty="0" smtClean="0"/>
              <a:t>), vs. </a:t>
            </a:r>
          </a:p>
          <a:p>
            <a:pPr algn="just"/>
            <a:r>
              <a:rPr lang="en-US" dirty="0" err="1" smtClean="0"/>
              <a:t>Kanunlarda</a:t>
            </a:r>
            <a:r>
              <a:rPr lang="en-US" dirty="0" smtClean="0"/>
              <a:t> </a:t>
            </a:r>
            <a:r>
              <a:rPr lang="en-US" dirty="0" err="1" smtClean="0"/>
              <a:t>istenen</a:t>
            </a:r>
            <a:r>
              <a:rPr lang="en-US" dirty="0" smtClean="0"/>
              <a:t> </a:t>
            </a:r>
            <a:r>
              <a:rPr lang="en-US" dirty="0" err="1" smtClean="0"/>
              <a:t>süreler</a:t>
            </a:r>
            <a:r>
              <a:rPr lang="en-US" dirty="0" smtClean="0"/>
              <a:t> </a:t>
            </a:r>
            <a:r>
              <a:rPr lang="en-US" dirty="0" err="1" smtClean="0"/>
              <a:t>içinde</a:t>
            </a:r>
            <a:r>
              <a:rPr lang="en-US" dirty="0" smtClean="0"/>
              <a:t> </a:t>
            </a:r>
            <a:r>
              <a:rPr lang="en-US" dirty="0" err="1" smtClean="0"/>
              <a:t>bildirim</a:t>
            </a:r>
            <a:r>
              <a:rPr lang="en-US" dirty="0" smtClean="0"/>
              <a:t> </a:t>
            </a:r>
            <a:r>
              <a:rPr lang="en-US" dirty="0" err="1" smtClean="0"/>
              <a:t>yapılır</a:t>
            </a:r>
            <a:r>
              <a:rPr lang="en-US" dirty="0" smtClean="0"/>
              <a:t>. (</a:t>
            </a:r>
            <a:r>
              <a:rPr lang="en-US" dirty="0" err="1" smtClean="0"/>
              <a:t>örn</a:t>
            </a:r>
            <a:r>
              <a:rPr lang="en-US" dirty="0" smtClean="0"/>
              <a:t> </a:t>
            </a:r>
            <a:r>
              <a:rPr lang="en-US" dirty="0" err="1" smtClean="0"/>
              <a:t>ölümler</a:t>
            </a:r>
            <a:r>
              <a:rPr lang="en-US" dirty="0" smtClean="0"/>
              <a:t> </a:t>
            </a:r>
            <a:r>
              <a:rPr lang="en-US" dirty="0" err="1" smtClean="0"/>
              <a:t>izleyen</a:t>
            </a:r>
            <a:r>
              <a:rPr lang="en-US" dirty="0" smtClean="0"/>
              <a:t> </a:t>
            </a:r>
            <a:r>
              <a:rPr lang="en-US" dirty="0" err="1" smtClean="0"/>
              <a:t>ayın</a:t>
            </a:r>
            <a:r>
              <a:rPr lang="en-US" dirty="0" smtClean="0"/>
              <a:t> 15’inci </a:t>
            </a:r>
            <a:r>
              <a:rPr lang="en-US" dirty="0" err="1" smtClean="0"/>
              <a:t>günü</a:t>
            </a:r>
            <a:r>
              <a:rPr lang="en-US" dirty="0" smtClean="0"/>
              <a:t> </a:t>
            </a:r>
            <a:r>
              <a:rPr lang="en-US" dirty="0" err="1" smtClean="0"/>
              <a:t>akşamına</a:t>
            </a:r>
            <a:r>
              <a:rPr lang="en-US" dirty="0" smtClean="0"/>
              <a:t> </a:t>
            </a:r>
            <a:r>
              <a:rPr lang="en-US" dirty="0" err="1" smtClean="0"/>
              <a:t>kadar</a:t>
            </a:r>
            <a:r>
              <a:rPr lang="en-US" dirty="0" smtClean="0"/>
              <a:t> </a:t>
            </a:r>
            <a:r>
              <a:rPr lang="en-US" dirty="0" err="1" smtClean="0"/>
              <a:t>bildirilir</a:t>
            </a:r>
            <a:r>
              <a:rPr lang="en-US" dirty="0" smtClean="0"/>
              <a:t>)</a:t>
            </a:r>
          </a:p>
          <a:p>
            <a:pPr algn="just"/>
            <a:endParaRPr lang="en-US" dirty="0"/>
          </a:p>
          <a:p>
            <a:pPr marL="0" indent="0" algn="just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31764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5. İZAHA DAVET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err="1"/>
              <a:t>Vergi</a:t>
            </a:r>
            <a:r>
              <a:rPr lang="en-US" dirty="0"/>
              <a:t> </a:t>
            </a:r>
            <a:r>
              <a:rPr lang="en-US" dirty="0" err="1"/>
              <a:t>incelemesine</a:t>
            </a:r>
            <a:r>
              <a:rPr lang="en-US" dirty="0"/>
              <a:t> </a:t>
            </a:r>
            <a:r>
              <a:rPr lang="en-US" dirty="0" err="1"/>
              <a:t>başlanılmadan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takdir</a:t>
            </a:r>
            <a:r>
              <a:rPr lang="en-US" dirty="0"/>
              <a:t> </a:t>
            </a:r>
            <a:r>
              <a:rPr lang="en-US" dirty="0" err="1"/>
              <a:t>komisyonuna</a:t>
            </a:r>
            <a:r>
              <a:rPr lang="en-US" dirty="0"/>
              <a:t> </a:t>
            </a:r>
            <a:r>
              <a:rPr lang="en-US" dirty="0" err="1"/>
              <a:t>sevk</a:t>
            </a:r>
            <a:r>
              <a:rPr lang="en-US" dirty="0"/>
              <a:t> </a:t>
            </a:r>
            <a:r>
              <a:rPr lang="en-US" dirty="0" err="1"/>
              <a:t>edilmeden</a:t>
            </a:r>
            <a:r>
              <a:rPr lang="en-US" dirty="0"/>
              <a:t> </a:t>
            </a:r>
            <a:r>
              <a:rPr lang="en-US" dirty="0" err="1"/>
              <a:t>önce</a:t>
            </a:r>
            <a:r>
              <a:rPr lang="en-US" dirty="0"/>
              <a:t> </a:t>
            </a:r>
            <a:r>
              <a:rPr lang="en-US" dirty="0" err="1"/>
              <a:t>verginin</a:t>
            </a:r>
            <a:r>
              <a:rPr lang="en-US" dirty="0"/>
              <a:t> </a:t>
            </a:r>
            <a:r>
              <a:rPr lang="en-US" dirty="0" err="1"/>
              <a:t>ziyaa</a:t>
            </a:r>
            <a:r>
              <a:rPr lang="en-US" dirty="0"/>
              <a:t> </a:t>
            </a:r>
            <a:r>
              <a:rPr lang="en-US" dirty="0" err="1"/>
              <a:t>uğradığına</a:t>
            </a:r>
            <a:r>
              <a:rPr lang="en-US" dirty="0"/>
              <a:t> </a:t>
            </a:r>
            <a:r>
              <a:rPr lang="en-US" dirty="0" err="1"/>
              <a:t>delalet</a:t>
            </a:r>
            <a:r>
              <a:rPr lang="en-US" dirty="0"/>
              <a:t> </a:t>
            </a:r>
            <a:r>
              <a:rPr lang="en-US" dirty="0" err="1"/>
              <a:t>eden</a:t>
            </a:r>
            <a:r>
              <a:rPr lang="en-US" dirty="0"/>
              <a:t> </a:t>
            </a:r>
            <a:r>
              <a:rPr lang="en-US" dirty="0" err="1"/>
              <a:t>emareler</a:t>
            </a:r>
            <a:r>
              <a:rPr lang="en-US" dirty="0"/>
              <a:t> </a:t>
            </a:r>
            <a:r>
              <a:rPr lang="en-US" dirty="0" err="1"/>
              <a:t>bulunduğuna</a:t>
            </a:r>
            <a:r>
              <a:rPr lang="en-US" dirty="0"/>
              <a:t> </a:t>
            </a:r>
            <a:r>
              <a:rPr lang="en-US" dirty="0" err="1"/>
              <a:t>dair</a:t>
            </a:r>
            <a:r>
              <a:rPr lang="en-US" dirty="0"/>
              <a:t> </a:t>
            </a:r>
            <a:r>
              <a:rPr lang="en-US" dirty="0" err="1"/>
              <a:t>yetkili</a:t>
            </a:r>
            <a:r>
              <a:rPr lang="en-US" dirty="0"/>
              <a:t> </a:t>
            </a:r>
            <a:r>
              <a:rPr lang="en-US" dirty="0" err="1"/>
              <a:t>merciler</a:t>
            </a:r>
            <a:r>
              <a:rPr lang="en-US" dirty="0"/>
              <a:t> </a:t>
            </a:r>
            <a:r>
              <a:rPr lang="en-US" dirty="0" err="1"/>
              <a:t>tarafından</a:t>
            </a:r>
            <a:r>
              <a:rPr lang="en-US" dirty="0"/>
              <a:t> </a:t>
            </a:r>
            <a:r>
              <a:rPr lang="en-US" dirty="0" err="1"/>
              <a:t>yapılmış</a:t>
            </a:r>
            <a:r>
              <a:rPr lang="en-US" dirty="0"/>
              <a:t> </a:t>
            </a:r>
            <a:r>
              <a:rPr lang="en-US" dirty="0" err="1"/>
              <a:t>ön</a:t>
            </a:r>
            <a:r>
              <a:rPr lang="en-US" dirty="0"/>
              <a:t> </a:t>
            </a:r>
            <a:r>
              <a:rPr lang="en-US" dirty="0" err="1"/>
              <a:t>tespitler</a:t>
            </a:r>
            <a:r>
              <a:rPr lang="en-US" dirty="0"/>
              <a:t> </a:t>
            </a:r>
            <a:r>
              <a:rPr lang="en-US" dirty="0" err="1"/>
              <a:t>hakkında</a:t>
            </a:r>
            <a:r>
              <a:rPr lang="en-US" dirty="0"/>
              <a:t> </a:t>
            </a:r>
            <a:r>
              <a:rPr lang="en-US" dirty="0" err="1"/>
              <a:t>tespit</a:t>
            </a:r>
            <a:r>
              <a:rPr lang="en-US" dirty="0"/>
              <a:t> </a:t>
            </a:r>
            <a:r>
              <a:rPr lang="en-US" dirty="0" err="1"/>
              <a:t>tarihine</a:t>
            </a:r>
            <a:r>
              <a:rPr lang="en-US" dirty="0"/>
              <a:t> </a:t>
            </a:r>
            <a:r>
              <a:rPr lang="en-US" dirty="0" err="1"/>
              <a:t>kadar</a:t>
            </a:r>
            <a:r>
              <a:rPr lang="en-US" dirty="0"/>
              <a:t> </a:t>
            </a:r>
            <a:r>
              <a:rPr lang="en-US" dirty="0" err="1"/>
              <a:t>ihbarda</a:t>
            </a:r>
            <a:r>
              <a:rPr lang="en-US" dirty="0"/>
              <a:t> </a:t>
            </a:r>
            <a:r>
              <a:rPr lang="en-US" dirty="0" err="1"/>
              <a:t>bulunulmamış</a:t>
            </a:r>
            <a:r>
              <a:rPr lang="en-US" dirty="0"/>
              <a:t> </a:t>
            </a:r>
            <a:r>
              <a:rPr lang="en-US" dirty="0" err="1"/>
              <a:t>olması</a:t>
            </a:r>
            <a:r>
              <a:rPr lang="en-US" dirty="0"/>
              <a:t> </a:t>
            </a:r>
            <a:r>
              <a:rPr lang="en-US" dirty="0" err="1"/>
              <a:t>kaydıyla</a:t>
            </a:r>
            <a:r>
              <a:rPr lang="en-US" dirty="0"/>
              <a:t> </a:t>
            </a:r>
            <a:r>
              <a:rPr lang="en-US" dirty="0" err="1"/>
              <a:t>mükellefler</a:t>
            </a:r>
            <a:r>
              <a:rPr lang="en-US" dirty="0"/>
              <a:t> </a:t>
            </a:r>
            <a:r>
              <a:rPr lang="en-US" dirty="0" err="1" smtClean="0"/>
              <a:t>izaha</a:t>
            </a:r>
            <a:r>
              <a:rPr lang="en-US" dirty="0" smtClean="0"/>
              <a:t> </a:t>
            </a:r>
            <a:r>
              <a:rPr lang="en-US" dirty="0" err="1" smtClean="0"/>
              <a:t>davet</a:t>
            </a:r>
            <a:r>
              <a:rPr lang="en-US" dirty="0" smtClean="0"/>
              <a:t> </a:t>
            </a:r>
            <a:r>
              <a:rPr lang="en-US" dirty="0" err="1" smtClean="0"/>
              <a:t>edilirler</a:t>
            </a:r>
            <a:r>
              <a:rPr lang="en-US" dirty="0" smtClean="0"/>
              <a:t>. </a:t>
            </a:r>
          </a:p>
          <a:p>
            <a:r>
              <a:rPr lang="en-US" dirty="0" err="1" smtClean="0"/>
              <a:t>Vergi</a:t>
            </a:r>
            <a:r>
              <a:rPr lang="en-US" dirty="0" smtClean="0"/>
              <a:t> </a:t>
            </a:r>
            <a:r>
              <a:rPr lang="en-US" dirty="0" err="1" smtClean="0"/>
              <a:t>incelemelerinde</a:t>
            </a:r>
            <a:r>
              <a:rPr lang="en-US" dirty="0" smtClean="0"/>
              <a:t> </a:t>
            </a:r>
            <a:r>
              <a:rPr lang="en-US" dirty="0" err="1" smtClean="0"/>
              <a:t>zamanı</a:t>
            </a:r>
            <a:r>
              <a:rPr lang="en-US" dirty="0" smtClean="0"/>
              <a:t> </a:t>
            </a:r>
            <a:r>
              <a:rPr lang="en-US" dirty="0" err="1" smtClean="0"/>
              <a:t>daha</a:t>
            </a:r>
            <a:r>
              <a:rPr lang="en-US" dirty="0" smtClean="0"/>
              <a:t> </a:t>
            </a:r>
            <a:r>
              <a:rPr lang="en-US" dirty="0" err="1" smtClean="0"/>
              <a:t>iyi</a:t>
            </a:r>
            <a:r>
              <a:rPr lang="en-US" dirty="0" smtClean="0"/>
              <a:t> </a:t>
            </a:r>
            <a:r>
              <a:rPr lang="en-US" dirty="0" err="1" smtClean="0"/>
              <a:t>kullanmak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matrah</a:t>
            </a:r>
            <a:r>
              <a:rPr lang="en-US" dirty="0" smtClean="0"/>
              <a:t> </a:t>
            </a:r>
            <a:r>
              <a:rPr lang="en-US" dirty="0" err="1" smtClean="0"/>
              <a:t>takdir</a:t>
            </a:r>
            <a:r>
              <a:rPr lang="en-US" dirty="0" smtClean="0"/>
              <a:t> </a:t>
            </a:r>
            <a:r>
              <a:rPr lang="en-US" dirty="0" err="1" smtClean="0"/>
              <a:t>komisyonlarının</a:t>
            </a:r>
            <a:r>
              <a:rPr lang="en-US" dirty="0" smtClean="0"/>
              <a:t> </a:t>
            </a:r>
            <a:r>
              <a:rPr lang="en-US" dirty="0" err="1" smtClean="0"/>
              <a:t>iş</a:t>
            </a:r>
            <a:r>
              <a:rPr lang="en-US" dirty="0" smtClean="0"/>
              <a:t> </a:t>
            </a:r>
            <a:r>
              <a:rPr lang="en-US" dirty="0" err="1" smtClean="0"/>
              <a:t>yükünü</a:t>
            </a:r>
            <a:r>
              <a:rPr lang="en-US" dirty="0" smtClean="0"/>
              <a:t> </a:t>
            </a:r>
            <a:r>
              <a:rPr lang="en-US" dirty="0" err="1" smtClean="0"/>
              <a:t>azaltmak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mükelleflere</a:t>
            </a:r>
            <a:r>
              <a:rPr lang="en-US" dirty="0" smtClean="0"/>
              <a:t> </a:t>
            </a:r>
            <a:r>
              <a:rPr lang="en-US" dirty="0" err="1" smtClean="0"/>
              <a:t>belirli</a:t>
            </a:r>
            <a:r>
              <a:rPr lang="en-US" dirty="0" smtClean="0"/>
              <a:t> </a:t>
            </a:r>
            <a:r>
              <a:rPr lang="en-US" dirty="0" err="1" smtClean="0"/>
              <a:t>koşullarda</a:t>
            </a:r>
            <a:r>
              <a:rPr lang="en-US" dirty="0" smtClean="0"/>
              <a:t> </a:t>
            </a:r>
            <a:r>
              <a:rPr lang="en-US" dirty="0" err="1" smtClean="0"/>
              <a:t>indirimli</a:t>
            </a:r>
            <a:r>
              <a:rPr lang="en-US" dirty="0" smtClean="0"/>
              <a:t> </a:t>
            </a:r>
            <a:r>
              <a:rPr lang="en-US" dirty="0" err="1" smtClean="0"/>
              <a:t>ceza</a:t>
            </a:r>
            <a:r>
              <a:rPr lang="en-US" dirty="0" smtClean="0"/>
              <a:t> </a:t>
            </a:r>
            <a:r>
              <a:rPr lang="en-US" dirty="0" err="1" smtClean="0"/>
              <a:t>kesmek</a:t>
            </a:r>
            <a:r>
              <a:rPr lang="en-US" dirty="0" smtClean="0"/>
              <a:t> </a:t>
            </a:r>
            <a:r>
              <a:rPr lang="en-US" dirty="0" err="1" smtClean="0"/>
              <a:t>amacıyla</a:t>
            </a:r>
            <a:r>
              <a:rPr lang="en-US" dirty="0" smtClean="0"/>
              <a:t> </a:t>
            </a:r>
            <a:r>
              <a:rPr lang="en-US" dirty="0" err="1" smtClean="0"/>
              <a:t>getirilmiş</a:t>
            </a:r>
            <a:r>
              <a:rPr lang="en-US" dirty="0" smtClean="0"/>
              <a:t> </a:t>
            </a:r>
            <a:r>
              <a:rPr lang="en-US" dirty="0" err="1" smtClean="0"/>
              <a:t>yeni</a:t>
            </a:r>
            <a:r>
              <a:rPr lang="en-US" dirty="0" smtClean="0"/>
              <a:t> </a:t>
            </a:r>
            <a:r>
              <a:rPr lang="en-US" dirty="0" err="1" smtClean="0"/>
              <a:t>düzenlemelerden</a:t>
            </a:r>
            <a:r>
              <a:rPr lang="en-US" dirty="0" smtClean="0"/>
              <a:t>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01319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3536" y="244158"/>
            <a:ext cx="7345362" cy="1025763"/>
          </a:xfrm>
        </p:spPr>
        <p:txBody>
          <a:bodyPr>
            <a:normAutofit fontScale="90000"/>
          </a:bodyPr>
          <a:lstStyle/>
          <a:p>
            <a:r>
              <a:rPr lang="en-US" sz="3200" dirty="0" smtClean="0"/>
              <a:t>6. TAKDİR KOMİSYONLARINCA MATRAH SAPTANMASI (VUK </a:t>
            </a:r>
            <a:r>
              <a:rPr lang="en-US" sz="3200" dirty="0" err="1" smtClean="0"/>
              <a:t>md.</a:t>
            </a:r>
            <a:r>
              <a:rPr lang="en-US" sz="3200" dirty="0" smtClean="0"/>
              <a:t> 72-76)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Matrah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servet</a:t>
            </a:r>
            <a:r>
              <a:rPr lang="en-US" dirty="0" smtClean="0"/>
              <a:t> </a:t>
            </a:r>
            <a:r>
              <a:rPr lang="en-US" dirty="0" err="1" smtClean="0"/>
              <a:t>takdirleri</a:t>
            </a:r>
            <a:r>
              <a:rPr lang="en-US" dirty="0" smtClean="0"/>
              <a:t> </a:t>
            </a:r>
            <a:r>
              <a:rPr lang="en-US" dirty="0" err="1" smtClean="0"/>
              <a:t>yapmakla</a:t>
            </a:r>
            <a:r>
              <a:rPr lang="en-US" dirty="0" smtClean="0"/>
              <a:t> </a:t>
            </a:r>
            <a:r>
              <a:rPr lang="en-US" dirty="0" err="1" smtClean="0"/>
              <a:t>olan</a:t>
            </a:r>
            <a:r>
              <a:rPr lang="en-US" dirty="0" smtClean="0"/>
              <a:t> </a:t>
            </a:r>
            <a:r>
              <a:rPr lang="en-US" dirty="0" err="1" smtClean="0"/>
              <a:t>komisyonlar</a:t>
            </a:r>
            <a:r>
              <a:rPr lang="en-US" dirty="0" smtClean="0"/>
              <a:t>. </a:t>
            </a:r>
          </a:p>
          <a:p>
            <a:r>
              <a:rPr lang="en-US" dirty="0"/>
              <a:t>H</a:t>
            </a:r>
            <a:r>
              <a:rPr lang="en-US" dirty="0" smtClean="0"/>
              <a:t>em </a:t>
            </a:r>
            <a:r>
              <a:rPr lang="en-US" dirty="0" err="1" smtClean="0"/>
              <a:t>idareyi</a:t>
            </a:r>
            <a:r>
              <a:rPr lang="en-US" dirty="0" smtClean="0"/>
              <a:t> </a:t>
            </a:r>
            <a:r>
              <a:rPr lang="en-US" dirty="0" err="1" smtClean="0"/>
              <a:t>temsil</a:t>
            </a:r>
            <a:r>
              <a:rPr lang="en-US" dirty="0" smtClean="0"/>
              <a:t> </a:t>
            </a:r>
            <a:r>
              <a:rPr lang="en-US" dirty="0" err="1" smtClean="0"/>
              <a:t>eden</a:t>
            </a:r>
            <a:r>
              <a:rPr lang="en-US" dirty="0" smtClean="0"/>
              <a:t> hem de </a:t>
            </a:r>
            <a:r>
              <a:rPr lang="en-US" dirty="0" err="1" smtClean="0"/>
              <a:t>mükellef</a:t>
            </a:r>
            <a:r>
              <a:rPr lang="en-US" dirty="0" smtClean="0"/>
              <a:t> </a:t>
            </a:r>
            <a:r>
              <a:rPr lang="en-US" dirty="0" err="1" smtClean="0"/>
              <a:t>gruplarını</a:t>
            </a:r>
            <a:r>
              <a:rPr lang="en-US" dirty="0" smtClean="0"/>
              <a:t> </a:t>
            </a:r>
            <a:r>
              <a:rPr lang="en-US" dirty="0" err="1" smtClean="0"/>
              <a:t>temsil</a:t>
            </a:r>
            <a:r>
              <a:rPr lang="en-US" dirty="0" smtClean="0"/>
              <a:t> </a:t>
            </a:r>
            <a:r>
              <a:rPr lang="en-US" dirty="0" err="1" smtClean="0"/>
              <a:t>eden</a:t>
            </a:r>
            <a:r>
              <a:rPr lang="en-US" dirty="0" smtClean="0"/>
              <a:t> </a:t>
            </a:r>
            <a:r>
              <a:rPr lang="en-US" dirty="0" err="1" smtClean="0"/>
              <a:t>üyelerden</a:t>
            </a:r>
            <a:r>
              <a:rPr lang="en-US" dirty="0" smtClean="0"/>
              <a:t> </a:t>
            </a:r>
            <a:r>
              <a:rPr lang="en-US" dirty="0" err="1" smtClean="0"/>
              <a:t>oluşur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Daimi</a:t>
            </a:r>
            <a:r>
              <a:rPr lang="en-US" dirty="0" smtClean="0"/>
              <a:t> </a:t>
            </a:r>
            <a:r>
              <a:rPr lang="en-US" dirty="0" err="1" smtClean="0"/>
              <a:t>veya</a:t>
            </a:r>
            <a:r>
              <a:rPr lang="en-US" dirty="0" smtClean="0"/>
              <a:t> </a:t>
            </a:r>
            <a:r>
              <a:rPr lang="en-US" dirty="0" err="1" smtClean="0"/>
              <a:t>sürekli</a:t>
            </a:r>
            <a:r>
              <a:rPr lang="en-US" dirty="0" smtClean="0"/>
              <a:t> </a:t>
            </a:r>
            <a:r>
              <a:rPr lang="en-US" dirty="0" err="1" smtClean="0"/>
              <a:t>komisyonlar</a:t>
            </a:r>
            <a:r>
              <a:rPr lang="en-US" dirty="0" smtClean="0"/>
              <a:t> </a:t>
            </a:r>
            <a:r>
              <a:rPr lang="en-US" dirty="0" err="1" smtClean="0"/>
              <a:t>olarak</a:t>
            </a:r>
            <a:r>
              <a:rPr lang="en-US" dirty="0" smtClean="0"/>
              <a:t> </a:t>
            </a:r>
            <a:r>
              <a:rPr lang="en-US" dirty="0" err="1" smtClean="0"/>
              <a:t>kurulur</a:t>
            </a:r>
            <a:r>
              <a:rPr lang="en-US" dirty="0" smtClean="0"/>
              <a:t>. </a:t>
            </a:r>
          </a:p>
          <a:p>
            <a:r>
              <a:rPr lang="en-US" dirty="0" err="1" smtClean="0"/>
              <a:t>Genel-objektif</a:t>
            </a:r>
            <a:r>
              <a:rPr lang="en-US" dirty="0" smtClean="0"/>
              <a:t> </a:t>
            </a:r>
            <a:r>
              <a:rPr lang="en-US" dirty="0" err="1" smtClean="0"/>
              <a:t>matrah</a:t>
            </a:r>
            <a:r>
              <a:rPr lang="en-US" dirty="0" smtClean="0"/>
              <a:t> </a:t>
            </a:r>
            <a:r>
              <a:rPr lang="en-US" dirty="0" err="1" smtClean="0"/>
              <a:t>saptayabilirler</a:t>
            </a:r>
            <a:r>
              <a:rPr lang="en-US" dirty="0" smtClean="0"/>
              <a:t> (</a:t>
            </a:r>
            <a:r>
              <a:rPr lang="en-US" dirty="0" err="1" smtClean="0"/>
              <a:t>emlak</a:t>
            </a:r>
            <a:r>
              <a:rPr lang="en-US" dirty="0" smtClean="0"/>
              <a:t> </a:t>
            </a:r>
            <a:r>
              <a:rPr lang="en-US" dirty="0" err="1" smtClean="0"/>
              <a:t>vergisi</a:t>
            </a:r>
            <a:r>
              <a:rPr lang="en-US" dirty="0" smtClean="0"/>
              <a:t> </a:t>
            </a:r>
            <a:r>
              <a:rPr lang="en-US" dirty="0" err="1" smtClean="0"/>
              <a:t>matrahı</a:t>
            </a:r>
            <a:r>
              <a:rPr lang="en-US" dirty="0" smtClean="0"/>
              <a:t> </a:t>
            </a:r>
            <a:r>
              <a:rPr lang="en-US" dirty="0" err="1" smtClean="0"/>
              <a:t>olan</a:t>
            </a:r>
            <a:r>
              <a:rPr lang="en-US" dirty="0" smtClean="0"/>
              <a:t> </a:t>
            </a:r>
            <a:r>
              <a:rPr lang="en-US" dirty="0" err="1" smtClean="0"/>
              <a:t>vergi</a:t>
            </a:r>
            <a:r>
              <a:rPr lang="en-US" dirty="0" smtClean="0"/>
              <a:t> </a:t>
            </a:r>
            <a:r>
              <a:rPr lang="en-US" dirty="0" err="1" smtClean="0"/>
              <a:t>değerini</a:t>
            </a:r>
            <a:r>
              <a:rPr lang="en-US" dirty="0" smtClean="0"/>
              <a:t> </a:t>
            </a:r>
            <a:r>
              <a:rPr lang="en-US" dirty="0" err="1" smtClean="0"/>
              <a:t>tespit</a:t>
            </a:r>
            <a:r>
              <a:rPr lang="en-US" dirty="0" smtClean="0"/>
              <a:t> </a:t>
            </a:r>
            <a:r>
              <a:rPr lang="en-US" dirty="0" err="1" smtClean="0"/>
              <a:t>eden</a:t>
            </a:r>
            <a:r>
              <a:rPr lang="en-US" dirty="0" smtClean="0"/>
              <a:t> </a:t>
            </a:r>
            <a:r>
              <a:rPr lang="en-US" dirty="0" err="1" smtClean="0"/>
              <a:t>yerel</a:t>
            </a:r>
            <a:r>
              <a:rPr lang="en-US" dirty="0" smtClean="0"/>
              <a:t> </a:t>
            </a:r>
            <a:r>
              <a:rPr lang="en-US" dirty="0" err="1" smtClean="0"/>
              <a:t>matrah</a:t>
            </a:r>
            <a:r>
              <a:rPr lang="en-US" dirty="0" smtClean="0"/>
              <a:t> </a:t>
            </a:r>
            <a:r>
              <a:rPr lang="en-US" dirty="0" err="1" smtClean="0"/>
              <a:t>tespit</a:t>
            </a:r>
            <a:r>
              <a:rPr lang="en-US" dirty="0" smtClean="0"/>
              <a:t> </a:t>
            </a:r>
            <a:r>
              <a:rPr lang="en-US" dirty="0" err="1" smtClean="0"/>
              <a:t>komisyonları</a:t>
            </a:r>
            <a:r>
              <a:rPr lang="en-US" dirty="0" smtClean="0"/>
              <a:t>) </a:t>
            </a:r>
            <a:r>
              <a:rPr lang="en-US" dirty="0" err="1" smtClean="0"/>
              <a:t>veya</a:t>
            </a:r>
            <a:r>
              <a:rPr lang="en-US" dirty="0" smtClean="0"/>
              <a:t> </a:t>
            </a:r>
            <a:r>
              <a:rPr lang="en-US" dirty="0" err="1" smtClean="0"/>
              <a:t>bireysel-sübjektif</a:t>
            </a:r>
            <a:r>
              <a:rPr lang="en-US" dirty="0"/>
              <a:t> </a:t>
            </a:r>
            <a:r>
              <a:rPr lang="en-US" dirty="0" err="1" smtClean="0"/>
              <a:t>matrah</a:t>
            </a:r>
            <a:r>
              <a:rPr lang="en-US" dirty="0" smtClean="0"/>
              <a:t> </a:t>
            </a:r>
            <a:r>
              <a:rPr lang="en-US" dirty="0" err="1" smtClean="0"/>
              <a:t>saptama</a:t>
            </a:r>
            <a:r>
              <a:rPr lang="en-US" dirty="0" smtClean="0"/>
              <a:t> </a:t>
            </a:r>
            <a:r>
              <a:rPr lang="en-US" dirty="0" err="1" smtClean="0"/>
              <a:t>görevi</a:t>
            </a:r>
            <a:r>
              <a:rPr lang="en-US" dirty="0" smtClean="0"/>
              <a:t> </a:t>
            </a:r>
            <a:r>
              <a:rPr lang="en-US" dirty="0" err="1" smtClean="0"/>
              <a:t>yapılır</a:t>
            </a:r>
            <a:r>
              <a:rPr lang="en-US" dirty="0" smtClean="0"/>
              <a:t>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63455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TARHA HAZIRLAYICI ÖN İŞLEMLER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457200" indent="-457200">
              <a:buAutoNum type="arabicPeriod"/>
            </a:pPr>
            <a:r>
              <a:rPr lang="en-US" dirty="0" smtClean="0"/>
              <a:t>YOKLAMA</a:t>
            </a:r>
          </a:p>
          <a:p>
            <a:pPr marL="457200" indent="-457200">
              <a:buAutoNum type="arabicPeriod"/>
            </a:pPr>
            <a:r>
              <a:rPr lang="en-US" dirty="0" smtClean="0"/>
              <a:t>İNCELEME</a:t>
            </a:r>
          </a:p>
          <a:p>
            <a:pPr marL="457200" indent="-457200">
              <a:buAutoNum type="arabicPeriod"/>
            </a:pPr>
            <a:r>
              <a:rPr lang="en-US" dirty="0" smtClean="0"/>
              <a:t>ARAMA</a:t>
            </a:r>
          </a:p>
          <a:p>
            <a:pPr marL="457200" indent="-457200">
              <a:buAutoNum type="arabicPeriod"/>
            </a:pPr>
            <a:r>
              <a:rPr lang="en-US" dirty="0" smtClean="0"/>
              <a:t>BİLGİ TOPLAMA </a:t>
            </a:r>
          </a:p>
          <a:p>
            <a:pPr marL="457200" indent="-457200">
              <a:buAutoNum type="arabicPeriod"/>
            </a:pPr>
            <a:r>
              <a:rPr lang="en-US" dirty="0" smtClean="0"/>
              <a:t>İZAHA DAVET </a:t>
            </a:r>
          </a:p>
          <a:p>
            <a:pPr marL="457200" indent="-457200">
              <a:buAutoNum type="arabicPeriod"/>
            </a:pPr>
            <a:r>
              <a:rPr lang="en-US" dirty="0" smtClean="0"/>
              <a:t>TAKDİR KOMİSYONLARINCA MATRAH SAPTAMA</a:t>
            </a:r>
          </a:p>
          <a:p>
            <a:pPr marL="0" indent="0">
              <a:buNone/>
            </a:pPr>
            <a:r>
              <a:rPr lang="en-US" dirty="0" smtClean="0"/>
              <a:t>Bu </a:t>
            </a:r>
            <a:r>
              <a:rPr lang="en-US" dirty="0" err="1" smtClean="0"/>
              <a:t>işlemlerin</a:t>
            </a:r>
            <a:r>
              <a:rPr lang="en-US" dirty="0" smtClean="0"/>
              <a:t> </a:t>
            </a:r>
            <a:r>
              <a:rPr lang="en-US" dirty="0" err="1" smtClean="0"/>
              <a:t>esasa</a:t>
            </a:r>
            <a:r>
              <a:rPr lang="en-US" dirty="0" smtClean="0"/>
              <a:t> </a:t>
            </a:r>
            <a:r>
              <a:rPr lang="en-US" dirty="0" err="1" smtClean="0"/>
              <a:t>olarak</a:t>
            </a:r>
            <a:r>
              <a:rPr lang="en-US" dirty="0" smtClean="0"/>
              <a:t> VUK 7. KISIM YOKLAMA/İNCELEME BAŞLIĞINDA </a:t>
            </a:r>
            <a:r>
              <a:rPr lang="en-US" dirty="0" err="1" smtClean="0"/>
              <a:t>düzenlenmiş</a:t>
            </a:r>
            <a:r>
              <a:rPr lang="en-US" dirty="0" smtClean="0"/>
              <a:t> </a:t>
            </a:r>
            <a:r>
              <a:rPr lang="en-US" dirty="0" err="1" smtClean="0"/>
              <a:t>olduğunu</a:t>
            </a:r>
            <a:r>
              <a:rPr lang="en-US" dirty="0" smtClean="0"/>
              <a:t> </a:t>
            </a:r>
            <a:r>
              <a:rPr lang="en-US" dirty="0" err="1" smtClean="0"/>
              <a:t>görüyoruz</a:t>
            </a:r>
            <a:r>
              <a:rPr lang="en-US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009602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1.YOKLAMA (VUK </a:t>
            </a:r>
            <a:r>
              <a:rPr lang="en-US" dirty="0" err="1" smtClean="0"/>
              <a:t>md.</a:t>
            </a:r>
            <a:r>
              <a:rPr lang="en-US" dirty="0" smtClean="0"/>
              <a:t> 127-133)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738" y="1584008"/>
            <a:ext cx="8516760" cy="4716759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en-US" dirty="0" smtClean="0"/>
              <a:t>VUK 127: TANIM </a:t>
            </a:r>
            <a:r>
              <a:rPr lang="en-US" dirty="0" err="1" smtClean="0"/>
              <a:t>ve</a:t>
            </a:r>
            <a:r>
              <a:rPr lang="en-US" dirty="0" smtClean="0"/>
              <a:t> AMAÇ: </a:t>
            </a:r>
            <a:r>
              <a:rPr lang="en-US" dirty="0" err="1" smtClean="0"/>
              <a:t>Yoklamadan</a:t>
            </a:r>
            <a:r>
              <a:rPr lang="en-US" dirty="0" smtClean="0"/>
              <a:t> </a:t>
            </a:r>
            <a:r>
              <a:rPr lang="en-US" dirty="0" err="1"/>
              <a:t>maksat</a:t>
            </a:r>
            <a:r>
              <a:rPr lang="en-US" dirty="0"/>
              <a:t>, </a:t>
            </a:r>
            <a:r>
              <a:rPr lang="en-US" dirty="0" err="1"/>
              <a:t>mükellefleri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mükellefiyetle</a:t>
            </a:r>
            <a:r>
              <a:rPr lang="en-US" dirty="0"/>
              <a:t> </a:t>
            </a:r>
            <a:r>
              <a:rPr lang="en-US" dirty="0" err="1"/>
              <a:t>ilgili</a:t>
            </a:r>
            <a:r>
              <a:rPr lang="en-US" dirty="0"/>
              <a:t> </a:t>
            </a:r>
            <a:r>
              <a:rPr lang="en-US" dirty="0" err="1"/>
              <a:t>maddî</a:t>
            </a:r>
            <a:r>
              <a:rPr lang="en-US" dirty="0"/>
              <a:t> </a:t>
            </a:r>
            <a:r>
              <a:rPr lang="en-US" dirty="0" err="1"/>
              <a:t>olayları</a:t>
            </a:r>
            <a:r>
              <a:rPr lang="en-US" dirty="0"/>
              <a:t>, </a:t>
            </a:r>
            <a:r>
              <a:rPr lang="en-US" dirty="0" err="1"/>
              <a:t>kayıtları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mevzuları</a:t>
            </a:r>
            <a:r>
              <a:rPr lang="en-US" dirty="0"/>
              <a:t> </a:t>
            </a:r>
            <a:r>
              <a:rPr lang="en-US" dirty="0" err="1"/>
              <a:t>araştırmak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tespit</a:t>
            </a:r>
            <a:r>
              <a:rPr lang="en-US" dirty="0"/>
              <a:t> </a:t>
            </a:r>
            <a:r>
              <a:rPr lang="en-US" dirty="0" err="1" smtClean="0"/>
              <a:t>etmektir</a:t>
            </a:r>
            <a:r>
              <a:rPr lang="en-US" dirty="0" smtClean="0"/>
              <a:t>.</a:t>
            </a:r>
            <a:endParaRPr lang="en-US" dirty="0"/>
          </a:p>
          <a:p>
            <a:pPr marL="0" indent="0">
              <a:buNone/>
            </a:pPr>
            <a:r>
              <a:rPr lang="en-US" dirty="0" err="1" smtClean="0"/>
              <a:t>Nelerin</a:t>
            </a:r>
            <a:r>
              <a:rPr lang="en-US" dirty="0" smtClean="0"/>
              <a:t> </a:t>
            </a:r>
            <a:r>
              <a:rPr lang="en-US" dirty="0" err="1" smtClean="0"/>
              <a:t>bu</a:t>
            </a:r>
            <a:r>
              <a:rPr lang="en-US" dirty="0" smtClean="0"/>
              <a:t> </a:t>
            </a:r>
            <a:r>
              <a:rPr lang="en-US" dirty="0" err="1" smtClean="0"/>
              <a:t>kapsamda</a:t>
            </a:r>
            <a:r>
              <a:rPr lang="en-US" dirty="0" smtClean="0"/>
              <a:t> </a:t>
            </a:r>
            <a:r>
              <a:rPr lang="en-US" dirty="0" err="1" smtClean="0"/>
              <a:t>görüleceğini</a:t>
            </a:r>
            <a:r>
              <a:rPr lang="en-US" dirty="0" smtClean="0"/>
              <a:t> </a:t>
            </a:r>
            <a:r>
              <a:rPr lang="en-US" dirty="0" err="1" smtClean="0"/>
              <a:t>maddenin</a:t>
            </a:r>
            <a:r>
              <a:rPr lang="en-US" dirty="0" smtClean="0"/>
              <a:t> </a:t>
            </a:r>
            <a:r>
              <a:rPr lang="en-US" dirty="0" err="1" smtClean="0"/>
              <a:t>devamında</a:t>
            </a:r>
            <a:r>
              <a:rPr lang="en-US" dirty="0" smtClean="0"/>
              <a:t> </a:t>
            </a:r>
            <a:r>
              <a:rPr lang="en-US" dirty="0" err="1" smtClean="0"/>
              <a:t>belirtilmektedir</a:t>
            </a:r>
            <a:r>
              <a:rPr lang="en-US" dirty="0" smtClean="0"/>
              <a:t>: </a:t>
            </a:r>
          </a:p>
          <a:p>
            <a:r>
              <a:rPr lang="en-US" dirty="0" err="1"/>
              <a:t>günlük</a:t>
            </a:r>
            <a:r>
              <a:rPr lang="en-US" dirty="0"/>
              <a:t> </a:t>
            </a:r>
            <a:r>
              <a:rPr lang="en-US" dirty="0" err="1"/>
              <a:t>hâsılatı</a:t>
            </a:r>
            <a:r>
              <a:rPr lang="en-US" dirty="0"/>
              <a:t> </a:t>
            </a:r>
            <a:r>
              <a:rPr lang="en-US" dirty="0" err="1"/>
              <a:t>tespit</a:t>
            </a:r>
            <a:r>
              <a:rPr lang="en-US" dirty="0"/>
              <a:t> </a:t>
            </a:r>
            <a:r>
              <a:rPr lang="en-US" dirty="0" err="1"/>
              <a:t>etmek</a:t>
            </a:r>
            <a:r>
              <a:rPr lang="en-US" dirty="0"/>
              <a:t>,</a:t>
            </a:r>
          </a:p>
          <a:p>
            <a:r>
              <a:rPr lang="en-US" dirty="0" smtClean="0"/>
              <a:t>3100 </a:t>
            </a:r>
            <a:r>
              <a:rPr lang="en-US" dirty="0" err="1"/>
              <a:t>Sayılı</a:t>
            </a:r>
            <a:r>
              <a:rPr lang="en-US" dirty="0"/>
              <a:t> </a:t>
            </a:r>
            <a:r>
              <a:rPr lang="en-US" dirty="0" err="1"/>
              <a:t>Kanun</a:t>
            </a:r>
            <a:r>
              <a:rPr lang="en-US" dirty="0"/>
              <a:t> </a:t>
            </a:r>
            <a:r>
              <a:rPr lang="en-US" dirty="0" err="1"/>
              <a:t>kapsamına</a:t>
            </a:r>
            <a:r>
              <a:rPr lang="en-US" dirty="0"/>
              <a:t> </a:t>
            </a:r>
            <a:r>
              <a:rPr lang="en-US" dirty="0" err="1"/>
              <a:t>girip</a:t>
            </a:r>
            <a:r>
              <a:rPr lang="en-US" dirty="0"/>
              <a:t> </a:t>
            </a:r>
            <a:r>
              <a:rPr lang="en-US" dirty="0" err="1"/>
              <a:t>ödeme</a:t>
            </a:r>
            <a:r>
              <a:rPr lang="en-US" dirty="0"/>
              <a:t> </a:t>
            </a:r>
            <a:r>
              <a:rPr lang="en-US" dirty="0" err="1"/>
              <a:t>kaydedici</a:t>
            </a:r>
            <a:r>
              <a:rPr lang="en-US" dirty="0"/>
              <a:t> </a:t>
            </a:r>
            <a:r>
              <a:rPr lang="en-US" dirty="0" err="1"/>
              <a:t>cihaz</a:t>
            </a:r>
            <a:r>
              <a:rPr lang="en-US" dirty="0"/>
              <a:t> </a:t>
            </a:r>
            <a:r>
              <a:rPr lang="en-US" dirty="0" err="1"/>
              <a:t>kullanmak</a:t>
            </a:r>
            <a:r>
              <a:rPr lang="en-US" dirty="0"/>
              <a:t> </a:t>
            </a:r>
            <a:r>
              <a:rPr lang="en-US" dirty="0" err="1"/>
              <a:t>mecburiyetinde</a:t>
            </a:r>
            <a:r>
              <a:rPr lang="en-US" dirty="0"/>
              <a:t> </a:t>
            </a:r>
            <a:r>
              <a:rPr lang="en-US" dirty="0" err="1"/>
              <a:t>olanların</a:t>
            </a:r>
            <a:r>
              <a:rPr lang="en-US" dirty="0"/>
              <a:t>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mecburiyete</a:t>
            </a:r>
            <a:r>
              <a:rPr lang="en-US" dirty="0"/>
              <a:t> </a:t>
            </a:r>
            <a:r>
              <a:rPr lang="en-US" dirty="0" err="1"/>
              <a:t>uyup</a:t>
            </a:r>
            <a:r>
              <a:rPr lang="en-US" dirty="0"/>
              <a:t> </a:t>
            </a:r>
            <a:r>
              <a:rPr lang="en-US" dirty="0" err="1"/>
              <a:t>uymadıklarını</a:t>
            </a:r>
            <a:r>
              <a:rPr lang="en-US" dirty="0"/>
              <a:t>,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cihazları</a:t>
            </a:r>
            <a:r>
              <a:rPr lang="en-US" dirty="0"/>
              <a:t> belli </a:t>
            </a:r>
            <a:r>
              <a:rPr lang="en-US" dirty="0" err="1"/>
              <a:t>edilmiş</a:t>
            </a:r>
            <a:r>
              <a:rPr lang="en-US" dirty="0"/>
              <a:t> </a:t>
            </a:r>
            <a:r>
              <a:rPr lang="en-US" dirty="0" err="1"/>
              <a:t>esaslara</a:t>
            </a:r>
            <a:r>
              <a:rPr lang="en-US" dirty="0"/>
              <a:t> </a:t>
            </a:r>
            <a:r>
              <a:rPr lang="en-US" dirty="0" err="1"/>
              <a:t>göre</a:t>
            </a:r>
            <a:r>
              <a:rPr lang="en-US" dirty="0"/>
              <a:t> </a:t>
            </a:r>
            <a:r>
              <a:rPr lang="en-US" dirty="0" err="1"/>
              <a:t>kullanıp</a:t>
            </a:r>
            <a:r>
              <a:rPr lang="en-US" dirty="0"/>
              <a:t> </a:t>
            </a:r>
            <a:r>
              <a:rPr lang="en-US" dirty="0" err="1"/>
              <a:t>kullanmadıklarını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günlük</a:t>
            </a:r>
            <a:r>
              <a:rPr lang="en-US" dirty="0"/>
              <a:t> </a:t>
            </a:r>
            <a:r>
              <a:rPr lang="en-US" dirty="0" err="1"/>
              <a:t>hâsılatı</a:t>
            </a:r>
            <a:r>
              <a:rPr lang="en-US" dirty="0"/>
              <a:t> </a:t>
            </a:r>
            <a:r>
              <a:rPr lang="en-US" dirty="0" err="1"/>
              <a:t>tespit</a:t>
            </a:r>
            <a:r>
              <a:rPr lang="en-US" dirty="0"/>
              <a:t> </a:t>
            </a:r>
            <a:r>
              <a:rPr lang="en-US" dirty="0" err="1"/>
              <a:t>etmek</a:t>
            </a:r>
            <a:r>
              <a:rPr lang="en-US" dirty="0"/>
              <a:t>,</a:t>
            </a:r>
          </a:p>
          <a:p>
            <a:r>
              <a:rPr lang="en-US" dirty="0" err="1" smtClean="0"/>
              <a:t>Günü</a:t>
            </a:r>
            <a:r>
              <a:rPr lang="en-US" dirty="0" smtClean="0"/>
              <a:t> </a:t>
            </a:r>
            <a:r>
              <a:rPr lang="en-US" dirty="0" err="1"/>
              <a:t>gününe</a:t>
            </a:r>
            <a:r>
              <a:rPr lang="en-US" dirty="0"/>
              <a:t> </a:t>
            </a:r>
            <a:r>
              <a:rPr lang="en-US" dirty="0" err="1"/>
              <a:t>kayıt</a:t>
            </a:r>
            <a:r>
              <a:rPr lang="en-US" dirty="0"/>
              <a:t> </a:t>
            </a:r>
            <a:r>
              <a:rPr lang="en-US" dirty="0" err="1"/>
              <a:t>yapılması</a:t>
            </a:r>
            <a:r>
              <a:rPr lang="en-US" dirty="0"/>
              <a:t> </a:t>
            </a:r>
            <a:r>
              <a:rPr lang="en-US" dirty="0" err="1"/>
              <a:t>zorunlu</a:t>
            </a:r>
            <a:r>
              <a:rPr lang="en-US" dirty="0"/>
              <a:t> </a:t>
            </a:r>
            <a:r>
              <a:rPr lang="en-US" dirty="0" err="1"/>
              <a:t>defterlerin</a:t>
            </a:r>
            <a:r>
              <a:rPr lang="en-US" dirty="0"/>
              <a:t> </a:t>
            </a:r>
            <a:r>
              <a:rPr lang="en-US" dirty="0" err="1"/>
              <a:t>iş</a:t>
            </a:r>
            <a:r>
              <a:rPr lang="en-US" dirty="0"/>
              <a:t> </a:t>
            </a:r>
            <a:r>
              <a:rPr lang="en-US" dirty="0" err="1"/>
              <a:t>yerlerinde</a:t>
            </a:r>
            <a:r>
              <a:rPr lang="en-US" dirty="0"/>
              <a:t> </a:t>
            </a:r>
            <a:r>
              <a:rPr lang="en-US" dirty="0" err="1"/>
              <a:t>bulundurulup</a:t>
            </a:r>
            <a:r>
              <a:rPr lang="en-US" dirty="0"/>
              <a:t> </a:t>
            </a:r>
            <a:r>
              <a:rPr lang="en-US" dirty="0" err="1"/>
              <a:t>bulundurulmadığını</a:t>
            </a:r>
            <a:r>
              <a:rPr lang="en-US" dirty="0"/>
              <a:t>, </a:t>
            </a:r>
            <a:r>
              <a:rPr lang="en-US" dirty="0" err="1"/>
              <a:t>tasdikli</a:t>
            </a:r>
            <a:r>
              <a:rPr lang="en-US" dirty="0"/>
              <a:t> </a:t>
            </a:r>
            <a:r>
              <a:rPr lang="en-US" dirty="0" err="1"/>
              <a:t>olup</a:t>
            </a:r>
            <a:r>
              <a:rPr lang="en-US" dirty="0"/>
              <a:t> </a:t>
            </a:r>
            <a:r>
              <a:rPr lang="en-US" dirty="0" err="1"/>
              <a:t>olmadığını</a:t>
            </a:r>
            <a:r>
              <a:rPr lang="en-US" dirty="0"/>
              <a:t> </a:t>
            </a:r>
            <a:r>
              <a:rPr lang="en-US" dirty="0" err="1"/>
              <a:t>usulüne</a:t>
            </a:r>
            <a:r>
              <a:rPr lang="en-US" dirty="0"/>
              <a:t> </a:t>
            </a:r>
            <a:r>
              <a:rPr lang="en-US" dirty="0" err="1"/>
              <a:t>göre</a:t>
            </a:r>
            <a:r>
              <a:rPr lang="en-US" dirty="0"/>
              <a:t> </a:t>
            </a:r>
            <a:r>
              <a:rPr lang="en-US" dirty="0" err="1"/>
              <a:t>kayıt</a:t>
            </a:r>
            <a:r>
              <a:rPr lang="en-US" dirty="0"/>
              <a:t> </a:t>
            </a:r>
            <a:r>
              <a:rPr lang="en-US" dirty="0" err="1"/>
              <a:t>yapılıp</a:t>
            </a:r>
            <a:r>
              <a:rPr lang="en-US" dirty="0"/>
              <a:t> </a:t>
            </a:r>
            <a:r>
              <a:rPr lang="en-US" dirty="0" err="1"/>
              <a:t>yapılmadığını</a:t>
            </a:r>
            <a:r>
              <a:rPr lang="en-US" dirty="0"/>
              <a:t>, </a:t>
            </a:r>
            <a:r>
              <a:rPr lang="en-US" dirty="0" err="1"/>
              <a:t>vergi</a:t>
            </a:r>
            <a:r>
              <a:rPr lang="en-US" dirty="0"/>
              <a:t> </a:t>
            </a:r>
            <a:r>
              <a:rPr lang="en-US" dirty="0" err="1"/>
              <a:t>kanunları</a:t>
            </a:r>
            <a:r>
              <a:rPr lang="en-US" dirty="0"/>
              <a:t> </a:t>
            </a:r>
            <a:r>
              <a:rPr lang="en-US" dirty="0" err="1"/>
              <a:t>uyarınca</a:t>
            </a:r>
            <a:r>
              <a:rPr lang="en-US" dirty="0"/>
              <a:t> </a:t>
            </a:r>
            <a:r>
              <a:rPr lang="en-US" dirty="0" err="1"/>
              <a:t>düzenlenmesi</a:t>
            </a:r>
            <a:r>
              <a:rPr lang="en-US" dirty="0"/>
              <a:t> </a:t>
            </a:r>
            <a:r>
              <a:rPr lang="en-US" dirty="0" err="1"/>
              <a:t>icap</a:t>
            </a:r>
            <a:r>
              <a:rPr lang="en-US" dirty="0"/>
              <a:t> </a:t>
            </a:r>
            <a:r>
              <a:rPr lang="en-US" dirty="0" err="1"/>
              <a:t>eden</a:t>
            </a:r>
            <a:r>
              <a:rPr lang="en-US" dirty="0"/>
              <a:t> </a:t>
            </a:r>
            <a:r>
              <a:rPr lang="en-US" dirty="0" err="1"/>
              <a:t>belgelerin</a:t>
            </a:r>
            <a:r>
              <a:rPr lang="en-US" dirty="0"/>
              <a:t> </a:t>
            </a:r>
            <a:r>
              <a:rPr lang="en-US" dirty="0" err="1"/>
              <a:t>usulüne</a:t>
            </a:r>
            <a:r>
              <a:rPr lang="en-US" dirty="0"/>
              <a:t> </a:t>
            </a:r>
            <a:r>
              <a:rPr lang="en-US" dirty="0" err="1"/>
              <a:t>göre</a:t>
            </a:r>
            <a:r>
              <a:rPr lang="en-US" dirty="0"/>
              <a:t> </a:t>
            </a:r>
            <a:r>
              <a:rPr lang="en-US" dirty="0" err="1"/>
              <a:t>düzenlenip</a:t>
            </a:r>
            <a:r>
              <a:rPr lang="en-US" dirty="0"/>
              <a:t> </a:t>
            </a:r>
            <a:r>
              <a:rPr lang="en-US" dirty="0" err="1"/>
              <a:t>düzenlenmediği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kullanılıp</a:t>
            </a:r>
            <a:r>
              <a:rPr lang="en-US" dirty="0"/>
              <a:t> </a:t>
            </a:r>
            <a:r>
              <a:rPr lang="en-US" dirty="0" err="1"/>
              <a:t>kullanılmadığını</a:t>
            </a:r>
            <a:r>
              <a:rPr lang="en-US" dirty="0"/>
              <a:t>, </a:t>
            </a:r>
            <a:r>
              <a:rPr lang="en-US" dirty="0" err="1"/>
              <a:t>faturasız</a:t>
            </a:r>
            <a:r>
              <a:rPr lang="en-US" dirty="0"/>
              <a:t> mal </a:t>
            </a:r>
            <a:r>
              <a:rPr lang="en-US" dirty="0" err="1"/>
              <a:t>bulunup</a:t>
            </a:r>
            <a:r>
              <a:rPr lang="en-US" dirty="0"/>
              <a:t> </a:t>
            </a:r>
            <a:r>
              <a:rPr lang="en-US" dirty="0" err="1"/>
              <a:t>bulunmadığını</a:t>
            </a:r>
            <a:r>
              <a:rPr lang="en-US" dirty="0"/>
              <a:t>, </a:t>
            </a:r>
            <a:r>
              <a:rPr lang="en-US" dirty="0" err="1"/>
              <a:t>levha</a:t>
            </a:r>
            <a:r>
              <a:rPr lang="en-US" dirty="0"/>
              <a:t> </a:t>
            </a:r>
            <a:r>
              <a:rPr lang="en-US" dirty="0" err="1"/>
              <a:t>asma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kullanma</a:t>
            </a:r>
            <a:r>
              <a:rPr lang="en-US" dirty="0"/>
              <a:t> </a:t>
            </a:r>
            <a:r>
              <a:rPr lang="en-US" dirty="0" err="1"/>
              <a:t>mecburiyetine</a:t>
            </a:r>
            <a:r>
              <a:rPr lang="en-US" dirty="0"/>
              <a:t> </a:t>
            </a:r>
            <a:r>
              <a:rPr lang="en-US" dirty="0" err="1"/>
              <a:t>uyulup</a:t>
            </a:r>
            <a:r>
              <a:rPr lang="en-US" dirty="0"/>
              <a:t> </a:t>
            </a:r>
            <a:r>
              <a:rPr lang="en-US" dirty="0" err="1"/>
              <a:t>uyulmadığını</a:t>
            </a:r>
            <a:r>
              <a:rPr lang="en-US" dirty="0"/>
              <a:t> </a:t>
            </a:r>
            <a:r>
              <a:rPr lang="en-US" dirty="0" err="1"/>
              <a:t>tespit</a:t>
            </a:r>
            <a:r>
              <a:rPr lang="en-US" dirty="0"/>
              <a:t> </a:t>
            </a:r>
            <a:r>
              <a:rPr lang="en-US" dirty="0" err="1"/>
              <a:t>etmek</a:t>
            </a:r>
            <a:r>
              <a:rPr lang="en-US" dirty="0"/>
              <a:t>, </a:t>
            </a:r>
            <a:r>
              <a:rPr lang="en-US" dirty="0" err="1"/>
              <a:t>kanunî</a:t>
            </a:r>
            <a:r>
              <a:rPr lang="en-US" dirty="0"/>
              <a:t> defter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belgeler</a:t>
            </a:r>
            <a:r>
              <a:rPr lang="en-US" dirty="0"/>
              <a:t> </a:t>
            </a:r>
            <a:r>
              <a:rPr lang="en-US" dirty="0" err="1"/>
              <a:t>dışında</a:t>
            </a:r>
            <a:r>
              <a:rPr lang="en-US" dirty="0"/>
              <a:t> </a:t>
            </a:r>
            <a:r>
              <a:rPr lang="en-US" dirty="0" err="1"/>
              <a:t>kalan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vergi</a:t>
            </a:r>
            <a:r>
              <a:rPr lang="en-US" dirty="0"/>
              <a:t> </a:t>
            </a:r>
            <a:r>
              <a:rPr lang="en-US" dirty="0" err="1"/>
              <a:t>kaybının</a:t>
            </a:r>
            <a:r>
              <a:rPr lang="en-US" dirty="0"/>
              <a:t> </a:t>
            </a:r>
            <a:r>
              <a:rPr lang="en-US" dirty="0" err="1"/>
              <a:t>bulunduğuna</a:t>
            </a:r>
            <a:r>
              <a:rPr lang="en-US" dirty="0"/>
              <a:t> </a:t>
            </a:r>
            <a:r>
              <a:rPr lang="en-US" dirty="0" err="1"/>
              <a:t>emare</a:t>
            </a:r>
            <a:r>
              <a:rPr lang="en-US" dirty="0"/>
              <a:t> </a:t>
            </a:r>
            <a:r>
              <a:rPr lang="en-US" dirty="0" err="1"/>
              <a:t>teşkil</a:t>
            </a:r>
            <a:r>
              <a:rPr lang="en-US" dirty="0"/>
              <a:t> </a:t>
            </a:r>
            <a:r>
              <a:rPr lang="en-US" dirty="0" err="1"/>
              <a:t>eden</a:t>
            </a:r>
            <a:r>
              <a:rPr lang="en-US" dirty="0"/>
              <a:t> defter, </a:t>
            </a:r>
            <a:r>
              <a:rPr lang="en-US" dirty="0" err="1"/>
              <a:t>belge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delillerin</a:t>
            </a:r>
            <a:r>
              <a:rPr lang="en-US" dirty="0"/>
              <a:t> </a:t>
            </a:r>
            <a:r>
              <a:rPr lang="en-US" dirty="0" err="1"/>
              <a:t>tespit</a:t>
            </a:r>
            <a:r>
              <a:rPr lang="en-US" dirty="0"/>
              <a:t> </a:t>
            </a:r>
            <a:r>
              <a:rPr lang="en-US" dirty="0" err="1"/>
              <a:t>edilmesi</a:t>
            </a:r>
            <a:r>
              <a:rPr lang="en-US" dirty="0"/>
              <a:t> </a:t>
            </a:r>
            <a:r>
              <a:rPr lang="en-US" dirty="0" err="1"/>
              <a:t>halinde</a:t>
            </a:r>
            <a:r>
              <a:rPr lang="en-US" dirty="0"/>
              <a:t> </a:t>
            </a:r>
            <a:r>
              <a:rPr lang="en-US" dirty="0" err="1"/>
              <a:t>bunları</a:t>
            </a:r>
            <a:r>
              <a:rPr lang="en-US" dirty="0"/>
              <a:t> </a:t>
            </a:r>
            <a:r>
              <a:rPr lang="en-US" dirty="0" err="1"/>
              <a:t>almak</a:t>
            </a:r>
            <a:r>
              <a:rPr lang="en-US" dirty="0"/>
              <a:t>,</a:t>
            </a:r>
          </a:p>
          <a:p>
            <a:r>
              <a:rPr lang="en-US" dirty="0" smtClean="0"/>
              <a:t> </a:t>
            </a:r>
            <a:r>
              <a:rPr lang="en-US" dirty="0" err="1"/>
              <a:t>Nakil</a:t>
            </a:r>
            <a:r>
              <a:rPr lang="en-US" dirty="0"/>
              <a:t> </a:t>
            </a:r>
            <a:r>
              <a:rPr lang="en-US" dirty="0" err="1"/>
              <a:t>vasıtalarını</a:t>
            </a:r>
            <a:r>
              <a:rPr lang="en-US" dirty="0"/>
              <a:t> </a:t>
            </a:r>
            <a:r>
              <a:rPr lang="en-US" dirty="0" err="1"/>
              <a:t>Maliye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Gümrük</a:t>
            </a:r>
            <a:r>
              <a:rPr lang="en-US" dirty="0"/>
              <a:t> </a:t>
            </a:r>
            <a:r>
              <a:rPr lang="en-US" dirty="0" err="1"/>
              <a:t>Bakanlığının</a:t>
            </a:r>
            <a:r>
              <a:rPr lang="en-US" dirty="0"/>
              <a:t> </a:t>
            </a:r>
            <a:r>
              <a:rPr lang="en-US" dirty="0" err="1"/>
              <a:t>belirliyeceği</a:t>
            </a:r>
            <a:r>
              <a:rPr lang="en-US" dirty="0"/>
              <a:t> </a:t>
            </a:r>
            <a:r>
              <a:rPr lang="en-US" dirty="0" err="1"/>
              <a:t>özel</a:t>
            </a:r>
            <a:r>
              <a:rPr lang="en-US" dirty="0"/>
              <a:t> </a:t>
            </a:r>
            <a:r>
              <a:rPr lang="en-US" dirty="0" err="1"/>
              <a:t>işaretle</a:t>
            </a:r>
            <a:r>
              <a:rPr lang="en-US" dirty="0"/>
              <a:t> </a:t>
            </a:r>
            <a:r>
              <a:rPr lang="en-US" dirty="0" err="1"/>
              <a:t>durdurmak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taşıtta</a:t>
            </a:r>
            <a:r>
              <a:rPr lang="en-US" dirty="0"/>
              <a:t> </a:t>
            </a:r>
            <a:r>
              <a:rPr lang="en-US" dirty="0" err="1"/>
              <a:t>bulundurulması</a:t>
            </a:r>
            <a:r>
              <a:rPr lang="en-US" dirty="0"/>
              <a:t> </a:t>
            </a:r>
            <a:r>
              <a:rPr lang="en-US" dirty="0" err="1"/>
              <a:t>icap</a:t>
            </a:r>
            <a:r>
              <a:rPr lang="en-US" dirty="0"/>
              <a:t> </a:t>
            </a:r>
            <a:r>
              <a:rPr lang="en-US" dirty="0" err="1"/>
              <a:t>eden</a:t>
            </a:r>
            <a:r>
              <a:rPr lang="en-US" dirty="0"/>
              <a:t> </a:t>
            </a:r>
            <a:r>
              <a:rPr lang="en-US" dirty="0" err="1"/>
              <a:t>taşıt</a:t>
            </a:r>
            <a:r>
              <a:rPr lang="en-US" dirty="0"/>
              <a:t> </a:t>
            </a:r>
            <a:r>
              <a:rPr lang="en-US" dirty="0" err="1"/>
              <a:t>pulu</a:t>
            </a:r>
            <a:r>
              <a:rPr lang="en-US" dirty="0"/>
              <a:t>, </a:t>
            </a:r>
            <a:r>
              <a:rPr lang="en-US" dirty="0" err="1"/>
              <a:t>yolcu</a:t>
            </a:r>
            <a:r>
              <a:rPr lang="en-US" dirty="0"/>
              <a:t> </a:t>
            </a:r>
            <a:r>
              <a:rPr lang="en-US" dirty="0" err="1"/>
              <a:t>listesi</a:t>
            </a:r>
            <a:r>
              <a:rPr lang="en-US" dirty="0"/>
              <a:t>, </a:t>
            </a:r>
            <a:r>
              <a:rPr lang="en-US" dirty="0" err="1"/>
              <a:t>fatura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sevk</a:t>
            </a:r>
            <a:r>
              <a:rPr lang="en-US" dirty="0"/>
              <a:t> </a:t>
            </a:r>
            <a:r>
              <a:rPr lang="en-US" dirty="0" err="1"/>
              <a:t>irsaliyesi</a:t>
            </a:r>
            <a:r>
              <a:rPr lang="en-US" dirty="0"/>
              <a:t>, </a:t>
            </a:r>
            <a:r>
              <a:rPr lang="en-US" dirty="0" err="1"/>
              <a:t>yolcu</a:t>
            </a:r>
            <a:r>
              <a:rPr lang="en-US" dirty="0"/>
              <a:t> </a:t>
            </a:r>
            <a:r>
              <a:rPr lang="en-US" dirty="0" err="1"/>
              <a:t>bileti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taşıma</a:t>
            </a:r>
            <a:r>
              <a:rPr lang="en-US" dirty="0"/>
              <a:t> </a:t>
            </a:r>
            <a:r>
              <a:rPr lang="en-US" dirty="0" err="1"/>
              <a:t>irsaliyelerinin</a:t>
            </a:r>
            <a:r>
              <a:rPr lang="en-US" dirty="0"/>
              <a:t> </a:t>
            </a:r>
            <a:r>
              <a:rPr lang="en-US" dirty="0" err="1"/>
              <a:t>muhtevası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taşınan</a:t>
            </a:r>
            <a:r>
              <a:rPr lang="en-US" dirty="0"/>
              <a:t> </a:t>
            </a:r>
            <a:r>
              <a:rPr lang="en-US" dirty="0" err="1"/>
              <a:t>yolcu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malların</a:t>
            </a:r>
            <a:r>
              <a:rPr lang="en-US" dirty="0"/>
              <a:t> </a:t>
            </a:r>
            <a:r>
              <a:rPr lang="en-US" dirty="0" err="1"/>
              <a:t>miktar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mahiyetlerini</a:t>
            </a:r>
            <a:r>
              <a:rPr lang="en-US" dirty="0"/>
              <a:t> </a:t>
            </a:r>
            <a:r>
              <a:rPr lang="en-US" dirty="0" err="1"/>
              <a:t>ölçmek</a:t>
            </a:r>
            <a:r>
              <a:rPr lang="en-US" dirty="0"/>
              <a:t>, </a:t>
            </a:r>
            <a:r>
              <a:rPr lang="en-US" dirty="0" err="1"/>
              <a:t>tartmak</a:t>
            </a:r>
            <a:r>
              <a:rPr lang="en-US" dirty="0"/>
              <a:t>, </a:t>
            </a:r>
            <a:r>
              <a:rPr lang="en-US" dirty="0" err="1"/>
              <a:t>saymak</a:t>
            </a:r>
            <a:r>
              <a:rPr lang="en-US" dirty="0"/>
              <a:t> </a:t>
            </a:r>
            <a:r>
              <a:rPr lang="en-US" dirty="0" err="1"/>
              <a:t>suretiyle</a:t>
            </a:r>
            <a:r>
              <a:rPr lang="en-US" dirty="0"/>
              <a:t> </a:t>
            </a:r>
            <a:r>
              <a:rPr lang="en-US" dirty="0" err="1"/>
              <a:t>tespit</a:t>
            </a:r>
            <a:r>
              <a:rPr lang="en-US" dirty="0"/>
              <a:t> </a:t>
            </a:r>
            <a:r>
              <a:rPr lang="en-US" dirty="0" err="1"/>
              <a:t>etmek</a:t>
            </a:r>
            <a:r>
              <a:rPr lang="en-US" dirty="0"/>
              <a:t>,</a:t>
            </a:r>
          </a:p>
          <a:p>
            <a:r>
              <a:rPr lang="en-US" dirty="0" err="1" smtClean="0"/>
              <a:t>Taşıma</a:t>
            </a:r>
            <a:r>
              <a:rPr lang="en-US" dirty="0" smtClean="0"/>
              <a:t> </a:t>
            </a:r>
            <a:r>
              <a:rPr lang="en-US" dirty="0" err="1"/>
              <a:t>irsaliyesi</a:t>
            </a:r>
            <a:r>
              <a:rPr lang="en-US" dirty="0"/>
              <a:t>, </a:t>
            </a:r>
            <a:r>
              <a:rPr lang="en-US" dirty="0" err="1"/>
              <a:t>sevk</a:t>
            </a:r>
            <a:r>
              <a:rPr lang="en-US" dirty="0"/>
              <a:t> </a:t>
            </a:r>
            <a:r>
              <a:rPr lang="en-US" dirty="0" err="1"/>
              <a:t>irsaliyesi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faturanın</a:t>
            </a:r>
            <a:r>
              <a:rPr lang="en-US" dirty="0"/>
              <a:t> </a:t>
            </a:r>
            <a:r>
              <a:rPr lang="en-US" dirty="0" err="1"/>
              <a:t>taşıtta</a:t>
            </a:r>
            <a:r>
              <a:rPr lang="en-US" dirty="0"/>
              <a:t> </a:t>
            </a:r>
            <a:r>
              <a:rPr lang="en-US" dirty="0" err="1"/>
              <a:t>bulunmaması</a:t>
            </a:r>
            <a:r>
              <a:rPr lang="en-US" dirty="0"/>
              <a:t> </a:t>
            </a:r>
            <a:r>
              <a:rPr lang="en-US" dirty="0" err="1"/>
              <a:t>halinde</a:t>
            </a:r>
            <a:r>
              <a:rPr lang="en-US" dirty="0"/>
              <a:t>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belgelerin</a:t>
            </a:r>
            <a:r>
              <a:rPr lang="en-US" dirty="0"/>
              <a:t> </a:t>
            </a:r>
            <a:r>
              <a:rPr lang="en-US" dirty="0" err="1"/>
              <a:t>ibrazına</a:t>
            </a:r>
            <a:r>
              <a:rPr lang="en-US" dirty="0"/>
              <a:t> </a:t>
            </a:r>
            <a:r>
              <a:rPr lang="en-US" dirty="0" err="1"/>
              <a:t>kadar</a:t>
            </a:r>
            <a:r>
              <a:rPr lang="en-US" dirty="0"/>
              <a:t> </a:t>
            </a:r>
            <a:r>
              <a:rPr lang="en-US" dirty="0" err="1"/>
              <a:t>nakil</a:t>
            </a:r>
            <a:r>
              <a:rPr lang="en-US" dirty="0"/>
              <a:t> </a:t>
            </a:r>
            <a:r>
              <a:rPr lang="en-US" dirty="0" err="1"/>
              <a:t>vasıtalarını</a:t>
            </a:r>
            <a:r>
              <a:rPr lang="en-US" dirty="0"/>
              <a:t> </a:t>
            </a:r>
            <a:r>
              <a:rPr lang="en-US" dirty="0" err="1"/>
              <a:t>trafikten</a:t>
            </a:r>
            <a:r>
              <a:rPr lang="en-US" dirty="0"/>
              <a:t> </a:t>
            </a:r>
            <a:r>
              <a:rPr lang="en-US" dirty="0" err="1"/>
              <a:t>alıkoymak</a:t>
            </a:r>
            <a:r>
              <a:rPr lang="en-US" dirty="0"/>
              <a:t>, </a:t>
            </a:r>
            <a:r>
              <a:rPr lang="en-US" dirty="0" err="1"/>
              <a:t>taşınan</a:t>
            </a:r>
            <a:r>
              <a:rPr lang="en-US" dirty="0"/>
              <a:t> </a:t>
            </a:r>
            <a:r>
              <a:rPr lang="en-US" dirty="0" err="1"/>
              <a:t>malın</a:t>
            </a:r>
            <a:r>
              <a:rPr lang="en-US" dirty="0"/>
              <a:t> </a:t>
            </a:r>
            <a:r>
              <a:rPr lang="en-US" dirty="0" err="1"/>
              <a:t>sahibi</a:t>
            </a:r>
            <a:r>
              <a:rPr lang="en-US" dirty="0"/>
              <a:t> belli </a:t>
            </a:r>
            <a:r>
              <a:rPr lang="en-US" dirty="0" err="1"/>
              <a:t>değilse</a:t>
            </a:r>
            <a:r>
              <a:rPr lang="en-US" dirty="0"/>
              <a:t> </a:t>
            </a:r>
            <a:r>
              <a:rPr lang="en-US" dirty="0" err="1"/>
              <a:t>tespitine</a:t>
            </a:r>
            <a:r>
              <a:rPr lang="en-US" dirty="0"/>
              <a:t> </a:t>
            </a:r>
            <a:r>
              <a:rPr lang="en-US" dirty="0" err="1"/>
              <a:t>kadar</a:t>
            </a:r>
            <a:r>
              <a:rPr lang="en-US" dirty="0"/>
              <a:t> </a:t>
            </a:r>
            <a:r>
              <a:rPr lang="en-US" dirty="0" err="1"/>
              <a:t>malı</a:t>
            </a:r>
            <a:r>
              <a:rPr lang="en-US" dirty="0"/>
              <a:t> </a:t>
            </a:r>
            <a:r>
              <a:rPr lang="en-US" dirty="0" err="1"/>
              <a:t>bekletmek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muhafaza</a:t>
            </a:r>
            <a:r>
              <a:rPr lang="en-US" dirty="0"/>
              <a:t> </a:t>
            </a:r>
            <a:r>
              <a:rPr lang="en-US" dirty="0" err="1"/>
              <a:t>altına</a:t>
            </a:r>
            <a:r>
              <a:rPr lang="en-US" dirty="0"/>
              <a:t> </a:t>
            </a:r>
            <a:r>
              <a:rPr lang="en-US" dirty="0" err="1" smtClean="0"/>
              <a:t>almak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29261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YOKLAMA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ZAMANI: her </a:t>
            </a:r>
            <a:r>
              <a:rPr lang="en-US" dirty="0" err="1" smtClean="0"/>
              <a:t>zaman</a:t>
            </a:r>
            <a:r>
              <a:rPr lang="en-US" dirty="0" smtClean="0"/>
              <a:t> </a:t>
            </a:r>
            <a:r>
              <a:rPr lang="en-US" dirty="0" err="1" smtClean="0"/>
              <a:t>yapılabilir</a:t>
            </a:r>
            <a:r>
              <a:rPr lang="en-US" dirty="0" smtClean="0"/>
              <a:t>. </a:t>
            </a:r>
            <a:r>
              <a:rPr lang="en-US" dirty="0" err="1" smtClean="0"/>
              <a:t>Mükellefe</a:t>
            </a:r>
            <a:r>
              <a:rPr lang="en-US" dirty="0" smtClean="0"/>
              <a:t> </a:t>
            </a:r>
            <a:r>
              <a:rPr lang="en-US" dirty="0" err="1" smtClean="0"/>
              <a:t>bildirilmesi</a:t>
            </a:r>
            <a:r>
              <a:rPr lang="en-US" dirty="0" smtClean="0"/>
              <a:t> </a:t>
            </a:r>
            <a:r>
              <a:rPr lang="en-US" dirty="0" err="1" smtClean="0"/>
              <a:t>gerekmez</a:t>
            </a:r>
            <a:r>
              <a:rPr lang="en-US" dirty="0" smtClean="0"/>
              <a:t>. (VUK </a:t>
            </a:r>
            <a:r>
              <a:rPr lang="en-US" dirty="0" err="1" smtClean="0"/>
              <a:t>md.</a:t>
            </a:r>
            <a:r>
              <a:rPr lang="en-US" dirty="0" smtClean="0"/>
              <a:t> 130)</a:t>
            </a:r>
          </a:p>
          <a:p>
            <a:r>
              <a:rPr lang="en-US" dirty="0" smtClean="0"/>
              <a:t>KİM YAPAR?:</a:t>
            </a:r>
            <a:r>
              <a:rPr lang="en-US" dirty="0" err="1" smtClean="0"/>
              <a:t>Vergi</a:t>
            </a:r>
            <a:r>
              <a:rPr lang="en-US" dirty="0" smtClean="0"/>
              <a:t> </a:t>
            </a:r>
            <a:r>
              <a:rPr lang="en-US" dirty="0" err="1" smtClean="0"/>
              <a:t>dairesi</a:t>
            </a:r>
            <a:r>
              <a:rPr lang="en-US" dirty="0" smtClean="0"/>
              <a:t> </a:t>
            </a:r>
            <a:r>
              <a:rPr lang="en-US" dirty="0" err="1" smtClean="0"/>
              <a:t>müdürleri</a:t>
            </a:r>
            <a:r>
              <a:rPr lang="en-US" dirty="0"/>
              <a:t>,</a:t>
            </a:r>
            <a:r>
              <a:rPr lang="en-US" dirty="0" smtClean="0"/>
              <a:t> </a:t>
            </a:r>
            <a:r>
              <a:rPr lang="en-US" dirty="0" err="1"/>
              <a:t>y</a:t>
            </a:r>
            <a:r>
              <a:rPr lang="en-US" dirty="0" err="1" smtClean="0"/>
              <a:t>oklama</a:t>
            </a:r>
            <a:r>
              <a:rPr lang="en-US" dirty="0" smtClean="0"/>
              <a:t> </a:t>
            </a:r>
            <a:r>
              <a:rPr lang="en-US" dirty="0" err="1"/>
              <a:t>memurları</a:t>
            </a:r>
            <a:r>
              <a:rPr lang="en-US" dirty="0" smtClean="0"/>
              <a:t>; </a:t>
            </a:r>
            <a:r>
              <a:rPr lang="en-US" dirty="0" err="1" smtClean="0"/>
              <a:t>Yetkili</a:t>
            </a:r>
            <a:r>
              <a:rPr lang="en-US" dirty="0" smtClean="0"/>
              <a:t> </a:t>
            </a:r>
            <a:r>
              <a:rPr lang="en-US" dirty="0" err="1"/>
              <a:t>makamlar</a:t>
            </a:r>
            <a:r>
              <a:rPr lang="en-US" dirty="0"/>
              <a:t> </a:t>
            </a:r>
            <a:r>
              <a:rPr lang="en-US" dirty="0" err="1"/>
              <a:t>tarafından</a:t>
            </a:r>
            <a:r>
              <a:rPr lang="en-US" dirty="0"/>
              <a:t> </a:t>
            </a:r>
            <a:r>
              <a:rPr lang="en-US" dirty="0" err="1"/>
              <a:t>yoklama</a:t>
            </a:r>
            <a:r>
              <a:rPr lang="en-US" dirty="0"/>
              <a:t> </a:t>
            </a:r>
            <a:r>
              <a:rPr lang="en-US" dirty="0" err="1"/>
              <a:t>işi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görevlendirilenler</a:t>
            </a:r>
            <a:r>
              <a:rPr lang="en-US" dirty="0" smtClean="0"/>
              <a:t>; </a:t>
            </a:r>
            <a:r>
              <a:rPr lang="en-US" dirty="0" err="1" smtClean="0"/>
              <a:t>Vergi</a:t>
            </a:r>
            <a:r>
              <a:rPr lang="en-US" dirty="0" smtClean="0"/>
              <a:t> </a:t>
            </a:r>
            <a:r>
              <a:rPr lang="en-US" dirty="0" err="1"/>
              <a:t>incelenmesine</a:t>
            </a:r>
            <a:r>
              <a:rPr lang="en-US" dirty="0"/>
              <a:t> </a:t>
            </a:r>
            <a:r>
              <a:rPr lang="en-US" dirty="0" err="1"/>
              <a:t>yetkili</a:t>
            </a:r>
            <a:r>
              <a:rPr lang="en-US" dirty="0"/>
              <a:t> </a:t>
            </a:r>
            <a:r>
              <a:rPr lang="en-US" dirty="0" err="1"/>
              <a:t>olanlar</a:t>
            </a:r>
            <a:r>
              <a:rPr lang="en-US" dirty="0" smtClean="0"/>
              <a:t>; </a:t>
            </a:r>
            <a:r>
              <a:rPr lang="en-US" dirty="0" err="1" smtClean="0"/>
              <a:t>Gelir</a:t>
            </a:r>
            <a:r>
              <a:rPr lang="en-US" dirty="0" smtClean="0"/>
              <a:t> </a:t>
            </a:r>
            <a:r>
              <a:rPr lang="en-US" dirty="0" err="1" smtClean="0"/>
              <a:t>uzmanları</a:t>
            </a:r>
            <a:r>
              <a:rPr lang="en-US" dirty="0"/>
              <a:t> </a:t>
            </a:r>
            <a:r>
              <a:rPr lang="en-US" dirty="0" err="1" smtClean="0"/>
              <a:t>tarafından</a:t>
            </a:r>
            <a:r>
              <a:rPr lang="en-US" dirty="0" smtClean="0"/>
              <a:t> </a:t>
            </a:r>
            <a:r>
              <a:rPr lang="en-US" dirty="0" err="1"/>
              <a:t>yapılır</a:t>
            </a:r>
            <a:r>
              <a:rPr lang="en-US" dirty="0" smtClean="0"/>
              <a:t>.</a:t>
            </a:r>
          </a:p>
          <a:p>
            <a:r>
              <a:rPr lang="en-US" dirty="0" err="1"/>
              <a:t>Yoklama</a:t>
            </a:r>
            <a:r>
              <a:rPr lang="en-US" dirty="0"/>
              <a:t> </a:t>
            </a:r>
            <a:r>
              <a:rPr lang="en-US" dirty="0" err="1"/>
              <a:t>yapanların</a:t>
            </a:r>
            <a:r>
              <a:rPr lang="en-US" dirty="0"/>
              <a:t> </a:t>
            </a:r>
            <a:r>
              <a:rPr lang="en-US" dirty="0" err="1"/>
              <a:t>elinde</a:t>
            </a:r>
            <a:r>
              <a:rPr lang="en-US" dirty="0"/>
              <a:t> </a:t>
            </a:r>
            <a:r>
              <a:rPr lang="en-US" dirty="0" err="1"/>
              <a:t>yoklama</a:t>
            </a:r>
            <a:r>
              <a:rPr lang="en-US" dirty="0"/>
              <a:t> </a:t>
            </a:r>
            <a:r>
              <a:rPr lang="en-US" dirty="0" err="1"/>
              <a:t>yetkilerini</a:t>
            </a:r>
            <a:r>
              <a:rPr lang="en-US" dirty="0"/>
              <a:t> </a:t>
            </a:r>
            <a:r>
              <a:rPr lang="en-US" dirty="0" err="1"/>
              <a:t>gösteren</a:t>
            </a:r>
            <a:r>
              <a:rPr lang="en-US" dirty="0"/>
              <a:t> </a:t>
            </a:r>
            <a:r>
              <a:rPr lang="en-US" dirty="0" err="1"/>
              <a:t>fotoğraflı</a:t>
            </a:r>
            <a:r>
              <a:rPr lang="en-US" dirty="0"/>
              <a:t> </a:t>
            </a:r>
            <a:r>
              <a:rPr lang="en-US" dirty="0" err="1"/>
              <a:t>resmi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vesika</a:t>
            </a:r>
            <a:r>
              <a:rPr lang="en-US" dirty="0"/>
              <a:t> </a:t>
            </a:r>
            <a:r>
              <a:rPr lang="en-US" dirty="0" err="1"/>
              <a:t>bulunur</a:t>
            </a:r>
            <a:r>
              <a:rPr lang="en-US" dirty="0"/>
              <a:t>.</a:t>
            </a:r>
            <a:br>
              <a:rPr lang="en-US" dirty="0"/>
            </a:br>
            <a:endParaRPr lang="en-US" dirty="0"/>
          </a:p>
          <a:p>
            <a:r>
              <a:rPr lang="en-US" dirty="0" err="1"/>
              <a:t>Yoklama</a:t>
            </a:r>
            <a:r>
              <a:rPr lang="en-US" dirty="0"/>
              <a:t> </a:t>
            </a:r>
            <a:r>
              <a:rPr lang="en-US" dirty="0" err="1"/>
              <a:t>yapanlar</a:t>
            </a:r>
            <a:r>
              <a:rPr lang="en-US" dirty="0"/>
              <a:t>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vesikayı</a:t>
            </a:r>
            <a:r>
              <a:rPr lang="en-US" dirty="0"/>
              <a:t>, </a:t>
            </a:r>
            <a:r>
              <a:rPr lang="en-US" dirty="0" err="1"/>
              <a:t>kendilerinden</a:t>
            </a:r>
            <a:r>
              <a:rPr lang="en-US" dirty="0"/>
              <a:t> </a:t>
            </a:r>
            <a:r>
              <a:rPr lang="en-US" dirty="0" err="1"/>
              <a:t>sorulmasa</a:t>
            </a:r>
            <a:r>
              <a:rPr lang="en-US" dirty="0"/>
              <a:t> bile, </a:t>
            </a:r>
            <a:r>
              <a:rPr lang="en-US" dirty="0" err="1"/>
              <a:t>nezdinde</a:t>
            </a:r>
            <a:r>
              <a:rPr lang="en-US" dirty="0"/>
              <a:t> </a:t>
            </a:r>
            <a:r>
              <a:rPr lang="en-US" dirty="0" err="1"/>
              <a:t>yoklama</a:t>
            </a:r>
            <a:r>
              <a:rPr lang="en-US" dirty="0"/>
              <a:t> </a:t>
            </a:r>
            <a:r>
              <a:rPr lang="en-US" dirty="0" err="1"/>
              <a:t>yapılan</a:t>
            </a:r>
            <a:r>
              <a:rPr lang="en-US" dirty="0"/>
              <a:t> </a:t>
            </a:r>
            <a:r>
              <a:rPr lang="en-US" dirty="0" err="1"/>
              <a:t>kimseye</a:t>
            </a:r>
            <a:r>
              <a:rPr lang="en-US" dirty="0"/>
              <a:t> </a:t>
            </a:r>
            <a:r>
              <a:rPr lang="en-US" dirty="0" err="1"/>
              <a:t>gösterirler</a:t>
            </a:r>
            <a:r>
              <a:rPr lang="en-US" dirty="0"/>
              <a:t> 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07114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2. İNCELEME (VUK </a:t>
            </a:r>
            <a:r>
              <a:rPr lang="en-US" dirty="0" err="1" smtClean="0"/>
              <a:t>md.</a:t>
            </a:r>
            <a:r>
              <a:rPr lang="en-US" dirty="0" smtClean="0"/>
              <a:t> 134-141)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TANIM VE AMAÇ:</a:t>
            </a:r>
            <a:r>
              <a:rPr lang="en-US" dirty="0"/>
              <a:t> </a:t>
            </a:r>
          </a:p>
          <a:p>
            <a:pPr marL="0" indent="0">
              <a:buNone/>
            </a:pPr>
            <a:r>
              <a:rPr lang="en-US" dirty="0" err="1"/>
              <a:t>Vergi</a:t>
            </a:r>
            <a:r>
              <a:rPr lang="en-US" dirty="0"/>
              <a:t> </a:t>
            </a:r>
            <a:r>
              <a:rPr lang="en-US" dirty="0" err="1"/>
              <a:t>incelemesinden</a:t>
            </a:r>
            <a:r>
              <a:rPr lang="en-US" dirty="0"/>
              <a:t> </a:t>
            </a:r>
            <a:r>
              <a:rPr lang="en-US" dirty="0" err="1"/>
              <a:t>maksat</a:t>
            </a:r>
            <a:r>
              <a:rPr lang="en-US" dirty="0"/>
              <a:t>, </a:t>
            </a:r>
            <a:r>
              <a:rPr lang="en-US" dirty="0" err="1"/>
              <a:t>ödenmesi</a:t>
            </a:r>
            <a:r>
              <a:rPr lang="en-US" dirty="0"/>
              <a:t> </a:t>
            </a:r>
            <a:r>
              <a:rPr lang="en-US" dirty="0" err="1"/>
              <a:t>gereken</a:t>
            </a:r>
            <a:r>
              <a:rPr lang="en-US" dirty="0"/>
              <a:t> </a:t>
            </a:r>
            <a:r>
              <a:rPr lang="en-US" dirty="0" err="1"/>
              <a:t>vergilerin</a:t>
            </a:r>
            <a:r>
              <a:rPr lang="en-US" dirty="0"/>
              <a:t> </a:t>
            </a:r>
            <a:r>
              <a:rPr lang="en-US" dirty="0" err="1"/>
              <a:t>doğruluğunu</a:t>
            </a:r>
            <a:r>
              <a:rPr lang="en-US" dirty="0"/>
              <a:t> </a:t>
            </a:r>
            <a:r>
              <a:rPr lang="en-US" dirty="0" err="1"/>
              <a:t>araştırmak</a:t>
            </a:r>
            <a:r>
              <a:rPr lang="en-US" dirty="0"/>
              <a:t>, </a:t>
            </a:r>
            <a:r>
              <a:rPr lang="en-US" dirty="0" err="1"/>
              <a:t>tespit</a:t>
            </a:r>
            <a:r>
              <a:rPr lang="en-US" dirty="0"/>
              <a:t> </a:t>
            </a:r>
            <a:r>
              <a:rPr lang="en-US" dirty="0" err="1"/>
              <a:t>etmek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sağlamaktır</a:t>
            </a:r>
            <a:r>
              <a:rPr lang="en-US" dirty="0"/>
              <a:t> </a:t>
            </a:r>
            <a:r>
              <a:rPr lang="en-US" dirty="0" smtClean="0"/>
              <a:t>VUK </a:t>
            </a:r>
            <a:r>
              <a:rPr lang="en-US" dirty="0" err="1" smtClean="0"/>
              <a:t>md.</a:t>
            </a:r>
            <a:r>
              <a:rPr lang="en-US" dirty="0" smtClean="0"/>
              <a:t> 134)</a:t>
            </a:r>
          </a:p>
          <a:p>
            <a:pPr marL="0" indent="0">
              <a:buNone/>
            </a:pPr>
            <a:r>
              <a:rPr lang="en-US" dirty="0" err="1" smtClean="0"/>
              <a:t>Yoklamaya</a:t>
            </a:r>
            <a:r>
              <a:rPr lang="en-US" dirty="0" smtClean="0"/>
              <a:t> </a:t>
            </a:r>
            <a:r>
              <a:rPr lang="en-US" dirty="0" err="1" smtClean="0"/>
              <a:t>göre</a:t>
            </a:r>
            <a:r>
              <a:rPr lang="en-US" dirty="0" smtClean="0"/>
              <a:t> </a:t>
            </a:r>
            <a:r>
              <a:rPr lang="en-US" dirty="0" err="1" smtClean="0"/>
              <a:t>daha</a:t>
            </a:r>
            <a:r>
              <a:rPr lang="en-US" dirty="0" smtClean="0"/>
              <a:t> </a:t>
            </a:r>
            <a:r>
              <a:rPr lang="en-US" dirty="0" err="1" smtClean="0"/>
              <a:t>detaylı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derin</a:t>
            </a:r>
            <a:r>
              <a:rPr lang="en-US" dirty="0" smtClean="0"/>
              <a:t> </a:t>
            </a:r>
            <a:r>
              <a:rPr lang="en-US" dirty="0" err="1" smtClean="0"/>
              <a:t>inceleme</a:t>
            </a:r>
            <a:r>
              <a:rPr lang="en-US" dirty="0" smtClean="0"/>
              <a:t> </a:t>
            </a:r>
            <a:r>
              <a:rPr lang="en-US" dirty="0" err="1" smtClean="0"/>
              <a:t>yapılır</a:t>
            </a:r>
            <a:r>
              <a:rPr lang="en-US" dirty="0" smtClean="0"/>
              <a:t> </a:t>
            </a:r>
            <a:r>
              <a:rPr lang="en-US" dirty="0" err="1" smtClean="0"/>
              <a:t>sadece</a:t>
            </a:r>
            <a:r>
              <a:rPr lang="en-US" dirty="0" smtClean="0"/>
              <a:t> </a:t>
            </a:r>
            <a:r>
              <a:rPr lang="en-US" dirty="0" err="1" smtClean="0"/>
              <a:t>maddi</a:t>
            </a:r>
            <a:r>
              <a:rPr lang="en-US" dirty="0" smtClean="0"/>
              <a:t> </a:t>
            </a:r>
            <a:r>
              <a:rPr lang="en-US" dirty="0" err="1" smtClean="0"/>
              <a:t>durumların</a:t>
            </a:r>
            <a:r>
              <a:rPr lang="en-US" dirty="0" smtClean="0"/>
              <a:t> </a:t>
            </a:r>
            <a:r>
              <a:rPr lang="en-US" dirty="0" err="1" smtClean="0"/>
              <a:t>saptamasının</a:t>
            </a:r>
            <a:r>
              <a:rPr lang="en-US" dirty="0" smtClean="0"/>
              <a:t> </a:t>
            </a:r>
            <a:r>
              <a:rPr lang="en-US" dirty="0" err="1" smtClean="0"/>
              <a:t>ötesine</a:t>
            </a:r>
            <a:r>
              <a:rPr lang="en-US" dirty="0" smtClean="0"/>
              <a:t> </a:t>
            </a:r>
            <a:r>
              <a:rPr lang="en-US" dirty="0" err="1" smtClean="0"/>
              <a:t>geçilir</a:t>
            </a:r>
            <a:r>
              <a:rPr lang="en-US" dirty="0" smtClean="0"/>
              <a:t>. Defter, </a:t>
            </a:r>
            <a:r>
              <a:rPr lang="en-US" dirty="0" err="1" smtClean="0"/>
              <a:t>kayıt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belgeler</a:t>
            </a:r>
            <a:r>
              <a:rPr lang="en-US" dirty="0" smtClean="0"/>
              <a:t> </a:t>
            </a:r>
            <a:r>
              <a:rPr lang="en-US" dirty="0" err="1" smtClean="0"/>
              <a:t>üzerinden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gerekirse</a:t>
            </a:r>
            <a:r>
              <a:rPr lang="en-US" dirty="0" smtClean="0"/>
              <a:t> </a:t>
            </a:r>
            <a:r>
              <a:rPr lang="en-US" dirty="0" err="1" smtClean="0"/>
              <a:t>envanter</a:t>
            </a:r>
            <a:r>
              <a:rPr lang="en-US" dirty="0" smtClean="0"/>
              <a:t> </a:t>
            </a:r>
            <a:r>
              <a:rPr lang="en-US" dirty="0" err="1" smtClean="0"/>
              <a:t>çalışması</a:t>
            </a:r>
            <a:r>
              <a:rPr lang="en-US" dirty="0" smtClean="0"/>
              <a:t> </a:t>
            </a:r>
            <a:r>
              <a:rPr lang="en-US" dirty="0" err="1" smtClean="0"/>
              <a:t>yapılarak</a:t>
            </a:r>
            <a:r>
              <a:rPr lang="en-US" dirty="0" smtClean="0"/>
              <a:t> </a:t>
            </a:r>
            <a:r>
              <a:rPr lang="en-US" dirty="0" err="1" smtClean="0"/>
              <a:t>mükellefin</a:t>
            </a:r>
            <a:r>
              <a:rPr lang="en-US" dirty="0" smtClean="0"/>
              <a:t> </a:t>
            </a:r>
            <a:r>
              <a:rPr lang="en-US" dirty="0" err="1" smtClean="0"/>
              <a:t>vergiye</a:t>
            </a:r>
            <a:r>
              <a:rPr lang="en-US" dirty="0" smtClean="0"/>
              <a:t> </a:t>
            </a:r>
            <a:r>
              <a:rPr lang="en-US" dirty="0" err="1" smtClean="0"/>
              <a:t>ilişkin</a:t>
            </a:r>
            <a:r>
              <a:rPr lang="en-US" dirty="0" smtClean="0"/>
              <a:t> </a:t>
            </a:r>
            <a:r>
              <a:rPr lang="en-US" dirty="0" err="1" smtClean="0"/>
              <a:t>durumu</a:t>
            </a:r>
            <a:r>
              <a:rPr lang="en-US" dirty="0" smtClean="0"/>
              <a:t> </a:t>
            </a:r>
            <a:r>
              <a:rPr lang="en-US" dirty="0" err="1" smtClean="0"/>
              <a:t>incelenir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73742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İNCELEME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ZAMANI?: </a:t>
            </a:r>
            <a:r>
              <a:rPr lang="en-US" dirty="0" err="1"/>
              <a:t>Vergi</a:t>
            </a:r>
            <a:r>
              <a:rPr lang="en-US" dirty="0"/>
              <a:t> </a:t>
            </a:r>
            <a:r>
              <a:rPr lang="en-US" dirty="0" err="1"/>
              <a:t>incelemesinin</a:t>
            </a:r>
            <a:r>
              <a:rPr lang="en-US" dirty="0"/>
              <a:t> ne </a:t>
            </a:r>
            <a:r>
              <a:rPr lang="en-US" dirty="0" err="1"/>
              <a:t>zaman</a:t>
            </a:r>
            <a:r>
              <a:rPr lang="en-US" dirty="0"/>
              <a:t> </a:t>
            </a:r>
            <a:r>
              <a:rPr lang="en-US" dirty="0" err="1"/>
              <a:t>yapılacağının</a:t>
            </a:r>
            <a:r>
              <a:rPr lang="en-US" dirty="0"/>
              <a:t> </a:t>
            </a:r>
            <a:r>
              <a:rPr lang="en-US" dirty="0" err="1"/>
              <a:t>evvelden</a:t>
            </a:r>
            <a:r>
              <a:rPr lang="en-US" dirty="0"/>
              <a:t> </a:t>
            </a:r>
            <a:r>
              <a:rPr lang="en-US" dirty="0" err="1"/>
              <a:t>haber</a:t>
            </a:r>
            <a:r>
              <a:rPr lang="en-US" dirty="0"/>
              <a:t> </a:t>
            </a:r>
            <a:r>
              <a:rPr lang="en-US" dirty="0" err="1"/>
              <a:t>verilmesi</a:t>
            </a:r>
            <a:r>
              <a:rPr lang="en-US" dirty="0"/>
              <a:t> </a:t>
            </a:r>
            <a:r>
              <a:rPr lang="en-US" dirty="0" err="1"/>
              <a:t>mecburi</a:t>
            </a:r>
            <a:r>
              <a:rPr lang="en-US" dirty="0"/>
              <a:t> </a:t>
            </a:r>
            <a:r>
              <a:rPr lang="en-US" dirty="0" err="1"/>
              <a:t>değildir</a:t>
            </a:r>
            <a:r>
              <a:rPr lang="en-US" dirty="0"/>
              <a:t>.</a:t>
            </a:r>
            <a:br>
              <a:rPr lang="en-US" dirty="0"/>
            </a:br>
            <a:endParaRPr lang="en-US" dirty="0"/>
          </a:p>
          <a:p>
            <a:r>
              <a:rPr lang="en-US" dirty="0" err="1"/>
              <a:t>İnceleme</a:t>
            </a:r>
            <a:r>
              <a:rPr lang="en-US" dirty="0"/>
              <a:t>, </a:t>
            </a:r>
            <a:r>
              <a:rPr lang="en-US" dirty="0" err="1"/>
              <a:t>neticesi</a:t>
            </a:r>
            <a:r>
              <a:rPr lang="en-US" dirty="0"/>
              <a:t> </a:t>
            </a:r>
            <a:r>
              <a:rPr lang="en-US" dirty="0" err="1"/>
              <a:t>alınmamış</a:t>
            </a:r>
            <a:r>
              <a:rPr lang="en-US" dirty="0"/>
              <a:t> </a:t>
            </a:r>
            <a:r>
              <a:rPr lang="en-US" dirty="0" err="1"/>
              <a:t>hesap</a:t>
            </a:r>
            <a:r>
              <a:rPr lang="en-US" dirty="0"/>
              <a:t> </a:t>
            </a:r>
            <a:r>
              <a:rPr lang="en-US" dirty="0" err="1"/>
              <a:t>dönemi</a:t>
            </a:r>
            <a:r>
              <a:rPr lang="en-US" dirty="0"/>
              <a:t> de </a:t>
            </a:r>
            <a:r>
              <a:rPr lang="en-US" dirty="0" err="1"/>
              <a:t>dahil</a:t>
            </a:r>
            <a:r>
              <a:rPr lang="en-US" dirty="0"/>
              <a:t> </a:t>
            </a:r>
            <a:r>
              <a:rPr lang="en-US" dirty="0" err="1"/>
              <a:t>olmak</a:t>
            </a:r>
            <a:r>
              <a:rPr lang="en-US" dirty="0"/>
              <a:t> </a:t>
            </a:r>
            <a:r>
              <a:rPr lang="en-US" dirty="0" err="1"/>
              <a:t>üzere</a:t>
            </a:r>
            <a:r>
              <a:rPr lang="en-US" dirty="0"/>
              <a:t>, </a:t>
            </a:r>
            <a:r>
              <a:rPr lang="en-US" b="1" u="sng" dirty="0" err="1">
                <a:solidFill>
                  <a:srgbClr val="FF0000"/>
                </a:solidFill>
              </a:rPr>
              <a:t>tarh</a:t>
            </a:r>
            <a:r>
              <a:rPr lang="en-US" b="1" u="sng" dirty="0">
                <a:solidFill>
                  <a:srgbClr val="FF0000"/>
                </a:solidFill>
              </a:rPr>
              <a:t> </a:t>
            </a:r>
            <a:r>
              <a:rPr lang="en-US" b="1" u="sng" dirty="0" err="1">
                <a:solidFill>
                  <a:srgbClr val="FF0000"/>
                </a:solidFill>
              </a:rPr>
              <a:t>zamanaşımı</a:t>
            </a:r>
            <a:r>
              <a:rPr lang="en-US" b="1" u="sng" dirty="0">
                <a:solidFill>
                  <a:srgbClr val="FF0000"/>
                </a:solidFill>
              </a:rPr>
              <a:t> </a:t>
            </a:r>
            <a:r>
              <a:rPr lang="en-US" b="1" u="sng" dirty="0" err="1">
                <a:solidFill>
                  <a:srgbClr val="FF0000"/>
                </a:solidFill>
              </a:rPr>
              <a:t>süresi</a:t>
            </a:r>
            <a:r>
              <a:rPr lang="en-US" b="1" u="sng" dirty="0">
                <a:solidFill>
                  <a:srgbClr val="FF0000"/>
                </a:solidFill>
              </a:rPr>
              <a:t> </a:t>
            </a:r>
            <a:r>
              <a:rPr lang="en-US" b="1" u="sng" dirty="0" err="1">
                <a:solidFill>
                  <a:srgbClr val="FF0000"/>
                </a:solidFill>
              </a:rPr>
              <a:t>sonuna</a:t>
            </a:r>
            <a:r>
              <a:rPr lang="en-US" b="1" u="sng" dirty="0">
                <a:solidFill>
                  <a:srgbClr val="FF0000"/>
                </a:solidFill>
              </a:rPr>
              <a:t> </a:t>
            </a:r>
            <a:r>
              <a:rPr lang="en-US" b="1" u="sng" dirty="0" err="1">
                <a:solidFill>
                  <a:srgbClr val="FF0000"/>
                </a:solidFill>
              </a:rPr>
              <a:t>kadar</a:t>
            </a:r>
            <a:r>
              <a:rPr lang="en-US" b="1" u="sng" dirty="0">
                <a:solidFill>
                  <a:srgbClr val="FF0000"/>
                </a:solidFill>
              </a:rPr>
              <a:t> her </a:t>
            </a:r>
            <a:r>
              <a:rPr lang="en-US" b="1" u="sng" dirty="0" err="1">
                <a:solidFill>
                  <a:srgbClr val="FF0000"/>
                </a:solidFill>
              </a:rPr>
              <a:t>zaman</a:t>
            </a:r>
            <a:r>
              <a:rPr lang="en-US" b="1" u="sng" dirty="0">
                <a:solidFill>
                  <a:srgbClr val="FF0000"/>
                </a:solidFill>
              </a:rPr>
              <a:t> </a:t>
            </a:r>
            <a:r>
              <a:rPr lang="en-US" b="1" u="sng" dirty="0" err="1">
                <a:solidFill>
                  <a:srgbClr val="FF0000"/>
                </a:solidFill>
              </a:rPr>
              <a:t>yapılabilir</a:t>
            </a:r>
            <a:r>
              <a:rPr lang="en-US" b="1" u="sng" dirty="0">
                <a:solidFill>
                  <a:srgbClr val="FF0000"/>
                </a:solidFill>
              </a:rPr>
              <a:t>.</a:t>
            </a:r>
          </a:p>
          <a:p>
            <a:r>
              <a:rPr lang="en-US" dirty="0" err="1"/>
              <a:t>Evvelce</a:t>
            </a:r>
            <a:r>
              <a:rPr lang="en-US" dirty="0"/>
              <a:t> </a:t>
            </a:r>
            <a:r>
              <a:rPr lang="en-US" dirty="0" err="1"/>
              <a:t>inceleme</a:t>
            </a:r>
            <a:r>
              <a:rPr lang="en-US" dirty="0"/>
              <a:t> </a:t>
            </a:r>
            <a:r>
              <a:rPr lang="en-US" dirty="0" err="1"/>
              <a:t>yapılmış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matrahın</a:t>
            </a:r>
            <a:r>
              <a:rPr lang="en-US" dirty="0"/>
              <a:t> </a:t>
            </a:r>
            <a:r>
              <a:rPr lang="en-US" dirty="0" err="1"/>
              <a:t>re'sen</a:t>
            </a:r>
            <a:r>
              <a:rPr lang="en-US" dirty="0"/>
              <a:t> </a:t>
            </a:r>
            <a:r>
              <a:rPr lang="en-US" dirty="0" err="1"/>
              <a:t>takdir</a:t>
            </a:r>
            <a:r>
              <a:rPr lang="en-US" dirty="0"/>
              <a:t> </a:t>
            </a:r>
            <a:r>
              <a:rPr lang="en-US" dirty="0" err="1"/>
              <a:t>edilmiş</a:t>
            </a:r>
            <a:r>
              <a:rPr lang="en-US" dirty="0"/>
              <a:t> </a:t>
            </a:r>
            <a:r>
              <a:rPr lang="en-US" dirty="0" err="1"/>
              <a:t>olması</a:t>
            </a:r>
            <a:r>
              <a:rPr lang="en-US" dirty="0"/>
              <a:t> </a:t>
            </a:r>
            <a:r>
              <a:rPr lang="en-US" dirty="0" err="1"/>
              <a:t>yeniden</a:t>
            </a:r>
            <a:r>
              <a:rPr lang="en-US" dirty="0"/>
              <a:t> </a:t>
            </a:r>
            <a:r>
              <a:rPr lang="en-US" dirty="0" err="1"/>
              <a:t>inceleme</a:t>
            </a:r>
            <a:r>
              <a:rPr lang="en-US" dirty="0"/>
              <a:t> </a:t>
            </a:r>
            <a:r>
              <a:rPr lang="en-US" dirty="0" err="1"/>
              <a:t>yapılmasına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gerekirse</a:t>
            </a:r>
            <a:r>
              <a:rPr lang="en-US" dirty="0"/>
              <a:t> </a:t>
            </a:r>
            <a:r>
              <a:rPr lang="en-US" dirty="0" err="1"/>
              <a:t>tarhiyatın</a:t>
            </a:r>
            <a:r>
              <a:rPr lang="en-US" dirty="0"/>
              <a:t> </a:t>
            </a:r>
            <a:r>
              <a:rPr lang="en-US" dirty="0" err="1"/>
              <a:t>ikmaline</a:t>
            </a:r>
            <a:r>
              <a:rPr lang="en-US" dirty="0"/>
              <a:t> </a:t>
            </a:r>
            <a:r>
              <a:rPr lang="en-US" dirty="0" err="1"/>
              <a:t>mani</a:t>
            </a:r>
            <a:r>
              <a:rPr lang="en-US" dirty="0"/>
              <a:t> </a:t>
            </a:r>
            <a:r>
              <a:rPr lang="en-US" dirty="0" err="1"/>
              <a:t>değildir</a:t>
            </a:r>
            <a:r>
              <a:rPr lang="en-US" dirty="0"/>
              <a:t>.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08108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İNCELEME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SONUCU: </a:t>
            </a:r>
            <a:r>
              <a:rPr lang="en-US" dirty="0" err="1"/>
              <a:t>İnceleme</a:t>
            </a:r>
            <a:r>
              <a:rPr lang="en-US" dirty="0"/>
              <a:t> </a:t>
            </a:r>
            <a:r>
              <a:rPr lang="en-US" dirty="0" err="1"/>
              <a:t>esnasında</a:t>
            </a:r>
            <a:r>
              <a:rPr lang="en-US" dirty="0"/>
              <a:t> </a:t>
            </a:r>
            <a:r>
              <a:rPr lang="en-US" dirty="0" err="1"/>
              <a:t>lüzum</a:t>
            </a:r>
            <a:r>
              <a:rPr lang="en-US" dirty="0"/>
              <a:t> </a:t>
            </a:r>
            <a:r>
              <a:rPr lang="en-US" dirty="0" err="1"/>
              <a:t>görülen</a:t>
            </a:r>
            <a:r>
              <a:rPr lang="en-US" dirty="0"/>
              <a:t> </a:t>
            </a:r>
            <a:r>
              <a:rPr lang="en-US" dirty="0" err="1"/>
              <a:t>hallerde</a:t>
            </a:r>
            <a:r>
              <a:rPr lang="en-US" dirty="0"/>
              <a:t>, </a:t>
            </a:r>
            <a:r>
              <a:rPr lang="en-US" dirty="0" err="1"/>
              <a:t>vergilendirme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ilgili</a:t>
            </a:r>
            <a:r>
              <a:rPr lang="en-US" dirty="0"/>
              <a:t> </a:t>
            </a:r>
            <a:r>
              <a:rPr lang="en-US" dirty="0" err="1"/>
              <a:t>olaylar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hesap</a:t>
            </a:r>
            <a:r>
              <a:rPr lang="en-US" dirty="0"/>
              <a:t> </a:t>
            </a:r>
            <a:r>
              <a:rPr lang="en-US" dirty="0" err="1"/>
              <a:t>durumları</a:t>
            </a:r>
            <a:r>
              <a:rPr lang="en-US" dirty="0"/>
              <a:t> </a:t>
            </a:r>
            <a:r>
              <a:rPr lang="en-US" dirty="0" err="1"/>
              <a:t>ayrıca</a:t>
            </a:r>
            <a:r>
              <a:rPr lang="en-US" dirty="0"/>
              <a:t> </a:t>
            </a:r>
            <a:r>
              <a:rPr lang="en-US" dirty="0" err="1"/>
              <a:t>tutanaklar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tesbit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tevsik</a:t>
            </a:r>
            <a:r>
              <a:rPr lang="en-US" dirty="0"/>
              <a:t> </a:t>
            </a:r>
            <a:r>
              <a:rPr lang="en-US" dirty="0" err="1"/>
              <a:t>olunabilir</a:t>
            </a:r>
            <a:r>
              <a:rPr lang="en-US" dirty="0"/>
              <a:t>. </a:t>
            </a:r>
            <a:r>
              <a:rPr lang="en-US" dirty="0" err="1"/>
              <a:t>İlgililerin</a:t>
            </a:r>
            <a:r>
              <a:rPr lang="en-US" dirty="0"/>
              <a:t> </a:t>
            </a:r>
            <a:r>
              <a:rPr lang="en-US" dirty="0" err="1"/>
              <a:t>itiraz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mülahazaları</a:t>
            </a:r>
            <a:r>
              <a:rPr lang="en-US" dirty="0"/>
              <a:t> </a:t>
            </a:r>
            <a:r>
              <a:rPr lang="en-US" dirty="0" err="1"/>
              <a:t>varsa</a:t>
            </a:r>
            <a:r>
              <a:rPr lang="en-US" dirty="0"/>
              <a:t> </a:t>
            </a:r>
            <a:r>
              <a:rPr lang="en-US" dirty="0" err="1"/>
              <a:t>bunlar</a:t>
            </a:r>
            <a:r>
              <a:rPr lang="en-US" dirty="0"/>
              <a:t> da </a:t>
            </a:r>
            <a:r>
              <a:rPr lang="en-US" dirty="0" err="1"/>
              <a:t>tutanağa</a:t>
            </a:r>
            <a:r>
              <a:rPr lang="en-US" dirty="0"/>
              <a:t> </a:t>
            </a:r>
            <a:r>
              <a:rPr lang="en-US" dirty="0" err="1"/>
              <a:t>geçirilir</a:t>
            </a:r>
            <a:r>
              <a:rPr lang="en-US" dirty="0"/>
              <a:t>. Bu </a:t>
            </a:r>
            <a:r>
              <a:rPr lang="en-US" dirty="0" err="1"/>
              <a:t>suretle</a:t>
            </a:r>
            <a:r>
              <a:rPr lang="en-US" dirty="0"/>
              <a:t> </a:t>
            </a:r>
            <a:r>
              <a:rPr lang="en-US" dirty="0" err="1"/>
              <a:t>düzenlenen</a:t>
            </a:r>
            <a:r>
              <a:rPr lang="en-US" dirty="0"/>
              <a:t> </a:t>
            </a:r>
            <a:r>
              <a:rPr lang="en-US" dirty="0" err="1"/>
              <a:t>tutanakların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nüshasının</a:t>
            </a:r>
            <a:r>
              <a:rPr lang="en-US" dirty="0"/>
              <a:t> </a:t>
            </a:r>
            <a:r>
              <a:rPr lang="en-US" dirty="0" err="1"/>
              <a:t>mükellefe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nezdinde</a:t>
            </a:r>
            <a:r>
              <a:rPr lang="en-US" dirty="0"/>
              <a:t> </a:t>
            </a:r>
            <a:r>
              <a:rPr lang="en-US" dirty="0" err="1"/>
              <a:t>inceleme</a:t>
            </a:r>
            <a:r>
              <a:rPr lang="en-US" dirty="0"/>
              <a:t> </a:t>
            </a:r>
            <a:r>
              <a:rPr lang="en-US" dirty="0" err="1"/>
              <a:t>yapılan</a:t>
            </a:r>
            <a:r>
              <a:rPr lang="en-US" dirty="0"/>
              <a:t> </a:t>
            </a:r>
            <a:r>
              <a:rPr lang="en-US" dirty="0" err="1"/>
              <a:t>kimseye</a:t>
            </a:r>
            <a:r>
              <a:rPr lang="en-US" dirty="0"/>
              <a:t> </a:t>
            </a:r>
            <a:r>
              <a:rPr lang="en-US" dirty="0" err="1"/>
              <a:t>bırakılması</a:t>
            </a:r>
            <a:r>
              <a:rPr lang="en-US" dirty="0"/>
              <a:t> </a:t>
            </a:r>
            <a:r>
              <a:rPr lang="en-US" dirty="0" err="1"/>
              <a:t>mecburidir</a:t>
            </a:r>
            <a:r>
              <a:rPr lang="en-US" dirty="0"/>
              <a:t>.</a:t>
            </a:r>
          </a:p>
          <a:p>
            <a:r>
              <a:rPr lang="en-US" dirty="0"/>
              <a:t> </a:t>
            </a:r>
            <a:r>
              <a:rPr lang="en-US" dirty="0" err="1" smtClean="0"/>
              <a:t>İnceleme</a:t>
            </a:r>
            <a:r>
              <a:rPr lang="en-US" dirty="0" smtClean="0"/>
              <a:t> </a:t>
            </a:r>
            <a:r>
              <a:rPr lang="en-US" dirty="0" err="1" smtClean="0"/>
              <a:t>sonucu</a:t>
            </a:r>
            <a:r>
              <a:rPr lang="en-US" dirty="0" smtClean="0"/>
              <a:t> </a:t>
            </a:r>
            <a:r>
              <a:rPr lang="en-US" dirty="0" err="1" smtClean="0"/>
              <a:t>bulunan</a:t>
            </a:r>
            <a:r>
              <a:rPr lang="en-US" dirty="0" smtClean="0"/>
              <a:t> </a:t>
            </a:r>
            <a:r>
              <a:rPr lang="en-US" dirty="0" err="1" smtClean="0"/>
              <a:t>matrah</a:t>
            </a:r>
            <a:r>
              <a:rPr lang="en-US" dirty="0" smtClean="0"/>
              <a:t> </a:t>
            </a:r>
            <a:r>
              <a:rPr lang="en-US" dirty="0" err="1" smtClean="0"/>
              <a:t>veya</a:t>
            </a:r>
            <a:r>
              <a:rPr lang="en-US" dirty="0" smtClean="0"/>
              <a:t> </a:t>
            </a:r>
            <a:r>
              <a:rPr lang="en-US" dirty="0" err="1" smtClean="0"/>
              <a:t>matrah</a:t>
            </a:r>
            <a:r>
              <a:rPr lang="en-US" dirty="0" smtClean="0"/>
              <a:t> </a:t>
            </a:r>
            <a:r>
              <a:rPr lang="en-US" dirty="0" err="1" smtClean="0"/>
              <a:t>farkı</a:t>
            </a:r>
            <a:r>
              <a:rPr lang="en-US" dirty="0" smtClean="0"/>
              <a:t> </a:t>
            </a:r>
            <a:r>
              <a:rPr lang="en-US" dirty="0" err="1" smtClean="0"/>
              <a:t>doğrudan</a:t>
            </a:r>
            <a:r>
              <a:rPr lang="en-US" dirty="0" smtClean="0"/>
              <a:t> </a:t>
            </a:r>
            <a:r>
              <a:rPr lang="en-US" dirty="0" err="1" smtClean="0"/>
              <a:t>re’sen</a:t>
            </a:r>
            <a:r>
              <a:rPr lang="en-US" dirty="0" smtClean="0"/>
              <a:t> </a:t>
            </a:r>
            <a:r>
              <a:rPr lang="en-US" dirty="0" err="1" smtClean="0"/>
              <a:t>tarh</a:t>
            </a:r>
            <a:r>
              <a:rPr lang="en-US" dirty="0"/>
              <a:t> </a:t>
            </a:r>
            <a:r>
              <a:rPr lang="en-US" dirty="0" err="1" smtClean="0"/>
              <a:t>sebebidir</a:t>
            </a:r>
            <a:r>
              <a:rPr lang="en-US" dirty="0" smtClean="0"/>
              <a:t>.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1561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3. ARAMA (VUK </a:t>
            </a:r>
            <a:r>
              <a:rPr lang="en-US" dirty="0" err="1" smtClean="0"/>
              <a:t>md.</a:t>
            </a:r>
            <a:r>
              <a:rPr lang="en-US" dirty="0" smtClean="0"/>
              <a:t> 142-147)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TANIM VE AMAÇ: </a:t>
            </a:r>
            <a:r>
              <a:rPr lang="en-US" dirty="0"/>
              <a:t> </a:t>
            </a:r>
            <a:r>
              <a:rPr lang="en-US" dirty="0" err="1"/>
              <a:t>İhbar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yapılan</a:t>
            </a:r>
            <a:r>
              <a:rPr lang="en-US" dirty="0"/>
              <a:t> </a:t>
            </a:r>
            <a:r>
              <a:rPr lang="en-US" dirty="0" err="1"/>
              <a:t>incelemeler</a:t>
            </a:r>
            <a:r>
              <a:rPr lang="en-US" dirty="0"/>
              <a:t> </a:t>
            </a:r>
            <a:r>
              <a:rPr lang="en-US" dirty="0" err="1"/>
              <a:t>dolayısiyle</a:t>
            </a:r>
            <a:r>
              <a:rPr lang="en-US" dirty="0"/>
              <a:t>,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mükellefin</a:t>
            </a:r>
            <a:r>
              <a:rPr lang="en-US" dirty="0"/>
              <a:t> </a:t>
            </a:r>
            <a:r>
              <a:rPr lang="en-US" dirty="0" err="1"/>
              <a:t>vergi</a:t>
            </a:r>
            <a:r>
              <a:rPr lang="en-US" dirty="0"/>
              <a:t> </a:t>
            </a:r>
            <a:r>
              <a:rPr lang="en-US" dirty="0" err="1"/>
              <a:t>kaçırdığına</a:t>
            </a:r>
            <a:r>
              <a:rPr lang="en-US" dirty="0"/>
              <a:t> </a:t>
            </a:r>
            <a:r>
              <a:rPr lang="en-US" dirty="0" err="1"/>
              <a:t>delalet</a:t>
            </a:r>
            <a:r>
              <a:rPr lang="en-US" dirty="0"/>
              <a:t> </a:t>
            </a:r>
            <a:r>
              <a:rPr lang="en-US" dirty="0" err="1"/>
              <a:t>eden</a:t>
            </a:r>
            <a:r>
              <a:rPr lang="en-US" dirty="0"/>
              <a:t> </a:t>
            </a:r>
            <a:r>
              <a:rPr lang="en-US" dirty="0" err="1"/>
              <a:t>emareler</a:t>
            </a:r>
            <a:r>
              <a:rPr lang="en-US" dirty="0"/>
              <a:t> </a:t>
            </a:r>
            <a:r>
              <a:rPr lang="en-US" dirty="0" err="1"/>
              <a:t>bulunursa</a:t>
            </a:r>
            <a:r>
              <a:rPr lang="en-US" dirty="0"/>
              <a:t>,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mükellef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kaçakçılıkla</a:t>
            </a:r>
            <a:r>
              <a:rPr lang="en-US" dirty="0"/>
              <a:t> </a:t>
            </a:r>
            <a:r>
              <a:rPr lang="en-US" dirty="0" err="1"/>
              <a:t>ilgisi</a:t>
            </a:r>
            <a:r>
              <a:rPr lang="en-US" dirty="0"/>
              <a:t> </a:t>
            </a:r>
            <a:r>
              <a:rPr lang="en-US" dirty="0" err="1"/>
              <a:t>görülen</a:t>
            </a:r>
            <a:r>
              <a:rPr lang="en-US" dirty="0"/>
              <a:t> </a:t>
            </a:r>
            <a:r>
              <a:rPr lang="en-US" dirty="0" err="1"/>
              <a:t>diğer</a:t>
            </a:r>
            <a:r>
              <a:rPr lang="en-US" dirty="0"/>
              <a:t> </a:t>
            </a:r>
            <a:r>
              <a:rPr lang="en-US" dirty="0" err="1"/>
              <a:t>şahıslar</a:t>
            </a:r>
            <a:r>
              <a:rPr lang="en-US" dirty="0"/>
              <a:t> </a:t>
            </a:r>
            <a:r>
              <a:rPr lang="en-US" dirty="0" err="1"/>
              <a:t>nezdinde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bunların</a:t>
            </a:r>
            <a:r>
              <a:rPr lang="en-US" dirty="0"/>
              <a:t> </a:t>
            </a:r>
            <a:r>
              <a:rPr lang="en-US" dirty="0" err="1"/>
              <a:t>üzerinde</a:t>
            </a:r>
            <a:r>
              <a:rPr lang="en-US" dirty="0"/>
              <a:t> </a:t>
            </a:r>
            <a:r>
              <a:rPr lang="en-US" dirty="0" err="1"/>
              <a:t>arama</a:t>
            </a:r>
            <a:r>
              <a:rPr lang="en-US" dirty="0"/>
              <a:t> </a:t>
            </a:r>
            <a:r>
              <a:rPr lang="en-US" dirty="0" err="1"/>
              <a:t>yapılabilir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Daha</a:t>
            </a:r>
            <a:r>
              <a:rPr lang="en-US" dirty="0" smtClean="0"/>
              <a:t> </a:t>
            </a:r>
            <a:r>
              <a:rPr lang="en-US" dirty="0" err="1" smtClean="0"/>
              <a:t>detaylı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önemli</a:t>
            </a:r>
            <a:r>
              <a:rPr lang="en-US" dirty="0" smtClean="0"/>
              <a:t> </a:t>
            </a:r>
            <a:r>
              <a:rPr lang="en-US" dirty="0" err="1" smtClean="0"/>
              <a:t>bulgulara</a:t>
            </a:r>
            <a:r>
              <a:rPr lang="en-US" dirty="0" smtClean="0"/>
              <a:t> </a:t>
            </a:r>
            <a:r>
              <a:rPr lang="en-US" dirty="0" err="1" smtClean="0"/>
              <a:t>dayanılarak</a:t>
            </a:r>
            <a:r>
              <a:rPr lang="en-US" dirty="0" smtClean="0"/>
              <a:t> </a:t>
            </a:r>
            <a:r>
              <a:rPr lang="en-US" dirty="0" err="1" smtClean="0"/>
              <a:t>yapılan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sonuçları</a:t>
            </a:r>
            <a:r>
              <a:rPr lang="en-US" dirty="0" smtClean="0"/>
              <a:t> </a:t>
            </a:r>
            <a:r>
              <a:rPr lang="en-US" dirty="0" err="1" smtClean="0"/>
              <a:t>bakımından</a:t>
            </a:r>
            <a:r>
              <a:rPr lang="en-US" dirty="0" smtClean="0"/>
              <a:t> da </a:t>
            </a:r>
            <a:r>
              <a:rPr lang="en-US" dirty="0" err="1" smtClean="0"/>
              <a:t>önemli</a:t>
            </a:r>
            <a:r>
              <a:rPr lang="en-US" dirty="0" smtClean="0"/>
              <a:t> </a:t>
            </a:r>
            <a:r>
              <a:rPr lang="en-US" dirty="0" err="1" smtClean="0"/>
              <a:t>yaptırımlara</a:t>
            </a:r>
            <a:r>
              <a:rPr lang="en-US" dirty="0" smtClean="0"/>
              <a:t> </a:t>
            </a:r>
            <a:r>
              <a:rPr lang="en-US" dirty="0" err="1" smtClean="0"/>
              <a:t>bağlanabilen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araştırmadır</a:t>
            </a:r>
            <a:r>
              <a:rPr lang="en-US" dirty="0" smtClean="0"/>
              <a:t>. </a:t>
            </a:r>
            <a:endParaRPr lang="en-US" dirty="0"/>
          </a:p>
          <a:p>
            <a:r>
              <a:rPr lang="en-US" dirty="0" err="1" smtClean="0"/>
              <a:t>Ceza</a:t>
            </a:r>
            <a:r>
              <a:rPr lang="en-US" dirty="0" smtClean="0"/>
              <a:t> </a:t>
            </a:r>
            <a:r>
              <a:rPr lang="en-US" dirty="0" err="1" smtClean="0"/>
              <a:t>hukukunda</a:t>
            </a:r>
            <a:r>
              <a:rPr lang="en-US" dirty="0" smtClean="0"/>
              <a:t> da </a:t>
            </a:r>
            <a:r>
              <a:rPr lang="en-US" dirty="0" err="1" smtClean="0"/>
              <a:t>görülen</a:t>
            </a:r>
            <a:r>
              <a:rPr lang="en-US" dirty="0" smtClean="0"/>
              <a:t> </a:t>
            </a:r>
            <a:r>
              <a:rPr lang="en-US" dirty="0" err="1" smtClean="0"/>
              <a:t>yöntemin</a:t>
            </a:r>
            <a:r>
              <a:rPr lang="en-US" dirty="0" smtClean="0"/>
              <a:t> </a:t>
            </a:r>
            <a:r>
              <a:rPr lang="en-US" dirty="0" err="1" smtClean="0"/>
              <a:t>vergi</a:t>
            </a:r>
            <a:r>
              <a:rPr lang="en-US" dirty="0" smtClean="0"/>
              <a:t> </a:t>
            </a:r>
            <a:r>
              <a:rPr lang="en-US" dirty="0" err="1" smtClean="0"/>
              <a:t>hukukuna</a:t>
            </a:r>
            <a:r>
              <a:rPr lang="en-US" dirty="0" smtClean="0"/>
              <a:t> </a:t>
            </a:r>
            <a:r>
              <a:rPr lang="en-US" dirty="0" err="1" smtClean="0"/>
              <a:t>alınmış</a:t>
            </a:r>
            <a:r>
              <a:rPr lang="en-US" dirty="0" smtClean="0"/>
              <a:t> </a:t>
            </a:r>
            <a:r>
              <a:rPr lang="en-US" dirty="0" err="1" smtClean="0"/>
              <a:t>biçimidir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70528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ARAMA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MUHATABI: </a:t>
            </a:r>
            <a:r>
              <a:rPr lang="en-US" dirty="0" err="1" smtClean="0"/>
              <a:t>mükellef</a:t>
            </a:r>
            <a:r>
              <a:rPr lang="en-US" dirty="0" smtClean="0"/>
              <a:t> </a:t>
            </a:r>
            <a:r>
              <a:rPr lang="en-US" dirty="0" err="1" smtClean="0"/>
              <a:t>veya</a:t>
            </a:r>
            <a:r>
              <a:rPr lang="en-US" dirty="0" smtClean="0"/>
              <a:t> </a:t>
            </a:r>
            <a:r>
              <a:rPr lang="en-US" dirty="0" err="1" smtClean="0"/>
              <a:t>kaçakçılık</a:t>
            </a:r>
            <a:r>
              <a:rPr lang="en-US" dirty="0" smtClean="0"/>
              <a:t> </a:t>
            </a:r>
            <a:r>
              <a:rPr lang="en-US" dirty="0" err="1" smtClean="0"/>
              <a:t>yaptığı</a:t>
            </a:r>
            <a:r>
              <a:rPr lang="en-US" dirty="0" smtClean="0"/>
              <a:t> </a:t>
            </a:r>
            <a:r>
              <a:rPr lang="en-US" dirty="0" err="1" smtClean="0"/>
              <a:t>emaresi</a:t>
            </a:r>
            <a:r>
              <a:rPr lang="en-US" dirty="0" smtClean="0"/>
              <a:t> </a:t>
            </a:r>
            <a:r>
              <a:rPr lang="en-US" dirty="0" err="1" smtClean="0"/>
              <a:t>bulunan</a:t>
            </a:r>
            <a:r>
              <a:rPr lang="en-US" dirty="0" smtClean="0"/>
              <a:t> </a:t>
            </a:r>
            <a:r>
              <a:rPr lang="en-US" dirty="0" err="1" smtClean="0"/>
              <a:t>diğer</a:t>
            </a:r>
            <a:r>
              <a:rPr lang="en-US" dirty="0" smtClean="0"/>
              <a:t> </a:t>
            </a:r>
            <a:r>
              <a:rPr lang="en-US" dirty="0" err="1" smtClean="0"/>
              <a:t>şahıslar</a:t>
            </a:r>
            <a:r>
              <a:rPr lang="en-US" dirty="0" smtClean="0"/>
              <a:t> </a:t>
            </a:r>
          </a:p>
          <a:p>
            <a:r>
              <a:rPr lang="en-US" dirty="0" smtClean="0"/>
              <a:t>ARAMANIN KAPSAMI: </a:t>
            </a:r>
            <a:r>
              <a:rPr lang="en-US" dirty="0" err="1" smtClean="0"/>
              <a:t>Aranan</a:t>
            </a:r>
            <a:r>
              <a:rPr lang="en-US" dirty="0" smtClean="0"/>
              <a:t> </a:t>
            </a:r>
            <a:r>
              <a:rPr lang="en-US" dirty="0" err="1" smtClean="0"/>
              <a:t>kişilerin</a:t>
            </a:r>
            <a:r>
              <a:rPr lang="en-US" dirty="0" smtClean="0"/>
              <a:t> </a:t>
            </a:r>
            <a:r>
              <a:rPr lang="en-US" dirty="0" err="1" smtClean="0"/>
              <a:t>nezdinde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üzerinde</a:t>
            </a:r>
            <a:r>
              <a:rPr lang="en-US" dirty="0" smtClean="0"/>
              <a:t> </a:t>
            </a:r>
            <a:r>
              <a:rPr lang="en-US" dirty="0" err="1" smtClean="0"/>
              <a:t>olabileceği</a:t>
            </a:r>
            <a:r>
              <a:rPr lang="en-US" dirty="0" smtClean="0"/>
              <a:t> </a:t>
            </a:r>
            <a:r>
              <a:rPr lang="en-US" dirty="0" err="1" smtClean="0"/>
              <a:t>gibi</a:t>
            </a:r>
            <a:r>
              <a:rPr lang="en-US" dirty="0" smtClean="0"/>
              <a:t> </a:t>
            </a:r>
            <a:r>
              <a:rPr lang="en-US" dirty="0" err="1" smtClean="0"/>
              <a:t>konut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işyerinde</a:t>
            </a:r>
            <a:r>
              <a:rPr lang="en-US" dirty="0" smtClean="0"/>
              <a:t> de </a:t>
            </a:r>
            <a:r>
              <a:rPr lang="en-US" dirty="0" err="1" smtClean="0"/>
              <a:t>arama</a:t>
            </a:r>
            <a:r>
              <a:rPr lang="en-US" dirty="0" smtClean="0"/>
              <a:t> </a:t>
            </a:r>
            <a:r>
              <a:rPr lang="en-US" dirty="0" err="1" smtClean="0"/>
              <a:t>yapılabilir</a:t>
            </a:r>
            <a:r>
              <a:rPr lang="en-US" dirty="0" smtClean="0"/>
              <a:t>. </a:t>
            </a:r>
            <a:r>
              <a:rPr lang="en-US" dirty="0"/>
              <a:t>(VUK </a:t>
            </a:r>
            <a:r>
              <a:rPr lang="en-US" dirty="0" err="1"/>
              <a:t>md.</a:t>
            </a:r>
            <a:r>
              <a:rPr lang="en-US" dirty="0"/>
              <a:t> 142) </a:t>
            </a:r>
            <a:endParaRPr lang="en-US" dirty="0" smtClean="0"/>
          </a:p>
          <a:p>
            <a:r>
              <a:rPr lang="en-US" dirty="0" err="1"/>
              <a:t>Aramada</a:t>
            </a:r>
            <a:r>
              <a:rPr lang="en-US" dirty="0"/>
              <a:t> </a:t>
            </a:r>
            <a:r>
              <a:rPr lang="en-US" dirty="0" err="1"/>
              <a:t>bulunan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incelenmesine</a:t>
            </a:r>
            <a:r>
              <a:rPr lang="en-US" dirty="0"/>
              <a:t> </a:t>
            </a:r>
            <a:r>
              <a:rPr lang="en-US" dirty="0" err="1"/>
              <a:t>lüzum</a:t>
            </a:r>
            <a:r>
              <a:rPr lang="en-US" dirty="0"/>
              <a:t> </a:t>
            </a:r>
            <a:r>
              <a:rPr lang="en-US" dirty="0" err="1"/>
              <a:t>görülen</a:t>
            </a:r>
            <a:r>
              <a:rPr lang="en-US" dirty="0"/>
              <a:t> defter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vesikalar</a:t>
            </a:r>
            <a:r>
              <a:rPr lang="en-US" dirty="0"/>
              <a:t> </a:t>
            </a:r>
            <a:r>
              <a:rPr lang="en-US" dirty="0" err="1"/>
              <a:t>müfredatlı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tutanakla</a:t>
            </a:r>
            <a:r>
              <a:rPr lang="en-US" dirty="0"/>
              <a:t> </a:t>
            </a:r>
            <a:r>
              <a:rPr lang="en-US" dirty="0" err="1"/>
              <a:t>tesbit</a:t>
            </a:r>
            <a:r>
              <a:rPr lang="en-US" dirty="0"/>
              <a:t> </a:t>
            </a:r>
            <a:r>
              <a:rPr lang="en-US" dirty="0" err="1" smtClean="0"/>
              <a:t>olunur</a:t>
            </a:r>
            <a:r>
              <a:rPr lang="en-US" dirty="0" smtClean="0"/>
              <a:t>. </a:t>
            </a:r>
            <a:r>
              <a:rPr lang="en-US" dirty="0" err="1" smtClean="0"/>
              <a:t>Vesikaların</a:t>
            </a:r>
            <a:r>
              <a:rPr lang="en-US" dirty="0" smtClean="0"/>
              <a:t> </a:t>
            </a:r>
            <a:r>
              <a:rPr lang="en-US" dirty="0" err="1"/>
              <a:t>dosya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dosya</a:t>
            </a:r>
            <a:r>
              <a:rPr lang="en-US" dirty="0"/>
              <a:t> </a:t>
            </a:r>
            <a:r>
              <a:rPr lang="en-US" dirty="0" err="1"/>
              <a:t>içinde</a:t>
            </a:r>
            <a:r>
              <a:rPr lang="en-US" dirty="0"/>
              <a:t> </a:t>
            </a:r>
            <a:r>
              <a:rPr lang="en-US" dirty="0" err="1"/>
              <a:t>sayı</a:t>
            </a:r>
            <a:r>
              <a:rPr lang="en-US" dirty="0"/>
              <a:t> </a:t>
            </a:r>
            <a:r>
              <a:rPr lang="en-US" dirty="0" err="1"/>
              <a:t>itibariyle</a:t>
            </a:r>
            <a:r>
              <a:rPr lang="en-US" dirty="0"/>
              <a:t> </a:t>
            </a:r>
            <a:r>
              <a:rPr lang="en-US" dirty="0" err="1"/>
              <a:t>tesbit</a:t>
            </a:r>
            <a:r>
              <a:rPr lang="en-US" dirty="0"/>
              <a:t> </a:t>
            </a:r>
            <a:r>
              <a:rPr lang="en-US" dirty="0" err="1"/>
              <a:t>olunması</a:t>
            </a:r>
            <a:r>
              <a:rPr lang="en-US" dirty="0"/>
              <a:t> </a:t>
            </a:r>
            <a:r>
              <a:rPr lang="en-US" dirty="0" smtClean="0"/>
              <a:t>“</a:t>
            </a:r>
            <a:r>
              <a:rPr lang="en-US" dirty="0" err="1" smtClean="0"/>
              <a:t>müfredatlı</a:t>
            </a:r>
            <a:r>
              <a:rPr lang="en-US" dirty="0" smtClean="0"/>
              <a:t> </a:t>
            </a:r>
            <a:r>
              <a:rPr lang="en-US" dirty="0" err="1" smtClean="0"/>
              <a:t>tesbit</a:t>
            </a:r>
            <a:r>
              <a:rPr lang="en-US" dirty="0" smtClean="0"/>
              <a:t>” </a:t>
            </a:r>
            <a:r>
              <a:rPr lang="en-US" dirty="0" err="1"/>
              <a:t>demektir</a:t>
            </a:r>
            <a:r>
              <a:rPr lang="en-US" dirty="0"/>
              <a:t>.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749235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Civic">
  <a:themeElements>
    <a:clrScheme name="BlackTie">
      <a:dk1>
        <a:srgbClr val="000000"/>
      </a:dk1>
      <a:lt1>
        <a:srgbClr val="FFFFFF"/>
      </a:lt1>
      <a:dk2>
        <a:srgbClr val="46464A"/>
      </a:dk2>
      <a:lt2>
        <a:srgbClr val="E3DCCF"/>
      </a:lt2>
      <a:accent1>
        <a:srgbClr val="6F6F74"/>
      </a:accent1>
      <a:accent2>
        <a:srgbClr val="A7B789"/>
      </a:accent2>
      <a:accent3>
        <a:srgbClr val="BEAE98"/>
      </a:accent3>
      <a:accent4>
        <a:srgbClr val="92A9B9"/>
      </a:accent4>
      <a:accent5>
        <a:srgbClr val="9C8265"/>
      </a:accent5>
      <a:accent6>
        <a:srgbClr val="8D6974"/>
      </a:accent6>
      <a:hlink>
        <a:srgbClr val="67AABF"/>
      </a:hlink>
      <a:folHlink>
        <a:srgbClr val="B1B5AB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华文新魏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ivic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Civic.thmx</Template>
  <TotalTime>5</TotalTime>
  <Words>832</Words>
  <Application>Microsoft Macintosh PowerPoint</Application>
  <PresentationFormat>On-screen Show (4:3)</PresentationFormat>
  <Paragraphs>58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Civic</vt:lpstr>
      <vt:lpstr>VERGİ HUKUKU I  Vergilendirme Süreci: Tarha hazırlayıcı işlemler </vt:lpstr>
      <vt:lpstr>TARHA HAZIRLAYICI ÖN İŞLEMLER </vt:lpstr>
      <vt:lpstr>1.YOKLAMA (VUK md. 127-133)</vt:lpstr>
      <vt:lpstr>YOKLAMA</vt:lpstr>
      <vt:lpstr>2. İNCELEME (VUK md. 134-141)</vt:lpstr>
      <vt:lpstr>İNCELEME</vt:lpstr>
      <vt:lpstr>İNCELEME</vt:lpstr>
      <vt:lpstr>3. ARAMA (VUK md. 142-147)</vt:lpstr>
      <vt:lpstr>ARAMA</vt:lpstr>
      <vt:lpstr>4. BİLGİ TOPLAMA</vt:lpstr>
      <vt:lpstr>PowerPoint Presentation</vt:lpstr>
      <vt:lpstr>5. İZAHA DAVET</vt:lpstr>
      <vt:lpstr>6. TAKDİR KOMİSYONLARINCA MATRAH SAPTANMASI (VUK md. 72-76)</vt:lpstr>
    </vt:vector>
  </TitlesOfParts>
  <Company>mfa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VERGİ HUKUKU I Tarha hazırlayıcı işlemler </dc:title>
  <dc:creator>Dilek Özkök  Çubukçu</dc:creator>
  <cp:lastModifiedBy>Dilek Özkök  Çubukçu</cp:lastModifiedBy>
  <cp:revision>3</cp:revision>
  <dcterms:created xsi:type="dcterms:W3CDTF">2021-01-18T13:52:30Z</dcterms:created>
  <dcterms:modified xsi:type="dcterms:W3CDTF">2021-01-19T12:17:36Z</dcterms:modified>
</cp:coreProperties>
</file>