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92" r:id="rId4"/>
    <p:sldId id="1083" r:id="rId5"/>
    <p:sldId id="1084" r:id="rId6"/>
    <p:sldId id="1093" r:id="rId7"/>
    <p:sldId id="1094" r:id="rId8"/>
    <p:sldId id="1095" r:id="rId9"/>
    <p:sldId id="1096" r:id="rId10"/>
    <p:sldId id="1097"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19" autoAdjust="0"/>
    <p:restoredTop sz="91471" autoAdjust="0"/>
  </p:normalViewPr>
  <p:slideViewPr>
    <p:cSldViewPr snapToGrid="0">
      <p:cViewPr varScale="1">
        <p:scale>
          <a:sx n="102" d="100"/>
          <a:sy n="102" d="100"/>
        </p:scale>
        <p:origin x="1740"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Ölçme Bilgisi 1</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904863"/>
          </a:xfrm>
          <a:prstGeom prst="rect">
            <a:avLst/>
          </a:prstGeom>
        </p:spPr>
        <p:txBody>
          <a:bodyPr wrap="square">
            <a:spAutoFit/>
          </a:bodyPr>
          <a:lstStyle/>
          <a:p>
            <a:pPr marL="0" lvl="1" algn="ctr">
              <a:spcBef>
                <a:spcPct val="20000"/>
              </a:spcBef>
              <a:buClr>
                <a:schemeClr val="accent1"/>
              </a:buClr>
            </a:pPr>
            <a:r>
              <a:rPr lang="tr-TR" sz="2400" b="1" dirty="0" smtClean="0"/>
              <a:t>GGY206</a:t>
            </a:r>
            <a:endParaRPr lang="tr-TR" sz="2400" b="1" dirty="0"/>
          </a:p>
          <a:p>
            <a:pPr marL="0" lvl="1" algn="ctr">
              <a:spcBef>
                <a:spcPct val="20000"/>
              </a:spcBef>
              <a:buClr>
                <a:schemeClr val="accent1"/>
              </a:buClr>
            </a:pPr>
            <a:r>
              <a:rPr lang="tr-TR" sz="2400" b="1" dirty="0" smtClean="0"/>
              <a:t>Haritada Ölçek Kavramı ve Haritadan Ölçü Alma </a:t>
            </a: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Haritada Ölçek</a:t>
            </a:r>
          </a:p>
        </p:txBody>
      </p:sp>
      <p:sp>
        <p:nvSpPr>
          <p:cNvPr id="4" name="Dikdörtgen 3"/>
          <p:cNvSpPr/>
          <p:nvPr/>
        </p:nvSpPr>
        <p:spPr>
          <a:xfrm>
            <a:off x="773430" y="1514565"/>
            <a:ext cx="7557471" cy="1754326"/>
          </a:xfrm>
          <a:prstGeom prst="rect">
            <a:avLst/>
          </a:prstGeom>
        </p:spPr>
        <p:txBody>
          <a:bodyPr wrap="square">
            <a:spAutoFit/>
          </a:bodyPr>
          <a:lstStyle/>
          <a:p>
            <a:pPr marL="285750" indent="-285750" fontAlgn="base">
              <a:lnSpc>
                <a:spcPct val="150000"/>
              </a:lnSpc>
              <a:buFont typeface="Arial" panose="020B0604020202020204" pitchFamily="34" charset="0"/>
              <a:buChar char="•"/>
            </a:pPr>
            <a:r>
              <a:rPr lang="tr-TR" b="1" dirty="0" smtClean="0"/>
              <a:t>Ölçek: </a:t>
            </a:r>
            <a:r>
              <a:rPr lang="tr-TR" dirty="0"/>
              <a:t>Arazide elde edilen değerlerin plan üzerinde gösterilme oranına ölçek denir. </a:t>
            </a:r>
            <a:endParaRPr lang="tr-TR" dirty="0" smtClean="0"/>
          </a:p>
          <a:p>
            <a:pPr marL="285750" indent="-285750" fontAlgn="base">
              <a:lnSpc>
                <a:spcPct val="150000"/>
              </a:lnSpc>
              <a:buFont typeface="Arial" panose="020B0604020202020204" pitchFamily="34" charset="0"/>
              <a:buChar char="•"/>
            </a:pPr>
            <a:r>
              <a:rPr lang="tr-TR" dirty="0" smtClean="0"/>
              <a:t>Ölçek bir orandır ve harita üzerindeki uzunluğun, arazideki uzunluğu oranlanması ile elde edilir.</a:t>
            </a:r>
            <a:endParaRPr lang="tr-TR"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7127" y="3522797"/>
            <a:ext cx="4410075" cy="866775"/>
          </a:xfrm>
          <a:prstGeom prst="rect">
            <a:avLst/>
          </a:prstGeom>
        </p:spPr>
      </p:pic>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Haritada Ölçek</a:t>
            </a:r>
          </a:p>
        </p:txBody>
      </p:sp>
      <p:sp>
        <p:nvSpPr>
          <p:cNvPr id="4" name="Dikdörtgen 3"/>
          <p:cNvSpPr/>
          <p:nvPr/>
        </p:nvSpPr>
        <p:spPr>
          <a:xfrm>
            <a:off x="773430" y="1514565"/>
            <a:ext cx="7557471" cy="3000821"/>
          </a:xfrm>
          <a:prstGeom prst="rect">
            <a:avLst/>
          </a:prstGeom>
        </p:spPr>
        <p:txBody>
          <a:bodyPr wrap="square">
            <a:spAutoFit/>
          </a:bodyPr>
          <a:lstStyle/>
          <a:p>
            <a:pPr marL="285750" indent="-285750" fontAlgn="base">
              <a:lnSpc>
                <a:spcPct val="150000"/>
              </a:lnSpc>
              <a:buFont typeface="Arial" panose="020B0604020202020204" pitchFamily="34" charset="0"/>
              <a:buChar char="•"/>
            </a:pPr>
            <a:r>
              <a:rPr lang="tr-TR" dirty="0"/>
              <a:t>x değeri küçük </a:t>
            </a:r>
            <a:r>
              <a:rPr lang="tr-TR" dirty="0" smtClean="0"/>
              <a:t>olanlar</a:t>
            </a:r>
          </a:p>
          <a:p>
            <a:pPr marL="285750" indent="-285750" fontAlgn="base">
              <a:lnSpc>
                <a:spcPct val="150000"/>
              </a:lnSpc>
              <a:buFont typeface="Arial" panose="020B0604020202020204" pitchFamily="34" charset="0"/>
              <a:buChar char="•"/>
            </a:pPr>
            <a:r>
              <a:rPr lang="tr-TR" dirty="0" smtClean="0"/>
              <a:t>Büyük </a:t>
            </a:r>
            <a:r>
              <a:rPr lang="tr-TR" dirty="0"/>
              <a:t>ölçek 1/0.2 - 1/5.000 </a:t>
            </a:r>
            <a:endParaRPr lang="tr-TR" dirty="0" smtClean="0"/>
          </a:p>
          <a:p>
            <a:pPr marL="285750" indent="-285750" fontAlgn="base">
              <a:lnSpc>
                <a:spcPct val="150000"/>
              </a:lnSpc>
              <a:buFont typeface="Arial" panose="020B0604020202020204" pitchFamily="34" charset="0"/>
              <a:buChar char="•"/>
            </a:pPr>
            <a:r>
              <a:rPr lang="tr-TR" dirty="0" smtClean="0"/>
              <a:t>x </a:t>
            </a:r>
            <a:r>
              <a:rPr lang="tr-TR" dirty="0"/>
              <a:t>değeri büyük olanlar </a:t>
            </a:r>
            <a:endParaRPr lang="tr-TR" dirty="0" smtClean="0"/>
          </a:p>
          <a:p>
            <a:pPr marL="285750" indent="-285750" fontAlgn="base">
              <a:lnSpc>
                <a:spcPct val="150000"/>
              </a:lnSpc>
              <a:buFont typeface="Arial" panose="020B0604020202020204" pitchFamily="34" charset="0"/>
              <a:buChar char="•"/>
            </a:pPr>
            <a:r>
              <a:rPr lang="tr-TR" dirty="0" smtClean="0"/>
              <a:t>Küçük </a:t>
            </a:r>
            <a:r>
              <a:rPr lang="tr-TR" dirty="0"/>
              <a:t>ölçek 1/5.000 - 1/2.000.000 1/2000 </a:t>
            </a:r>
            <a:endParaRPr lang="tr-TR" dirty="0" smtClean="0"/>
          </a:p>
          <a:p>
            <a:pPr marL="285750" indent="-285750" fontAlgn="base">
              <a:lnSpc>
                <a:spcPct val="150000"/>
              </a:lnSpc>
              <a:buFont typeface="Arial" panose="020B0604020202020204" pitchFamily="34" charset="0"/>
              <a:buChar char="•"/>
            </a:pPr>
            <a:endParaRPr lang="tr-TR" dirty="0"/>
          </a:p>
          <a:p>
            <a:pPr marL="285750" indent="-285750" fontAlgn="base">
              <a:lnSpc>
                <a:spcPct val="150000"/>
              </a:lnSpc>
              <a:buFont typeface="Arial" panose="020B0604020202020204" pitchFamily="34" charset="0"/>
              <a:buChar char="•"/>
            </a:pPr>
            <a:r>
              <a:rPr lang="tr-TR" dirty="0" smtClean="0"/>
              <a:t>1 </a:t>
            </a:r>
            <a:r>
              <a:rPr lang="tr-TR" dirty="0"/>
              <a:t>cm=2000 cm </a:t>
            </a:r>
            <a:endParaRPr lang="tr-TR" dirty="0" smtClean="0"/>
          </a:p>
          <a:p>
            <a:pPr marL="285750" indent="-285750" fontAlgn="base">
              <a:lnSpc>
                <a:spcPct val="150000"/>
              </a:lnSpc>
              <a:buFont typeface="Arial" panose="020B0604020202020204" pitchFamily="34" charset="0"/>
              <a:buChar char="•"/>
            </a:pPr>
            <a:r>
              <a:rPr lang="tr-TR" dirty="0" smtClean="0"/>
              <a:t>1 </a:t>
            </a:r>
            <a:r>
              <a:rPr lang="tr-TR" dirty="0"/>
              <a:t>cm=20 m demektir.</a:t>
            </a:r>
          </a:p>
        </p:txBody>
      </p:sp>
    </p:spTree>
    <p:extLst>
      <p:ext uri="{BB962C8B-B14F-4D97-AF65-F5344CB8AC3E}">
        <p14:creationId xmlns:p14="http://schemas.microsoft.com/office/powerpoint/2010/main" val="2090222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Haritada Ölçek</a:t>
            </a:r>
          </a:p>
        </p:txBody>
      </p:sp>
      <p:sp>
        <p:nvSpPr>
          <p:cNvPr id="4" name="Dikdörtgen 3"/>
          <p:cNvSpPr/>
          <p:nvPr/>
        </p:nvSpPr>
        <p:spPr>
          <a:xfrm>
            <a:off x="773430" y="1514565"/>
            <a:ext cx="7557471" cy="1754326"/>
          </a:xfrm>
          <a:prstGeom prst="rect">
            <a:avLst/>
          </a:prstGeom>
        </p:spPr>
        <p:txBody>
          <a:bodyPr wrap="square">
            <a:spAutoFit/>
          </a:bodyPr>
          <a:lstStyle/>
          <a:p>
            <a:pPr marL="285750" indent="-285750" fontAlgn="base">
              <a:lnSpc>
                <a:spcPct val="150000"/>
              </a:lnSpc>
              <a:buFont typeface="Arial" panose="020B0604020202020204" pitchFamily="34" charset="0"/>
              <a:buChar char="•"/>
            </a:pPr>
            <a:r>
              <a:rPr lang="tr-TR" b="1" dirty="0"/>
              <a:t>Örnek1. </a:t>
            </a:r>
            <a:r>
              <a:rPr lang="tr-TR" dirty="0"/>
              <a:t>420 </a:t>
            </a:r>
            <a:r>
              <a:rPr lang="tr-TR" dirty="0" err="1" smtClean="0"/>
              <a:t>m’lik</a:t>
            </a:r>
            <a:r>
              <a:rPr lang="tr-TR" dirty="0" smtClean="0"/>
              <a:t> </a:t>
            </a:r>
            <a:r>
              <a:rPr lang="tr-TR" dirty="0"/>
              <a:t>bir uzunluk </a:t>
            </a:r>
            <a:r>
              <a:rPr lang="tr-TR" dirty="0" smtClean="0"/>
              <a:t>1/5000’lik </a:t>
            </a:r>
            <a:r>
              <a:rPr lang="tr-TR" dirty="0"/>
              <a:t>bir haritada kaç mm ile gösterilir</a:t>
            </a:r>
            <a:r>
              <a:rPr lang="tr-TR" dirty="0" smtClean="0"/>
              <a:t>?</a:t>
            </a:r>
          </a:p>
          <a:p>
            <a:pPr marL="285750" indent="-285750" fontAlgn="base">
              <a:lnSpc>
                <a:spcPct val="150000"/>
              </a:lnSpc>
              <a:buFont typeface="Arial" panose="020B0604020202020204" pitchFamily="34" charset="0"/>
              <a:buChar char="•"/>
            </a:pPr>
            <a:endParaRPr lang="tr-TR" dirty="0"/>
          </a:p>
          <a:p>
            <a:pPr marL="285750" indent="-285750" fontAlgn="base">
              <a:lnSpc>
                <a:spcPct val="150000"/>
              </a:lnSpc>
              <a:buFont typeface="Arial" panose="020B0604020202020204" pitchFamily="34" charset="0"/>
              <a:buChar char="•"/>
            </a:pPr>
            <a:r>
              <a:rPr lang="tr-TR" dirty="0"/>
              <a:t>1 cm = 5000 cm </a:t>
            </a:r>
            <a:r>
              <a:rPr lang="tr-TR" dirty="0" smtClean="0"/>
              <a:t>-&gt; </a:t>
            </a:r>
            <a:r>
              <a:rPr lang="tr-TR" dirty="0"/>
              <a:t>1 cm = 50 m 420 m -&gt;</a:t>
            </a:r>
            <a:r>
              <a:rPr lang="tr-TR" dirty="0" smtClean="0"/>
              <a:t> </a:t>
            </a:r>
            <a:r>
              <a:rPr lang="tr-TR" dirty="0"/>
              <a:t>8,4 cm = 84 mm ile gösterilir veya 1 mm = 5000 mm -&gt;</a:t>
            </a:r>
            <a:r>
              <a:rPr lang="tr-TR" dirty="0" smtClean="0"/>
              <a:t> </a:t>
            </a:r>
            <a:r>
              <a:rPr lang="tr-TR" dirty="0"/>
              <a:t>1 mm = 5 m 420m -&gt;</a:t>
            </a:r>
            <a:r>
              <a:rPr lang="tr-TR" dirty="0" smtClean="0"/>
              <a:t> </a:t>
            </a:r>
            <a:r>
              <a:rPr lang="tr-TR" dirty="0"/>
              <a:t>84 mm</a:t>
            </a:r>
          </a:p>
        </p:txBody>
      </p:sp>
    </p:spTree>
    <p:extLst>
      <p:ext uri="{BB962C8B-B14F-4D97-AF65-F5344CB8AC3E}">
        <p14:creationId xmlns:p14="http://schemas.microsoft.com/office/powerpoint/2010/main" val="3443674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Haritada Ölçek</a:t>
            </a:r>
          </a:p>
        </p:txBody>
      </p:sp>
      <p:sp>
        <p:nvSpPr>
          <p:cNvPr id="4" name="Dikdörtgen 3"/>
          <p:cNvSpPr/>
          <p:nvPr/>
        </p:nvSpPr>
        <p:spPr>
          <a:xfrm>
            <a:off x="773430" y="1514565"/>
            <a:ext cx="7557471" cy="1754326"/>
          </a:xfrm>
          <a:prstGeom prst="rect">
            <a:avLst/>
          </a:prstGeom>
        </p:spPr>
        <p:txBody>
          <a:bodyPr wrap="square">
            <a:spAutoFit/>
          </a:bodyPr>
          <a:lstStyle/>
          <a:p>
            <a:pPr marL="285750" indent="-285750" fontAlgn="base">
              <a:lnSpc>
                <a:spcPct val="150000"/>
              </a:lnSpc>
              <a:buFont typeface="Arial" panose="020B0604020202020204" pitchFamily="34" charset="0"/>
              <a:buChar char="•"/>
            </a:pPr>
            <a:r>
              <a:rPr lang="tr-TR" b="1" dirty="0" smtClean="0"/>
              <a:t>Örnek2. </a:t>
            </a:r>
            <a:r>
              <a:rPr lang="tr-TR" dirty="0" smtClean="0"/>
              <a:t>1/5000 </a:t>
            </a:r>
            <a:r>
              <a:rPr lang="tr-TR" dirty="0" err="1"/>
              <a:t>lik</a:t>
            </a:r>
            <a:r>
              <a:rPr lang="tr-TR" dirty="0"/>
              <a:t> bir haritada 4.4 </a:t>
            </a:r>
            <a:r>
              <a:rPr lang="tr-TR" dirty="0" smtClean="0"/>
              <a:t>cm²’lik </a:t>
            </a:r>
            <a:r>
              <a:rPr lang="tr-TR" dirty="0"/>
              <a:t>bir alan, arazide kaç da gelir</a:t>
            </a:r>
            <a:r>
              <a:rPr lang="tr-TR" dirty="0" smtClean="0"/>
              <a:t>?</a:t>
            </a:r>
          </a:p>
          <a:p>
            <a:pPr marL="285750" indent="-285750" fontAlgn="base">
              <a:lnSpc>
                <a:spcPct val="150000"/>
              </a:lnSpc>
              <a:buFont typeface="Arial" panose="020B0604020202020204" pitchFamily="34" charset="0"/>
              <a:buChar char="•"/>
            </a:pPr>
            <a:endParaRPr lang="tr-TR" dirty="0"/>
          </a:p>
          <a:p>
            <a:pPr marL="285750" indent="-285750" fontAlgn="base">
              <a:lnSpc>
                <a:spcPct val="150000"/>
              </a:lnSpc>
              <a:buFont typeface="Arial" panose="020B0604020202020204" pitchFamily="34" charset="0"/>
              <a:buChar char="•"/>
            </a:pPr>
            <a:r>
              <a:rPr lang="pt-BR" dirty="0"/>
              <a:t>1 cm =&gt; 5000 cm 1 cm =&gt; 50 m 1 </a:t>
            </a:r>
            <a:r>
              <a:rPr lang="pt-BR" dirty="0" smtClean="0"/>
              <a:t>cm</a:t>
            </a:r>
            <a:r>
              <a:rPr lang="tr-TR" dirty="0"/>
              <a:t>²</a:t>
            </a:r>
            <a:r>
              <a:rPr lang="pt-BR" dirty="0" smtClean="0"/>
              <a:t> </a:t>
            </a:r>
            <a:r>
              <a:rPr lang="pt-BR" dirty="0"/>
              <a:t>=&gt; 2500 </a:t>
            </a:r>
            <a:r>
              <a:rPr lang="pt-BR" dirty="0" smtClean="0"/>
              <a:t>m</a:t>
            </a:r>
            <a:r>
              <a:rPr lang="tr-TR" dirty="0"/>
              <a:t>²</a:t>
            </a:r>
            <a:r>
              <a:rPr lang="pt-BR" dirty="0" smtClean="0"/>
              <a:t> </a:t>
            </a:r>
            <a:r>
              <a:rPr lang="pt-BR" dirty="0"/>
              <a:t>4.4 </a:t>
            </a:r>
            <a:r>
              <a:rPr lang="pt-BR" dirty="0" smtClean="0"/>
              <a:t>cm</a:t>
            </a:r>
            <a:r>
              <a:rPr lang="tr-TR" dirty="0"/>
              <a:t>²</a:t>
            </a:r>
            <a:r>
              <a:rPr lang="pt-BR" dirty="0" smtClean="0"/>
              <a:t> </a:t>
            </a:r>
            <a:r>
              <a:rPr lang="pt-BR" dirty="0"/>
              <a:t>=&gt; </a:t>
            </a:r>
            <a:endParaRPr lang="tr-TR" dirty="0" smtClean="0"/>
          </a:p>
          <a:p>
            <a:pPr fontAlgn="base">
              <a:lnSpc>
                <a:spcPct val="150000"/>
              </a:lnSpc>
            </a:pPr>
            <a:r>
              <a:rPr lang="tr-TR" dirty="0"/>
              <a:t>	</a:t>
            </a:r>
            <a:r>
              <a:rPr lang="pt-BR" dirty="0" smtClean="0"/>
              <a:t>X </a:t>
            </a:r>
            <a:r>
              <a:rPr lang="pt-BR" dirty="0"/>
              <a:t>X = </a:t>
            </a:r>
            <a:r>
              <a:rPr lang="pt-BR" dirty="0" smtClean="0"/>
              <a:t>4.4</a:t>
            </a:r>
            <a:r>
              <a:rPr lang="tr-TR" dirty="0" smtClean="0"/>
              <a:t> </a:t>
            </a:r>
            <a:r>
              <a:rPr lang="pt-BR" dirty="0" smtClean="0"/>
              <a:t>x</a:t>
            </a:r>
            <a:r>
              <a:rPr lang="tr-TR" dirty="0" smtClean="0"/>
              <a:t> </a:t>
            </a:r>
            <a:r>
              <a:rPr lang="pt-BR" dirty="0" smtClean="0"/>
              <a:t>2500=11000 m</a:t>
            </a:r>
            <a:r>
              <a:rPr lang="tr-TR" dirty="0" smtClean="0"/>
              <a:t>²</a:t>
            </a:r>
            <a:r>
              <a:rPr lang="pt-BR" dirty="0" smtClean="0"/>
              <a:t> </a:t>
            </a:r>
            <a:r>
              <a:rPr lang="pt-BR" dirty="0"/>
              <a:t>X= 11 da</a:t>
            </a:r>
            <a:endParaRPr lang="tr-TR" dirty="0"/>
          </a:p>
        </p:txBody>
      </p:sp>
    </p:spTree>
    <p:extLst>
      <p:ext uri="{BB962C8B-B14F-4D97-AF65-F5344CB8AC3E}">
        <p14:creationId xmlns:p14="http://schemas.microsoft.com/office/powerpoint/2010/main" val="24051297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Haritada Ölçek</a:t>
            </a:r>
          </a:p>
        </p:txBody>
      </p:sp>
      <p:sp>
        <p:nvSpPr>
          <p:cNvPr id="4" name="Dikdörtgen 3"/>
          <p:cNvSpPr/>
          <p:nvPr/>
        </p:nvSpPr>
        <p:spPr>
          <a:xfrm>
            <a:off x="773430" y="1514565"/>
            <a:ext cx="7557471" cy="1754326"/>
          </a:xfrm>
          <a:prstGeom prst="rect">
            <a:avLst/>
          </a:prstGeom>
        </p:spPr>
        <p:txBody>
          <a:bodyPr wrap="square">
            <a:spAutoFit/>
          </a:bodyPr>
          <a:lstStyle/>
          <a:p>
            <a:pPr marL="285750" indent="-285750" fontAlgn="base">
              <a:lnSpc>
                <a:spcPct val="150000"/>
              </a:lnSpc>
              <a:buFont typeface="Arial" panose="020B0604020202020204" pitchFamily="34" charset="0"/>
              <a:buChar char="•"/>
            </a:pPr>
            <a:r>
              <a:rPr lang="tr-TR" dirty="0" smtClean="0"/>
              <a:t>Harita ölçekleri kullanılırken veya hesaplanırken tam sayı ile ifade edilir. Tam sayıya tekabül etmiyorsa </a:t>
            </a:r>
            <a:r>
              <a:rPr lang="tr-TR" dirty="0" smtClean="0"/>
              <a:t>ölçek yuvarlatılmalıdır.</a:t>
            </a:r>
          </a:p>
          <a:p>
            <a:pPr marL="285750" indent="-285750" fontAlgn="base">
              <a:lnSpc>
                <a:spcPct val="150000"/>
              </a:lnSpc>
              <a:buFont typeface="Arial" panose="020B0604020202020204" pitchFamily="34" charset="0"/>
              <a:buChar char="•"/>
            </a:pPr>
            <a:endParaRPr lang="tr-TR" dirty="0"/>
          </a:p>
          <a:p>
            <a:pPr marL="285750" indent="-285750" fontAlgn="base">
              <a:lnSpc>
                <a:spcPct val="150000"/>
              </a:lnSpc>
              <a:buFont typeface="Arial" panose="020B0604020202020204" pitchFamily="34" charset="0"/>
              <a:buChar char="•"/>
            </a:pPr>
            <a:r>
              <a:rPr lang="tr-TR" dirty="0" smtClean="0"/>
              <a:t>Örneğin: 1/1987 </a:t>
            </a:r>
            <a:r>
              <a:rPr lang="tr-TR" dirty="0" smtClean="0">
                <a:sym typeface="Wingdings" panose="05000000000000000000" pitchFamily="2" charset="2"/>
              </a:rPr>
              <a:t> 1/2000</a:t>
            </a:r>
            <a:r>
              <a:rPr lang="tr-TR" dirty="0" smtClean="0"/>
              <a:t> </a:t>
            </a:r>
            <a:endParaRPr lang="tr-TR" dirty="0"/>
          </a:p>
        </p:txBody>
      </p:sp>
    </p:spTree>
    <p:extLst>
      <p:ext uri="{BB962C8B-B14F-4D97-AF65-F5344CB8AC3E}">
        <p14:creationId xmlns:p14="http://schemas.microsoft.com/office/powerpoint/2010/main" val="23392502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Haritadan Ölçü Almak </a:t>
            </a:r>
            <a:endParaRPr lang="tr-TR" sz="2400" b="1" dirty="0" smtClean="0">
              <a:solidFill>
                <a:srgbClr val="002060"/>
              </a:solidFill>
            </a:endParaRPr>
          </a:p>
        </p:txBody>
      </p:sp>
      <p:sp>
        <p:nvSpPr>
          <p:cNvPr id="4" name="Dikdörtgen 3"/>
          <p:cNvSpPr/>
          <p:nvPr/>
        </p:nvSpPr>
        <p:spPr>
          <a:xfrm>
            <a:off x="773430" y="1514565"/>
            <a:ext cx="7557471" cy="2169825"/>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smtClean="0"/>
              <a:t>Harita üzerinden ölçü almak için harita ölçeğinin bilinmesi gerekmektedir. Ölçeği </a:t>
            </a:r>
            <a:r>
              <a:rPr lang="tr-TR" dirty="0" smtClean="0"/>
              <a:t>bilinen bir harita veya değer üzerinde ölçülmek istenen uzunluk için hassasiyet yüksek olan cetvel yardımı ile değerin okunması gereklidir. Değerin okunması ile harita ölçeğine göre hesaplama yapılarak arazideki gerçek değere ulaşılır.</a:t>
            </a:r>
          </a:p>
        </p:txBody>
      </p:sp>
    </p:spTree>
    <p:extLst>
      <p:ext uri="{BB962C8B-B14F-4D97-AF65-F5344CB8AC3E}">
        <p14:creationId xmlns:p14="http://schemas.microsoft.com/office/powerpoint/2010/main" val="19798739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248144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Pratik Jeodezi, Prof. Dr. Erdoğan </a:t>
            </a:r>
            <a:r>
              <a:rPr lang="tr-TR" dirty="0" err="1">
                <a:latin typeface="Arial" panose="020B0604020202020204" pitchFamily="34" charset="0"/>
                <a:cs typeface="Arial" panose="020B0604020202020204" pitchFamily="34" charset="0"/>
              </a:rPr>
              <a:t>Özbenli</a:t>
            </a:r>
            <a:r>
              <a:rPr lang="tr-TR" dirty="0">
                <a:latin typeface="Arial" panose="020B0604020202020204" pitchFamily="34" charset="0"/>
                <a:cs typeface="Arial" panose="020B0604020202020204" pitchFamily="34" charset="0"/>
              </a:rPr>
              <a:t> ve 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Trabzon, 2001.</a:t>
            </a:r>
          </a:p>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Doç. Dr. İbrahim Koç, İstanbul, 1998.</a:t>
            </a:r>
          </a:p>
          <a:p>
            <a:pPr marL="285750" indent="-285750">
              <a:lnSpc>
                <a:spcPct val="150000"/>
              </a:lnSpc>
              <a:buFont typeface="Wingdings" panose="05000000000000000000" pitchFamily="2" charset="2"/>
              <a:buChar char="q"/>
            </a:pPr>
            <a:r>
              <a:rPr lang="en-US" dirty="0" err="1">
                <a:latin typeface="Arial" panose="020B0604020202020204" pitchFamily="34" charset="0"/>
                <a:cs typeface="Arial" panose="020B0604020202020204" pitchFamily="34" charset="0"/>
              </a:rPr>
              <a:t>İmar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Uygulamaları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Kentsel</a:t>
            </a:r>
            <a:r>
              <a:rPr lang="en-US" dirty="0">
                <a:latin typeface="Arial" panose="020B0604020202020204" pitchFamily="34" charset="0"/>
                <a:cs typeface="Arial" panose="020B0604020202020204" pitchFamily="34" charset="0"/>
              </a:rPr>
              <a:t> Alan </a:t>
            </a:r>
            <a:r>
              <a:rPr lang="en-US" dirty="0" err="1">
                <a:latin typeface="Arial" panose="020B0604020202020204" pitchFamily="34" charset="0"/>
                <a:cs typeface="Arial" panose="020B0604020202020204" pitchFamily="34" charset="0"/>
              </a:rPr>
              <a:t>Düzenlemesi</a:t>
            </a:r>
            <a:r>
              <a:rPr lang="en-US"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Ankara, 2019.</a:t>
            </a:r>
          </a:p>
          <a:p>
            <a:pPr marL="214313" indent="-214313" algn="just">
              <a:lnSpc>
                <a:spcPct val="150000"/>
              </a:lnSpc>
              <a:buClr>
                <a:srgbClr val="C00000"/>
              </a:buClr>
              <a:buFont typeface="Arial" panose="020B0604020202020204" pitchFamily="34" charset="0"/>
              <a:buChar char="•"/>
            </a:pPr>
            <a:endParaRPr lang="tr-TR"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12787</TotalTime>
  <Words>322</Words>
  <Application>Microsoft Office PowerPoint</Application>
  <PresentationFormat>Ekran Gösterisi (4:3)</PresentationFormat>
  <Paragraphs>38</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838</cp:revision>
  <cp:lastPrinted>2016-10-24T07:53:35Z</cp:lastPrinted>
  <dcterms:created xsi:type="dcterms:W3CDTF">2016-09-18T09:35:24Z</dcterms:created>
  <dcterms:modified xsi:type="dcterms:W3CDTF">2020-02-27T14:35:17Z</dcterms:modified>
</cp:coreProperties>
</file>